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6" d="100"/>
          <a:sy n="76" d="100"/>
        </p:scale>
        <p:origin x="-996" y="-8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95" name="Group 94"/>
          <p:cNvGrpSpPr/>
          <p:nvPr/>
        </p:nvGrpSpPr>
        <p:grpSpPr>
          <a:xfrm>
            <a:off x="0" y="-30477"/>
            <a:ext cx="9067800" cy="6889273"/>
            <a:chOff x="0" y="-30477"/>
            <a:chExt cx="9067800" cy="6889273"/>
          </a:xfrm>
        </p:grpSpPr>
        <p:cxnSp>
          <p:nvCxnSpPr>
            <p:cNvPr id="110" name="Straight Connector 109"/>
            <p:cNvCxnSpPr/>
            <p:nvPr/>
          </p:nvCxnSpPr>
          <p:spPr>
            <a:xfrm rot="16200000" flipH="1">
              <a:off x="-1447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a:xfrm rot="16200000" flipH="1">
              <a:off x="-1638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8" name="Straight Connector 177"/>
            <p:cNvCxnSpPr/>
            <p:nvPr/>
          </p:nvCxnSpPr>
          <p:spPr>
            <a:xfrm rot="5400000">
              <a:off x="-1485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1" name="Straight Connector 180"/>
            <p:cNvCxnSpPr/>
            <p:nvPr/>
          </p:nvCxnSpPr>
          <p:spPr>
            <a:xfrm rot="5400000">
              <a:off x="-32385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a:xfrm rot="16200000" flipH="1">
              <a:off x="-33147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a:xfrm rot="16200000" flipH="1">
              <a:off x="-1371600" y="2971800"/>
              <a:ext cx="6858000"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a:xfrm rot="16200000" flipH="1">
              <a:off x="-2819400" y="3200400"/>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p:cNvCxnSpPr/>
            <p:nvPr/>
          </p:nvCxnSpPr>
          <p:spPr>
            <a:xfrm rot="5400000">
              <a:off x="-2705099" y="3238500"/>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86" name="Straight Connector 185"/>
            <p:cNvCxnSpPr/>
            <p:nvPr/>
          </p:nvCxnSpPr>
          <p:spPr>
            <a:xfrm rot="16200000" flipH="1">
              <a:off x="-21336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p:cNvCxnSpPr/>
            <p:nvPr/>
          </p:nvCxnSpPr>
          <p:spPr>
            <a:xfrm rot="16200000" flipH="1">
              <a:off x="-31242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a:xfrm rot="16200000" flipH="1">
              <a:off x="-1828799" y="3352799"/>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189" name="Straight Connector 188"/>
            <p:cNvCxnSpPr/>
            <p:nvPr/>
          </p:nvCxnSpPr>
          <p:spPr>
            <a:xfrm rot="16200000" flipH="1">
              <a:off x="-28194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a:xfrm rot="16200000" flipH="1">
              <a:off x="-2438400" y="3124200"/>
              <a:ext cx="6858000"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p:cNvCxnSpPr/>
            <p:nvPr/>
          </p:nvCxnSpPr>
          <p:spPr>
            <a:xfrm rot="5400000">
              <a:off x="-173164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p:cNvCxnSpPr/>
            <p:nvPr/>
          </p:nvCxnSpPr>
          <p:spPr>
            <a:xfrm rot="5400000">
              <a:off x="-1142048"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a:xfrm rot="5400000">
              <a:off x="-9144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a:xfrm rot="5400000">
              <a:off x="-185547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21" name="Straight Connector 120"/>
            <p:cNvCxnSpPr/>
            <p:nvPr/>
          </p:nvCxnSpPr>
          <p:spPr>
            <a:xfrm rot="16200000" flipH="1">
              <a:off x="-26431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a:xfrm rot="16200000" flipH="1">
              <a:off x="-1954530" y="3326130"/>
              <a:ext cx="6858000" cy="20574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rot="16200000" flipH="1">
              <a:off x="-2362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9" name="Straight Connector 208"/>
            <p:cNvCxnSpPr/>
            <p:nvPr/>
          </p:nvCxnSpPr>
          <p:spPr>
            <a:xfrm rot="16200000" flipH="1">
              <a:off x="-21336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10" name="Straight Connector 209"/>
            <p:cNvCxnSpPr/>
            <p:nvPr/>
          </p:nvCxnSpPr>
          <p:spPr>
            <a:xfrm rot="16200000" flipH="1">
              <a:off x="1066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a:xfrm rot="16200000" flipH="1">
              <a:off x="876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2" name="Straight Connector 211"/>
            <p:cNvCxnSpPr/>
            <p:nvPr/>
          </p:nvCxnSpPr>
          <p:spPr>
            <a:xfrm rot="5400000">
              <a:off x="1028700" y="3238500"/>
              <a:ext cx="6858000"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p:cNvCxnSpPr/>
            <p:nvPr/>
          </p:nvCxnSpPr>
          <p:spPr>
            <a:xfrm rot="5400000">
              <a:off x="-7239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p:cNvCxnSpPr/>
            <p:nvPr/>
          </p:nvCxnSpPr>
          <p:spPr>
            <a:xfrm rot="16200000" flipH="1">
              <a:off x="-8001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 name="Straight Connector 214"/>
            <p:cNvCxnSpPr/>
            <p:nvPr/>
          </p:nvCxnSpPr>
          <p:spPr>
            <a:xfrm rot="5400000">
              <a:off x="-152400" y="3429000"/>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p:cNvCxnSpPr/>
            <p:nvPr/>
          </p:nvCxnSpPr>
          <p:spPr>
            <a:xfrm rot="16200000" flipH="1">
              <a:off x="-304800" y="3200400"/>
              <a:ext cx="6858000"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p:cNvCxnSpPr/>
            <p:nvPr/>
          </p:nvCxnSpPr>
          <p:spPr>
            <a:xfrm rot="5400000">
              <a:off x="-190499" y="3238500"/>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p:cNvCxnSpPr/>
            <p:nvPr/>
          </p:nvCxnSpPr>
          <p:spPr>
            <a:xfrm rot="16200000" flipH="1">
              <a:off x="3810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p:cNvCxnSpPr/>
            <p:nvPr/>
          </p:nvCxnSpPr>
          <p:spPr>
            <a:xfrm rot="16200000" flipH="1">
              <a:off x="-6096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0" name="Straight Connector 219"/>
            <p:cNvCxnSpPr/>
            <p:nvPr/>
          </p:nvCxnSpPr>
          <p:spPr>
            <a:xfrm rot="16200000" flipH="1">
              <a:off x="685801" y="3352799"/>
              <a:ext cx="6858000" cy="152401"/>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p:cNvCxnSpPr/>
            <p:nvPr/>
          </p:nvCxnSpPr>
          <p:spPr>
            <a:xfrm rot="16200000" flipH="1">
              <a:off x="-304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2" name="Straight Connector 221"/>
            <p:cNvCxnSpPr/>
            <p:nvPr/>
          </p:nvCxnSpPr>
          <p:spPr>
            <a:xfrm rot="5400000">
              <a:off x="-10287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p:cNvCxnSpPr/>
            <p:nvPr/>
          </p:nvCxnSpPr>
          <p:spPr>
            <a:xfrm rot="5400000">
              <a:off x="78295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p:cNvCxnSpPr/>
            <p:nvPr/>
          </p:nvCxnSpPr>
          <p:spPr>
            <a:xfrm rot="5400000">
              <a:off x="1372552"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5" name="Straight Connector 224"/>
            <p:cNvCxnSpPr/>
            <p:nvPr/>
          </p:nvCxnSpPr>
          <p:spPr>
            <a:xfrm rot="5400000">
              <a:off x="1600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6" name="Straight Connector 225"/>
            <p:cNvCxnSpPr/>
            <p:nvPr/>
          </p:nvCxnSpPr>
          <p:spPr>
            <a:xfrm rot="5400000">
              <a:off x="65913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7" name="Straight Connector 226"/>
            <p:cNvCxnSpPr/>
            <p:nvPr/>
          </p:nvCxnSpPr>
          <p:spPr>
            <a:xfrm rot="16200000" flipH="1">
              <a:off x="-1285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28" name="Straight Connector 227"/>
            <p:cNvCxnSpPr/>
            <p:nvPr/>
          </p:nvCxnSpPr>
          <p:spPr>
            <a:xfrm rot="16200000" flipH="1">
              <a:off x="560070" y="3326130"/>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9" name="Straight Connector 228"/>
            <p:cNvCxnSpPr/>
            <p:nvPr/>
          </p:nvCxnSpPr>
          <p:spPr>
            <a:xfrm rot="16200000" flipH="1">
              <a:off x="1524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0" name="Straight Connector 229"/>
            <p:cNvCxnSpPr/>
            <p:nvPr/>
          </p:nvCxnSpPr>
          <p:spPr>
            <a:xfrm rot="16200000" flipH="1">
              <a:off x="3810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7" name="Straight Connector 236"/>
            <p:cNvCxnSpPr/>
            <p:nvPr/>
          </p:nvCxnSpPr>
          <p:spPr>
            <a:xfrm rot="16200000" flipH="1">
              <a:off x="2743200" y="3352801"/>
              <a:ext cx="6858000"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p:cNvCxnSpPr/>
            <p:nvPr/>
          </p:nvCxnSpPr>
          <p:spPr>
            <a:xfrm rot="16200000" flipH="1">
              <a:off x="2095501"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9" name="Straight Connector 238"/>
            <p:cNvCxnSpPr/>
            <p:nvPr/>
          </p:nvCxnSpPr>
          <p:spPr>
            <a:xfrm rot="5400000">
              <a:off x="2705100"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0" name="Straight Connector 239"/>
            <p:cNvCxnSpPr/>
            <p:nvPr/>
          </p:nvCxnSpPr>
          <p:spPr>
            <a:xfrm rot="5400000">
              <a:off x="1828801" y="3276600"/>
              <a:ext cx="6857999"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p:cNvCxnSpPr/>
            <p:nvPr/>
          </p:nvCxnSpPr>
          <p:spPr>
            <a:xfrm rot="16200000" flipH="1">
              <a:off x="1066800" y="3200402"/>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p:cNvCxnSpPr/>
            <p:nvPr/>
          </p:nvCxnSpPr>
          <p:spPr>
            <a:xfrm rot="16200000" flipH="1">
              <a:off x="2362201" y="3352800"/>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43" name="Straight Connector 242"/>
            <p:cNvCxnSpPr/>
            <p:nvPr/>
          </p:nvCxnSpPr>
          <p:spPr>
            <a:xfrm rot="5400000">
              <a:off x="2646045" y="2722246"/>
              <a:ext cx="6858000"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p:cNvCxnSpPr/>
            <p:nvPr/>
          </p:nvCxnSpPr>
          <p:spPr>
            <a:xfrm rot="5400000">
              <a:off x="3048952" y="3277553"/>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45" name="Straight Connector 244"/>
            <p:cNvCxnSpPr/>
            <p:nvPr/>
          </p:nvCxnSpPr>
          <p:spPr>
            <a:xfrm rot="5400000">
              <a:off x="2895600" y="3276601"/>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6" name="Straight Connector 245"/>
            <p:cNvCxnSpPr/>
            <p:nvPr/>
          </p:nvCxnSpPr>
          <p:spPr>
            <a:xfrm rot="5400000">
              <a:off x="2388870" y="3227071"/>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47" name="Straight Connector 246"/>
            <p:cNvCxnSpPr/>
            <p:nvPr/>
          </p:nvCxnSpPr>
          <p:spPr>
            <a:xfrm rot="16200000" flipH="1">
              <a:off x="22364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8" name="Straight Connector 247"/>
            <p:cNvCxnSpPr/>
            <p:nvPr/>
          </p:nvCxnSpPr>
          <p:spPr>
            <a:xfrm rot="16200000" flipH="1">
              <a:off x="17526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9" name="Straight Connector 248"/>
            <p:cNvCxnSpPr/>
            <p:nvPr/>
          </p:nvCxnSpPr>
          <p:spPr>
            <a:xfrm rot="16200000" flipH="1">
              <a:off x="19812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0" name="Straight Connector 249"/>
            <p:cNvCxnSpPr/>
            <p:nvPr/>
          </p:nvCxnSpPr>
          <p:spPr>
            <a:xfrm rot="5400000">
              <a:off x="3467100" y="3314701"/>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p:cNvCxnSpPr/>
            <p:nvPr/>
          </p:nvCxnSpPr>
          <p:spPr>
            <a:xfrm rot="16200000" flipH="1">
              <a:off x="3467099" y="3314701"/>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2" name="Straight Connector 251"/>
            <p:cNvCxnSpPr/>
            <p:nvPr/>
          </p:nvCxnSpPr>
          <p:spPr>
            <a:xfrm rot="5400000">
              <a:off x="4038600" y="3429001"/>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p:cNvCxnSpPr/>
            <p:nvPr/>
          </p:nvCxnSpPr>
          <p:spPr>
            <a:xfrm rot="16200000" flipH="1">
              <a:off x="3886200" y="3200401"/>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p:cNvCxnSpPr/>
            <p:nvPr/>
          </p:nvCxnSpPr>
          <p:spPr>
            <a:xfrm rot="5400000">
              <a:off x="4000501" y="3238501"/>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5" name="Straight Connector 254"/>
            <p:cNvCxnSpPr/>
            <p:nvPr/>
          </p:nvCxnSpPr>
          <p:spPr>
            <a:xfrm rot="16200000" flipH="1">
              <a:off x="4572000" y="3200401"/>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p:cNvCxnSpPr/>
            <p:nvPr/>
          </p:nvCxnSpPr>
          <p:spPr>
            <a:xfrm rot="16200000" flipH="1">
              <a:off x="3733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8" name="Straight Connector 257"/>
            <p:cNvCxnSpPr/>
            <p:nvPr/>
          </p:nvCxnSpPr>
          <p:spPr>
            <a:xfrm rot="5400000">
              <a:off x="36195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p:cNvCxnSpPr/>
            <p:nvPr/>
          </p:nvCxnSpPr>
          <p:spPr>
            <a:xfrm rot="16200000" flipH="1">
              <a:off x="4214813" y="3252788"/>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p:cNvCxnSpPr/>
            <p:nvPr/>
          </p:nvCxnSpPr>
          <p:spPr>
            <a:xfrm rot="16200000" flipH="1">
              <a:off x="47510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1" name="Straight Connector 260"/>
            <p:cNvCxnSpPr/>
            <p:nvPr/>
          </p:nvCxnSpPr>
          <p:spPr>
            <a:xfrm rot="16200000" flipH="1">
              <a:off x="43434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2" name="Straight Connector 261"/>
            <p:cNvCxnSpPr/>
            <p:nvPr/>
          </p:nvCxnSpPr>
          <p:spPr>
            <a:xfrm rot="16200000" flipH="1">
              <a:off x="4572000" y="3352801"/>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4" name="Straight Connector 263"/>
            <p:cNvCxnSpPr/>
            <p:nvPr/>
          </p:nvCxnSpPr>
          <p:spPr>
            <a:xfrm rot="16200000" flipH="1">
              <a:off x="5257800" y="3352802"/>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5" name="Straight Connector 264"/>
            <p:cNvCxnSpPr/>
            <p:nvPr/>
          </p:nvCxnSpPr>
          <p:spPr>
            <a:xfrm rot="16200000" flipH="1">
              <a:off x="5067300" y="3238502"/>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6" name="Straight Connector 265"/>
            <p:cNvCxnSpPr/>
            <p:nvPr/>
          </p:nvCxnSpPr>
          <p:spPr>
            <a:xfrm rot="5400000">
              <a:off x="5219700" y="3238502"/>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p:cNvCxnSpPr/>
            <p:nvPr/>
          </p:nvCxnSpPr>
          <p:spPr>
            <a:xfrm rot="16200000" flipH="1">
              <a:off x="4876801" y="3352801"/>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68" name="Straight Connector 267"/>
            <p:cNvCxnSpPr/>
            <p:nvPr/>
          </p:nvCxnSpPr>
          <p:spPr>
            <a:xfrm rot="5400000">
              <a:off x="5527994" y="3318196"/>
              <a:ext cx="6888479"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70" name="Straight Connector 269"/>
            <p:cNvCxnSpPr/>
            <p:nvPr/>
          </p:nvCxnSpPr>
          <p:spPr>
            <a:xfrm rot="5400000">
              <a:off x="4850130" y="3227072"/>
              <a:ext cx="6858000"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p:cNvCxnSpPr/>
            <p:nvPr/>
          </p:nvCxnSpPr>
          <p:spPr>
            <a:xfrm rot="16200000" flipH="1">
              <a:off x="4751070" y="3326132"/>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8" name="Straight Connector 277"/>
            <p:cNvCxnSpPr/>
            <p:nvPr/>
          </p:nvCxnSpPr>
          <p:spPr>
            <a:xfrm rot="5400000">
              <a:off x="5562599" y="3429001"/>
              <a:ext cx="685800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p:cNvCxnSpPr/>
            <p:nvPr/>
          </p:nvCxnSpPr>
          <p:spPr>
            <a:xfrm rot="5400000">
              <a:off x="2552700" y="3390900"/>
              <a:ext cx="6858000"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p:cNvCxnSpPr/>
            <p:nvPr/>
          </p:nvCxnSpPr>
          <p:spPr>
            <a:xfrm rot="16200000" flipH="1">
              <a:off x="3048000" y="3352800"/>
              <a:ext cx="6858000"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p:cNvCxnSpPr/>
            <p:nvPr/>
          </p:nvCxnSpPr>
          <p:spPr>
            <a:xfrm rot="16200000" flipH="1">
              <a:off x="3238500" y="3238500"/>
              <a:ext cx="6858000"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p:cNvCxnSpPr/>
            <p:nvPr/>
          </p:nvCxnSpPr>
          <p:spPr>
            <a:xfrm rot="5400000">
              <a:off x="2133600" y="3276600"/>
              <a:ext cx="6858000"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p:cNvCxnSpPr/>
            <p:nvPr/>
          </p:nvCxnSpPr>
          <p:spPr>
            <a:xfrm rot="16200000" flipH="1">
              <a:off x="3148013" y="3252789"/>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p:cNvCxnSpPr/>
            <p:nvPr/>
          </p:nvCxnSpPr>
          <p:spPr>
            <a:xfrm rot="5400000">
              <a:off x="3771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2" name="Straight Connector 301"/>
            <p:cNvCxnSpPr/>
            <p:nvPr/>
          </p:nvCxnSpPr>
          <p:spPr>
            <a:xfrm rot="5400000">
              <a:off x="4229100" y="2933700"/>
              <a:ext cx="6858000"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p:cNvCxnSpPr/>
            <p:nvPr/>
          </p:nvCxnSpPr>
          <p:spPr>
            <a:xfrm rot="16200000" flipH="1">
              <a:off x="1371600" y="3200403"/>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p:txBody>
          <a:bodyPr/>
          <a:lstStyle/>
          <a:p>
            <a:fld id="{A9714818-3CAE-459B-9B4F-47A25A95D589}" type="datetimeFigureOut">
              <a:rPr lang="en-IN" smtClean="0"/>
              <a:t>21-03-2023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ED60581-F16B-4EE2-92F3-BD4EECBA6DB8}" type="slidenum">
              <a:rPr lang="en-IN" smtClean="0"/>
              <a:t>‹#›</a:t>
            </a:fld>
            <a:endParaRPr lang="en-IN"/>
          </a:p>
        </p:txBody>
      </p:sp>
      <p:sp>
        <p:nvSpPr>
          <p:cNvPr id="113" name="Rectangle 112"/>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grpSp>
        <p:nvGrpSpPr>
          <p:cNvPr id="94" name="Group 93"/>
          <p:cNvGrpSpPr/>
          <p:nvPr/>
        </p:nvGrpSpPr>
        <p:grpSpPr>
          <a:xfrm>
            <a:off x="0" y="2057400"/>
            <a:ext cx="4801394" cy="2820988"/>
            <a:chOff x="0" y="2057400"/>
            <a:chExt cx="4801394" cy="2820988"/>
          </a:xfrm>
        </p:grpSpPr>
        <p:cxnSp>
          <p:nvCxnSpPr>
            <p:cNvPr id="117" name="Straight Connector 116"/>
            <p:cNvCxnSpPr/>
            <p:nvPr/>
          </p:nvCxnSpPr>
          <p:spPr>
            <a:xfrm>
              <a:off x="0" y="20574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a:xfrm>
              <a:off x="0" y="48768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p:cNvCxnSpPr/>
            <p:nvPr/>
          </p:nvCxnSpPr>
          <p:spPr>
            <a:xfrm rot="5400000">
              <a:off x="3391694" y="3467100"/>
              <a:ext cx="2818606"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nchor="b">
            <a:normAutofit/>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9714818-3CAE-459B-9B4F-47A25A95D589}" type="datetimeFigureOut">
              <a:rPr lang="en-IN" smtClean="0"/>
              <a:t>21-03-2023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ED60581-F16B-4EE2-92F3-BD4EECBA6DB8}" type="slidenum">
              <a:rPr lang="en-IN" smtClean="0"/>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grpSp>
        <p:nvGrpSpPr>
          <p:cNvPr id="7" name="Group 92"/>
          <p:cNvGrpSpPr/>
          <p:nvPr/>
        </p:nvGrpSpPr>
        <p:grpSpPr>
          <a:xfrm>
            <a:off x="1" y="-30478"/>
            <a:ext cx="9067799" cy="4846320"/>
            <a:chOff x="1" y="-30477"/>
            <a:chExt cx="9067799" cy="4526277"/>
          </a:xfrm>
        </p:grpSpPr>
        <p:cxnSp>
          <p:nvCxnSpPr>
            <p:cNvPr id="8" name="Straight Connector 7"/>
            <p:cNvCxnSpPr/>
            <p:nvPr/>
          </p:nvCxnSpPr>
          <p:spPr>
            <a:xfrm rot="16200000" flipH="1">
              <a:off x="-2716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4621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5400000">
              <a:off x="-3097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5400000">
              <a:off x="-206236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6200000" flipH="1">
              <a:off x="-213856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195465" y="1785212"/>
              <a:ext cx="450573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64326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1528964"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95746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94806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6200000" flipH="1">
              <a:off x="-652664" y="2166211"/>
              <a:ext cx="4505731" cy="152401"/>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6200000" flipH="1">
              <a:off x="-16432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16200000" flipH="1">
              <a:off x="-1790700" y="2019300"/>
              <a:ext cx="4495800"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55551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5400000">
              <a:off x="340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a:off x="26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5400000">
              <a:off x="-67933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1467052"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77839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11860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16200000" flipH="1">
              <a:off x="-9574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6200000" flipH="1">
              <a:off x="22429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20524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2204835" y="2051912"/>
              <a:ext cx="450573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5400000">
              <a:off x="452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16200000" flipH="1">
              <a:off x="37603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5400000">
              <a:off x="1023735" y="2242139"/>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871335" y="2013812"/>
              <a:ext cx="450573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5400000">
              <a:off x="985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155713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16200000" flipH="1">
              <a:off x="5665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16200000" flipH="1">
              <a:off x="1861936" y="2166211"/>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16200000" flipH="1">
              <a:off x="8713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474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95909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5400000">
              <a:off x="25486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5400000">
              <a:off x="27763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5400000">
              <a:off x="183526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047548"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1736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1328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16200000" flipH="1">
              <a:off x="1557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16200000" flipH="1">
              <a:off x="39193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3271636"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5400000">
              <a:off x="38812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004936" y="2090012"/>
              <a:ext cx="4505730"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16200000" flipH="1">
              <a:off x="22429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16200000" flipH="1">
              <a:off x="35383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822180" y="1535657"/>
              <a:ext cx="4505731"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4225087" y="2090965"/>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5400000">
              <a:off x="407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5400000">
              <a:off x="356500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16200000" flipH="1">
              <a:off x="34126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29287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16200000" flipH="1">
              <a:off x="3081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5400000">
              <a:off x="4643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16200000" flipH="1">
              <a:off x="4643234"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5400000">
              <a:off x="5214735" y="2242140"/>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506233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5176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7481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9099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5400000">
              <a:off x="47956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3909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927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519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16200000" flipH="1">
              <a:off x="5748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433935" y="2166213"/>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16200000" flipH="1">
              <a:off x="62434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3958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60529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09356" y="2136834"/>
              <a:ext cx="4525755"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6026265" y="2040483"/>
              <a:ext cx="4505731"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5927205" y="2139543"/>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5400000">
              <a:off x="6738734" y="2242140"/>
              <a:ext cx="450573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728835" y="2204312"/>
              <a:ext cx="450573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224135" y="2166212"/>
              <a:ext cx="450573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16200000" flipH="1">
              <a:off x="4414635" y="2051912"/>
              <a:ext cx="450573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3309735" y="2090012"/>
              <a:ext cx="450573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43241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p:cNvCxnSpPr/>
            <p:nvPr/>
          </p:nvCxnSpPr>
          <p:spPr>
            <a:xfrm rot="5400000">
              <a:off x="49480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rot="5400000">
              <a:off x="5405235" y="1747112"/>
              <a:ext cx="450573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rot="16200000" flipH="1">
              <a:off x="2547735" y="2013814"/>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94" name="Rectangle 93"/>
          <p:cNvSpPr/>
          <p:nvPr/>
        </p:nvSpPr>
        <p:spPr>
          <a:xfrm>
            <a:off x="0" y="4311168"/>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96" name="Straight Connector 95"/>
          <p:cNvCxnSpPr/>
          <p:nvPr/>
        </p:nvCxnSpPr>
        <p:spPr>
          <a:xfrm>
            <a:off x="0" y="4387368"/>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7" name="Straight Connector 96"/>
          <p:cNvCxnSpPr/>
          <p:nvPr/>
        </p:nvCxnSpPr>
        <p:spPr>
          <a:xfrm>
            <a:off x="0" y="613838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5" name="Title 94"/>
          <p:cNvSpPr>
            <a:spLocks noGrp="1"/>
          </p:cNvSpPr>
          <p:nvPr>
            <p:ph type="title"/>
          </p:nvPr>
        </p:nvSpPr>
        <p:spPr>
          <a:xfrm>
            <a:off x="457200" y="4463568"/>
            <a:ext cx="8305800" cy="1143000"/>
          </a:xfrm>
        </p:spPr>
        <p:txBody>
          <a:bodyPr/>
          <a:lstStyle/>
          <a:p>
            <a:r>
              <a:rPr lang="en-US" smtClean="0"/>
              <a:t>Click to edit Master title style</a:t>
            </a:r>
            <a:endParaRPr lang="en-US"/>
          </a:p>
        </p:txBody>
      </p:sp>
      <p:sp>
        <p:nvSpPr>
          <p:cNvPr id="2" name="Date Placeholder 1"/>
          <p:cNvSpPr>
            <a:spLocks noGrp="1"/>
          </p:cNvSpPr>
          <p:nvPr>
            <p:ph type="dt" sz="half" idx="10"/>
          </p:nvPr>
        </p:nvSpPr>
        <p:spPr/>
        <p:txBody>
          <a:bodyPr/>
          <a:lstStyle/>
          <a:p>
            <a:fld id="{A9714818-3CAE-459B-9B4F-47A25A95D589}" type="datetimeFigureOut">
              <a:rPr lang="en-IN" smtClean="0"/>
              <a:t>21-03-2023</a:t>
            </a:fld>
            <a:endParaRPr lang="en-IN"/>
          </a:p>
        </p:txBody>
      </p:sp>
      <p:sp>
        <p:nvSpPr>
          <p:cNvPr id="91" name="Footer Placeholder 90"/>
          <p:cNvSpPr>
            <a:spLocks noGrp="1"/>
          </p:cNvSpPr>
          <p:nvPr>
            <p:ph type="ftr" sz="quarter" idx="11"/>
          </p:nvPr>
        </p:nvSpPr>
        <p:spPr/>
        <p:txBody>
          <a:bodyPr/>
          <a:lstStyle/>
          <a:p>
            <a:endParaRPr lang="en-IN"/>
          </a:p>
        </p:txBody>
      </p:sp>
      <p:sp>
        <p:nvSpPr>
          <p:cNvPr id="92" name="Slide Number Placeholder 91"/>
          <p:cNvSpPr>
            <a:spLocks noGrp="1"/>
          </p:cNvSpPr>
          <p:nvPr>
            <p:ph type="sldNum" sz="quarter" idx="12"/>
          </p:nvPr>
        </p:nvSpPr>
        <p:spPr/>
        <p:txBody>
          <a:bodyPr/>
          <a:lstStyle/>
          <a:p>
            <a:fld id="{DED60581-F16B-4EE2-92F3-BD4EECBA6DB8}" type="slidenum">
              <a:rPr lang="en-IN" smtClean="0"/>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A9714818-3CAE-459B-9B4F-47A25A95D589}" type="datetimeFigureOut">
              <a:rPr lang="en-IN" smtClean="0"/>
              <a:t>21-03-2023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ED60581-F16B-4EE2-92F3-BD4EECBA6DB8}" type="slidenum">
              <a:rPr lang="en-IN" smtClean="0"/>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A9714818-3CAE-459B-9B4F-47A25A95D589}" type="datetimeFigureOut">
              <a:rPr lang="en-IN" smtClean="0"/>
              <a:t>21-03-2023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ED60581-F16B-4EE2-92F3-BD4EECBA6DB8}" type="slidenum">
              <a:rPr lang="en-IN" smtClean="0"/>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A9714818-3CAE-459B-9B4F-47A25A95D589}" type="datetimeFigureOut">
              <a:rPr lang="en-IN" smtClean="0"/>
              <a:t>21-03-2023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ED60581-F16B-4EE2-92F3-BD4EECBA6DB8}" type="slidenum">
              <a:rPr lang="en-IN" smtClean="0"/>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714818-3CAE-459B-9B4F-47A25A95D589}" type="datetimeFigureOut">
              <a:rPr lang="en-IN" smtClean="0"/>
              <a:t>21-03-2023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ED60581-F16B-4EE2-92F3-BD4EECBA6DB8}"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9714818-3CAE-459B-9B4F-47A25A95D589}" type="datetimeFigureOut">
              <a:rPr lang="en-IN" smtClean="0"/>
              <a:t>21-03-2023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ED60581-F16B-4EE2-92F3-BD4EECBA6DB8}" type="slidenum">
              <a:rPr lang="en-IN" smtClean="0"/>
              <a:t>‹#›</a:t>
            </a:fld>
            <a:endParaRPr lang="en-IN"/>
          </a:p>
        </p:txBody>
      </p:sp>
      <p:sp>
        <p:nvSpPr>
          <p:cNvPr id="37" name="Rectangle 36"/>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9" name="Straight Connector 38"/>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2400" y="1901952"/>
            <a:ext cx="2377440" cy="1371600"/>
          </a:xfrm>
        </p:spPr>
        <p:txBody>
          <a:bodyPr anchor="b">
            <a:normAutofit/>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5" name="Date Placeholder 4"/>
          <p:cNvSpPr>
            <a:spLocks noGrp="1"/>
          </p:cNvSpPr>
          <p:nvPr>
            <p:ph type="dt" sz="half" idx="10"/>
          </p:nvPr>
        </p:nvSpPr>
        <p:spPr/>
        <p:txBody>
          <a:bodyPr/>
          <a:lstStyle/>
          <a:p>
            <a:fld id="{A9714818-3CAE-459B-9B4F-47A25A95D589}" type="datetimeFigureOut">
              <a:rPr lang="en-IN" smtClean="0"/>
              <a:t>21-03-2023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ED60581-F16B-4EE2-92F3-BD4EECBA6DB8}" type="slidenum">
              <a:rPr lang="en-IN" smtClean="0"/>
              <a:t>‹#›</a:t>
            </a:fld>
            <a:endParaRPr lang="en-IN"/>
          </a:p>
        </p:txBody>
      </p:sp>
      <p:sp>
        <p:nvSpPr>
          <p:cNvPr id="33" name="Rectangle 32"/>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4" name="Straight Connector 33"/>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5448" y="1905000"/>
            <a:ext cx="2377440" cy="1371600"/>
          </a:xfrm>
        </p:spPr>
        <p:txBody>
          <a:bodyPr anchor="b">
            <a:normAutofit/>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9714818-3CAE-459B-9B4F-47A25A95D589}" type="datetimeFigureOut">
              <a:rPr lang="en-IN" smtClean="0"/>
              <a:t>21-03-2023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ED60581-F16B-4EE2-92F3-BD4EECBA6DB8}"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9714818-3CAE-459B-9B4F-47A25A95D589}" type="datetimeFigureOut">
              <a:rPr lang="en-IN" smtClean="0"/>
              <a:t>21-03-2023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ED60581-F16B-4EE2-92F3-BD4EECBA6DB8}"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90" name="Rectangle 189"/>
          <p:cNvSpPr/>
          <p:nvPr/>
        </p:nvSpPr>
        <p:spPr>
          <a:xfrm>
            <a:off x="149352" y="137160"/>
            <a:ext cx="8869680" cy="658368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12408"/>
            <a:ext cx="2133600" cy="365125"/>
          </a:xfrm>
          <a:prstGeom prst="rect">
            <a:avLst/>
          </a:prstGeom>
        </p:spPr>
        <p:txBody>
          <a:bodyPr vert="horz" lIns="91440" tIns="45720" rIns="91440" bIns="45720" rtlCol="0" anchor="ctr"/>
          <a:lstStyle>
            <a:lvl1pPr algn="l">
              <a:defRPr sz="1200">
                <a:solidFill>
                  <a:schemeClr val="tx2"/>
                </a:solidFill>
              </a:defRPr>
            </a:lvl1pPr>
          </a:lstStyle>
          <a:p>
            <a:fld id="{A9714818-3CAE-459B-9B4F-47A25A95D589}" type="datetimeFigureOut">
              <a:rPr lang="en-IN" smtClean="0"/>
              <a:t>21-03-2023</a:t>
            </a:fld>
            <a:endParaRPr lang="en-IN"/>
          </a:p>
        </p:txBody>
      </p:sp>
      <p:sp>
        <p:nvSpPr>
          <p:cNvPr id="5" name="Footer Placeholder 4"/>
          <p:cNvSpPr>
            <a:spLocks noGrp="1"/>
          </p:cNvSpPr>
          <p:nvPr>
            <p:ph type="ftr" sz="quarter" idx="3"/>
          </p:nvPr>
        </p:nvSpPr>
        <p:spPr>
          <a:xfrm>
            <a:off x="2831123" y="6312408"/>
            <a:ext cx="3481754" cy="365125"/>
          </a:xfrm>
          <a:prstGeom prst="rect">
            <a:avLst/>
          </a:prstGeom>
        </p:spPr>
        <p:txBody>
          <a:bodyPr vert="horz" lIns="91440" tIns="45720" rIns="91440" bIns="45720" rtlCol="0" anchor="ctr"/>
          <a:lstStyle>
            <a:lvl1pPr algn="ctr">
              <a:defRPr sz="1200">
                <a:solidFill>
                  <a:schemeClr val="tx2"/>
                </a:solidFill>
              </a:defRPr>
            </a:lvl1pPr>
          </a:lstStyle>
          <a:p>
            <a:endParaRPr lang="en-IN"/>
          </a:p>
        </p:txBody>
      </p:sp>
      <p:sp>
        <p:nvSpPr>
          <p:cNvPr id="6" name="Slide Number Placeholder 5"/>
          <p:cNvSpPr>
            <a:spLocks noGrp="1"/>
          </p:cNvSpPr>
          <p:nvPr>
            <p:ph type="sldNum" sz="quarter" idx="4"/>
          </p:nvPr>
        </p:nvSpPr>
        <p:spPr>
          <a:xfrm>
            <a:off x="6553200" y="6312408"/>
            <a:ext cx="2133600" cy="365125"/>
          </a:xfrm>
          <a:prstGeom prst="rect">
            <a:avLst/>
          </a:prstGeom>
        </p:spPr>
        <p:txBody>
          <a:bodyPr vert="horz" lIns="91440" tIns="45720" rIns="91440" bIns="45720" rtlCol="0" anchor="ctr"/>
          <a:lstStyle>
            <a:lvl1pPr algn="r">
              <a:defRPr sz="1200">
                <a:solidFill>
                  <a:schemeClr val="tx2"/>
                </a:solidFill>
              </a:defRPr>
            </a:lvl1pPr>
          </a:lstStyle>
          <a:p>
            <a:fld id="{DED60581-F16B-4EE2-92F3-BD4EECBA6DB8}" type="slidenum">
              <a:rPr lang="en-IN" smtClean="0"/>
              <a:t>‹#›</a:t>
            </a:fld>
            <a:endParaRPr lang="en-IN"/>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p:titleStyle>
    <p:body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agilitypr.com/" TargetMode="External"/><Relationship Id="rId2" Type="http://schemas.openxmlformats.org/officeDocument/2006/relationships/hyperlink" Target="https://www.oreilly.com/" TargetMode="External"/><Relationship Id="rId1" Type="http://schemas.openxmlformats.org/officeDocument/2006/relationships/slideLayout" Target="../slideLayouts/slideLayout2.xml"/><Relationship Id="rId4" Type="http://schemas.openxmlformats.org/officeDocument/2006/relationships/hyperlink" Target="https://www.academic.oup.com/"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IN" dirty="0" smtClean="0">
                <a:solidFill>
                  <a:srgbClr val="FF0000"/>
                </a:solidFill>
              </a:rPr>
              <a:t>PRESENTATION OF MARKETING MANAGEMENT</a:t>
            </a:r>
            <a:endParaRPr lang="en-IN" dirty="0">
              <a:solidFill>
                <a:srgbClr val="FF0000"/>
              </a:solidFill>
            </a:endParaRPr>
          </a:p>
        </p:txBody>
      </p:sp>
      <p:sp>
        <p:nvSpPr>
          <p:cNvPr id="3" name="Subtitle 2"/>
          <p:cNvSpPr>
            <a:spLocks noGrp="1"/>
          </p:cNvSpPr>
          <p:nvPr>
            <p:ph type="subTitle" idx="1"/>
          </p:nvPr>
        </p:nvSpPr>
        <p:spPr/>
        <p:txBody>
          <a:bodyPr>
            <a:normAutofit/>
          </a:bodyPr>
          <a:lstStyle/>
          <a:p>
            <a:r>
              <a:rPr lang="en-IN" sz="2400" b="1" dirty="0" smtClean="0"/>
              <a:t>Student Name: </a:t>
            </a:r>
            <a:r>
              <a:rPr lang="en-IN" sz="2400" b="1" dirty="0" err="1" smtClean="0"/>
              <a:t>Navaldeep</a:t>
            </a:r>
            <a:r>
              <a:rPr lang="en-IN" sz="2400" b="1" dirty="0" smtClean="0"/>
              <a:t> </a:t>
            </a:r>
            <a:r>
              <a:rPr lang="en-IN" sz="2400" b="1" dirty="0" err="1" smtClean="0"/>
              <a:t>Kaur</a:t>
            </a:r>
            <a:endParaRPr lang="en-IN" sz="2400" b="1" dirty="0" smtClean="0"/>
          </a:p>
          <a:p>
            <a:r>
              <a:rPr lang="en-IN" sz="2400" b="1" dirty="0" smtClean="0"/>
              <a:t>Student Id Number: 2224977</a:t>
            </a:r>
            <a:endParaRPr lang="en-IN" sz="2400" b="1" dirty="0"/>
          </a:p>
        </p:txBody>
      </p:sp>
    </p:spTree>
    <p:extLst>
      <p:ext uri="{BB962C8B-B14F-4D97-AF65-F5344CB8AC3E}">
        <p14:creationId xmlns:p14="http://schemas.microsoft.com/office/powerpoint/2010/main" val="3775235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IN" dirty="0" smtClean="0">
                <a:solidFill>
                  <a:srgbClr val="FF0000"/>
                </a:solidFill>
              </a:rPr>
              <a:t>Content</a:t>
            </a:r>
            <a:endParaRPr lang="en-IN" dirty="0">
              <a:solidFill>
                <a:srgbClr val="FF0000"/>
              </a:solidFill>
            </a:endParaRPr>
          </a:p>
        </p:txBody>
      </p:sp>
      <p:sp>
        <p:nvSpPr>
          <p:cNvPr id="3" name="Subtitle 2"/>
          <p:cNvSpPr>
            <a:spLocks noGrp="1"/>
          </p:cNvSpPr>
          <p:nvPr>
            <p:ph type="subTitle" idx="1"/>
          </p:nvPr>
        </p:nvSpPr>
        <p:spPr>
          <a:xfrm>
            <a:off x="5004048" y="2204864"/>
            <a:ext cx="4137086" cy="3960440"/>
          </a:xfrm>
        </p:spPr>
        <p:txBody>
          <a:bodyPr>
            <a:normAutofit/>
          </a:bodyPr>
          <a:lstStyle/>
          <a:p>
            <a:pPr marL="342900" indent="-342900">
              <a:buFont typeface="Wingdings" pitchFamily="2" charset="2"/>
              <a:buChar char="v"/>
            </a:pPr>
            <a:r>
              <a:rPr lang="en-IN" sz="2400" b="1" dirty="0" smtClean="0">
                <a:solidFill>
                  <a:srgbClr val="FF0000"/>
                </a:solidFill>
              </a:rPr>
              <a:t>Meaning of Marketing Management</a:t>
            </a:r>
          </a:p>
          <a:p>
            <a:pPr marL="342900" indent="-342900">
              <a:buFont typeface="Wingdings" pitchFamily="2" charset="2"/>
              <a:buChar char="v"/>
            </a:pPr>
            <a:r>
              <a:rPr lang="en-IN" sz="2400" b="1" dirty="0" smtClean="0">
                <a:solidFill>
                  <a:srgbClr val="FF0000"/>
                </a:solidFill>
              </a:rPr>
              <a:t>Theories of Marketing Management</a:t>
            </a:r>
          </a:p>
          <a:p>
            <a:pPr marL="342900" indent="-342900">
              <a:buFont typeface="Wingdings" pitchFamily="2" charset="2"/>
              <a:buChar char="v"/>
            </a:pPr>
            <a:r>
              <a:rPr lang="en-IN" sz="2400" b="1" dirty="0" err="1" smtClean="0">
                <a:solidFill>
                  <a:srgbClr val="FF0000"/>
                </a:solidFill>
              </a:rPr>
              <a:t>Ansoff</a:t>
            </a:r>
            <a:r>
              <a:rPr lang="en-IN" sz="2400" b="1" dirty="0" smtClean="0">
                <a:solidFill>
                  <a:srgbClr val="FF0000"/>
                </a:solidFill>
              </a:rPr>
              <a:t> Matrix</a:t>
            </a:r>
          </a:p>
          <a:p>
            <a:pPr marL="342900" indent="-342900">
              <a:buFont typeface="Wingdings" pitchFamily="2" charset="2"/>
              <a:buChar char="v"/>
            </a:pPr>
            <a:r>
              <a:rPr lang="en-IN" sz="2400" b="1" dirty="0" smtClean="0">
                <a:solidFill>
                  <a:srgbClr val="FF0000"/>
                </a:solidFill>
              </a:rPr>
              <a:t>SWOT analysis</a:t>
            </a:r>
          </a:p>
          <a:p>
            <a:pPr marL="342900" indent="-342900">
              <a:buFont typeface="Wingdings" pitchFamily="2" charset="2"/>
              <a:buChar char="v"/>
            </a:pPr>
            <a:r>
              <a:rPr lang="en-IN" sz="2400" b="1" dirty="0" smtClean="0">
                <a:solidFill>
                  <a:srgbClr val="FF0000"/>
                </a:solidFill>
              </a:rPr>
              <a:t>Maslow’s Hierarchy Needs</a:t>
            </a:r>
          </a:p>
          <a:p>
            <a:pPr marL="342900" indent="-342900">
              <a:buFont typeface="Wingdings" pitchFamily="2" charset="2"/>
              <a:buChar char="v"/>
            </a:pPr>
            <a:endParaRPr lang="en-IN" sz="2400" b="1" dirty="0" smtClean="0">
              <a:solidFill>
                <a:srgbClr val="FF0000"/>
              </a:solidFill>
            </a:endParaRPr>
          </a:p>
        </p:txBody>
      </p:sp>
    </p:spTree>
    <p:extLst>
      <p:ext uri="{BB962C8B-B14F-4D97-AF65-F5344CB8AC3E}">
        <p14:creationId xmlns:p14="http://schemas.microsoft.com/office/powerpoint/2010/main" val="3298453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dirty="0" smtClean="0"/>
              <a:t>Meaning  of Marketing Management</a:t>
            </a:r>
            <a:br>
              <a:rPr lang="en-IN" dirty="0" smtClean="0"/>
            </a:br>
            <a:endParaRPr lang="en-IN" dirty="0"/>
          </a:p>
        </p:txBody>
      </p:sp>
      <p:sp>
        <p:nvSpPr>
          <p:cNvPr id="4" name="Content Placeholder 3"/>
          <p:cNvSpPr>
            <a:spLocks noGrp="1"/>
          </p:cNvSpPr>
          <p:nvPr>
            <p:ph idx="1"/>
          </p:nvPr>
        </p:nvSpPr>
        <p:spPr/>
        <p:txBody>
          <a:bodyPr/>
          <a:lstStyle/>
          <a:p>
            <a:r>
              <a:rPr lang="en-IN" dirty="0" smtClean="0"/>
              <a:t>Marketing Management is </a:t>
            </a:r>
          </a:p>
          <a:p>
            <a:pPr marL="0" indent="0">
              <a:buNone/>
            </a:pPr>
            <a:r>
              <a:rPr lang="en-IN" dirty="0" smtClean="0"/>
              <a:t>The process of planning</a:t>
            </a:r>
          </a:p>
          <a:p>
            <a:pPr marL="0" indent="0">
              <a:buNone/>
            </a:pPr>
            <a:r>
              <a:rPr lang="en-IN" dirty="0" smtClean="0"/>
              <a:t>And executing the conception ,</a:t>
            </a:r>
          </a:p>
          <a:p>
            <a:pPr marL="0" indent="0">
              <a:buNone/>
            </a:pPr>
            <a:r>
              <a:rPr lang="en-IN" dirty="0" err="1" smtClean="0"/>
              <a:t>Pricing,promotion</a:t>
            </a:r>
            <a:r>
              <a:rPr lang="en-IN" dirty="0" smtClean="0"/>
              <a:t> and </a:t>
            </a:r>
          </a:p>
          <a:p>
            <a:pPr marL="0" indent="0">
              <a:buNone/>
            </a:pPr>
            <a:r>
              <a:rPr lang="en-IN" dirty="0" smtClean="0"/>
              <a:t>Distribution of </a:t>
            </a:r>
            <a:r>
              <a:rPr lang="en-IN" dirty="0" err="1" smtClean="0"/>
              <a:t>ideas,goods</a:t>
            </a:r>
            <a:r>
              <a:rPr lang="en-IN" dirty="0" smtClean="0"/>
              <a:t> and </a:t>
            </a:r>
          </a:p>
          <a:p>
            <a:pPr marL="0" indent="0">
              <a:buNone/>
            </a:pPr>
            <a:r>
              <a:rPr lang="en-IN" dirty="0" smtClean="0"/>
              <a:t>Services to create exchanges that </a:t>
            </a:r>
          </a:p>
          <a:p>
            <a:pPr marL="0" indent="0">
              <a:buNone/>
            </a:pPr>
            <a:r>
              <a:rPr lang="en-IN" dirty="0" smtClean="0"/>
              <a:t>Satisfy individual and organisational</a:t>
            </a:r>
          </a:p>
          <a:p>
            <a:pPr marL="0" indent="0">
              <a:buNone/>
            </a:pPr>
            <a:r>
              <a:rPr lang="en-IN" dirty="0" smtClean="0"/>
              <a:t>Goals.</a:t>
            </a:r>
            <a:endParaRPr lang="en-IN" dirty="0"/>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4048" y="1196752"/>
            <a:ext cx="3954016" cy="53285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43999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4000" dirty="0" smtClean="0">
                <a:solidFill>
                  <a:srgbClr val="FF0000"/>
                </a:solidFill>
              </a:rPr>
              <a:t>Theories of Marketing Management</a:t>
            </a:r>
            <a:endParaRPr lang="en-IN" sz="4000" dirty="0">
              <a:solidFill>
                <a:srgbClr val="FF0000"/>
              </a:solidFill>
            </a:endParaRPr>
          </a:p>
        </p:txBody>
      </p:sp>
      <p:sp>
        <p:nvSpPr>
          <p:cNvPr id="3" name="Content Placeholder 2"/>
          <p:cNvSpPr>
            <a:spLocks noGrp="1"/>
          </p:cNvSpPr>
          <p:nvPr>
            <p:ph idx="1"/>
          </p:nvPr>
        </p:nvSpPr>
        <p:spPr/>
        <p:txBody>
          <a:bodyPr>
            <a:normAutofit fontScale="85000" lnSpcReduction="20000"/>
          </a:bodyPr>
          <a:lstStyle/>
          <a:p>
            <a:pPr marL="0" indent="0">
              <a:buNone/>
            </a:pPr>
            <a:r>
              <a:rPr lang="en-IN" dirty="0" smtClean="0"/>
              <a:t>Theories can be followed as:</a:t>
            </a:r>
          </a:p>
          <a:p>
            <a:pPr>
              <a:buFont typeface="Wingdings" pitchFamily="2" charset="2"/>
              <a:buChar char="ü"/>
            </a:pPr>
            <a:r>
              <a:rPr lang="en-IN" dirty="0" err="1" smtClean="0"/>
              <a:t>Ansoff</a:t>
            </a:r>
            <a:r>
              <a:rPr lang="en-IN" dirty="0" smtClean="0"/>
              <a:t> Matrix                         </a:t>
            </a:r>
          </a:p>
          <a:p>
            <a:pPr>
              <a:buFont typeface="Wingdings" pitchFamily="2" charset="2"/>
              <a:buChar char="ü"/>
            </a:pPr>
            <a:r>
              <a:rPr lang="en-IN" dirty="0" smtClean="0"/>
              <a:t>The Marketing Environment</a:t>
            </a:r>
          </a:p>
          <a:p>
            <a:pPr>
              <a:buFont typeface="Wingdings" pitchFamily="2" charset="2"/>
              <a:buChar char="ü"/>
            </a:pPr>
            <a:r>
              <a:rPr lang="en-IN" dirty="0" smtClean="0"/>
              <a:t>Segmenting Consumer Markets</a:t>
            </a:r>
          </a:p>
          <a:p>
            <a:pPr>
              <a:buFont typeface="Wingdings" pitchFamily="2" charset="2"/>
              <a:buChar char="ü"/>
            </a:pPr>
            <a:r>
              <a:rPr lang="en-IN" dirty="0" smtClean="0"/>
              <a:t>Maslow’s </a:t>
            </a:r>
            <a:r>
              <a:rPr lang="en-IN" dirty="0" err="1" smtClean="0"/>
              <a:t>hierachy</a:t>
            </a:r>
            <a:r>
              <a:rPr lang="en-IN" dirty="0" smtClean="0"/>
              <a:t> of needs </a:t>
            </a:r>
          </a:p>
          <a:p>
            <a:pPr>
              <a:buFont typeface="Wingdings" pitchFamily="2" charset="2"/>
              <a:buChar char="ü"/>
            </a:pPr>
            <a:r>
              <a:rPr lang="en-IN" dirty="0" smtClean="0"/>
              <a:t>The PESCO model  </a:t>
            </a:r>
          </a:p>
          <a:p>
            <a:pPr>
              <a:buFont typeface="Wingdings" pitchFamily="2" charset="2"/>
              <a:buChar char="ü"/>
            </a:pPr>
            <a:r>
              <a:rPr lang="en-IN" dirty="0" smtClean="0"/>
              <a:t>Balanced Scorecard</a:t>
            </a:r>
          </a:p>
          <a:p>
            <a:pPr>
              <a:buFont typeface="Wingdings" pitchFamily="2" charset="2"/>
              <a:buChar char="ü"/>
            </a:pPr>
            <a:r>
              <a:rPr lang="en-IN" dirty="0" smtClean="0"/>
              <a:t>The Marketing Mix </a:t>
            </a:r>
          </a:p>
          <a:p>
            <a:pPr>
              <a:buFont typeface="Wingdings" pitchFamily="2" charset="2"/>
              <a:buChar char="ü"/>
            </a:pPr>
            <a:r>
              <a:rPr lang="en-IN" dirty="0" smtClean="0"/>
              <a:t>The communication Mix </a:t>
            </a:r>
          </a:p>
          <a:p>
            <a:pPr>
              <a:buFont typeface="Wingdings" pitchFamily="2" charset="2"/>
              <a:buChar char="ü"/>
            </a:pPr>
            <a:r>
              <a:rPr lang="en-IN" dirty="0" smtClean="0"/>
              <a:t>SWOT Analysis </a:t>
            </a:r>
          </a:p>
          <a:p>
            <a:pPr>
              <a:buFont typeface="Wingdings" pitchFamily="2" charset="2"/>
              <a:buChar char="ü"/>
            </a:pPr>
            <a:r>
              <a:rPr lang="en-IN" dirty="0" smtClean="0"/>
              <a:t>Stakeholder Mapping</a:t>
            </a:r>
          </a:p>
          <a:p>
            <a:pPr>
              <a:buFont typeface="Wingdings" pitchFamily="2" charset="2"/>
              <a:buChar char="ü"/>
            </a:pPr>
            <a:r>
              <a:rPr lang="en-IN" dirty="0" err="1" smtClean="0"/>
              <a:t>Mendelow’s</a:t>
            </a:r>
            <a:r>
              <a:rPr lang="en-IN" dirty="0" smtClean="0"/>
              <a:t> Matrix</a:t>
            </a:r>
          </a:p>
          <a:p>
            <a:pPr>
              <a:buFont typeface="Wingdings" pitchFamily="2" charset="2"/>
              <a:buChar char="ü"/>
            </a:pPr>
            <a:r>
              <a:rPr lang="en-IN" dirty="0" smtClean="0"/>
              <a:t>The Consumer Decision making Process</a:t>
            </a:r>
          </a:p>
          <a:p>
            <a:pPr>
              <a:buFont typeface="Wingdings" pitchFamily="2" charset="2"/>
              <a:buChar char="ü"/>
            </a:pPr>
            <a:r>
              <a:rPr lang="en-IN" dirty="0" smtClean="0"/>
              <a:t>Porters Five Forces</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99788" y="1772816"/>
            <a:ext cx="3870430" cy="30963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13725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6600" dirty="0" smtClean="0">
                <a:solidFill>
                  <a:srgbClr val="FF0000"/>
                </a:solidFill>
              </a:rPr>
              <a:t>ANSOFF MATRIX </a:t>
            </a:r>
            <a:endParaRPr lang="en-IN" sz="6600" dirty="0">
              <a:solidFill>
                <a:srgbClr val="FF0000"/>
              </a:solidFill>
            </a:endParaRPr>
          </a:p>
        </p:txBody>
      </p:sp>
      <p:sp>
        <p:nvSpPr>
          <p:cNvPr id="4" name="Content Placeholder 3"/>
          <p:cNvSpPr>
            <a:spLocks noGrp="1"/>
          </p:cNvSpPr>
          <p:nvPr>
            <p:ph idx="1"/>
          </p:nvPr>
        </p:nvSpPr>
        <p:spPr/>
        <p:txBody>
          <a:bodyPr/>
          <a:lstStyle/>
          <a:p>
            <a:pPr marL="0" indent="0">
              <a:buNone/>
            </a:pPr>
            <a:r>
              <a:rPr lang="en-IN" dirty="0" err="1" smtClean="0"/>
              <a:t>Ansoff’s</a:t>
            </a:r>
            <a:r>
              <a:rPr lang="en-IN" dirty="0" smtClean="0"/>
              <a:t> Matrix states that the growth of the business depends on the what they try to do new introduce in their products. How they can diversified their products. The strategies involved in the </a:t>
            </a:r>
            <a:r>
              <a:rPr lang="en-IN" dirty="0" err="1" smtClean="0"/>
              <a:t>Ansoff’s</a:t>
            </a:r>
            <a:r>
              <a:rPr lang="en-IN" dirty="0" smtClean="0"/>
              <a:t> Matrix is how their existing products </a:t>
            </a:r>
          </a:p>
          <a:p>
            <a:pPr marL="0" indent="0">
              <a:buNone/>
            </a:pPr>
            <a:r>
              <a:rPr lang="en-IN" dirty="0" smtClean="0"/>
              <a:t>Can gain profit in the market</a:t>
            </a:r>
            <a:endParaRPr lang="en-IN" dirty="0"/>
          </a:p>
        </p:txBody>
      </p:sp>
      <p:pic>
        <p:nvPicPr>
          <p:cNvPr id="307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48064" y="3068960"/>
            <a:ext cx="3440741" cy="35283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482359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6600" dirty="0" smtClean="0">
                <a:solidFill>
                  <a:srgbClr val="FF0000"/>
                </a:solidFill>
              </a:rPr>
              <a:t>SWOT ANALYSIS</a:t>
            </a:r>
            <a:endParaRPr lang="en-IN" sz="6600" dirty="0">
              <a:solidFill>
                <a:srgbClr val="FF0000"/>
              </a:solidFill>
            </a:endParaRPr>
          </a:p>
        </p:txBody>
      </p:sp>
      <p:sp>
        <p:nvSpPr>
          <p:cNvPr id="4" name="Content Placeholder 3"/>
          <p:cNvSpPr>
            <a:spLocks noGrp="1"/>
          </p:cNvSpPr>
          <p:nvPr>
            <p:ph idx="1"/>
          </p:nvPr>
        </p:nvSpPr>
        <p:spPr/>
        <p:txBody>
          <a:bodyPr/>
          <a:lstStyle/>
          <a:p>
            <a:pPr marL="0" indent="0">
              <a:buNone/>
            </a:pPr>
            <a:r>
              <a:rPr lang="en-IN" dirty="0" smtClean="0"/>
              <a:t>SWOT  analysis is a strategic planning and strategic management techniques which is used to help the person and the organisation to identify Strengths, Weaknesses, </a:t>
            </a:r>
            <a:r>
              <a:rPr lang="en-IN" dirty="0" err="1" smtClean="0"/>
              <a:t>Opportunitis</a:t>
            </a:r>
            <a:r>
              <a:rPr lang="en-IN" dirty="0" smtClean="0"/>
              <a:t> and Threats related to business competition or project planning. It is also called Situational </a:t>
            </a:r>
            <a:r>
              <a:rPr lang="en-IN" dirty="0" err="1" smtClean="0"/>
              <a:t>assesment</a:t>
            </a:r>
            <a:r>
              <a:rPr lang="en-IN" dirty="0" smtClean="0"/>
              <a:t> or situational analysis.</a:t>
            </a:r>
            <a:endParaRPr lang="en-IN"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9738" y="3402482"/>
            <a:ext cx="3442222" cy="29788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175853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4800" dirty="0" smtClean="0">
                <a:solidFill>
                  <a:srgbClr val="FF0000"/>
                </a:solidFill>
              </a:rPr>
              <a:t>Maslow’s Hierarchy of Needs</a:t>
            </a:r>
            <a:endParaRPr lang="en-IN" sz="4800" dirty="0">
              <a:solidFill>
                <a:srgbClr val="FF0000"/>
              </a:solidFill>
            </a:endParaRPr>
          </a:p>
        </p:txBody>
      </p:sp>
      <p:sp>
        <p:nvSpPr>
          <p:cNvPr id="4" name="Content Placeholder 3"/>
          <p:cNvSpPr>
            <a:spLocks noGrp="1"/>
          </p:cNvSpPr>
          <p:nvPr>
            <p:ph idx="1"/>
          </p:nvPr>
        </p:nvSpPr>
        <p:spPr/>
        <p:txBody>
          <a:bodyPr/>
          <a:lstStyle/>
          <a:p>
            <a:pPr marL="0" indent="0">
              <a:buNone/>
            </a:pPr>
            <a:r>
              <a:rPr lang="en-IN" dirty="0" smtClean="0"/>
              <a:t>Maslow’s Hierarchy of Needs as an five tier model of the consumers needs. According to this</a:t>
            </a:r>
          </a:p>
          <a:p>
            <a:pPr marL="0" indent="0">
              <a:buNone/>
            </a:pPr>
            <a:r>
              <a:rPr lang="en-IN" dirty="0" smtClean="0"/>
              <a:t>Theory , a person should satisfy from the one level before proceeding to the higher level.</a:t>
            </a:r>
            <a:endParaRPr lang="en-IN"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3140968"/>
            <a:ext cx="7191883" cy="35283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103147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6600" dirty="0" smtClean="0">
                <a:solidFill>
                  <a:srgbClr val="FF0000"/>
                </a:solidFill>
              </a:rPr>
              <a:t>       Conclusion</a:t>
            </a:r>
            <a:endParaRPr lang="en-IN" sz="6600" dirty="0">
              <a:solidFill>
                <a:srgbClr val="FF0000"/>
              </a:solidFill>
            </a:endParaRPr>
          </a:p>
        </p:txBody>
      </p:sp>
      <p:sp>
        <p:nvSpPr>
          <p:cNvPr id="4" name="Content Placeholder 3"/>
          <p:cNvSpPr>
            <a:spLocks noGrp="1"/>
          </p:cNvSpPr>
          <p:nvPr>
            <p:ph idx="1"/>
          </p:nvPr>
        </p:nvSpPr>
        <p:spPr/>
        <p:txBody>
          <a:bodyPr/>
          <a:lstStyle/>
          <a:p>
            <a:pPr marL="0" indent="0">
              <a:buNone/>
            </a:pPr>
            <a:r>
              <a:rPr lang="en-IN" dirty="0" smtClean="0"/>
              <a:t>A basic marketing theory states that for  maximise the sales , a company must position its products or services in the marketplace in such a way that the consumers believe they need a particular product for service or that a product or service they need has a particular benefit.</a:t>
            </a: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7864" y="3284984"/>
            <a:ext cx="5079738" cy="33843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361861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6600" dirty="0" smtClean="0">
                <a:solidFill>
                  <a:srgbClr val="FF0000"/>
                </a:solidFill>
              </a:rPr>
              <a:t>      References</a:t>
            </a:r>
            <a:endParaRPr lang="en-IN" sz="6600" dirty="0">
              <a:solidFill>
                <a:srgbClr val="FF0000"/>
              </a:solidFill>
            </a:endParaRPr>
          </a:p>
        </p:txBody>
      </p:sp>
      <p:sp>
        <p:nvSpPr>
          <p:cNvPr id="4" name="Content Placeholder 3"/>
          <p:cNvSpPr>
            <a:spLocks noGrp="1"/>
          </p:cNvSpPr>
          <p:nvPr>
            <p:ph idx="1"/>
          </p:nvPr>
        </p:nvSpPr>
        <p:spPr/>
        <p:txBody>
          <a:bodyPr/>
          <a:lstStyle/>
          <a:p>
            <a:pPr marL="0" indent="0">
              <a:buNone/>
            </a:pPr>
            <a:r>
              <a:rPr lang="en-IN" dirty="0" err="1" smtClean="0"/>
              <a:t>Aaker,D</a:t>
            </a:r>
            <a:r>
              <a:rPr lang="en-IN" dirty="0" smtClean="0"/>
              <a:t> and </a:t>
            </a:r>
            <a:r>
              <a:rPr lang="en-IN" dirty="0" err="1" smtClean="0"/>
              <a:t>Joachimsthaler,E</a:t>
            </a:r>
            <a:r>
              <a:rPr lang="en-IN" dirty="0" smtClean="0"/>
              <a:t>(2000)</a:t>
            </a:r>
          </a:p>
          <a:p>
            <a:pPr marL="0" indent="0">
              <a:buNone/>
            </a:pPr>
            <a:r>
              <a:rPr lang="en-IN" dirty="0" err="1" smtClean="0"/>
              <a:t>Assael,H</a:t>
            </a:r>
            <a:r>
              <a:rPr lang="en-IN" dirty="0" smtClean="0"/>
              <a:t>.(1992)</a:t>
            </a:r>
          </a:p>
          <a:p>
            <a:pPr marL="0" indent="0">
              <a:buNone/>
            </a:pPr>
            <a:r>
              <a:rPr lang="en-IN" dirty="0" err="1" smtClean="0"/>
              <a:t>Hoyer,W.D</a:t>
            </a:r>
            <a:r>
              <a:rPr lang="en-IN" dirty="0" smtClean="0"/>
              <a:t> and </a:t>
            </a:r>
            <a:r>
              <a:rPr lang="en-IN" dirty="0" err="1" smtClean="0"/>
              <a:t>Maclnnis</a:t>
            </a:r>
            <a:endParaRPr lang="en-IN" dirty="0" smtClean="0"/>
          </a:p>
          <a:p>
            <a:pPr marL="0" indent="0">
              <a:buNone/>
            </a:pPr>
            <a:r>
              <a:rPr lang="en-IN" dirty="0" err="1" smtClean="0"/>
              <a:t>Booms,B.H</a:t>
            </a:r>
            <a:r>
              <a:rPr lang="en-IN" dirty="0" smtClean="0"/>
              <a:t> and </a:t>
            </a:r>
            <a:r>
              <a:rPr lang="en-IN" dirty="0" err="1" smtClean="0"/>
              <a:t>Bitner,M.J</a:t>
            </a:r>
            <a:endParaRPr lang="en-IN" dirty="0" smtClean="0"/>
          </a:p>
          <a:p>
            <a:pPr marL="0" indent="0">
              <a:buNone/>
            </a:pPr>
            <a:r>
              <a:rPr lang="en-IN" dirty="0" err="1" smtClean="0"/>
              <a:t>Fill,C</a:t>
            </a:r>
            <a:r>
              <a:rPr lang="en-IN" dirty="0" smtClean="0"/>
              <a:t> (2002)</a:t>
            </a:r>
          </a:p>
          <a:p>
            <a:pPr marL="0" indent="0">
              <a:buNone/>
            </a:pPr>
            <a:r>
              <a:rPr lang="en-IN" dirty="0" err="1" smtClean="0"/>
              <a:t>Chisnall,P.M</a:t>
            </a:r>
            <a:r>
              <a:rPr lang="en-IN" dirty="0" smtClean="0"/>
              <a:t> (1997)</a:t>
            </a:r>
          </a:p>
          <a:p>
            <a:pPr marL="0" indent="0">
              <a:buNone/>
            </a:pPr>
            <a:r>
              <a:rPr lang="en-IN" dirty="0" smtClean="0">
                <a:hlinkClick r:id="rId2"/>
              </a:rPr>
              <a:t>https://www.oreilly.com</a:t>
            </a:r>
            <a:endParaRPr lang="en-IN" dirty="0" smtClean="0"/>
          </a:p>
          <a:p>
            <a:pPr marL="0" indent="0">
              <a:buNone/>
            </a:pPr>
            <a:r>
              <a:rPr lang="en-IN" dirty="0" smtClean="0">
                <a:hlinkClick r:id="rId3"/>
              </a:rPr>
              <a:t>https://www.agilitypr.com</a:t>
            </a:r>
            <a:endParaRPr lang="en-IN" dirty="0" smtClean="0"/>
          </a:p>
          <a:p>
            <a:pPr marL="0" indent="0">
              <a:buNone/>
            </a:pPr>
            <a:r>
              <a:rPr lang="en-IN" dirty="0" smtClean="0">
                <a:hlinkClick r:id="rId4"/>
              </a:rPr>
              <a:t>https://www.academic.oup.com</a:t>
            </a:r>
            <a:endParaRPr lang="en-IN" dirty="0" smtClean="0"/>
          </a:p>
          <a:p>
            <a:pPr marL="0" indent="0">
              <a:buNone/>
            </a:pPr>
            <a:r>
              <a:rPr lang="en-IN" dirty="0" smtClean="0"/>
              <a:t>https://www.bradscholars.brad.ac.uk</a:t>
            </a:r>
          </a:p>
        </p:txBody>
      </p:sp>
    </p:spTree>
    <p:extLst>
      <p:ext uri="{BB962C8B-B14F-4D97-AF65-F5344CB8AC3E}">
        <p14:creationId xmlns:p14="http://schemas.microsoft.com/office/powerpoint/2010/main" val="37630821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6600" dirty="0" smtClean="0">
                <a:solidFill>
                  <a:srgbClr val="FF0000"/>
                </a:solidFill>
              </a:rPr>
              <a:t> </a:t>
            </a:r>
            <a:endParaRPr lang="en-IN" sz="6600" dirty="0">
              <a:solidFill>
                <a:srgbClr val="FF0000"/>
              </a:solidFill>
            </a:endParaRPr>
          </a:p>
        </p:txBody>
      </p:sp>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99592" y="1484784"/>
            <a:ext cx="6840760" cy="42484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89723731"/>
      </p:ext>
    </p:extLst>
  </p:cSld>
  <p:clrMapOvr>
    <a:masterClrMapping/>
  </p:clrMapOvr>
</p:sld>
</file>

<file path=ppt/theme/theme1.xml><?xml version="1.0" encoding="utf-8"?>
<a:theme xmlns:a="http://schemas.openxmlformats.org/drawingml/2006/main" name="Thatch">
  <a:themeElements>
    <a:clrScheme name="Thatch">
      <a:dk1>
        <a:sysClr val="windowText" lastClr="000000"/>
      </a:dk1>
      <a:lt1>
        <a:sysClr val="window" lastClr="FFFFFF"/>
      </a:lt1>
      <a:dk2>
        <a:srgbClr val="1D3641"/>
      </a:dk2>
      <a:lt2>
        <a:srgbClr val="DFE6D0"/>
      </a:lt2>
      <a:accent1>
        <a:srgbClr val="759AA5"/>
      </a:accent1>
      <a:accent2>
        <a:srgbClr val="CFC60D"/>
      </a:accent2>
      <a:accent3>
        <a:srgbClr val="99987F"/>
      </a:accent3>
      <a:accent4>
        <a:srgbClr val="90AC97"/>
      </a:accent4>
      <a:accent5>
        <a:srgbClr val="FFAD1C"/>
      </a:accent5>
      <a:accent6>
        <a:srgbClr val="B9AB6F"/>
      </a:accent6>
      <a:hlink>
        <a:srgbClr val="66AACD"/>
      </a:hlink>
      <a:folHlink>
        <a:srgbClr val="809DB3"/>
      </a:folHlink>
    </a:clrScheme>
    <a:fontScheme name="Media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hatch">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Thatch</Template>
  <TotalTime>352</TotalTime>
  <Words>336</Words>
  <Application>Microsoft Office PowerPoint</Application>
  <PresentationFormat>On-screen Show (4:3)</PresentationFormat>
  <Paragraphs>55</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Thatch</vt:lpstr>
      <vt:lpstr>PRESENTATION OF MARKETING MANAGEMENT</vt:lpstr>
      <vt:lpstr>Content</vt:lpstr>
      <vt:lpstr>Meaning  of Marketing Management </vt:lpstr>
      <vt:lpstr>Theories of Marketing Management</vt:lpstr>
      <vt:lpstr>ANSOFF MATRIX </vt:lpstr>
      <vt:lpstr>SWOT ANALYSIS</vt:lpstr>
      <vt:lpstr>Maslow’s Hierarchy of Needs</vt:lpstr>
      <vt:lpstr>       Conclusion</vt:lpstr>
      <vt:lpstr>      References</vt:lpstr>
      <vt:lpstr>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LAPTOP MAKER</dc:creator>
  <cp:lastModifiedBy>LAPTOP MAKER</cp:lastModifiedBy>
  <cp:revision>29</cp:revision>
  <dcterms:created xsi:type="dcterms:W3CDTF">2023-03-21T17:25:26Z</dcterms:created>
  <dcterms:modified xsi:type="dcterms:W3CDTF">2023-03-21T23:18:04Z</dcterms:modified>
</cp:coreProperties>
</file>