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2" r:id="rId1"/>
  </p:sldMasterIdLst>
  <p:sldIdLst>
    <p:sldId id="256" r:id="rId2"/>
    <p:sldId id="257" r:id="rId3"/>
    <p:sldId id="258"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C98FCE-F9D0-6EBD-529C-A304F1496A0B}" v="6" dt="2024-10-31T09:27:28.6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1" d="100"/>
          <a:sy n="61" d="100"/>
        </p:scale>
        <p:origin x="102"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Edwards (2315168)" userId="S::2315168@student.uwtsd.ac.uk::81aa88fb-e4db-45f7-853d-41c78cd9c1ef" providerId="AD" clId="Web-{82C98FCE-F9D0-6EBD-529C-A304F1496A0B}"/>
    <pc:docChg chg="modSld">
      <pc:chgData name="Rhiannon Edwards (2315168)" userId="S::2315168@student.uwtsd.ac.uk::81aa88fb-e4db-45f7-853d-41c78cd9c1ef" providerId="AD" clId="Web-{82C98FCE-F9D0-6EBD-529C-A304F1496A0B}" dt="2024-10-31T09:27:26.456" v="1" actId="20577"/>
      <pc:docMkLst>
        <pc:docMk/>
      </pc:docMkLst>
      <pc:sldChg chg="modSp">
        <pc:chgData name="Rhiannon Edwards (2315168)" userId="S::2315168@student.uwtsd.ac.uk::81aa88fb-e4db-45f7-853d-41c78cd9c1ef" providerId="AD" clId="Web-{82C98FCE-F9D0-6EBD-529C-A304F1496A0B}" dt="2024-10-31T09:27:26.456" v="1" actId="20577"/>
        <pc:sldMkLst>
          <pc:docMk/>
          <pc:sldMk cId="109857222" sldId="256"/>
        </pc:sldMkLst>
        <pc:spChg chg="mod">
          <ac:chgData name="Rhiannon Edwards (2315168)" userId="S::2315168@student.uwtsd.ac.uk::81aa88fb-e4db-45f7-853d-41c78cd9c1ef" providerId="AD" clId="Web-{82C98FCE-F9D0-6EBD-529C-A304F1496A0B}" dt="2024-10-31T09:27:26.456" v="1" actId="20577"/>
          <ac:spMkLst>
            <pc:docMk/>
            <pc:sldMk cId="109857222" sldId="256"/>
            <ac:spMk id="21" creationId="{5A82C8AB-2DC3-4F0B-DE19-9C5B2B29D21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10/31/2024</a:t>
            </a:fld>
            <a:endParaRPr lang="en-US" dirty="0"/>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414010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10/31/2024</a:t>
            </a:fld>
            <a:endParaRPr lang="en-US" dirty="0"/>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4188969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dirty="0"/>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10/31/2024</a:t>
            </a:fld>
            <a:endParaRPr lang="en-US" dirty="0"/>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89048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10/31/2024</a:t>
            </a:fld>
            <a:endParaRPr lang="en-US" dirty="0"/>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621110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dirty="0"/>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10/31/2024</a:t>
            </a:fld>
            <a:endParaRPr lang="en-US" dirty="0"/>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526517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dirty="0"/>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10/31/2024</a:t>
            </a:fld>
            <a:endParaRPr lang="en-US" dirty="0"/>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64007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10/31/2024</a:t>
            </a:fld>
            <a:endParaRPr lang="en-US" dirty="0"/>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791030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10/31/2024</a:t>
            </a:fld>
            <a:endParaRPr lang="en-US" dirty="0"/>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440279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10/31/2024</a:t>
            </a:fld>
            <a:endParaRPr lang="en-US" dirty="0"/>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957551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10/31/2024</a:t>
            </a:fld>
            <a:endParaRPr lang="en-US" dirty="0"/>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043439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10/31/2024</a:t>
            </a:fld>
            <a:endParaRPr lang="en-US" dirty="0"/>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036568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10/31/2024</a:t>
            </a:fld>
            <a:endParaRPr lang="en-US" dirty="0"/>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dirty="0"/>
          </a:p>
        </p:txBody>
      </p:sp>
    </p:spTree>
    <p:extLst>
      <p:ext uri="{BB962C8B-B14F-4D97-AF65-F5344CB8AC3E}">
        <p14:creationId xmlns:p14="http://schemas.microsoft.com/office/powerpoint/2010/main" val="755114880"/>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https://www.biausa.org/public-affairs/media/neurologic-music-therapy-in-neurorehabilitation#:~:text=Neurologic%20Music%20Therapy%20(NMT)%20is,a%20neurologic%20event%20or%20diagnosis" TargetMode="External"/><Relationship Id="rId7" Type="http://schemas.openxmlformats.org/officeDocument/2006/relationships/hyperlink" Target="https://doi.org/10.1080/17437199.2020.1846580" TargetMode="External"/><Relationship Id="rId2" Type="http://schemas.openxmlformats.org/officeDocument/2006/relationships/hyperlink" Target="https://www.asthmaandlung.org.uk/living-with/music-your-lungs#:~:text=Playing%20any%20musical%20instrument%20that,improve%20your%20mental%20wellbeing" TargetMode="External"/><Relationship Id="rId1" Type="http://schemas.openxmlformats.org/officeDocument/2006/relationships/slideLayout" Target="../slideLayouts/slideLayout2.xml"/><Relationship Id="rId6" Type="http://schemas.openxmlformats.org/officeDocument/2006/relationships/hyperlink" Target="https://www.bamt.org/music-therapy/what-is-a-music-therapist" TargetMode="External"/><Relationship Id="rId5" Type="http://schemas.openxmlformats.org/officeDocument/2006/relationships/hyperlink" Target="https://www.bamt.org/music-therapy/what-is-music-therapy/older-people#:~:text=Elderly%20people%20can%20feel%20socially,turn%2Dtaking%2C%20eye%2Dcontact" TargetMode="External"/><Relationship Id="rId4" Type="http://schemas.openxmlformats.org/officeDocument/2006/relationships/hyperlink" Target="https://www.bamt.org/music-therapy/what-is-music-therapy/neuro-disability"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hcpc-uk.org/globalassets/resources/standards/standards-of-proficiency---arts-therapists.pdf" TargetMode="External"/><Relationship Id="rId2" Type="http://schemas.openxmlformats.org/officeDocument/2006/relationships/hyperlink" Target="https://www.gov.wales/sites/default/files/publications/2022-05/national-plan-for-music-education.pdf" TargetMode="External"/><Relationship Id="rId1" Type="http://schemas.openxmlformats.org/officeDocument/2006/relationships/slideLayout" Target="../slideLayouts/slideLayout2.xml"/><Relationship Id="rId6" Type="http://schemas.openxmlformats.org/officeDocument/2006/relationships/hyperlink" Target="https://www.theautismservice.co.uk/news/music-therapy-and-autism-how-it-can-help-children-and-adults-with-asd/#:~:text=Music%20therapy%20has%20been%20found,therapist%20on%20a%20weekly%20basis" TargetMode="External"/><Relationship Id="rId5" Type="http://schemas.openxmlformats.org/officeDocument/2006/relationships/hyperlink" Target="https://www.nhs.uk/conditions/covid-19/long-term-effects-of-covid-19-long-covid/" TargetMode="External"/><Relationship Id="rId4" Type="http://schemas.openxmlformats.org/officeDocument/2006/relationships/hyperlink" Target="https://ncps.com/blog/posts/music-and-mental-health#:~:text=Researchers%20have%20found%20that%20dopamine,for%20maintaining%20a%20good%20moo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88042" y="0"/>
            <a:ext cx="9144000" cy="1346209"/>
          </a:xfrm>
        </p:spPr>
        <p:txBody>
          <a:bodyPr anchor="ctr">
            <a:normAutofit/>
          </a:bodyPr>
          <a:lstStyle/>
          <a:p>
            <a:r>
              <a:rPr lang="en-GB" sz="7200" dirty="0">
                <a:solidFill>
                  <a:schemeClr val="accent1">
                    <a:lumMod val="60000"/>
                    <a:lumOff val="40000"/>
                  </a:schemeClr>
                </a:solidFill>
              </a:rPr>
              <a:t>Music Therapy</a:t>
            </a:r>
            <a:r>
              <a:rPr lang="en-GB" sz="7200" dirty="0"/>
              <a:t> </a:t>
            </a:r>
          </a:p>
        </p:txBody>
      </p:sp>
      <p:sp>
        <p:nvSpPr>
          <p:cNvPr id="3" name="Subtitle 2"/>
          <p:cNvSpPr>
            <a:spLocks noGrp="1"/>
          </p:cNvSpPr>
          <p:nvPr>
            <p:ph type="subTitle" idx="1"/>
          </p:nvPr>
        </p:nvSpPr>
        <p:spPr>
          <a:xfrm>
            <a:off x="2210502" y="1085642"/>
            <a:ext cx="8258176" cy="631825"/>
          </a:xfrm>
        </p:spPr>
        <p:txBody>
          <a:bodyPr anchor="ctr">
            <a:normAutofit/>
          </a:bodyPr>
          <a:lstStyle/>
          <a:p>
            <a:r>
              <a:rPr lang="en-GB" sz="1800" dirty="0">
                <a:solidFill>
                  <a:schemeClr val="accent4"/>
                </a:solidFill>
              </a:rPr>
              <a:t>The Science of healing through music</a:t>
            </a:r>
            <a:r>
              <a:rPr lang="en-GB" dirty="0"/>
              <a:t> </a:t>
            </a:r>
          </a:p>
        </p:txBody>
      </p:sp>
      <p:sp>
        <p:nvSpPr>
          <p:cNvPr id="6" name="TextBox 5">
            <a:extLst>
              <a:ext uri="{FF2B5EF4-FFF2-40B4-BE49-F238E27FC236}">
                <a16:creationId xmlns:a16="http://schemas.microsoft.com/office/drawing/2014/main" id="{FE8AE47B-B143-26E9-A8FE-C046D79D69ED}"/>
              </a:ext>
            </a:extLst>
          </p:cNvPr>
          <p:cNvSpPr txBox="1"/>
          <p:nvPr/>
        </p:nvSpPr>
        <p:spPr>
          <a:xfrm flipV="1">
            <a:off x="4189413" y="5402289"/>
            <a:ext cx="3813175" cy="1112811"/>
          </a:xfrm>
          <a:prstGeom prst="rect">
            <a:avLst/>
          </a:prstGeom>
        </p:spPr>
        <p:txBody>
          <a:bodyPr lIns="91440" tIns="45720" rIns="91440" bIns="45720" anchor="t">
            <a:normAutofit/>
          </a:bodyPr>
          <a:lstStyle/>
          <a:p>
            <a:r>
              <a:rPr lang="en-US" dirty="0"/>
              <a:t>T</a:t>
            </a:r>
          </a:p>
        </p:txBody>
      </p:sp>
      <p:pic>
        <p:nvPicPr>
          <p:cNvPr id="9" name="Picture 8" descr="Music Notes, Musical Elements, Music ...">
            <a:extLst>
              <a:ext uri="{FF2B5EF4-FFF2-40B4-BE49-F238E27FC236}">
                <a16:creationId xmlns:a16="http://schemas.microsoft.com/office/drawing/2014/main" id="{5D399F32-E5E5-E5F1-F354-2382BE69A118}"/>
              </a:ext>
            </a:extLst>
          </p:cNvPr>
          <p:cNvPicPr>
            <a:picLocks noChangeAspect="1"/>
          </p:cNvPicPr>
          <p:nvPr/>
        </p:nvPicPr>
        <p:blipFill>
          <a:blip r:embed="rId2"/>
          <a:stretch>
            <a:fillRect/>
          </a:stretch>
        </p:blipFill>
        <p:spPr>
          <a:xfrm>
            <a:off x="-11689" y="-1923"/>
            <a:ext cx="1599731" cy="1487306"/>
          </a:xfrm>
          <a:prstGeom prst="rect">
            <a:avLst/>
          </a:prstGeom>
        </p:spPr>
      </p:pic>
      <p:pic>
        <p:nvPicPr>
          <p:cNvPr id="11" name="Picture 10" descr="Art human brain in top view">
            <a:extLst>
              <a:ext uri="{FF2B5EF4-FFF2-40B4-BE49-F238E27FC236}">
                <a16:creationId xmlns:a16="http://schemas.microsoft.com/office/drawing/2014/main" id="{EEB7901B-396D-E8D8-E262-13D71B000886}"/>
              </a:ext>
            </a:extLst>
          </p:cNvPr>
          <p:cNvPicPr>
            <a:picLocks noChangeAspect="1"/>
          </p:cNvPicPr>
          <p:nvPr/>
        </p:nvPicPr>
        <p:blipFill>
          <a:blip r:embed="rId3"/>
          <a:stretch>
            <a:fillRect/>
          </a:stretch>
        </p:blipFill>
        <p:spPr>
          <a:xfrm>
            <a:off x="277437" y="1930218"/>
            <a:ext cx="1768371" cy="1474813"/>
          </a:xfrm>
          <a:prstGeom prst="rect">
            <a:avLst/>
          </a:prstGeom>
        </p:spPr>
      </p:pic>
      <p:pic>
        <p:nvPicPr>
          <p:cNvPr id="13" name="Picture 12" descr="A group of people sitting and listening to music&#10;&#10;Description automatically generated">
            <a:extLst>
              <a:ext uri="{FF2B5EF4-FFF2-40B4-BE49-F238E27FC236}">
                <a16:creationId xmlns:a16="http://schemas.microsoft.com/office/drawing/2014/main" id="{87EE3A5C-0B8F-4E0C-4EE6-B24A860846F8}"/>
              </a:ext>
            </a:extLst>
          </p:cNvPr>
          <p:cNvPicPr>
            <a:picLocks noChangeAspect="1"/>
          </p:cNvPicPr>
          <p:nvPr/>
        </p:nvPicPr>
        <p:blipFill>
          <a:blip r:embed="rId4"/>
          <a:stretch>
            <a:fillRect/>
          </a:stretch>
        </p:blipFill>
        <p:spPr>
          <a:xfrm>
            <a:off x="270135" y="4427721"/>
            <a:ext cx="1770714" cy="1475281"/>
          </a:xfrm>
          <a:prstGeom prst="rect">
            <a:avLst/>
          </a:prstGeom>
        </p:spPr>
      </p:pic>
      <p:pic>
        <p:nvPicPr>
          <p:cNvPr id="16" name="Picture 15" descr="Music Notes, Musical Elements, Music ...">
            <a:extLst>
              <a:ext uri="{FF2B5EF4-FFF2-40B4-BE49-F238E27FC236}">
                <a16:creationId xmlns:a16="http://schemas.microsoft.com/office/drawing/2014/main" id="{7310BBF0-5C68-2FBC-F461-D2730E6947A5}"/>
              </a:ext>
            </a:extLst>
          </p:cNvPr>
          <p:cNvPicPr>
            <a:picLocks noChangeAspect="1"/>
          </p:cNvPicPr>
          <p:nvPr/>
        </p:nvPicPr>
        <p:blipFill>
          <a:blip r:embed="rId2"/>
          <a:stretch>
            <a:fillRect/>
          </a:stretch>
        </p:blipFill>
        <p:spPr>
          <a:xfrm>
            <a:off x="10500621" y="20223"/>
            <a:ext cx="1599731" cy="1487306"/>
          </a:xfrm>
          <a:prstGeom prst="rect">
            <a:avLst/>
          </a:prstGeom>
        </p:spPr>
      </p:pic>
      <p:pic>
        <p:nvPicPr>
          <p:cNvPr id="18" name="Picture 17" descr="Deep Breathing Cartoon Vector Images ...">
            <a:extLst>
              <a:ext uri="{FF2B5EF4-FFF2-40B4-BE49-F238E27FC236}">
                <a16:creationId xmlns:a16="http://schemas.microsoft.com/office/drawing/2014/main" id="{2F7734C2-AD20-11D8-7A82-F1A757B6DBA5}"/>
              </a:ext>
            </a:extLst>
          </p:cNvPr>
          <p:cNvPicPr>
            <a:picLocks noChangeAspect="1"/>
          </p:cNvPicPr>
          <p:nvPr/>
        </p:nvPicPr>
        <p:blipFill>
          <a:blip r:embed="rId5"/>
          <a:stretch>
            <a:fillRect/>
          </a:stretch>
        </p:blipFill>
        <p:spPr>
          <a:xfrm>
            <a:off x="10094289" y="4417048"/>
            <a:ext cx="1732770" cy="1541646"/>
          </a:xfrm>
          <a:prstGeom prst="rect">
            <a:avLst/>
          </a:prstGeom>
        </p:spPr>
      </p:pic>
      <p:sp>
        <p:nvSpPr>
          <p:cNvPr id="19" name="TextBox 18">
            <a:extLst>
              <a:ext uri="{FF2B5EF4-FFF2-40B4-BE49-F238E27FC236}">
                <a16:creationId xmlns:a16="http://schemas.microsoft.com/office/drawing/2014/main" id="{71817C45-7D78-78A4-98B3-63DD37F97DC5}"/>
              </a:ext>
            </a:extLst>
          </p:cNvPr>
          <p:cNvSpPr txBox="1"/>
          <p:nvPr/>
        </p:nvSpPr>
        <p:spPr>
          <a:xfrm>
            <a:off x="9992648" y="1457680"/>
            <a:ext cx="203116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chemeClr val="accent1">
                    <a:lumMod val="60000"/>
                    <a:lumOff val="40000"/>
                  </a:schemeClr>
                </a:solidFill>
                <a:latin typeface="Calibri"/>
                <a:cs typeface="Calibri"/>
              </a:rPr>
              <a:t>  </a:t>
            </a:r>
            <a:r>
              <a:rPr lang="en-GB" sz="2400" b="1" u="sng" dirty="0">
                <a:solidFill>
                  <a:schemeClr val="accent1">
                    <a:lumMod val="60000"/>
                    <a:lumOff val="40000"/>
                  </a:schemeClr>
                </a:solidFill>
                <a:latin typeface="Calibri"/>
                <a:cs typeface="Calibri"/>
              </a:rPr>
              <a:t>Psychological </a:t>
            </a:r>
          </a:p>
        </p:txBody>
      </p:sp>
      <p:sp>
        <p:nvSpPr>
          <p:cNvPr id="21" name="TextBox 20">
            <a:extLst>
              <a:ext uri="{FF2B5EF4-FFF2-40B4-BE49-F238E27FC236}">
                <a16:creationId xmlns:a16="http://schemas.microsoft.com/office/drawing/2014/main" id="{5A82C8AB-2DC3-4F0B-DE19-9C5B2B29D219}"/>
              </a:ext>
            </a:extLst>
          </p:cNvPr>
          <p:cNvSpPr txBox="1"/>
          <p:nvPr/>
        </p:nvSpPr>
        <p:spPr>
          <a:xfrm>
            <a:off x="6223475" y="1653537"/>
            <a:ext cx="3920379"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1" dirty="0">
                <a:latin typeface="Calibri"/>
                <a:ea typeface="Open Sans"/>
                <a:cs typeface="Open Sans"/>
              </a:rPr>
              <a:t>Stress is widely recognised as a risk factor that contributes to the development and worsening of various physical and emotional conditions including cardiovascular diseases. </a:t>
            </a:r>
            <a:r>
              <a:rPr lang="en-GB" sz="1000" b="1" dirty="0">
                <a:latin typeface="Calibri"/>
                <a:cs typeface="Calibri"/>
              </a:rPr>
              <a:t>Music therapy is being used more frequently as a treatment for reducing stress in the healthcare setting (de </a:t>
            </a:r>
            <a:r>
              <a:rPr lang="en-GB" sz="1000" b="1" dirty="0" err="1">
                <a:latin typeface="Calibri"/>
                <a:cs typeface="Calibri"/>
              </a:rPr>
              <a:t>witte</a:t>
            </a:r>
            <a:r>
              <a:rPr lang="en-GB" sz="1000" b="1" dirty="0">
                <a:latin typeface="Calibri"/>
                <a:cs typeface="Calibri"/>
              </a:rPr>
              <a:t> et al., 2020). When individuals listen to music they like, the levels of dopamine in the brain rise (NCPS, 2024). </a:t>
            </a:r>
            <a:endParaRPr lang="en-GB" b="1" dirty="0">
              <a:latin typeface="Calibri"/>
              <a:cs typeface="Calibri"/>
            </a:endParaRPr>
          </a:p>
          <a:p>
            <a:endParaRPr lang="en-GB" sz="1000" b="1" dirty="0">
              <a:latin typeface="Calibri"/>
              <a:cs typeface="Calibri"/>
            </a:endParaRPr>
          </a:p>
          <a:p>
            <a:r>
              <a:rPr lang="en-GB" sz="1000" b="1" dirty="0">
                <a:latin typeface="Calibri"/>
                <a:cs typeface="Calibri"/>
              </a:rPr>
              <a:t>Music plays a vital role in enhancing mental health and well-being of all children and young people, particularly those with protected characteristics (</a:t>
            </a:r>
            <a:r>
              <a:rPr lang="en-GB" sz="1000" b="1" dirty="0" err="1">
                <a:latin typeface="Calibri"/>
                <a:cs typeface="Calibri"/>
              </a:rPr>
              <a:t>Gov.wales</a:t>
            </a:r>
            <a:r>
              <a:rPr lang="en-GB" sz="1000" b="1" dirty="0">
                <a:latin typeface="Calibri"/>
                <a:cs typeface="Calibri"/>
              </a:rPr>
              <a:t>, 2022) </a:t>
            </a:r>
            <a:endParaRPr lang="en-GB" b="1" dirty="0">
              <a:latin typeface="Calibri"/>
              <a:ea typeface="Calibri"/>
              <a:cs typeface="Calibri"/>
            </a:endParaRPr>
          </a:p>
        </p:txBody>
      </p:sp>
      <p:sp>
        <p:nvSpPr>
          <p:cNvPr id="4" name="TextBox 3">
            <a:extLst>
              <a:ext uri="{FF2B5EF4-FFF2-40B4-BE49-F238E27FC236}">
                <a16:creationId xmlns:a16="http://schemas.microsoft.com/office/drawing/2014/main" id="{07529549-BADE-D4CE-0B0D-095B803C9458}"/>
              </a:ext>
            </a:extLst>
          </p:cNvPr>
          <p:cNvSpPr txBox="1"/>
          <p:nvPr/>
        </p:nvSpPr>
        <p:spPr>
          <a:xfrm>
            <a:off x="10083211" y="3863061"/>
            <a:ext cx="18500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solidFill>
                  <a:schemeClr val="accent1">
                    <a:lumMod val="60000"/>
                    <a:lumOff val="40000"/>
                  </a:schemeClr>
                </a:solidFill>
                <a:latin typeface="Calibri"/>
                <a:cs typeface="Calibri"/>
              </a:rPr>
              <a:t>Physiological</a:t>
            </a:r>
          </a:p>
        </p:txBody>
      </p:sp>
      <p:sp>
        <p:nvSpPr>
          <p:cNvPr id="5" name="TextBox 4">
            <a:extLst>
              <a:ext uri="{FF2B5EF4-FFF2-40B4-BE49-F238E27FC236}">
                <a16:creationId xmlns:a16="http://schemas.microsoft.com/office/drawing/2014/main" id="{4104C837-E212-E3E2-4807-DF52DE0D5487}"/>
              </a:ext>
            </a:extLst>
          </p:cNvPr>
          <p:cNvSpPr txBox="1"/>
          <p:nvPr/>
        </p:nvSpPr>
        <p:spPr>
          <a:xfrm>
            <a:off x="6312321" y="4281879"/>
            <a:ext cx="3567658" cy="38472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1" dirty="0">
                <a:latin typeface="Calibri"/>
                <a:cs typeface="Calibri"/>
              </a:rPr>
              <a:t>In certain Lung Conditions, such as COPD, the airways become narrowed or blocked and can then be challenging to release air from the lungs. There are similarities with singing and breathing methods applied to manage breathlessness and clearing of the airways. Singing lengthy notes aids in emptying your lungs. This assists in reducing the use of muscles in your neck and shoulders when you next take a breath in. (Asthma + Lung UK, 2024) </a:t>
            </a:r>
            <a:endParaRPr lang="en-GB" dirty="0">
              <a:latin typeface="Avenir Next LT Pro Light"/>
              <a:cs typeface="Calibri"/>
            </a:endParaRPr>
          </a:p>
          <a:p>
            <a:endParaRPr lang="en-GB" sz="1000" b="1" dirty="0">
              <a:latin typeface="Calibri"/>
              <a:cs typeface="Calibri"/>
            </a:endParaRPr>
          </a:p>
          <a:p>
            <a:r>
              <a:rPr lang="en-GB" sz="1000" b="1" dirty="0">
                <a:latin typeface="Calibri"/>
                <a:cs typeface="Calibri"/>
              </a:rPr>
              <a:t>People with Long Covid find that the most common symptom they have is shortness of breath (NHS UK, 2024). </a:t>
            </a:r>
          </a:p>
          <a:p>
            <a:endParaRPr lang="en-GB" sz="1000" b="1" dirty="0">
              <a:latin typeface="Calibri"/>
              <a:cs typeface="Calibri"/>
            </a:endParaRPr>
          </a:p>
          <a:p>
            <a:endParaRPr lang="en-GB" sz="1000" b="1"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pPr algn="l"/>
            <a:r>
              <a:rPr lang="en-GB" sz="800" dirty="0"/>
              <a:t>.</a:t>
            </a:r>
            <a:endParaRPr lang="en-GB" dirty="0"/>
          </a:p>
          <a:p>
            <a:pPr algn="l"/>
            <a:endParaRPr lang="en-GB" sz="800" dirty="0"/>
          </a:p>
          <a:p>
            <a:pPr algn="l"/>
            <a:endParaRPr lang="en-GB" sz="800" dirty="0"/>
          </a:p>
          <a:p>
            <a:pPr algn="l"/>
            <a:endParaRPr lang="en-GB" sz="800" dirty="0"/>
          </a:p>
          <a:p>
            <a:pPr algn="l"/>
            <a:endParaRPr lang="en-GB" dirty="0"/>
          </a:p>
        </p:txBody>
      </p:sp>
      <p:sp>
        <p:nvSpPr>
          <p:cNvPr id="7" name="TextBox 6">
            <a:extLst>
              <a:ext uri="{FF2B5EF4-FFF2-40B4-BE49-F238E27FC236}">
                <a16:creationId xmlns:a16="http://schemas.microsoft.com/office/drawing/2014/main" id="{31005505-734A-5B95-F1B0-4FDA060B8A17}"/>
              </a:ext>
            </a:extLst>
          </p:cNvPr>
          <p:cNvSpPr txBox="1"/>
          <p:nvPr/>
        </p:nvSpPr>
        <p:spPr>
          <a:xfrm>
            <a:off x="2210935" y="4282757"/>
            <a:ext cx="3317822" cy="26468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1" dirty="0">
                <a:latin typeface="Calibri"/>
                <a:ea typeface="Albert Sans"/>
                <a:cs typeface="Albert Sans"/>
              </a:rPr>
              <a:t>Music is often one of the first things that comes to mind to have a therapeutic impact on individuals. For those with autism, music can provide numerous advantages including allowing them to express themselves and enhance social and communication abilities (The Autism Service, 2024)</a:t>
            </a:r>
          </a:p>
          <a:p>
            <a:endParaRPr lang="en-GB" sz="1000" b="1" dirty="0">
              <a:latin typeface="Calibri"/>
              <a:ea typeface="Albert Sans"/>
              <a:cs typeface="Albert Sans"/>
            </a:endParaRPr>
          </a:p>
          <a:p>
            <a:r>
              <a:rPr lang="en-GB" sz="1000" b="1" dirty="0">
                <a:latin typeface="Calibri"/>
                <a:ea typeface="Albert Sans"/>
                <a:cs typeface="Albert Sans"/>
              </a:rPr>
              <a:t>Elderly individuals may experience social isolation for example after an illness. Their self-esteem can be enhanced by music therapy.  It can also help with social interaction (BAMT, 2024) </a:t>
            </a:r>
            <a:endParaRPr lang="en-GB" b="1">
              <a:latin typeface="Calibri"/>
              <a:cs typeface="Calibri"/>
            </a:endParaRPr>
          </a:p>
          <a:p>
            <a:pPr algn="ctr"/>
            <a:endParaRPr lang="en-GB" sz="1000" dirty="0">
              <a:latin typeface="Calibri"/>
              <a:ea typeface="+mn-lt"/>
              <a:cs typeface="+mn-lt"/>
            </a:endParaRPr>
          </a:p>
          <a:p>
            <a:pPr algn="ctr"/>
            <a:endParaRPr lang="en-GB" sz="1000" dirty="0"/>
          </a:p>
          <a:p>
            <a:endParaRPr lang="en-GB" sz="1000" dirty="0">
              <a:solidFill>
                <a:srgbClr val="48305A"/>
              </a:solidFill>
              <a:latin typeface="Avenir Next LT Pro Light"/>
              <a:ea typeface="Albert Sans"/>
              <a:cs typeface="Albert Sans"/>
            </a:endParaRPr>
          </a:p>
          <a:p>
            <a:endParaRPr lang="en-GB" dirty="0">
              <a:solidFill>
                <a:srgbClr val="48305A"/>
              </a:solidFill>
              <a:latin typeface="Albert Sans"/>
              <a:ea typeface="Albert Sans"/>
              <a:cs typeface="Albert Sans"/>
            </a:endParaRPr>
          </a:p>
          <a:p>
            <a:pPr algn="l"/>
            <a:r>
              <a:rPr lang="en-GB" b="0" i="0" dirty="0">
                <a:solidFill>
                  <a:srgbClr val="48305A"/>
                </a:solidFill>
                <a:latin typeface="Albert Sans"/>
                <a:ea typeface="Albert Sans"/>
                <a:cs typeface="Albert Sans"/>
              </a:rPr>
              <a:t> </a:t>
            </a:r>
            <a:endParaRPr lang="en-GB" dirty="0">
              <a:solidFill>
                <a:srgbClr val="48305A"/>
              </a:solidFill>
              <a:latin typeface="Albert Sans"/>
            </a:endParaRPr>
          </a:p>
        </p:txBody>
      </p:sp>
      <p:sp>
        <p:nvSpPr>
          <p:cNvPr id="12" name="TextBox 11">
            <a:extLst>
              <a:ext uri="{FF2B5EF4-FFF2-40B4-BE49-F238E27FC236}">
                <a16:creationId xmlns:a16="http://schemas.microsoft.com/office/drawing/2014/main" id="{AA91EB30-2324-B375-85FF-394B182B57B3}"/>
              </a:ext>
            </a:extLst>
          </p:cNvPr>
          <p:cNvSpPr txBox="1"/>
          <p:nvPr/>
        </p:nvSpPr>
        <p:spPr>
          <a:xfrm>
            <a:off x="-221446" y="3874616"/>
            <a:ext cx="22185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r>
              <a:rPr lang="en-GB" sz="2000" dirty="0"/>
              <a:t> </a:t>
            </a:r>
            <a:r>
              <a:rPr lang="en-GB" sz="2000" dirty="0">
                <a:solidFill>
                  <a:schemeClr val="accent2">
                    <a:lumMod val="60000"/>
                    <a:lumOff val="40000"/>
                  </a:schemeClr>
                </a:solidFill>
                <a:latin typeface="Calibri"/>
                <a:cs typeface="Calibri"/>
              </a:rPr>
              <a:t> </a:t>
            </a:r>
            <a:r>
              <a:rPr lang="en-GB" sz="2400" b="1" u="sng" dirty="0">
                <a:solidFill>
                  <a:schemeClr val="accent2">
                    <a:lumMod val="60000"/>
                    <a:lumOff val="40000"/>
                  </a:schemeClr>
                </a:solidFill>
                <a:latin typeface="Calibri"/>
                <a:cs typeface="Calibri"/>
              </a:rPr>
              <a:t> </a:t>
            </a:r>
            <a:r>
              <a:rPr lang="en-GB" sz="2400" b="1" u="sng" dirty="0">
                <a:solidFill>
                  <a:schemeClr val="accent1">
                    <a:lumMod val="60000"/>
                    <a:lumOff val="40000"/>
                  </a:schemeClr>
                </a:solidFill>
                <a:latin typeface="Calibri"/>
                <a:cs typeface="Calibri"/>
              </a:rPr>
              <a:t>Social </a:t>
            </a:r>
          </a:p>
        </p:txBody>
      </p:sp>
      <p:sp>
        <p:nvSpPr>
          <p:cNvPr id="14" name="TextBox 13">
            <a:extLst>
              <a:ext uri="{FF2B5EF4-FFF2-40B4-BE49-F238E27FC236}">
                <a16:creationId xmlns:a16="http://schemas.microsoft.com/office/drawing/2014/main" id="{2A53E75C-F7D8-2C7C-AB82-D0EFD896B926}"/>
              </a:ext>
            </a:extLst>
          </p:cNvPr>
          <p:cNvSpPr txBox="1"/>
          <p:nvPr/>
        </p:nvSpPr>
        <p:spPr>
          <a:xfrm>
            <a:off x="-14309" y="1490952"/>
            <a:ext cx="22185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r>
              <a:rPr lang="en-GB" sz="2000" dirty="0">
                <a:latin typeface="Calibri"/>
                <a:cs typeface="Calibri"/>
              </a:rPr>
              <a:t> </a:t>
            </a:r>
            <a:r>
              <a:rPr lang="en-GB" sz="2400" b="1" u="sng" dirty="0">
                <a:solidFill>
                  <a:schemeClr val="accent1">
                    <a:lumMod val="60000"/>
                    <a:lumOff val="40000"/>
                  </a:schemeClr>
                </a:solidFill>
                <a:latin typeface="Calibri"/>
                <a:cs typeface="Calibri"/>
              </a:rPr>
              <a:t>Neurological </a:t>
            </a:r>
          </a:p>
        </p:txBody>
      </p:sp>
      <p:sp>
        <p:nvSpPr>
          <p:cNvPr id="23" name="TextBox 22">
            <a:extLst>
              <a:ext uri="{FF2B5EF4-FFF2-40B4-BE49-F238E27FC236}">
                <a16:creationId xmlns:a16="http://schemas.microsoft.com/office/drawing/2014/main" id="{75087C2C-A0C0-CE0E-3CF0-88193196D4DB}"/>
              </a:ext>
            </a:extLst>
          </p:cNvPr>
          <p:cNvSpPr txBox="1"/>
          <p:nvPr/>
        </p:nvSpPr>
        <p:spPr>
          <a:xfrm>
            <a:off x="2199352" y="1687756"/>
            <a:ext cx="3636363"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1" i="0" dirty="0">
                <a:latin typeface="Calibri"/>
                <a:ea typeface="museo-sans"/>
                <a:cs typeface="museo-sans"/>
              </a:rPr>
              <a:t>Music is processed </a:t>
            </a:r>
            <a:r>
              <a:rPr lang="en-GB" sz="1000" b="1" dirty="0">
                <a:latin typeface="Calibri"/>
                <a:ea typeface="museo-sans"/>
                <a:cs typeface="museo-sans"/>
              </a:rPr>
              <a:t>across</a:t>
            </a:r>
            <a:r>
              <a:rPr lang="en-GB" sz="1000" b="1" i="0" dirty="0">
                <a:latin typeface="Calibri"/>
                <a:ea typeface="museo-sans"/>
                <a:cs typeface="museo-sans"/>
              </a:rPr>
              <a:t> </a:t>
            </a:r>
            <a:r>
              <a:rPr lang="en-GB" sz="1000" b="1" dirty="0">
                <a:latin typeface="Calibri"/>
                <a:ea typeface="museo-sans"/>
                <a:cs typeface="museo-sans"/>
              </a:rPr>
              <a:t>multiple areas of the brain. This makes it an effective resource for individuals with an acquired brain injury (BAMT, 2024)</a:t>
            </a:r>
            <a:endParaRPr lang="en-US" sz="1000" b="1">
              <a:latin typeface="Calibri"/>
              <a:cs typeface="Calibri"/>
            </a:endParaRPr>
          </a:p>
          <a:p>
            <a:endParaRPr lang="en-GB" sz="1000" b="1" dirty="0">
              <a:latin typeface="Calibri"/>
              <a:ea typeface="museo-sans"/>
              <a:cs typeface="museo-sans"/>
            </a:endParaRPr>
          </a:p>
          <a:p>
            <a:r>
              <a:rPr lang="en-GB" sz="1000" b="1" dirty="0">
                <a:latin typeface="Calibri"/>
                <a:cs typeface="Calibri"/>
              </a:rPr>
              <a:t>"Neurologic Music Therapy (NMT) is the therapeutic use of music applied to sensory, speech and language, cognitive, and motor dysfunctions after a neurologic event or diagnosis" (BIAA, 2024) </a:t>
            </a:r>
          </a:p>
          <a:p>
            <a:endParaRPr lang="en-GB" sz="1000" b="1" dirty="0">
              <a:latin typeface="Calibri"/>
              <a:cs typeface="Calibri"/>
            </a:endParaRPr>
          </a:p>
          <a:p>
            <a:endParaRPr lang="en-GB" sz="1000" b="1" dirty="0">
              <a:latin typeface="Avenir Next LT Pro Light"/>
            </a:endParaRPr>
          </a:p>
          <a:p>
            <a:endParaRPr lang="en-GB" sz="1000" b="1" dirty="0">
              <a:latin typeface="Avenir Next LT Pro Light"/>
            </a:endParaRPr>
          </a:p>
          <a:p>
            <a:endParaRPr lang="en-GB" sz="1000" b="1" dirty="0">
              <a:latin typeface="Avenir Next LT Pro Light"/>
            </a:endParaRPr>
          </a:p>
          <a:p>
            <a:endParaRPr lang="en-GB" sz="1000" b="1" dirty="0">
              <a:latin typeface="Avenir Next LT Pro Light"/>
            </a:endParaRPr>
          </a:p>
          <a:p>
            <a:endParaRPr lang="en-GB" sz="1000" b="1" dirty="0">
              <a:latin typeface="Avenir Next LT Pro Light"/>
            </a:endParaRPr>
          </a:p>
        </p:txBody>
      </p:sp>
      <p:pic>
        <p:nvPicPr>
          <p:cNvPr id="15" name="Picture 14" descr="Sweating Heart Emoji Cartoon Vector Clipart - FriendlyStock">
            <a:extLst>
              <a:ext uri="{FF2B5EF4-FFF2-40B4-BE49-F238E27FC236}">
                <a16:creationId xmlns:a16="http://schemas.microsoft.com/office/drawing/2014/main" id="{8B9A0979-98A5-0E34-8DF1-79ECAEE7F058}"/>
              </a:ext>
            </a:extLst>
          </p:cNvPr>
          <p:cNvPicPr>
            <a:picLocks noChangeAspect="1"/>
          </p:cNvPicPr>
          <p:nvPr/>
        </p:nvPicPr>
        <p:blipFill>
          <a:blip r:embed="rId6"/>
          <a:stretch>
            <a:fillRect/>
          </a:stretch>
        </p:blipFill>
        <p:spPr>
          <a:xfrm>
            <a:off x="10168155" y="1966036"/>
            <a:ext cx="1855658" cy="1447801"/>
          </a:xfrm>
          <a:prstGeom prst="rect">
            <a:avLst/>
          </a:prstGeom>
        </p:spPr>
      </p:pic>
      <p:cxnSp>
        <p:nvCxnSpPr>
          <p:cNvPr id="26" name="Straight Arrow Connector 25">
            <a:extLst>
              <a:ext uri="{FF2B5EF4-FFF2-40B4-BE49-F238E27FC236}">
                <a16:creationId xmlns:a16="http://schemas.microsoft.com/office/drawing/2014/main" id="{8BC126A7-72D5-4027-38B6-868505534746}"/>
              </a:ext>
            </a:extLst>
          </p:cNvPr>
          <p:cNvCxnSpPr/>
          <p:nvPr/>
        </p:nvCxnSpPr>
        <p:spPr>
          <a:xfrm>
            <a:off x="127987" y="3665323"/>
            <a:ext cx="4301491" cy="12154"/>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1FCB1A15-1DAA-8889-D42C-CF066FA47C30}"/>
              </a:ext>
            </a:extLst>
          </p:cNvPr>
          <p:cNvCxnSpPr/>
          <p:nvPr/>
        </p:nvCxnSpPr>
        <p:spPr>
          <a:xfrm>
            <a:off x="6056494" y="1596923"/>
            <a:ext cx="8747" cy="193872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C54D48E9-43D7-219A-D199-ACA9A1C2C1EF}"/>
              </a:ext>
            </a:extLst>
          </p:cNvPr>
          <p:cNvCxnSpPr/>
          <p:nvPr/>
        </p:nvCxnSpPr>
        <p:spPr>
          <a:xfrm flipH="1">
            <a:off x="6070705" y="4281879"/>
            <a:ext cx="16238" cy="210112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835FB180-7EF4-BB23-7F54-B34E345E7343}"/>
              </a:ext>
            </a:extLst>
          </p:cNvPr>
          <p:cNvCxnSpPr/>
          <p:nvPr/>
        </p:nvCxnSpPr>
        <p:spPr>
          <a:xfrm flipV="1">
            <a:off x="7610164" y="3664797"/>
            <a:ext cx="4539630" cy="21007"/>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30" name="Oval 29">
            <a:extLst>
              <a:ext uri="{FF2B5EF4-FFF2-40B4-BE49-F238E27FC236}">
                <a16:creationId xmlns:a16="http://schemas.microsoft.com/office/drawing/2014/main" id="{38153A6F-58AB-D1DB-C8F8-79C9ADAA2A96}"/>
              </a:ext>
            </a:extLst>
          </p:cNvPr>
          <p:cNvSpPr/>
          <p:nvPr/>
        </p:nvSpPr>
        <p:spPr>
          <a:xfrm>
            <a:off x="4150246" y="3284753"/>
            <a:ext cx="3812495" cy="10018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800" dirty="0"/>
          </a:p>
          <a:p>
            <a:pPr algn="ctr"/>
            <a:endParaRPr lang="en-GB" sz="800" dirty="0"/>
          </a:p>
          <a:p>
            <a:pPr algn="ctr"/>
            <a:endParaRPr lang="en-GB" sz="800" dirty="0"/>
          </a:p>
          <a:p>
            <a:pPr algn="ctr"/>
            <a:r>
              <a:rPr lang="en-GB" sz="1050" b="1" dirty="0">
                <a:latin typeface="Calibri"/>
                <a:cs typeface="Calibri"/>
              </a:rPr>
              <a:t>"Music Therapists are highly trained allied health professionals (AHPs), providing treatment that can help to transform people's lives" (BAMT, What is a Music Therapist, 2024)</a:t>
            </a:r>
          </a:p>
          <a:p>
            <a:pPr algn="ctr"/>
            <a:endParaRPr lang="en-GB" dirty="0"/>
          </a:p>
        </p:txBody>
      </p:sp>
      <p:sp>
        <p:nvSpPr>
          <p:cNvPr id="8" name="TextBox 7">
            <a:extLst>
              <a:ext uri="{FF2B5EF4-FFF2-40B4-BE49-F238E27FC236}">
                <a16:creationId xmlns:a16="http://schemas.microsoft.com/office/drawing/2014/main" id="{FA41A10E-DC76-487D-27DB-91F5229FFAAA}"/>
              </a:ext>
            </a:extLst>
          </p:cNvPr>
          <p:cNvSpPr txBox="1"/>
          <p:nvPr/>
        </p:nvSpPr>
        <p:spPr>
          <a:xfrm>
            <a:off x="127416" y="6281333"/>
            <a:ext cx="11618626"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800" dirty="0"/>
          </a:p>
          <a:p>
            <a:pPr algn="ctr"/>
            <a:r>
              <a:rPr lang="en-GB" sz="1200" b="1" dirty="0">
                <a:latin typeface="Calibri"/>
                <a:cs typeface="Calibri"/>
              </a:rPr>
              <a:t>"Music Therapists should understand the practice and principles of musical improvisation as an interactive, communicative and relational process, including the psychological and psychosocial significance and effect of shared musicmaking" Health and Care Professions Council (HCPC), (Standards of Proficiency, Art Therapists, 2023, Pg 18)</a:t>
            </a:r>
          </a:p>
          <a:p>
            <a:pPr algn="l"/>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7E0173-1647-CCAD-4C46-81050943D734}"/>
              </a:ext>
            </a:extLst>
          </p:cNvPr>
          <p:cNvSpPr>
            <a:spLocks noGrp="1"/>
          </p:cNvSpPr>
          <p:nvPr>
            <p:ph idx="1"/>
          </p:nvPr>
        </p:nvSpPr>
        <p:spPr>
          <a:xfrm>
            <a:off x="1221698" y="1024405"/>
            <a:ext cx="10240903" cy="4565779"/>
          </a:xfrm>
        </p:spPr>
        <p:txBody>
          <a:bodyPr vert="horz" lIns="0" tIns="0" rIns="0" bIns="0" rtlCol="0" anchor="t">
            <a:normAutofit/>
          </a:bodyPr>
          <a:lstStyle/>
          <a:p>
            <a:pPr marL="0" indent="0">
              <a:buNone/>
            </a:pPr>
            <a:r>
              <a:rPr lang="en-GB" sz="1200" b="1" u="sng" dirty="0">
                <a:latin typeface="Calibri"/>
                <a:cs typeface="Calibri"/>
              </a:rPr>
              <a:t>References: </a:t>
            </a:r>
            <a:endParaRPr lang="en-GB" sz="1200" b="1" u="sng">
              <a:latin typeface="Calibri"/>
              <a:cs typeface="Calibri"/>
            </a:endParaRPr>
          </a:p>
          <a:p>
            <a:r>
              <a:rPr lang="en-GB" sz="1200" dirty="0">
                <a:latin typeface="Calibri"/>
                <a:cs typeface="Calibri"/>
              </a:rPr>
              <a:t>Asthma and Lung UK (2024). </a:t>
            </a:r>
            <a:r>
              <a:rPr lang="en-GB" sz="1200" i="1" dirty="0">
                <a:latin typeface="Calibri"/>
                <a:cs typeface="Calibri"/>
              </a:rPr>
              <a:t>Music and your lungs</a:t>
            </a:r>
            <a:r>
              <a:rPr lang="en-GB" sz="1200" dirty="0">
                <a:latin typeface="Calibri"/>
                <a:cs typeface="Calibri"/>
              </a:rPr>
              <a:t>. Available at: </a:t>
            </a:r>
            <a:r>
              <a:rPr lang="en-GB" sz="1200" dirty="0">
                <a:latin typeface="Calibri"/>
                <a:cs typeface="Calibri"/>
                <a:hlinkClick r:id="rId2">
                  <a:extLst>
                    <a:ext uri="{A12FA001-AC4F-418D-AE19-62706E023703}">
                      <ahyp:hlinkClr xmlns:ahyp="http://schemas.microsoft.com/office/drawing/2018/hyperlinkcolor" val="tx"/>
                    </a:ext>
                  </a:extLst>
                </a:hlinkClick>
              </a:rPr>
              <a:t>https://www.asthmaandlung.org.uk/living-with/music-your-lungs#:~:text=Playing%20any%20musical%20instrument%20that,improve%20your%20mental%20wellbeing</a:t>
            </a:r>
            <a:r>
              <a:rPr lang="en-GB" sz="1200" dirty="0">
                <a:latin typeface="Calibri"/>
                <a:cs typeface="Calibri"/>
              </a:rPr>
              <a:t> (Accessed: 10th October 2024). </a:t>
            </a:r>
          </a:p>
          <a:p>
            <a:r>
              <a:rPr lang="en-GB" sz="1200" dirty="0">
                <a:latin typeface="Calibri"/>
                <a:cs typeface="Calibri"/>
              </a:rPr>
              <a:t>Brain Injury Association of America (2024). </a:t>
            </a:r>
            <a:r>
              <a:rPr lang="en-GB" sz="1200" i="1" dirty="0">
                <a:latin typeface="Calibri"/>
                <a:cs typeface="Calibri"/>
              </a:rPr>
              <a:t>Neurologic Music Therapy in Neurorehabilitation</a:t>
            </a:r>
            <a:r>
              <a:rPr lang="en-GB" sz="1200" dirty="0">
                <a:latin typeface="Calibri"/>
                <a:cs typeface="Calibri"/>
              </a:rPr>
              <a:t>. Available at: </a:t>
            </a:r>
            <a:r>
              <a:rPr lang="en-GB" sz="1200" dirty="0">
                <a:latin typeface="Calibri"/>
                <a:cs typeface="Calibri"/>
                <a:hlinkClick r:id="rId3">
                  <a:extLst>
                    <a:ext uri="{A12FA001-AC4F-418D-AE19-62706E023703}">
                      <ahyp:hlinkClr xmlns:ahyp="http://schemas.microsoft.com/office/drawing/2018/hyperlinkcolor" val="tx"/>
                    </a:ext>
                  </a:extLst>
                </a:hlinkClick>
              </a:rPr>
              <a:t>https://www.biausa.org/public-affairs/media/neurologic-music-therapy-in-neurorehabilitation#:~:text=Neurologic%20Music%20Therapy%20(NMT)%20is,a%20neurologic%20event%20or%20diagnosis</a:t>
            </a:r>
            <a:r>
              <a:rPr lang="en-GB" sz="1200" dirty="0">
                <a:latin typeface="Calibri"/>
                <a:cs typeface="Calibri"/>
              </a:rPr>
              <a:t> (Accessed: 10th October 2024). </a:t>
            </a:r>
          </a:p>
          <a:p>
            <a:r>
              <a:rPr lang="en-GB" sz="1200" dirty="0">
                <a:latin typeface="Calibri"/>
                <a:cs typeface="Calibri"/>
              </a:rPr>
              <a:t>British Association for Music Therapy (2024). </a:t>
            </a:r>
            <a:r>
              <a:rPr lang="en-GB" sz="1200" i="1" dirty="0">
                <a:latin typeface="Calibri"/>
                <a:cs typeface="Calibri"/>
              </a:rPr>
              <a:t>A tool for people living with brain injury or neuro-degenerative conditions.</a:t>
            </a:r>
            <a:r>
              <a:rPr lang="en-GB" sz="1200" dirty="0">
                <a:latin typeface="Calibri"/>
                <a:cs typeface="Calibri"/>
              </a:rPr>
              <a:t> Available at: </a:t>
            </a:r>
            <a:r>
              <a:rPr lang="en-GB" sz="1200" dirty="0">
                <a:latin typeface="Calibri"/>
                <a:cs typeface="Calibri"/>
                <a:hlinkClick r:id="rId4">
                  <a:extLst>
                    <a:ext uri="{A12FA001-AC4F-418D-AE19-62706E023703}">
                      <ahyp:hlinkClr xmlns:ahyp="http://schemas.microsoft.com/office/drawing/2018/hyperlinkcolor" val="tx"/>
                    </a:ext>
                  </a:extLst>
                </a:hlinkClick>
              </a:rPr>
              <a:t>https://www.bamt.org/music-therapy/what-is-music-therapy/neuro-disability</a:t>
            </a:r>
            <a:r>
              <a:rPr lang="en-GB" sz="1200" dirty="0">
                <a:latin typeface="Calibri"/>
                <a:cs typeface="Calibri"/>
              </a:rPr>
              <a:t> (Accessed: 10th October 2024). </a:t>
            </a:r>
            <a:endParaRPr lang="en-US" sz="1200" dirty="0">
              <a:latin typeface="Calibri"/>
              <a:cs typeface="Calibri"/>
            </a:endParaRPr>
          </a:p>
          <a:p>
            <a:r>
              <a:rPr lang="en-GB" sz="1200" dirty="0">
                <a:latin typeface="Calibri"/>
                <a:cs typeface="Calibri"/>
              </a:rPr>
              <a:t>British Assocation for Music Therapy (2024). </a:t>
            </a:r>
            <a:r>
              <a:rPr lang="en-GB" sz="1200" i="1" dirty="0">
                <a:latin typeface="Calibri"/>
                <a:cs typeface="Calibri"/>
              </a:rPr>
              <a:t>Building connection through Music Therapy, Working with older people. </a:t>
            </a:r>
            <a:r>
              <a:rPr lang="en-GB" sz="1200" dirty="0">
                <a:latin typeface="Calibri"/>
                <a:cs typeface="Calibri"/>
              </a:rPr>
              <a:t>Available at: </a:t>
            </a:r>
            <a:r>
              <a:rPr lang="en-GB" sz="1200" dirty="0">
                <a:latin typeface="Calibri"/>
                <a:cs typeface="Calibri"/>
                <a:hlinkClick r:id="rId5">
                  <a:extLst>
                    <a:ext uri="{A12FA001-AC4F-418D-AE19-62706E023703}">
                      <ahyp:hlinkClr xmlns:ahyp="http://schemas.microsoft.com/office/drawing/2018/hyperlinkcolor" val="tx"/>
                    </a:ext>
                  </a:extLst>
                </a:hlinkClick>
              </a:rPr>
              <a:t>https://www.bamt.org/music-therapy/what-is-music-therapy/older-people#:~:text=Elderly%20people%20can%20feel%20socially,turn%2Dtaking%2C%20eye%2Dcontact</a:t>
            </a:r>
            <a:r>
              <a:rPr lang="en-GB" sz="1200" dirty="0">
                <a:latin typeface="Calibri"/>
                <a:cs typeface="Calibri"/>
              </a:rPr>
              <a:t> (Accessed: 10th October 2024). </a:t>
            </a:r>
          </a:p>
          <a:p>
            <a:r>
              <a:rPr lang="en-GB" sz="1200" dirty="0">
                <a:latin typeface="Calibri"/>
                <a:cs typeface="Calibri"/>
              </a:rPr>
              <a:t>British Association for Music Therapy (2024). </a:t>
            </a:r>
            <a:r>
              <a:rPr lang="en-GB" sz="1200" i="1" dirty="0">
                <a:latin typeface="Calibri"/>
                <a:cs typeface="Calibri"/>
              </a:rPr>
              <a:t>What is a Music Therapist</a:t>
            </a:r>
            <a:r>
              <a:rPr lang="en-GB" sz="1200" dirty="0">
                <a:latin typeface="Calibri"/>
                <a:cs typeface="Calibri"/>
              </a:rPr>
              <a:t>. Available at: </a:t>
            </a:r>
            <a:r>
              <a:rPr lang="en-GB" sz="1200" dirty="0">
                <a:latin typeface="Calibri"/>
                <a:cs typeface="Calibri"/>
                <a:hlinkClick r:id="rId6">
                  <a:extLst>
                    <a:ext uri="{A12FA001-AC4F-418D-AE19-62706E023703}">
                      <ahyp:hlinkClr xmlns:ahyp="http://schemas.microsoft.com/office/drawing/2018/hyperlinkcolor" val="tx"/>
                    </a:ext>
                  </a:extLst>
                </a:hlinkClick>
              </a:rPr>
              <a:t>https://www.bamt.org/music-therapy/what-is-a-music-therapist</a:t>
            </a:r>
            <a:r>
              <a:rPr lang="en-GB" sz="1200" dirty="0">
                <a:latin typeface="Calibri"/>
                <a:cs typeface="Calibri"/>
              </a:rPr>
              <a:t> (Accessed: 17th October 2024). </a:t>
            </a:r>
          </a:p>
          <a:p>
            <a:r>
              <a:rPr lang="en-GB" sz="1200" dirty="0">
                <a:latin typeface="Calibri"/>
                <a:cs typeface="Calibri"/>
              </a:rPr>
              <a:t>de Witte, M., Pinho, A. da S., </a:t>
            </a:r>
            <a:r>
              <a:rPr lang="en-GB" sz="1200" dirty="0" err="1">
                <a:latin typeface="Calibri"/>
                <a:cs typeface="Calibri"/>
              </a:rPr>
              <a:t>Stams</a:t>
            </a:r>
            <a:r>
              <a:rPr lang="en-GB" sz="1200" dirty="0">
                <a:latin typeface="Calibri"/>
                <a:cs typeface="Calibri"/>
              </a:rPr>
              <a:t>, G. J., Moonen, X., Bos, A. E. R., &amp; van </a:t>
            </a:r>
            <a:r>
              <a:rPr lang="en-GB" sz="1200" dirty="0" err="1">
                <a:latin typeface="Calibri"/>
                <a:cs typeface="Calibri"/>
              </a:rPr>
              <a:t>Hooren</a:t>
            </a:r>
            <a:r>
              <a:rPr lang="en-GB" sz="1200" dirty="0">
                <a:latin typeface="Calibri"/>
                <a:cs typeface="Calibri"/>
              </a:rPr>
              <a:t>, S. (2020). </a:t>
            </a:r>
            <a:r>
              <a:rPr lang="en-GB" sz="1200" i="1" dirty="0">
                <a:latin typeface="Calibri"/>
                <a:cs typeface="Calibri"/>
              </a:rPr>
              <a:t>Music therapy for stress reduction: a systematic review and meta-analysis. Health Psychology Review</a:t>
            </a:r>
            <a:r>
              <a:rPr lang="en-GB" sz="1200" dirty="0">
                <a:latin typeface="Calibri"/>
                <a:cs typeface="Calibri"/>
              </a:rPr>
              <a:t>, 16(1), 134–159. </a:t>
            </a:r>
            <a:r>
              <a:rPr lang="en-GB" sz="1200" dirty="0">
                <a:latin typeface="Calibri"/>
                <a:cs typeface="Calibri"/>
                <a:hlinkClick r:id="rId7">
                  <a:extLst>
                    <a:ext uri="{A12FA001-AC4F-418D-AE19-62706E023703}">
                      <ahyp:hlinkClr xmlns:ahyp="http://schemas.microsoft.com/office/drawing/2018/hyperlinkcolor" val="tx"/>
                    </a:ext>
                  </a:extLst>
                </a:hlinkClick>
              </a:rPr>
              <a:t>https://doi.org/10.1080/17437199.2020.1846580</a:t>
            </a:r>
            <a:r>
              <a:rPr lang="en-GB" sz="1200" dirty="0">
                <a:latin typeface="Calibri"/>
                <a:cs typeface="Calibri"/>
              </a:rPr>
              <a:t>     </a:t>
            </a:r>
          </a:p>
          <a:p>
            <a:endParaRPr lang="en-GB" sz="1200" dirty="0">
              <a:latin typeface="Calibri"/>
              <a:cs typeface="Calibri"/>
            </a:endParaRPr>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920540EC-FB89-C8DD-D8F7-2E8D5BDFB248}"/>
              </a:ext>
            </a:extLst>
          </p:cNvPr>
          <p:cNvSpPr>
            <a:spLocks noGrp="1"/>
          </p:cNvSpPr>
          <p:nvPr>
            <p:ph type="dt" sz="half" idx="10"/>
          </p:nvPr>
        </p:nvSpPr>
        <p:spPr/>
        <p:txBody>
          <a:bodyPr/>
          <a:lstStyle/>
          <a:p>
            <a:fld id="{E5F7CA99-F1F8-416D-BFD7-607911280921}" type="datetime1">
              <a:t>10/31/2024</a:t>
            </a:fld>
            <a:endParaRPr lang="en-US" dirty="0"/>
          </a:p>
        </p:txBody>
      </p:sp>
      <p:sp>
        <p:nvSpPr>
          <p:cNvPr id="5" name="Footer Placeholder 4">
            <a:extLst>
              <a:ext uri="{FF2B5EF4-FFF2-40B4-BE49-F238E27FC236}">
                <a16:creationId xmlns:a16="http://schemas.microsoft.com/office/drawing/2014/main" id="{1E3E9A58-85B5-D3E0-4DCF-1D328F77FD3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075A83C-F237-2C40-83C4-18A26A3C001A}"/>
              </a:ext>
            </a:extLst>
          </p:cNvPr>
          <p:cNvSpPr>
            <a:spLocks noGrp="1"/>
          </p:cNvSpPr>
          <p:nvPr>
            <p:ph type="sldNum" sz="quarter" idx="12"/>
          </p:nvPr>
        </p:nvSpPr>
        <p:spPr/>
        <p:txBody>
          <a:bodyPr/>
          <a:lstStyle/>
          <a:p>
            <a:fld id="{017DE1FC-E54A-4B87-A814-263D1E8654B2}" type="slidenum">
              <a:rPr lang="en-US" dirty="0"/>
              <a:t>2</a:t>
            </a:fld>
            <a:endParaRPr lang="en-US" dirty="0"/>
          </a:p>
        </p:txBody>
      </p:sp>
    </p:spTree>
    <p:extLst>
      <p:ext uri="{BB962C8B-B14F-4D97-AF65-F5344CB8AC3E}">
        <p14:creationId xmlns:p14="http://schemas.microsoft.com/office/powerpoint/2010/main" val="15283044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98D87A-C26C-CE06-5CC6-E502E85BCADC}"/>
              </a:ext>
            </a:extLst>
          </p:cNvPr>
          <p:cNvSpPr>
            <a:spLocks noGrp="1"/>
          </p:cNvSpPr>
          <p:nvPr>
            <p:ph idx="1"/>
          </p:nvPr>
        </p:nvSpPr>
        <p:spPr>
          <a:xfrm>
            <a:off x="753256" y="928217"/>
            <a:ext cx="10521968" cy="3931196"/>
          </a:xfrm>
        </p:spPr>
        <p:txBody>
          <a:bodyPr vert="horz" lIns="0" tIns="0" rIns="0" bIns="0" rtlCol="0" anchor="t">
            <a:normAutofit/>
          </a:bodyPr>
          <a:lstStyle/>
          <a:p>
            <a:r>
              <a:rPr lang="en-GB" sz="1200" dirty="0" err="1">
                <a:latin typeface="Calibri"/>
                <a:ea typeface="+mn-lt"/>
                <a:cs typeface="Calibri"/>
              </a:rPr>
              <a:t>Gov.Wales</a:t>
            </a:r>
            <a:r>
              <a:rPr lang="en-GB" sz="1200" dirty="0">
                <a:latin typeface="Calibri"/>
                <a:ea typeface="+mn-lt"/>
                <a:cs typeface="Calibri"/>
              </a:rPr>
              <a:t> (2022). </a:t>
            </a:r>
            <a:r>
              <a:rPr lang="en-GB" sz="1200" i="1" dirty="0">
                <a:latin typeface="Calibri"/>
                <a:ea typeface="+mn-lt"/>
                <a:cs typeface="Calibri"/>
              </a:rPr>
              <a:t>National plan for Music Education. </a:t>
            </a:r>
            <a:r>
              <a:rPr lang="en-GB" sz="1200" dirty="0">
                <a:latin typeface="Calibri"/>
                <a:ea typeface="+mn-lt"/>
                <a:cs typeface="Calibri"/>
              </a:rPr>
              <a:t>Available at: </a:t>
            </a:r>
            <a:r>
              <a:rPr lang="en-GB" sz="1200" dirty="0">
                <a:latin typeface="Calibri"/>
                <a:ea typeface="+mn-lt"/>
                <a:cs typeface="Calibri"/>
                <a:hlinkClick r:id="rId2">
                  <a:extLst>
                    <a:ext uri="{A12FA001-AC4F-418D-AE19-62706E023703}">
                      <ahyp:hlinkClr xmlns:ahyp="http://schemas.microsoft.com/office/drawing/2018/hyperlinkcolor" val="tx"/>
                    </a:ext>
                  </a:extLst>
                </a:hlinkClick>
              </a:rPr>
              <a:t>https://www.gov.wales/sites/default/files/publications/2022-05/national-plan-for-music-education.pdf</a:t>
            </a:r>
            <a:r>
              <a:rPr lang="en-GB" sz="1200" dirty="0">
                <a:latin typeface="Calibri"/>
                <a:ea typeface="+mn-lt"/>
                <a:cs typeface="Calibri"/>
              </a:rPr>
              <a:t> (Accessed: 17th October 2024) </a:t>
            </a:r>
            <a:endParaRPr lang="en-US" dirty="0"/>
          </a:p>
          <a:p>
            <a:r>
              <a:rPr lang="en-GB" sz="1200" dirty="0">
                <a:latin typeface="Calibri"/>
                <a:ea typeface="+mn-lt"/>
                <a:cs typeface="Calibri"/>
              </a:rPr>
              <a:t>Health  and Care Professional Council (2023). </a:t>
            </a:r>
            <a:r>
              <a:rPr lang="en-GB" sz="1200" i="1" dirty="0">
                <a:latin typeface="Calibri"/>
                <a:ea typeface="+mn-lt"/>
                <a:cs typeface="Calibri"/>
              </a:rPr>
              <a:t>Standards of Proficiency, Art Therapists</a:t>
            </a:r>
            <a:r>
              <a:rPr lang="en-GB" sz="1200" dirty="0">
                <a:latin typeface="Calibri"/>
                <a:ea typeface="+mn-lt"/>
                <a:cs typeface="Calibri"/>
              </a:rPr>
              <a:t>. Available at: </a:t>
            </a:r>
            <a:r>
              <a:rPr lang="en-GB" sz="1200" dirty="0">
                <a:latin typeface="Calibri"/>
                <a:ea typeface="+mn-lt"/>
                <a:cs typeface="Calibri"/>
                <a:hlinkClick r:id="rId3">
                  <a:extLst>
                    <a:ext uri="{A12FA001-AC4F-418D-AE19-62706E023703}">
                      <ahyp:hlinkClr xmlns:ahyp="http://schemas.microsoft.com/office/drawing/2018/hyperlinkcolor" val="tx"/>
                    </a:ext>
                  </a:extLst>
                </a:hlinkClick>
              </a:rPr>
              <a:t>https://www.hcpc-uk.org/globalassets/resources/standards/standards-of-proficiency---arts-therapists.pdf</a:t>
            </a:r>
            <a:r>
              <a:rPr lang="en-GB" sz="1200" dirty="0">
                <a:latin typeface="Calibri"/>
                <a:ea typeface="+mn-lt"/>
                <a:cs typeface="Calibri"/>
              </a:rPr>
              <a:t> (Accessed: 17th October 2024) </a:t>
            </a:r>
            <a:endParaRPr lang="en-GB"/>
          </a:p>
          <a:p>
            <a:r>
              <a:rPr lang="en-GB" sz="1200" dirty="0">
                <a:latin typeface="Calibri"/>
                <a:ea typeface="+mn-lt"/>
                <a:cs typeface="Calibri"/>
              </a:rPr>
              <a:t>NCPS (2024) . </a:t>
            </a:r>
            <a:r>
              <a:rPr lang="en-GB" sz="1200" i="1" dirty="0">
                <a:latin typeface="Calibri"/>
                <a:ea typeface="+mn-lt"/>
                <a:cs typeface="Calibri"/>
              </a:rPr>
              <a:t>Music and Mental Health</a:t>
            </a:r>
            <a:r>
              <a:rPr lang="en-GB" sz="1200" dirty="0">
                <a:latin typeface="Calibri"/>
                <a:ea typeface="+mn-lt"/>
                <a:cs typeface="Calibri"/>
              </a:rPr>
              <a:t>. Available at: </a:t>
            </a:r>
            <a:r>
              <a:rPr lang="en-GB" sz="1200" dirty="0">
                <a:latin typeface="Calibri"/>
                <a:ea typeface="+mn-lt"/>
                <a:cs typeface="Calibri"/>
                <a:hlinkClick r:id="rId4">
                  <a:extLst>
                    <a:ext uri="{A12FA001-AC4F-418D-AE19-62706E023703}">
                      <ahyp:hlinkClr xmlns:ahyp="http://schemas.microsoft.com/office/drawing/2018/hyperlinkcolor" val="tx"/>
                    </a:ext>
                  </a:extLst>
                </a:hlinkClick>
              </a:rPr>
              <a:t>https://ncps.com/blog/posts/music-and-mental-health#:~:text=Researchers%20have%20found%20that%20dopamine,for%20maintaining%20a%20good%20mood</a:t>
            </a:r>
            <a:r>
              <a:rPr lang="en-GB" sz="1200" dirty="0">
                <a:latin typeface="Calibri"/>
                <a:ea typeface="+mn-lt"/>
                <a:cs typeface="Calibri"/>
              </a:rPr>
              <a:t> (Accessed: 10th October 2024)</a:t>
            </a:r>
            <a:endParaRPr lang="en-US" sz="1200">
              <a:latin typeface="Calibri"/>
              <a:ea typeface="+mn-lt"/>
              <a:cs typeface="Calibri"/>
            </a:endParaRPr>
          </a:p>
          <a:p>
            <a:r>
              <a:rPr lang="en-GB" sz="1200" dirty="0">
                <a:latin typeface="Calibri"/>
                <a:ea typeface="+mn-lt"/>
                <a:cs typeface="+mn-lt"/>
              </a:rPr>
              <a:t>NHS.UK (2024). </a:t>
            </a:r>
            <a:r>
              <a:rPr lang="en-GB" sz="1200" i="1" dirty="0">
                <a:latin typeface="Calibri"/>
                <a:ea typeface="+mn-lt"/>
                <a:cs typeface="+mn-lt"/>
              </a:rPr>
              <a:t>Long-term effects of COVID-19 (long COVID). </a:t>
            </a:r>
            <a:r>
              <a:rPr lang="en-GB" sz="1200" dirty="0">
                <a:latin typeface="Calibri"/>
                <a:ea typeface="+mn-lt"/>
                <a:cs typeface="+mn-lt"/>
              </a:rPr>
              <a:t>Available at: </a:t>
            </a:r>
            <a:r>
              <a:rPr lang="en-GB" sz="1200" dirty="0">
                <a:latin typeface="Calibri"/>
                <a:ea typeface="+mn-lt"/>
                <a:cs typeface="+mn-lt"/>
                <a:hlinkClick r:id="rId5">
                  <a:extLst>
                    <a:ext uri="{A12FA001-AC4F-418D-AE19-62706E023703}">
                      <ahyp:hlinkClr xmlns:ahyp="http://schemas.microsoft.com/office/drawing/2018/hyperlinkcolor" val="tx"/>
                    </a:ext>
                  </a:extLst>
                </a:hlinkClick>
              </a:rPr>
              <a:t>https://www.nhs.uk/conditions/covid-19/long-term-effects-of-covid-19-long-covid/</a:t>
            </a:r>
            <a:r>
              <a:rPr lang="en-GB" sz="1200" dirty="0">
                <a:latin typeface="Calibri"/>
                <a:ea typeface="+mn-lt"/>
                <a:cs typeface="+mn-lt"/>
              </a:rPr>
              <a:t> (Accessed: 10th October 2024) </a:t>
            </a:r>
            <a:endParaRPr lang="en-GB" sz="1200">
              <a:latin typeface="Calibri"/>
              <a:cs typeface="Calibri"/>
            </a:endParaRPr>
          </a:p>
          <a:p>
            <a:r>
              <a:rPr lang="en-GB" sz="1200" dirty="0">
                <a:latin typeface="Calibri"/>
                <a:ea typeface="+mn-lt"/>
                <a:cs typeface="+mn-lt"/>
              </a:rPr>
              <a:t>The Autism  Service (2024). </a:t>
            </a:r>
            <a:r>
              <a:rPr lang="en-GB" sz="1200" i="1" dirty="0">
                <a:latin typeface="Calibri"/>
                <a:ea typeface="+mn-lt"/>
                <a:cs typeface="+mn-lt"/>
              </a:rPr>
              <a:t>Music therapy and autism: how it can help people with ASD. </a:t>
            </a:r>
            <a:r>
              <a:rPr lang="en-GB" sz="1200" dirty="0">
                <a:latin typeface="Calibri"/>
                <a:ea typeface="+mn-lt"/>
                <a:cs typeface="+mn-lt"/>
              </a:rPr>
              <a:t>Available at: </a:t>
            </a:r>
            <a:r>
              <a:rPr lang="en-GB" sz="1200" dirty="0">
                <a:latin typeface="Calibri"/>
                <a:ea typeface="+mn-lt"/>
                <a:cs typeface="+mn-lt"/>
                <a:hlinkClick r:id="rId6">
                  <a:extLst>
                    <a:ext uri="{A12FA001-AC4F-418D-AE19-62706E023703}">
                      <ahyp:hlinkClr xmlns:ahyp="http://schemas.microsoft.com/office/drawing/2018/hyperlinkcolor" val="tx"/>
                    </a:ext>
                  </a:extLst>
                </a:hlinkClick>
              </a:rPr>
              <a:t>https://www.theautismservice.co.uk/news/music-therapy-and-autism-how-it-can-help-children-and-adults-with-asd/#:~:text=Music%20therapy%20has%20been%20found,therapist%20on%20a%20weekly%20basis</a:t>
            </a:r>
            <a:r>
              <a:rPr lang="en-GB" sz="1200" dirty="0">
                <a:latin typeface="Calibri"/>
                <a:ea typeface="+mn-lt"/>
                <a:cs typeface="+mn-lt"/>
              </a:rPr>
              <a:t> (Accessed: 10th October 2024) </a:t>
            </a:r>
            <a:endParaRPr lang="en-GB" sz="1200" dirty="0">
              <a:latin typeface="Calibri"/>
              <a:cs typeface="Calibri"/>
            </a:endParaRPr>
          </a:p>
          <a:p>
            <a:endParaRPr lang="en-GB" sz="1200" dirty="0">
              <a:latin typeface="Calibri"/>
              <a:cs typeface="Calibri"/>
            </a:endParaRPr>
          </a:p>
          <a:p>
            <a:endParaRPr lang="en-GB" sz="1200" dirty="0">
              <a:latin typeface="Calibri"/>
              <a:cs typeface="Calibri"/>
            </a:endParaRPr>
          </a:p>
          <a:p>
            <a:endParaRPr lang="en-GB" sz="1200" dirty="0">
              <a:latin typeface="Calibri"/>
              <a:cs typeface="Calibri"/>
            </a:endParaRPr>
          </a:p>
          <a:p>
            <a:endParaRPr lang="en-GB" sz="1200" dirty="0">
              <a:latin typeface="Calibri"/>
              <a:cs typeface="Calibri"/>
            </a:endParaRPr>
          </a:p>
          <a:p>
            <a:endParaRPr lang="en-GB" dirty="0"/>
          </a:p>
          <a:p>
            <a:pPr marL="0" indent="0">
              <a:buNone/>
            </a:pPr>
            <a:endParaRPr lang="en-GB" dirty="0"/>
          </a:p>
        </p:txBody>
      </p:sp>
      <p:sp>
        <p:nvSpPr>
          <p:cNvPr id="4" name="Date Placeholder 3">
            <a:extLst>
              <a:ext uri="{FF2B5EF4-FFF2-40B4-BE49-F238E27FC236}">
                <a16:creationId xmlns:a16="http://schemas.microsoft.com/office/drawing/2014/main" id="{03B95C56-A413-0F0A-E73A-9A4AC2C51808}"/>
              </a:ext>
            </a:extLst>
          </p:cNvPr>
          <p:cNvSpPr>
            <a:spLocks noGrp="1"/>
          </p:cNvSpPr>
          <p:nvPr>
            <p:ph type="dt" sz="half" idx="10"/>
          </p:nvPr>
        </p:nvSpPr>
        <p:spPr/>
        <p:txBody>
          <a:bodyPr/>
          <a:lstStyle/>
          <a:p>
            <a:fld id="{037380C0-E26E-486C-B29D-0A2971A77B9A}" type="datetime1">
              <a:t>10/31/2024</a:t>
            </a:fld>
            <a:endParaRPr lang="en-US" dirty="0"/>
          </a:p>
        </p:txBody>
      </p:sp>
      <p:sp>
        <p:nvSpPr>
          <p:cNvPr id="5" name="Footer Placeholder 4">
            <a:extLst>
              <a:ext uri="{FF2B5EF4-FFF2-40B4-BE49-F238E27FC236}">
                <a16:creationId xmlns:a16="http://schemas.microsoft.com/office/drawing/2014/main" id="{FFBFFEF6-BAAE-D8D6-EEBC-A1423808A0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34BE9AA-5CB2-E088-479A-F211CFB3C688}"/>
              </a:ext>
            </a:extLst>
          </p:cNvPr>
          <p:cNvSpPr>
            <a:spLocks noGrp="1"/>
          </p:cNvSpPr>
          <p:nvPr>
            <p:ph type="sldNum" sz="quarter" idx="12"/>
          </p:nvPr>
        </p:nvSpPr>
        <p:spPr/>
        <p:txBody>
          <a:bodyPr/>
          <a:lstStyle/>
          <a:p>
            <a:fld id="{017DE1FC-E54A-4B87-A814-263D1E8654B2}" type="slidenum">
              <a:rPr lang="en-US" dirty="0"/>
              <a:t>3</a:t>
            </a:fld>
            <a:endParaRPr lang="en-US" dirty="0"/>
          </a:p>
        </p:txBody>
      </p:sp>
    </p:spTree>
    <p:extLst>
      <p:ext uri="{BB962C8B-B14F-4D97-AF65-F5344CB8AC3E}">
        <p14:creationId xmlns:p14="http://schemas.microsoft.com/office/powerpoint/2010/main" val="1466606319"/>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docProps/app.xml><?xml version="1.0" encoding="utf-8"?>
<Properties xmlns="http://schemas.openxmlformats.org/officeDocument/2006/extended-properties" xmlns:vt="http://schemas.openxmlformats.org/officeDocument/2006/docPropsVTypes">
  <Template>office theme</Template>
  <TotalTime>11</TotalTime>
  <Words>1035</Words>
  <Application>Microsoft Office PowerPoint</Application>
  <PresentationFormat>Widescreen</PresentationFormat>
  <Paragraphs>71</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GradientRiseVTI</vt:lpstr>
      <vt:lpstr>Music Therapy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Music Therapy</dc:title>
  <dc:creator>Rhiannon Sian Edwards (CTM UHB - Dietetic Assistant Practitioner)</dc:creator>
  <cp:lastModifiedBy>Rhiannon Sian Edwards (CTM UHB - Dietetic Assistant Practitioner)</cp:lastModifiedBy>
  <cp:revision>947</cp:revision>
  <dcterms:created xsi:type="dcterms:W3CDTF">2024-10-10T08:18:58Z</dcterms:created>
  <dcterms:modified xsi:type="dcterms:W3CDTF">2024-10-31T09:27:36Z</dcterms:modified>
</cp:coreProperties>
</file>