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262" autoAdjust="0"/>
  </p:normalViewPr>
  <p:slideViewPr>
    <p:cSldViewPr>
      <p:cViewPr varScale="1">
        <p:scale>
          <a:sx n="58" d="100"/>
          <a:sy n="58" d="100"/>
        </p:scale>
        <p:origin x="1746"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CB2B098-B053-44C2-AEC3-C6F624D89407}" type="datetimeFigureOut">
              <a:rPr lang="en-GB" smtClean="0"/>
              <a:t>20/10/2021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C09E189-8C58-4195-8594-3EAC39D2EF9E}" type="slidenum">
              <a:rPr lang="en-GB" smtClean="0"/>
              <a:t>‹#›</a:t>
            </a:fld>
            <a:endParaRPr lang="en-GB"/>
          </a:p>
        </p:txBody>
      </p:sp>
    </p:spTree>
    <p:extLst>
      <p:ext uri="{BB962C8B-B14F-4D97-AF65-F5344CB8AC3E}">
        <p14:creationId xmlns:p14="http://schemas.microsoft.com/office/powerpoint/2010/main" val="1299109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09E189-8C58-4195-8594-3EAC39D2EF9E}" type="slidenum">
              <a:rPr lang="en-GB" smtClean="0"/>
              <a:t>1</a:t>
            </a:fld>
            <a:endParaRPr lang="en-GB"/>
          </a:p>
        </p:txBody>
      </p:sp>
    </p:spTree>
    <p:extLst>
      <p:ext uri="{BB962C8B-B14F-4D97-AF65-F5344CB8AC3E}">
        <p14:creationId xmlns:p14="http://schemas.microsoft.com/office/powerpoint/2010/main" val="21774433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C09E189-8C58-4195-8594-3EAC39D2EF9E}" type="slidenum">
              <a:rPr lang="en-GB" smtClean="0"/>
              <a:t>2</a:t>
            </a:fld>
            <a:endParaRPr lang="en-GB"/>
          </a:p>
        </p:txBody>
      </p:sp>
    </p:spTree>
    <p:extLst>
      <p:ext uri="{BB962C8B-B14F-4D97-AF65-F5344CB8AC3E}">
        <p14:creationId xmlns:p14="http://schemas.microsoft.com/office/powerpoint/2010/main" val="1346230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There are four stages of cognitive development in Piaget’s theory. </a:t>
            </a:r>
          </a:p>
          <a:p>
            <a:pPr algn="just"/>
            <a:r>
              <a:rPr lang="en-GB" sz="1200" kern="1200" dirty="0">
                <a:solidFill>
                  <a:schemeClr val="tx1"/>
                </a:solidFill>
                <a:effectLst/>
                <a:latin typeface="+mn-lt"/>
                <a:ea typeface="+mn-ea"/>
                <a:cs typeface="+mn-cs"/>
              </a:rPr>
              <a:t>The first stage is the sensory motor stage </a:t>
            </a:r>
          </a:p>
          <a:p>
            <a:pPr algn="just"/>
            <a:r>
              <a:rPr lang="en-GB" sz="1200" kern="1200" dirty="0">
                <a:solidFill>
                  <a:schemeClr val="tx1"/>
                </a:solidFill>
                <a:effectLst/>
                <a:latin typeface="+mn-lt"/>
                <a:ea typeface="+mn-ea"/>
                <a:cs typeface="+mn-cs"/>
              </a:rPr>
              <a:t>It elaborates children’s first development from birth to the age 12-18 months or maximum 24 months. </a:t>
            </a:r>
          </a:p>
          <a:p>
            <a:pPr algn="just"/>
            <a:r>
              <a:rPr lang="en-GB" sz="1200" kern="1200" dirty="0">
                <a:solidFill>
                  <a:schemeClr val="tx1"/>
                </a:solidFill>
                <a:effectLst/>
                <a:latin typeface="+mn-lt"/>
                <a:ea typeface="+mn-ea"/>
                <a:cs typeface="+mn-cs"/>
              </a:rPr>
              <a:t>The children in this phase act on simple reflexes, such as circular reactions and trial and error actions. </a:t>
            </a:r>
          </a:p>
          <a:p>
            <a:pPr algn="just"/>
            <a:r>
              <a:rPr lang="en-GB" sz="1200" kern="1200" dirty="0">
                <a:solidFill>
                  <a:schemeClr val="tx1"/>
                </a:solidFill>
                <a:effectLst/>
                <a:latin typeface="+mn-lt"/>
                <a:ea typeface="+mn-ea"/>
                <a:cs typeface="+mn-cs"/>
              </a:rPr>
              <a:t>They also show intentional actions which are called second circular reactions to solve problems such as directing towards objects. </a:t>
            </a:r>
          </a:p>
          <a:p>
            <a:pPr algn="just"/>
            <a:r>
              <a:rPr lang="en-GB" sz="1200" kern="1200" dirty="0">
                <a:solidFill>
                  <a:schemeClr val="tx1"/>
                </a:solidFill>
                <a:effectLst/>
                <a:latin typeface="+mn-lt"/>
                <a:ea typeface="+mn-ea"/>
                <a:cs typeface="+mn-cs"/>
              </a:rPr>
              <a:t>When sensorimotor stage ends children begin to show curiosity and try to explore objects and surrounding. </a:t>
            </a:r>
          </a:p>
          <a:p>
            <a:pPr algn="just"/>
            <a:r>
              <a:rPr lang="en-GB" sz="1200" kern="1200" dirty="0">
                <a:solidFill>
                  <a:schemeClr val="tx1"/>
                </a:solidFill>
                <a:effectLst/>
                <a:latin typeface="+mn-lt"/>
                <a:ea typeface="+mn-ea"/>
                <a:cs typeface="+mn-cs"/>
              </a:rPr>
              <a:t>In second stage, called the preoperational stage, continues to 7 years. </a:t>
            </a:r>
          </a:p>
          <a:p>
            <a:pPr algn="just"/>
            <a:r>
              <a:rPr lang="en-GB" sz="1200" kern="1200" dirty="0">
                <a:solidFill>
                  <a:schemeClr val="tx1"/>
                </a:solidFill>
                <a:effectLst/>
                <a:latin typeface="+mn-lt"/>
                <a:ea typeface="+mn-ea"/>
                <a:cs typeface="+mn-cs"/>
              </a:rPr>
              <a:t>The children in this age show use of language demonstrating thinking and communication. </a:t>
            </a:r>
          </a:p>
          <a:p>
            <a:pPr algn="just"/>
            <a:r>
              <a:rPr lang="en-GB" sz="1200" kern="1200" dirty="0">
                <a:solidFill>
                  <a:schemeClr val="tx1"/>
                </a:solidFill>
                <a:effectLst/>
                <a:latin typeface="+mn-lt"/>
                <a:ea typeface="+mn-ea"/>
                <a:cs typeface="+mn-cs"/>
              </a:rPr>
              <a:t>However, there is no logical manner in their thinking and it still depends on what children see and perceive concretely. Thus there is perspective-taking. </a:t>
            </a:r>
          </a:p>
          <a:p>
            <a:pPr algn="just"/>
            <a:r>
              <a:rPr lang="en-GB" sz="1200" kern="1200" dirty="0">
                <a:solidFill>
                  <a:schemeClr val="tx1"/>
                </a:solidFill>
                <a:effectLst/>
                <a:latin typeface="+mn-lt"/>
                <a:ea typeface="+mn-ea"/>
                <a:cs typeface="+mn-cs"/>
              </a:rPr>
              <a:t>Piaget made an impressive demonstration by using Piagetian conversation tasks. Since 2 to 7 years is a long time, Piaget sub-divided it in two sub-stages. </a:t>
            </a:r>
          </a:p>
          <a:p>
            <a:pPr algn="just"/>
            <a:r>
              <a:rPr lang="en-GB" sz="1200" kern="1200" dirty="0">
                <a:solidFill>
                  <a:schemeClr val="tx1"/>
                </a:solidFill>
                <a:effectLst/>
                <a:latin typeface="+mn-lt"/>
                <a:ea typeface="+mn-ea"/>
                <a:cs typeface="+mn-cs"/>
              </a:rPr>
              <a:t>From 2 to 4 years, there is symbolic functional state which elaborates how children tend to develop magical beliefs and start using and playing symbols in their surroundings. </a:t>
            </a:r>
          </a:p>
          <a:p>
            <a:pPr algn="just"/>
            <a:r>
              <a:rPr lang="en-GB" sz="1200" kern="1200" dirty="0">
                <a:solidFill>
                  <a:schemeClr val="tx1"/>
                </a:solidFill>
                <a:effectLst/>
                <a:latin typeface="+mn-lt"/>
                <a:ea typeface="+mn-ea"/>
                <a:cs typeface="+mn-cs"/>
              </a:rPr>
              <a:t>From 4 to 7 years there is intuitive thought sub-stage in which children are extremely curious and show a pre-logical reasoning such as asking why things are the way they are. </a:t>
            </a:r>
          </a:p>
          <a:p>
            <a:pPr algn="just"/>
            <a:r>
              <a:rPr lang="en-GB" sz="1200" kern="1200" dirty="0">
                <a:solidFill>
                  <a:schemeClr val="tx1"/>
                </a:solidFill>
                <a:effectLst/>
                <a:latin typeface="+mn-lt"/>
                <a:ea typeface="+mn-ea"/>
                <a:cs typeface="+mn-cs"/>
              </a:rPr>
              <a:t>However, despite using knowledge explicitly, they are yet to develop the conversation tasks. </a:t>
            </a:r>
          </a:p>
          <a:p>
            <a:pPr algn="just"/>
            <a:r>
              <a:rPr lang="en-GB" sz="1200" kern="1200" dirty="0">
                <a:solidFill>
                  <a:schemeClr val="tx1"/>
                </a:solidFill>
                <a:effectLst/>
                <a:latin typeface="+mn-lt"/>
                <a:ea typeface="+mn-ea"/>
                <a:cs typeface="+mn-cs"/>
              </a:rPr>
              <a:t>The following is the concrete operational stage from 7 to around 11 years. </a:t>
            </a:r>
          </a:p>
          <a:p>
            <a:pPr algn="just"/>
            <a:r>
              <a:rPr lang="en-GB" sz="1200" kern="1200" dirty="0">
                <a:solidFill>
                  <a:schemeClr val="tx1"/>
                </a:solidFill>
                <a:effectLst/>
                <a:latin typeface="+mn-lt"/>
                <a:ea typeface="+mn-ea"/>
                <a:cs typeface="+mn-cs"/>
              </a:rPr>
              <a:t>In this stage children attain conversation tasks and develop logical reasoning skills, perspective-taking and comprehend patterns, overall, processing information much more logically. The child must go through the previous stages in order to progress through this stage.</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 final stage is the Operational stage  11 + = In this stage the child can apply logic rules to complex and hypothetical situations to help solve issues any issues or problems that may arise.</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C09E189-8C58-4195-8594-3EAC39D2EF9E}" type="slidenum">
              <a:rPr lang="en-GB" smtClean="0"/>
              <a:t>3</a:t>
            </a:fld>
            <a:endParaRPr lang="en-GB"/>
          </a:p>
        </p:txBody>
      </p:sp>
    </p:spTree>
    <p:extLst>
      <p:ext uri="{BB962C8B-B14F-4D97-AF65-F5344CB8AC3E}">
        <p14:creationId xmlns:p14="http://schemas.microsoft.com/office/powerpoint/2010/main" val="2682312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While the focus of Piaget is on children’s stages of individual construction of knowledge also called individual constructive theory </a:t>
            </a:r>
          </a:p>
          <a:p>
            <a:pPr algn="just"/>
            <a:r>
              <a:rPr lang="en-GB" sz="1200" kern="1200" dirty="0">
                <a:solidFill>
                  <a:schemeClr val="tx1"/>
                </a:solidFill>
                <a:effectLst/>
                <a:latin typeface="+mn-lt"/>
                <a:ea typeface="+mn-ea"/>
                <a:cs typeface="+mn-cs"/>
              </a:rPr>
              <a:t>Vygotsky focused on the sociocultural theory.</a:t>
            </a:r>
          </a:p>
          <a:p>
            <a:pPr algn="just"/>
            <a:r>
              <a:rPr lang="en-GB" sz="1200" kern="1200" dirty="0">
                <a:solidFill>
                  <a:schemeClr val="tx1"/>
                </a:solidFill>
                <a:effectLst/>
                <a:latin typeface="+mn-lt"/>
                <a:ea typeface="+mn-ea"/>
                <a:cs typeface="+mn-cs"/>
              </a:rPr>
              <a:t>Piaget argued that knowledge construction occurs when children actively assimilate knowledge and accommodate into existing knowledge </a:t>
            </a:r>
          </a:p>
          <a:p>
            <a:pPr algn="just"/>
            <a:r>
              <a:rPr lang="en-GB" sz="1200" kern="1200" dirty="0">
                <a:solidFill>
                  <a:schemeClr val="tx1"/>
                </a:solidFill>
                <a:effectLst/>
                <a:latin typeface="+mn-lt"/>
                <a:ea typeface="+mn-ea"/>
                <a:cs typeface="+mn-cs"/>
              </a:rPr>
              <a:t>However, </a:t>
            </a:r>
            <a:r>
              <a:rPr lang="en-GB" sz="1200" kern="1200" dirty="0" err="1">
                <a:solidFill>
                  <a:schemeClr val="tx1"/>
                </a:solidFill>
                <a:effectLst/>
                <a:latin typeface="+mn-lt"/>
                <a:ea typeface="+mn-ea"/>
                <a:cs typeface="+mn-cs"/>
              </a:rPr>
              <a:t>Vygotsky’s</a:t>
            </a:r>
            <a:r>
              <a:rPr lang="en-GB" sz="1200" kern="1200" dirty="0">
                <a:solidFill>
                  <a:schemeClr val="tx1"/>
                </a:solidFill>
                <a:effectLst/>
                <a:latin typeface="+mn-lt"/>
                <a:ea typeface="+mn-ea"/>
                <a:cs typeface="+mn-cs"/>
              </a:rPr>
              <a:t> emphasised on the social environment as the main facilitator for learning and development.</a:t>
            </a:r>
          </a:p>
          <a:p>
            <a:pPr algn="just"/>
            <a:r>
              <a:rPr lang="en-GB" sz="1200" kern="1200" dirty="0">
                <a:solidFill>
                  <a:schemeClr val="tx1"/>
                </a:solidFill>
                <a:effectLst/>
                <a:latin typeface="+mn-lt"/>
                <a:ea typeface="+mn-ea"/>
                <a:cs typeface="+mn-cs"/>
              </a:rPr>
              <a:t>According to Vygotsky the human mind is constructed through the interaction of humans with the environment and surroundings. </a:t>
            </a:r>
          </a:p>
          <a:p>
            <a:pPr algn="just"/>
            <a:r>
              <a:rPr lang="en-GB" sz="1200" kern="1200" dirty="0">
                <a:solidFill>
                  <a:schemeClr val="tx1"/>
                </a:solidFill>
                <a:effectLst/>
                <a:latin typeface="+mn-lt"/>
                <a:ea typeface="+mn-ea"/>
                <a:cs typeface="+mn-cs"/>
              </a:rPr>
              <a:t>Leading to the child/children’s to develop a relationship with objects. Children also acquire knowledge through interactions with people called the inter-psychological plane followed by assimilation and internalisation of knowledge thus gained. Children then add their own personal value called intra-psychological plane </a:t>
            </a:r>
          </a:p>
          <a:p>
            <a:pPr algn="just"/>
            <a:endParaRPr lang="en-GB" sz="1200" kern="1200" dirty="0">
              <a:solidFill>
                <a:schemeClr val="tx1"/>
              </a:solidFill>
              <a:effectLst/>
              <a:latin typeface="+mn-lt"/>
              <a:ea typeface="+mn-ea"/>
              <a:cs typeface="+mn-cs"/>
            </a:endParaRP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Vygotsky concluded that children do not act directly on the physical world they need intermediary tools, such as a symbols or signs</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tools are created by historical and cultural conditions and these tools carry the various attributes of the different cultures, as the parents are representatives of culture and they pass this on to their child/children.</a:t>
            </a:r>
          </a:p>
          <a:p>
            <a:pPr algn="just"/>
            <a:endParaRPr lang="en-GB" sz="1200" kern="1200" dirty="0">
              <a:solidFill>
                <a:schemeClr val="tx1"/>
              </a:solidFill>
              <a:effectLst/>
              <a:latin typeface="+mn-lt"/>
              <a:ea typeface="+mn-ea"/>
              <a:cs typeface="+mn-cs"/>
            </a:endParaRP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 mental processes can be studied by understanding the tools and signs that act as intermediary and mediate the relationship between children and environment</a:t>
            </a:r>
          </a:p>
          <a:p>
            <a:pPr algn="just"/>
            <a:r>
              <a:rPr lang="en-GB" sz="1200" kern="1200" dirty="0">
                <a:solidFill>
                  <a:schemeClr val="tx1"/>
                </a:solidFill>
                <a:effectLst/>
                <a:latin typeface="+mn-lt"/>
                <a:ea typeface="+mn-ea"/>
                <a:cs typeface="+mn-cs"/>
              </a:rPr>
              <a:t>Vygotsky argued that children are absolutely dependent on other people from early stages.</a:t>
            </a:r>
          </a:p>
          <a:p>
            <a:pPr algn="just"/>
            <a:r>
              <a:rPr lang="en-GB" sz="1200" kern="1200" dirty="0">
                <a:solidFill>
                  <a:schemeClr val="tx1"/>
                </a:solidFill>
                <a:effectLst/>
                <a:latin typeface="+mn-lt"/>
                <a:ea typeface="+mn-ea"/>
                <a:cs typeface="+mn-cs"/>
              </a:rPr>
              <a:t>The sociocultural environment provides children with various tasks and demands to engage them in the world and assist through the stages.</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parents and teachers play a significant part in the transition process. This may be with simple instructions of what to do, how to do it, as well as what not to do, as the children do not copy the teachers’ capabilities but  transform any thing that the teachers present through processes of appropriation. This will then start to initiate a child/children’s actions and way of thinking. The child/children will then actualise these instructions through language.</a:t>
            </a:r>
          </a:p>
          <a:p>
            <a:pPr algn="just"/>
            <a:endParaRPr lang="en-GB" sz="1200" kern="1200" dirty="0">
              <a:solidFill>
                <a:schemeClr val="tx1"/>
              </a:solidFill>
              <a:effectLst/>
              <a:latin typeface="+mn-lt"/>
              <a:ea typeface="+mn-ea"/>
              <a:cs typeface="+mn-cs"/>
            </a:endParaRP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Overall, the transition from social to personal property is not an imitation or mimicry instead it is a transformation of learning through interaction into personal values. </a:t>
            </a:r>
          </a:p>
          <a:p>
            <a:endParaRPr lang="en-GB" dirty="0"/>
          </a:p>
        </p:txBody>
      </p:sp>
      <p:sp>
        <p:nvSpPr>
          <p:cNvPr id="4" name="Slide Number Placeholder 3"/>
          <p:cNvSpPr>
            <a:spLocks noGrp="1"/>
          </p:cNvSpPr>
          <p:nvPr>
            <p:ph type="sldNum" sz="quarter" idx="10"/>
          </p:nvPr>
        </p:nvSpPr>
        <p:spPr/>
        <p:txBody>
          <a:bodyPr/>
          <a:lstStyle/>
          <a:p>
            <a:fld id="{4C09E189-8C58-4195-8594-3EAC39D2EF9E}" type="slidenum">
              <a:rPr lang="en-GB" smtClean="0"/>
              <a:t>4</a:t>
            </a:fld>
            <a:endParaRPr lang="en-GB"/>
          </a:p>
        </p:txBody>
      </p:sp>
    </p:spTree>
    <p:extLst>
      <p:ext uri="{BB962C8B-B14F-4D97-AF65-F5344CB8AC3E}">
        <p14:creationId xmlns:p14="http://schemas.microsoft.com/office/powerpoint/2010/main" val="1788369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Pretend cooking is an excellent opportunity for parents to interact with their child/children by having fun alongside an opportunity to teach vocabulary. </a:t>
            </a:r>
          </a:p>
          <a:p>
            <a:pPr algn="just"/>
            <a:endParaRPr lang="en-US"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process is ideal because children tend to take a keen interest in imitating adults in there day to day life from an early age, irrespective of gender.</a:t>
            </a:r>
          </a:p>
          <a:p>
            <a:pPr algn="just"/>
            <a:r>
              <a:rPr lang="en-GB" sz="1200" kern="1200" dirty="0">
                <a:solidFill>
                  <a:schemeClr val="tx1"/>
                </a:solidFill>
                <a:effectLst/>
                <a:latin typeface="+mn-lt"/>
                <a:ea typeface="+mn-ea"/>
                <a:cs typeface="+mn-cs"/>
              </a:rPr>
              <a:t>This interaction also helps the children to identify and process different objects and utensils and any other household objects.</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This becomes a starting opportunity for parents to teach and educate their child/children about healthy food habits by introducing fruits and vegetables and other healthy food options. This also a point where you can start to introduce choices and decision making.</a:t>
            </a:r>
          </a:p>
          <a:p>
            <a:pPr algn="just"/>
            <a:r>
              <a:rPr lang="en-GB" sz="1200" kern="1200" dirty="0">
                <a:solidFill>
                  <a:schemeClr val="tx1"/>
                </a:solidFill>
                <a:effectLst/>
                <a:latin typeface="+mn-lt"/>
                <a:ea typeface="+mn-ea"/>
                <a:cs typeface="+mn-cs"/>
              </a:rPr>
              <a:t>It may also help if parents use audio/visual  aids to play poems and other educational material while conducting this activity making a fun and memorable activity.</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there is limitation  with this example as it mainly beneficial for the early stages of life only. </a:t>
            </a:r>
          </a:p>
          <a:p>
            <a:endParaRPr lang="en-GB" sz="1200" kern="1200" dirty="0">
              <a:solidFill>
                <a:schemeClr val="tx1"/>
              </a:solidFill>
              <a:effectLst/>
              <a:latin typeface="+mn-lt"/>
              <a:ea typeface="+mn-ea"/>
              <a:cs typeface="+mn-cs"/>
            </a:endParaRPr>
          </a:p>
          <a:p>
            <a:r>
              <a:rPr lang="en-US" baseline="0" dirty="0"/>
              <a:t> </a:t>
            </a:r>
            <a:endParaRPr lang="en-GB" dirty="0"/>
          </a:p>
        </p:txBody>
      </p:sp>
      <p:sp>
        <p:nvSpPr>
          <p:cNvPr id="4" name="Slide Number Placeholder 3"/>
          <p:cNvSpPr>
            <a:spLocks noGrp="1"/>
          </p:cNvSpPr>
          <p:nvPr>
            <p:ph type="sldNum" sz="quarter" idx="10"/>
          </p:nvPr>
        </p:nvSpPr>
        <p:spPr/>
        <p:txBody>
          <a:bodyPr/>
          <a:lstStyle/>
          <a:p>
            <a:fld id="{4C09E189-8C58-4195-8594-3EAC39D2EF9E}" type="slidenum">
              <a:rPr lang="en-GB" smtClean="0"/>
              <a:t>5</a:t>
            </a:fld>
            <a:endParaRPr lang="en-GB"/>
          </a:p>
        </p:txBody>
      </p:sp>
    </p:spTree>
    <p:extLst>
      <p:ext uri="{BB962C8B-B14F-4D97-AF65-F5344CB8AC3E}">
        <p14:creationId xmlns:p14="http://schemas.microsoft.com/office/powerpoint/2010/main" val="4028919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Reading books with pictures and graphics is one of the most effective, common and convenient activities to help children to progress through the stages. The pictures and graphics in the books help with maintaining the child/children's attention by learning sounds, rhymes and rhythms of language, helping them to engage and exercise their mind and imagination irrespective of their age and capabilities.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There are numerous books that are easily accessible that parents can use that are age appropriate to help their child/children with learning. </a:t>
            </a:r>
          </a:p>
          <a:p>
            <a:pPr algn="just"/>
            <a:r>
              <a:rPr lang="en-GB" sz="1200" kern="1200" dirty="0">
                <a:solidFill>
                  <a:schemeClr val="tx1"/>
                </a:solidFill>
                <a:effectLst/>
                <a:latin typeface="+mn-lt"/>
                <a:ea typeface="+mn-ea"/>
                <a:cs typeface="+mn-cs"/>
              </a:rPr>
              <a:t>Reading to a child/children, even if for a few minutes a day helps children to gain knowledge but also establishes a positive bond with parents helping their emotional wellbeing. This may be by simply hearing the sound of their voice.</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 It is very important that all children experience reading at some point in their life’s.</a:t>
            </a:r>
            <a:endParaRPr lang="en-GB" dirty="0"/>
          </a:p>
        </p:txBody>
      </p:sp>
      <p:sp>
        <p:nvSpPr>
          <p:cNvPr id="4" name="Slide Number Placeholder 3"/>
          <p:cNvSpPr>
            <a:spLocks noGrp="1"/>
          </p:cNvSpPr>
          <p:nvPr>
            <p:ph type="sldNum" sz="quarter" idx="10"/>
          </p:nvPr>
        </p:nvSpPr>
        <p:spPr/>
        <p:txBody>
          <a:bodyPr/>
          <a:lstStyle/>
          <a:p>
            <a:fld id="{4C09E189-8C58-4195-8594-3EAC39D2EF9E}" type="slidenum">
              <a:rPr lang="en-GB" smtClean="0"/>
              <a:t>6</a:t>
            </a:fld>
            <a:endParaRPr lang="en-GB"/>
          </a:p>
        </p:txBody>
      </p:sp>
    </p:spTree>
    <p:extLst>
      <p:ext uri="{BB962C8B-B14F-4D97-AF65-F5344CB8AC3E}">
        <p14:creationId xmlns:p14="http://schemas.microsoft.com/office/powerpoint/2010/main" val="772889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FF9B29B6-886B-4222-AD1E-52A8D075C7F8}" type="datetimeFigureOut">
              <a:rPr lang="en-GB" smtClean="0"/>
              <a:t>20/10/2021</a:t>
            </a:fld>
            <a:endParaRPr lang="en-GB"/>
          </a:p>
        </p:txBody>
      </p:sp>
      <p:sp>
        <p:nvSpPr>
          <p:cNvPr id="8" name="Slide Number Placeholder 7"/>
          <p:cNvSpPr>
            <a:spLocks noGrp="1"/>
          </p:cNvSpPr>
          <p:nvPr>
            <p:ph type="sldNum" sz="quarter" idx="11"/>
          </p:nvPr>
        </p:nvSpPr>
        <p:spPr/>
        <p:txBody>
          <a:bodyPr/>
          <a:lstStyle/>
          <a:p>
            <a:fld id="{2978695D-6C85-4FBD-A28A-9F04631157A4}"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9B29B6-886B-4222-AD1E-52A8D075C7F8}"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8695D-6C85-4FBD-A28A-9F04631157A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9B29B6-886B-4222-AD1E-52A8D075C7F8}"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8695D-6C85-4FBD-A28A-9F04631157A4}" type="slidenum">
              <a:rPr lang="en-GB" smtClean="0"/>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9B29B6-886B-4222-AD1E-52A8D075C7F8}" type="datetimeFigureOut">
              <a:rPr lang="en-GB" smtClean="0"/>
              <a:t>20/10/2021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78695D-6C85-4FBD-A28A-9F04631157A4}" type="slidenum">
              <a:rPr lang="en-GB" smtClean="0"/>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FF9B29B6-886B-4222-AD1E-52A8D075C7F8}" type="datetimeFigureOut">
              <a:rPr lang="en-GB" smtClean="0"/>
              <a:t>20/10/2021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78695D-6C85-4FBD-A28A-9F04631157A4}" type="slidenum">
              <a:rPr lang="en-GB" smtClean="0"/>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9B29B6-886B-4222-AD1E-52A8D075C7F8}" type="datetimeFigureOut">
              <a:rPr lang="en-GB" smtClean="0"/>
              <a:t>20/10/2021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78695D-6C85-4FBD-A28A-9F04631157A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9B29B6-886B-4222-AD1E-52A8D075C7F8}" type="datetimeFigureOut">
              <a:rPr lang="en-GB" smtClean="0"/>
              <a:t>20/10/2021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978695D-6C85-4FBD-A28A-9F04631157A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9B29B6-886B-4222-AD1E-52A8D075C7F8}" type="datetimeFigureOut">
              <a:rPr lang="en-GB" smtClean="0"/>
              <a:t>20/10/2021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78695D-6C85-4FBD-A28A-9F04631157A4}"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9B29B6-886B-4222-AD1E-52A8D075C7F8}" type="datetimeFigureOut">
              <a:rPr lang="en-GB" smtClean="0"/>
              <a:t>20/10/2021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78695D-6C85-4FBD-A28A-9F04631157A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9B29B6-886B-4222-AD1E-52A8D075C7F8}"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8695D-6C85-4FBD-A28A-9F04631157A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9B29B6-886B-4222-AD1E-52A8D075C7F8}"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8695D-6C85-4FBD-A28A-9F04631157A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FF9B29B6-886B-4222-AD1E-52A8D075C7F8}" type="datetimeFigureOut">
              <a:rPr lang="en-GB" smtClean="0"/>
              <a:t>20/10/2021</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2978695D-6C85-4FBD-A28A-9F04631157A4}" type="slidenum">
              <a:rPr lang="en-GB" smtClean="0"/>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nhs.uk/conditions/baby/babys-development/play-and-learning/baby-and-toddler-play-idea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6000" dirty="0"/>
              <a:t>A Child’s Experience between the ages of 0-5 years can affect the rest of their lives</a:t>
            </a:r>
            <a:endParaRPr lang="en-GB" sz="6000" dirty="0"/>
          </a:p>
        </p:txBody>
      </p:sp>
      <p:sp>
        <p:nvSpPr>
          <p:cNvPr id="3" name="Subtitle 2"/>
          <p:cNvSpPr>
            <a:spLocks noGrp="1"/>
          </p:cNvSpPr>
          <p:nvPr>
            <p:ph type="subTitle" idx="1"/>
          </p:nvPr>
        </p:nvSpPr>
        <p:spPr/>
        <p:txBody>
          <a:bodyPr/>
          <a:lstStyle/>
          <a:p>
            <a:r>
              <a:rPr lang="en-US" dirty="0"/>
              <a:t>Leah Pinnock</a:t>
            </a:r>
          </a:p>
          <a:p>
            <a:r>
              <a:rPr lang="en-US" dirty="0"/>
              <a:t>2017334</a:t>
            </a:r>
            <a:endParaRPr lang="en-GB" dirty="0"/>
          </a:p>
        </p:txBody>
      </p:sp>
    </p:spTree>
    <p:extLst>
      <p:ext uri="{BB962C8B-B14F-4D97-AF65-F5344CB8AC3E}">
        <p14:creationId xmlns:p14="http://schemas.microsoft.com/office/powerpoint/2010/main" val="3673000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endParaRPr lang="en-GB" dirty="0"/>
          </a:p>
        </p:txBody>
      </p:sp>
      <p:sp>
        <p:nvSpPr>
          <p:cNvPr id="3" name="Content Placeholder 2"/>
          <p:cNvSpPr>
            <a:spLocks noGrp="1"/>
          </p:cNvSpPr>
          <p:nvPr>
            <p:ph idx="1"/>
          </p:nvPr>
        </p:nvSpPr>
        <p:spPr>
          <a:xfrm>
            <a:off x="0" y="2057400"/>
            <a:ext cx="4343400" cy="4800600"/>
          </a:xfrm>
        </p:spPr>
        <p:txBody>
          <a:bodyPr>
            <a:normAutofit fontScale="70000" lnSpcReduction="20000"/>
          </a:bodyPr>
          <a:lstStyle/>
          <a:p>
            <a:pPr algn="just"/>
            <a:r>
              <a:rPr lang="en-GB" dirty="0"/>
              <a:t>This short presentation is focused on development and experiences of children in age range 0-5 years. </a:t>
            </a:r>
          </a:p>
          <a:p>
            <a:pPr algn="just"/>
            <a:endParaRPr lang="en-GB" dirty="0"/>
          </a:p>
          <a:p>
            <a:pPr algn="just"/>
            <a:endParaRPr lang="en-GB" dirty="0"/>
          </a:p>
          <a:p>
            <a:pPr algn="just"/>
            <a:r>
              <a:rPr lang="en-GB" dirty="0"/>
              <a:t>This presentation begins with a brief discussion of Piaget’s theory followed by discussion on Vygotsky’s theory for development of children in the age range highlighting the role of parents in development and learning of children in this age range.</a:t>
            </a:r>
          </a:p>
          <a:p>
            <a:pPr algn="just"/>
            <a:endParaRPr lang="en-GB" dirty="0"/>
          </a:p>
          <a:p>
            <a:pPr marL="0" indent="0" algn="just">
              <a:buNone/>
            </a:pPr>
            <a:r>
              <a:rPr lang="en-GB" dirty="0"/>
              <a:t> </a:t>
            </a:r>
          </a:p>
          <a:p>
            <a:pPr algn="just"/>
            <a:r>
              <a:rPr lang="en-GB" dirty="0"/>
              <a:t>This presentation provides two practical examples of activities that parents are advised to do  to help their child/children through the development and learning stages.</a:t>
            </a:r>
          </a:p>
          <a:p>
            <a:endParaRPr lang="en-GB"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3400" y="1600200"/>
            <a:ext cx="4562168" cy="510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65500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600200"/>
          </a:xfrm>
        </p:spPr>
        <p:txBody>
          <a:bodyPr vert="horz" lIns="91440" tIns="45720" rIns="91440" bIns="45720" rtlCol="0" anchor="b">
            <a:normAutofit/>
          </a:bodyPr>
          <a:lstStyle/>
          <a:p>
            <a:r>
              <a:rPr lang="en-US" kern="1200">
                <a:effectLst>
                  <a:outerShdw blurRad="63500" dist="38100" dir="5400000" algn="t" rotWithShape="0">
                    <a:prstClr val="black">
                      <a:alpha val="25000"/>
                    </a:prstClr>
                  </a:outerShdw>
                </a:effectLst>
                <a:latin typeface="+mn-lt"/>
                <a:ea typeface="+mj-ea"/>
                <a:cs typeface="+mj-cs"/>
              </a:rPr>
              <a:t>Piaget's Theory of Cognitive Development</a:t>
            </a:r>
          </a:p>
        </p:txBody>
      </p:sp>
      <p:sp>
        <p:nvSpPr>
          <p:cNvPr id="5" name="TextBox 4"/>
          <p:cNvSpPr txBox="1"/>
          <p:nvPr/>
        </p:nvSpPr>
        <p:spPr>
          <a:xfrm>
            <a:off x="4648200" y="1600200"/>
            <a:ext cx="4038600" cy="4525963"/>
          </a:xfrm>
          <a:prstGeom prst="rect">
            <a:avLst/>
          </a:prstGeom>
        </p:spPr>
        <p:txBody>
          <a:bodyPr vert="horz" lIns="91440" tIns="45720" rIns="91440" bIns="45720" rtlCol="0">
            <a:normAutofit lnSpcReduction="10000"/>
          </a:bodyPr>
          <a:lstStyle/>
          <a:p>
            <a:pPr>
              <a:lnSpc>
                <a:spcPct val="90000"/>
              </a:lnSpc>
              <a:spcBef>
                <a:spcPct val="20000"/>
              </a:spcBef>
            </a:pPr>
            <a:r>
              <a:rPr lang="en-US" sz="1400" b="1" dirty="0">
                <a:solidFill>
                  <a:schemeClr val="tx1">
                    <a:lumMod val="50000"/>
                    <a:lumOff val="50000"/>
                  </a:schemeClr>
                </a:solidFill>
                <a:latin typeface="+mj-lt"/>
              </a:rPr>
              <a:t>Sensory motor stage from 0 to 24 months</a:t>
            </a:r>
          </a:p>
          <a:p>
            <a:pPr marL="285750" indent="-285750">
              <a:lnSpc>
                <a:spcPct val="90000"/>
              </a:lnSpc>
              <a:spcBef>
                <a:spcPct val="20000"/>
              </a:spcBef>
              <a:buFont typeface="Arial" pitchFamily="34" charset="0"/>
              <a:buChar char="•"/>
            </a:pPr>
            <a:r>
              <a:rPr lang="en-US" sz="1400" dirty="0">
                <a:solidFill>
                  <a:schemeClr val="tx1">
                    <a:lumMod val="50000"/>
                    <a:lumOff val="50000"/>
                  </a:schemeClr>
                </a:solidFill>
                <a:latin typeface="+mj-lt"/>
              </a:rPr>
              <a:t>Circular/trial &amp; error reactions </a:t>
            </a:r>
          </a:p>
          <a:p>
            <a:pPr marL="285750" indent="-285750">
              <a:lnSpc>
                <a:spcPct val="90000"/>
              </a:lnSpc>
              <a:spcBef>
                <a:spcPct val="20000"/>
              </a:spcBef>
              <a:buFont typeface="Arial" pitchFamily="34" charset="0"/>
              <a:buChar char="•"/>
            </a:pPr>
            <a:r>
              <a:rPr lang="en-US" sz="1400" dirty="0">
                <a:solidFill>
                  <a:schemeClr val="tx1">
                    <a:lumMod val="50000"/>
                    <a:lumOff val="50000"/>
                  </a:schemeClr>
                </a:solidFill>
                <a:latin typeface="+mj-lt"/>
              </a:rPr>
              <a:t>Second circular reactions to solve problems such as directing towards objects</a:t>
            </a:r>
          </a:p>
          <a:p>
            <a:pPr marL="285750" indent="-285750">
              <a:lnSpc>
                <a:spcPct val="90000"/>
              </a:lnSpc>
              <a:spcBef>
                <a:spcPct val="20000"/>
              </a:spcBef>
              <a:buFont typeface="Arial" pitchFamily="34" charset="0"/>
              <a:buChar char="•"/>
            </a:pPr>
            <a:endParaRPr lang="en-US" sz="1400" dirty="0">
              <a:solidFill>
                <a:schemeClr val="tx1">
                  <a:lumMod val="50000"/>
                  <a:lumOff val="50000"/>
                </a:schemeClr>
              </a:solidFill>
              <a:latin typeface="+mj-lt"/>
            </a:endParaRPr>
          </a:p>
          <a:p>
            <a:pPr>
              <a:lnSpc>
                <a:spcPct val="90000"/>
              </a:lnSpc>
              <a:spcBef>
                <a:spcPct val="20000"/>
              </a:spcBef>
            </a:pPr>
            <a:r>
              <a:rPr lang="en-US" sz="1400" b="1" dirty="0">
                <a:solidFill>
                  <a:schemeClr val="tx1">
                    <a:lumMod val="50000"/>
                    <a:lumOff val="50000"/>
                  </a:schemeClr>
                </a:solidFill>
                <a:latin typeface="+mj-lt"/>
              </a:rPr>
              <a:t>Preoperational stage from 2 to 7 years</a:t>
            </a:r>
          </a:p>
          <a:p>
            <a:pPr marL="285750" indent="-285750">
              <a:lnSpc>
                <a:spcPct val="90000"/>
              </a:lnSpc>
              <a:spcBef>
                <a:spcPct val="20000"/>
              </a:spcBef>
              <a:buFont typeface="Arial" pitchFamily="34" charset="0"/>
              <a:buChar char="•"/>
            </a:pPr>
            <a:r>
              <a:rPr lang="en-US" sz="1400" dirty="0">
                <a:solidFill>
                  <a:schemeClr val="tx1">
                    <a:lumMod val="50000"/>
                    <a:lumOff val="50000"/>
                  </a:schemeClr>
                </a:solidFill>
                <a:latin typeface="+mj-lt"/>
              </a:rPr>
              <a:t>Use of language demonstrating thinking &amp; communication</a:t>
            </a:r>
          </a:p>
          <a:p>
            <a:pPr marL="285750" indent="-285750">
              <a:lnSpc>
                <a:spcPct val="90000"/>
              </a:lnSpc>
              <a:spcBef>
                <a:spcPct val="20000"/>
              </a:spcBef>
              <a:buFont typeface="Arial" pitchFamily="34" charset="0"/>
              <a:buChar char="•"/>
            </a:pPr>
            <a:r>
              <a:rPr lang="en-US" sz="1400" dirty="0">
                <a:solidFill>
                  <a:schemeClr val="tx1">
                    <a:lumMod val="50000"/>
                    <a:lumOff val="50000"/>
                  </a:schemeClr>
                </a:solidFill>
                <a:latin typeface="+mj-lt"/>
              </a:rPr>
              <a:t>No logical manner</a:t>
            </a:r>
          </a:p>
          <a:p>
            <a:pPr marL="285750" indent="-285750">
              <a:lnSpc>
                <a:spcPct val="90000"/>
              </a:lnSpc>
              <a:spcBef>
                <a:spcPct val="20000"/>
              </a:spcBef>
              <a:buFont typeface="Arial" pitchFamily="34" charset="0"/>
              <a:buChar char="•"/>
            </a:pPr>
            <a:r>
              <a:rPr lang="en-US" sz="1400" dirty="0">
                <a:solidFill>
                  <a:schemeClr val="tx1">
                    <a:lumMod val="50000"/>
                    <a:lumOff val="50000"/>
                  </a:schemeClr>
                </a:solidFill>
                <a:latin typeface="+mj-lt"/>
              </a:rPr>
              <a:t>Perspective-talking/conversation tasks</a:t>
            </a:r>
          </a:p>
          <a:p>
            <a:pPr marL="285750" indent="-285750">
              <a:lnSpc>
                <a:spcPct val="90000"/>
              </a:lnSpc>
              <a:spcBef>
                <a:spcPct val="20000"/>
              </a:spcBef>
              <a:buFont typeface="Arial" pitchFamily="34" charset="0"/>
              <a:buChar char="•"/>
            </a:pPr>
            <a:endParaRPr lang="en-US" sz="1400" dirty="0">
              <a:solidFill>
                <a:schemeClr val="tx1">
                  <a:lumMod val="50000"/>
                  <a:lumOff val="50000"/>
                </a:schemeClr>
              </a:solidFill>
              <a:latin typeface="+mj-lt"/>
            </a:endParaRPr>
          </a:p>
          <a:p>
            <a:pPr>
              <a:lnSpc>
                <a:spcPct val="90000"/>
              </a:lnSpc>
              <a:spcBef>
                <a:spcPct val="20000"/>
              </a:spcBef>
            </a:pPr>
            <a:r>
              <a:rPr lang="en-US" sz="1400" b="1" dirty="0">
                <a:solidFill>
                  <a:schemeClr val="tx1">
                    <a:lumMod val="50000"/>
                    <a:lumOff val="50000"/>
                  </a:schemeClr>
                </a:solidFill>
                <a:latin typeface="+mj-lt"/>
              </a:rPr>
              <a:t>Concrete stage 7-11 years</a:t>
            </a:r>
          </a:p>
          <a:p>
            <a:pPr marL="285750" indent="-285750">
              <a:lnSpc>
                <a:spcPct val="90000"/>
              </a:lnSpc>
              <a:spcBef>
                <a:spcPct val="20000"/>
              </a:spcBef>
              <a:buFont typeface="Arial" pitchFamily="34" charset="0"/>
              <a:buChar char="•"/>
            </a:pPr>
            <a:r>
              <a:rPr lang="en-US" sz="1400" dirty="0">
                <a:solidFill>
                  <a:schemeClr val="tx1">
                    <a:lumMod val="50000"/>
                    <a:lumOff val="50000"/>
                  </a:schemeClr>
                </a:solidFill>
                <a:latin typeface="+mj-lt"/>
              </a:rPr>
              <a:t>Children start to have more of a variety of processing information</a:t>
            </a:r>
          </a:p>
          <a:p>
            <a:pPr marL="285750" indent="-285750">
              <a:lnSpc>
                <a:spcPct val="90000"/>
              </a:lnSpc>
              <a:spcBef>
                <a:spcPct val="20000"/>
              </a:spcBef>
              <a:buFont typeface="Arial" pitchFamily="34" charset="0"/>
              <a:buChar char="•"/>
            </a:pPr>
            <a:endParaRPr lang="en-US" sz="1400" dirty="0">
              <a:solidFill>
                <a:schemeClr val="tx1">
                  <a:lumMod val="50000"/>
                  <a:lumOff val="50000"/>
                </a:schemeClr>
              </a:solidFill>
              <a:latin typeface="+mj-lt"/>
            </a:endParaRPr>
          </a:p>
          <a:p>
            <a:pPr>
              <a:lnSpc>
                <a:spcPct val="90000"/>
              </a:lnSpc>
              <a:spcBef>
                <a:spcPct val="20000"/>
              </a:spcBef>
            </a:pPr>
            <a:endParaRPr lang="en-US" sz="1400" dirty="0">
              <a:solidFill>
                <a:schemeClr val="tx1">
                  <a:lumMod val="50000"/>
                  <a:lumOff val="50000"/>
                </a:schemeClr>
              </a:solidFill>
              <a:latin typeface="+mj-lt"/>
            </a:endParaRPr>
          </a:p>
          <a:p>
            <a:pPr>
              <a:lnSpc>
                <a:spcPct val="90000"/>
              </a:lnSpc>
              <a:spcBef>
                <a:spcPct val="20000"/>
              </a:spcBef>
            </a:pPr>
            <a:r>
              <a:rPr lang="en-US" sz="1400" b="1" dirty="0">
                <a:solidFill>
                  <a:schemeClr val="tx1">
                    <a:lumMod val="50000"/>
                    <a:lumOff val="50000"/>
                  </a:schemeClr>
                </a:solidFill>
                <a:latin typeface="+mj-lt"/>
              </a:rPr>
              <a:t>Formal operations 7 </a:t>
            </a:r>
          </a:p>
          <a:p>
            <a:pPr marL="285750" indent="-285750">
              <a:lnSpc>
                <a:spcPct val="90000"/>
              </a:lnSpc>
              <a:spcBef>
                <a:spcPct val="20000"/>
              </a:spcBef>
              <a:buFont typeface="Arial" pitchFamily="34" charset="0"/>
              <a:buChar char="•"/>
            </a:pPr>
            <a:r>
              <a:rPr lang="en-US" sz="1400" dirty="0">
                <a:solidFill>
                  <a:schemeClr val="tx1">
                    <a:lumMod val="50000"/>
                    <a:lumOff val="50000"/>
                  </a:schemeClr>
                </a:solidFill>
                <a:latin typeface="+mj-lt"/>
              </a:rPr>
              <a:t>Able to apply logical rules to hypothetical situations</a:t>
            </a:r>
          </a:p>
          <a:p>
            <a:pPr marL="285750" indent="-285750">
              <a:lnSpc>
                <a:spcPct val="90000"/>
              </a:lnSpc>
              <a:spcBef>
                <a:spcPct val="20000"/>
              </a:spcBef>
              <a:buFont typeface="Arial" pitchFamily="34" charset="0"/>
              <a:buChar char="•"/>
            </a:pPr>
            <a:endParaRPr lang="en-US" sz="1100" dirty="0">
              <a:solidFill>
                <a:schemeClr val="tx1">
                  <a:lumMod val="50000"/>
                  <a:lumOff val="50000"/>
                </a:schemeClr>
              </a:solidFill>
              <a:latin typeface="+mj-lt"/>
            </a:endParaRPr>
          </a:p>
          <a:p>
            <a:pPr marL="285750" indent="-285750">
              <a:lnSpc>
                <a:spcPct val="90000"/>
              </a:lnSpc>
              <a:spcBef>
                <a:spcPct val="20000"/>
              </a:spcBef>
              <a:buFont typeface="Arial" pitchFamily="34" charset="0"/>
              <a:buChar char="•"/>
            </a:pPr>
            <a:endParaRPr lang="en-US" sz="1100" dirty="0">
              <a:solidFill>
                <a:schemeClr val="tx1">
                  <a:lumMod val="50000"/>
                  <a:lumOff val="50000"/>
                </a:schemeClr>
              </a:solidFill>
              <a:latin typeface="+mj-lt"/>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52400" y="1905000"/>
            <a:ext cx="4495800" cy="3261771"/>
          </a:xfrm>
          <a:prstGeom prst="rect">
            <a:avLst/>
          </a:prstGeom>
          <a:solidFill>
            <a:schemeClr val="accent1"/>
          </a:solid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04672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Vygotsky’s Theory of Social Constructivism</a:t>
            </a:r>
            <a:endParaRPr lang="en-GB" dirty="0"/>
          </a:p>
        </p:txBody>
      </p:sp>
      <p:sp>
        <p:nvSpPr>
          <p:cNvPr id="5" name="TextBox 4"/>
          <p:cNvSpPr txBox="1"/>
          <p:nvPr/>
        </p:nvSpPr>
        <p:spPr>
          <a:xfrm>
            <a:off x="0" y="1447800"/>
            <a:ext cx="7543800" cy="5663089"/>
          </a:xfrm>
          <a:prstGeom prst="rect">
            <a:avLst/>
          </a:prstGeom>
          <a:noFill/>
        </p:spPr>
        <p:txBody>
          <a:bodyPr wrap="square" rtlCol="0">
            <a:spAutoFit/>
          </a:bodyPr>
          <a:lstStyle/>
          <a:p>
            <a:pPr marL="285750" indent="-285750">
              <a:buFont typeface="Arial" pitchFamily="34" charset="0"/>
              <a:buChar char="•"/>
            </a:pPr>
            <a:endParaRPr lang="en-GB" sz="2200" dirty="0"/>
          </a:p>
          <a:p>
            <a:pPr marL="285750" indent="-285750">
              <a:buFont typeface="Arial" pitchFamily="34" charset="0"/>
              <a:buChar char="•"/>
            </a:pPr>
            <a:endParaRPr lang="en-GB" sz="2200" dirty="0"/>
          </a:p>
          <a:p>
            <a:pPr marL="285750" indent="-285750">
              <a:buFont typeface="Arial" pitchFamily="34" charset="0"/>
              <a:buChar char="•"/>
            </a:pPr>
            <a:endParaRPr lang="en-GB" sz="2200" dirty="0"/>
          </a:p>
          <a:p>
            <a:pPr marL="285750" indent="-285750">
              <a:buFont typeface="Arial" pitchFamily="34" charset="0"/>
              <a:buChar char="•"/>
            </a:pPr>
            <a:r>
              <a:rPr lang="en-GB" sz="2200" dirty="0"/>
              <a:t>Social environment as the facilitator of learning and development</a:t>
            </a:r>
          </a:p>
          <a:p>
            <a:endParaRPr lang="en-GB" sz="2200" dirty="0"/>
          </a:p>
          <a:p>
            <a:pPr marL="285750" indent="-285750">
              <a:buFont typeface="Arial" pitchFamily="34" charset="0"/>
              <a:buChar char="•"/>
            </a:pPr>
            <a:r>
              <a:rPr lang="en-GB" sz="2200" dirty="0"/>
              <a:t>Children’s relationship with objects</a:t>
            </a:r>
          </a:p>
          <a:p>
            <a:pPr marL="285750" indent="-285750">
              <a:buFont typeface="Arial" pitchFamily="34" charset="0"/>
              <a:buChar char="•"/>
            </a:pPr>
            <a:endParaRPr lang="en-GB" sz="2200" dirty="0"/>
          </a:p>
          <a:p>
            <a:pPr marL="285750" indent="-285750">
              <a:buFont typeface="Arial" pitchFamily="34" charset="0"/>
              <a:buChar char="•"/>
            </a:pPr>
            <a:r>
              <a:rPr lang="en-GB" sz="2200" dirty="0"/>
              <a:t>Tools created by historical and cultural conditions</a:t>
            </a:r>
          </a:p>
          <a:p>
            <a:pPr marL="285750" indent="-285750">
              <a:buFont typeface="Arial" pitchFamily="34" charset="0"/>
              <a:buChar char="•"/>
            </a:pPr>
            <a:endParaRPr lang="en-GB" sz="2200" dirty="0"/>
          </a:p>
          <a:p>
            <a:pPr marL="285750" indent="-285750">
              <a:buFont typeface="Arial" pitchFamily="34" charset="0"/>
              <a:buChar char="•"/>
            </a:pPr>
            <a:r>
              <a:rPr lang="en-GB" sz="2200" dirty="0"/>
              <a:t>Initiate children’s actions and thinking via the inter-psychological plane</a:t>
            </a:r>
          </a:p>
          <a:p>
            <a:pPr marL="285750" indent="-285750">
              <a:buFont typeface="Arial" pitchFamily="34" charset="0"/>
              <a:buChar char="•"/>
            </a:pPr>
            <a:endParaRPr lang="en-GB" sz="2200" dirty="0"/>
          </a:p>
          <a:p>
            <a:endParaRPr lang="en-GB" sz="2200" dirty="0"/>
          </a:p>
          <a:p>
            <a:endParaRPr lang="en-GB" dirty="0"/>
          </a:p>
          <a:p>
            <a:endParaRPr lang="en-GB" dirty="0"/>
          </a:p>
          <a:p>
            <a:endParaRPr lang="en-GB" dirty="0"/>
          </a:p>
        </p:txBody>
      </p:sp>
    </p:spTree>
    <p:extLst>
      <p:ext uri="{BB962C8B-B14F-4D97-AF65-F5344CB8AC3E}">
        <p14:creationId xmlns:p14="http://schemas.microsoft.com/office/powerpoint/2010/main" val="625942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28600"/>
            <a:ext cx="8229600" cy="1600200"/>
          </a:xfrm>
        </p:spPr>
        <p:txBody>
          <a:bodyPr/>
          <a:lstStyle/>
          <a:p>
            <a:r>
              <a:rPr lang="en-US" sz="3200" dirty="0"/>
              <a:t>Practical Example 1: Pretend Cooking</a:t>
            </a:r>
            <a:endParaRPr lang="en-GB" sz="3200" dirty="0"/>
          </a:p>
        </p:txBody>
      </p:sp>
      <p:sp>
        <p:nvSpPr>
          <p:cNvPr id="3" name="Content Placeholder 2"/>
          <p:cNvSpPr>
            <a:spLocks noGrp="1"/>
          </p:cNvSpPr>
          <p:nvPr>
            <p:ph idx="1"/>
          </p:nvPr>
        </p:nvSpPr>
        <p:spPr>
          <a:xfrm>
            <a:off x="0" y="1524000"/>
            <a:ext cx="5105400" cy="5334000"/>
          </a:xfrm>
        </p:spPr>
        <p:txBody>
          <a:bodyPr>
            <a:normAutofit lnSpcReduction="10000"/>
          </a:bodyPr>
          <a:lstStyle/>
          <a:p>
            <a:r>
              <a:rPr lang="en-US" dirty="0"/>
              <a:t>Excellent interaction opportunity with fun and education </a:t>
            </a:r>
          </a:p>
          <a:p>
            <a:endParaRPr lang="en-US" dirty="0"/>
          </a:p>
          <a:p>
            <a:r>
              <a:rPr lang="en-US" dirty="0"/>
              <a:t>Suitable for all ages and regardless of gender</a:t>
            </a:r>
          </a:p>
          <a:p>
            <a:endParaRPr lang="en-US" dirty="0"/>
          </a:p>
          <a:p>
            <a:r>
              <a:rPr lang="en-US" dirty="0"/>
              <a:t>Attract attention of children </a:t>
            </a:r>
          </a:p>
          <a:p>
            <a:r>
              <a:rPr lang="en-US" dirty="0"/>
              <a:t>Teach healthy foods, and positive habits</a:t>
            </a:r>
          </a:p>
          <a:p>
            <a:endParaRPr lang="en-US" dirty="0"/>
          </a:p>
          <a:p>
            <a:r>
              <a:rPr lang="en-US" dirty="0"/>
              <a:t>Attract attention of children </a:t>
            </a:r>
          </a:p>
          <a:p>
            <a:r>
              <a:rPr lang="en-US" dirty="0"/>
              <a:t>with multimedia devices to play poem</a:t>
            </a:r>
            <a:endParaRPr lang="en-GB"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8200" y="1676400"/>
            <a:ext cx="4267200" cy="4856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1855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52400"/>
            <a:ext cx="8229600" cy="1600200"/>
          </a:xfrm>
        </p:spPr>
        <p:txBody>
          <a:bodyPr/>
          <a:lstStyle/>
          <a:p>
            <a:r>
              <a:rPr lang="en-US" sz="4000" dirty="0"/>
              <a:t>Practical Example 2: Reading books</a:t>
            </a:r>
            <a:endParaRPr lang="en-GB" sz="4000" dirty="0"/>
          </a:p>
        </p:txBody>
      </p:sp>
      <p:sp>
        <p:nvSpPr>
          <p:cNvPr id="3" name="Content Placeholder 2"/>
          <p:cNvSpPr>
            <a:spLocks noGrp="1"/>
          </p:cNvSpPr>
          <p:nvPr>
            <p:ph idx="1"/>
          </p:nvPr>
        </p:nvSpPr>
        <p:spPr>
          <a:xfrm>
            <a:off x="0" y="1524000"/>
            <a:ext cx="5105400" cy="5334000"/>
          </a:xfrm>
        </p:spPr>
        <p:txBody>
          <a:bodyPr>
            <a:normAutofit/>
          </a:bodyPr>
          <a:lstStyle/>
          <a:p>
            <a:r>
              <a:rPr lang="en-GB" dirty="0"/>
              <a:t>Children gain knowledge and information </a:t>
            </a:r>
          </a:p>
          <a:p>
            <a:r>
              <a:rPr lang="en-GB" dirty="0"/>
              <a:t>Books are easy to source</a:t>
            </a:r>
          </a:p>
          <a:p>
            <a:endParaRPr lang="en-GB" dirty="0"/>
          </a:p>
          <a:p>
            <a:r>
              <a:rPr lang="en-GB" dirty="0"/>
              <a:t>Cognitive and language development</a:t>
            </a:r>
          </a:p>
          <a:p>
            <a:r>
              <a:rPr lang="en-GB" dirty="0"/>
              <a:t>Expanded vocabulary</a:t>
            </a:r>
          </a:p>
          <a:p>
            <a:endParaRPr lang="en-GB" dirty="0"/>
          </a:p>
          <a:p>
            <a:r>
              <a:rPr lang="en-GB" dirty="0"/>
              <a:t>Social and emotional development</a:t>
            </a:r>
          </a:p>
        </p:txBody>
      </p:sp>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0" y="1447800"/>
            <a:ext cx="4286250" cy="428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84582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GB" dirty="0"/>
          </a:p>
        </p:txBody>
      </p:sp>
      <p:sp>
        <p:nvSpPr>
          <p:cNvPr id="3" name="Content Placeholder 2"/>
          <p:cNvSpPr>
            <a:spLocks noGrp="1"/>
          </p:cNvSpPr>
          <p:nvPr>
            <p:ph idx="1"/>
          </p:nvPr>
        </p:nvSpPr>
        <p:spPr/>
        <p:txBody>
          <a:bodyPr>
            <a:normAutofit fontScale="92500"/>
          </a:bodyPr>
          <a:lstStyle/>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Adam, I., 2017. Vygotsky’s social constructivists theory of learning.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Unpublished Research </a:t>
            </a:r>
            <a:r>
              <a:rPr lang="en-GB" sz="1800" dirty="0">
                <a:effectLst/>
                <a:latin typeface="Calibri" panose="020F0502020204030204" pitchFamily="34" charset="0"/>
                <a:ea typeface="Calibri" panose="020F0502020204030204" pitchFamily="34" charset="0"/>
                <a:cs typeface="Times New Roman" panose="02020603050405020304" pitchFamily="18" charset="0"/>
              </a:rPr>
              <a:t>Paper https://mmls.mmu.edu.my/wordpress/1161403286/wp-content/uploads/sites/35482/2017/09/Vygotsky%E2%80%99s-Social-Constructivists-Theory-of-Learning (Accessed:21 October 2021)</a:t>
            </a:r>
          </a:p>
          <a:p>
            <a:pPr marL="342900" lvl="0" indent="-342900">
              <a:lnSpc>
                <a:spcPct val="107000"/>
              </a:lnSpc>
              <a:spcAft>
                <a:spcPts val="800"/>
              </a:spcAft>
              <a:buFont typeface="Arial" panose="020B0604020202020204" pitchFamily="34" charset="0"/>
              <a:buChar char="•"/>
              <a:tabLst>
                <a:tab pos="457200" algn="l"/>
              </a:tabLs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Hanfstingl</a:t>
            </a:r>
            <a:r>
              <a:rPr lang="en-GB" sz="1800" dirty="0">
                <a:effectLst/>
                <a:latin typeface="Calibri" panose="020F0502020204030204" pitchFamily="34" charset="0"/>
                <a:ea typeface="Calibri" panose="020F0502020204030204" pitchFamily="34" charset="0"/>
                <a:cs typeface="Times New Roman" panose="02020603050405020304" pitchFamily="18" charset="0"/>
              </a:rPr>
              <a:t>, B.,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Benke</a:t>
            </a:r>
            <a:r>
              <a:rPr lang="en-GB" sz="1800" dirty="0">
                <a:effectLst/>
                <a:latin typeface="Calibri" panose="020F0502020204030204" pitchFamily="34" charset="0"/>
                <a:ea typeface="Calibri" panose="020F0502020204030204" pitchFamily="34" charset="0"/>
                <a:cs typeface="Times New Roman" panose="02020603050405020304" pitchFamily="18" charset="0"/>
              </a:rPr>
              <a:t>, G. and Zhang, Y., 2019. Comparing variation theory with Piaget’s theory of cognitive development: more similarities than differences?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Educational Action Research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27</a:t>
            </a:r>
            <a:r>
              <a:rPr lang="en-GB" sz="1800" dirty="0">
                <a:effectLst/>
                <a:latin typeface="Calibri" panose="020F0502020204030204" pitchFamily="34" charset="0"/>
                <a:ea typeface="Calibri" panose="020F0502020204030204" pitchFamily="34" charset="0"/>
                <a:cs typeface="Times New Roman" panose="02020603050405020304" pitchFamily="18" charset="0"/>
              </a:rPr>
              <a:t>(4), pp.511-526. https://www.researchgate.net/profile/Barbara-Hanfstingl/publication/330321812_Comparing_variation_theory_with_Piaget's_theory_of_cognitive_development_more_similarities_than_differences/links/5c9b130292851cf0ae9a046a/Comparing-variation-theory-with-Piagets-theory-of-cognitive-development-more-similarities-than-differences (Accessed:21 October 2021)</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Nhs.co.uk. 2021. Baby and toddler play ideas: Ideas to help your child play and learn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https://www.nhs.uk/conditions/baby/babys-development/play-and-learning/baby-and-toddler-play-ideas/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(Accessed:21 October 2021)</a:t>
            </a:r>
          </a:p>
          <a:p>
            <a:pPr marL="0" indent="0">
              <a:buNone/>
            </a:pPr>
            <a:endParaRPr lang="en-GB" dirty="0"/>
          </a:p>
        </p:txBody>
      </p:sp>
    </p:spTree>
    <p:extLst>
      <p:ext uri="{BB962C8B-B14F-4D97-AF65-F5344CB8AC3E}">
        <p14:creationId xmlns:p14="http://schemas.microsoft.com/office/powerpoint/2010/main" val="30557689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727</TotalTime>
  <Words>1512</Words>
  <Application>Microsoft Office PowerPoint</Application>
  <PresentationFormat>On-screen Show (4:3)</PresentationFormat>
  <Paragraphs>123</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Century Gothic</vt:lpstr>
      <vt:lpstr>Courier New</vt:lpstr>
      <vt:lpstr>Palatino Linotype</vt:lpstr>
      <vt:lpstr>Executive</vt:lpstr>
      <vt:lpstr>A Child’s Experience between the ages of 0-5 years can affect the rest of their lives</vt:lpstr>
      <vt:lpstr>Introduction</vt:lpstr>
      <vt:lpstr>Piaget's Theory of Cognitive Development</vt:lpstr>
      <vt:lpstr>Vygotsky’s Theory of Social Constructivism</vt:lpstr>
      <vt:lpstr>Practical Example 1: Pretend Cooking</vt:lpstr>
      <vt:lpstr>Practical Example 2: Reading books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0-5 years can affect the rest of their lives</dc:title>
  <dc:creator>LEE</dc:creator>
  <cp:lastModifiedBy>leah pinnock</cp:lastModifiedBy>
  <cp:revision>2</cp:revision>
  <dcterms:created xsi:type="dcterms:W3CDTF">2021-10-09T03:21:02Z</dcterms:created>
  <dcterms:modified xsi:type="dcterms:W3CDTF">2021-10-20T14:20:50Z</dcterms:modified>
</cp:coreProperties>
</file>