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0" d="100"/>
          <a:sy n="30" d="100"/>
        </p:scale>
        <p:origin x="1388" y="-1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11/30/2020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11/30/2020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11/30/2020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11/30/2020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11/30/2020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11/30/2020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11/30/2020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11/30/2020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11/30/2020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11/30/2020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11/30/2020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11/30/2020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png"/><Relationship Id="rId7" Type="http://schemas.openxmlformats.org/officeDocument/2006/relationships/image" Target="../media/image4.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jpeg"/><Relationship Id="rId11" Type="http://schemas.openxmlformats.org/officeDocument/2006/relationships/image" Target="../media/image8.png"/><Relationship Id="rId5" Type="http://schemas.openxmlformats.org/officeDocument/2006/relationships/hyperlink" Target="https://www.wise-geek.com/what-is-an-emissions-test.htm" TargetMode="External"/><Relationship Id="rId10" Type="http://schemas.openxmlformats.org/officeDocument/2006/relationships/image" Target="../media/image7.jpeg"/><Relationship Id="rId4" Type="http://schemas.openxmlformats.org/officeDocument/2006/relationships/hyperlink" Target="https://www.rac.co.uk/drive/advice/emissions/euro-emissions-standards/" TargetMode="External"/><Relationship Id="rId9"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Vehicle emissions </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Sam Cashell</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b="1" dirty="0">
                <a:solidFill>
                  <a:srgbClr val="002060"/>
                </a:solidFill>
                <a:latin typeface="Calibri" charset="0"/>
                <a:ea typeface="Calibri" charset="0"/>
                <a:cs typeface="Calibri" charset="0"/>
              </a:rPr>
              <a:t>University of Wales Trinity Saint David </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 BEng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415" y="297480"/>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733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In this poster I will be doing a brief overview on the current EU emission standards and regulations. This poster will be to address all the recent euro emissions standards, how we have improved vehicle emissions and discus the current emissions issues </a:t>
            </a: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22301" y="11026477"/>
            <a:ext cx="6415087" cy="1255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Emissions standard </a:t>
            </a:r>
          </a:p>
          <a:p>
            <a:pPr>
              <a:spcBef>
                <a:spcPct val="40000"/>
              </a:spcBef>
            </a:pPr>
            <a:r>
              <a:rPr lang="en-AU" altLang="en-US" sz="2800" dirty="0"/>
              <a:t>Since 1992 there has been emissions standards implemented to control the amount of vehicle emissions produced in order to reduce the amount of harmful emissions being released into the atmosphere especially in cities to control smog levels. </a:t>
            </a:r>
          </a:p>
          <a:p>
            <a:pPr>
              <a:spcBef>
                <a:spcPct val="40000"/>
              </a:spcBef>
            </a:pPr>
            <a:r>
              <a:rPr lang="en-AU" altLang="en-US" sz="2800" dirty="0"/>
              <a:t>Since 1992 a new euro standard has been issued every 5 years: </a:t>
            </a:r>
          </a:p>
          <a:p>
            <a:pPr>
              <a:spcBef>
                <a:spcPct val="40000"/>
              </a:spcBef>
              <a:buFontTx/>
              <a:buChar char="•"/>
            </a:pPr>
            <a:r>
              <a:rPr lang="en-AU" altLang="en-US" sz="2800" dirty="0"/>
              <a:t> .Euro 1 – cars registered from 31st of December 1992 </a:t>
            </a:r>
          </a:p>
          <a:p>
            <a:pPr>
              <a:spcBef>
                <a:spcPct val="40000"/>
              </a:spcBef>
              <a:buFontTx/>
              <a:buChar char="•"/>
            </a:pPr>
            <a:r>
              <a:rPr lang="en-AU" altLang="en-US" sz="2800" dirty="0"/>
              <a:t> Euro 2 – cars registered from 1</a:t>
            </a:r>
            <a:r>
              <a:rPr lang="en-AU" altLang="en-US" sz="2800" baseline="30000" dirty="0"/>
              <a:t>st</a:t>
            </a:r>
            <a:r>
              <a:rPr lang="en-AU" altLang="en-US" sz="2800" dirty="0"/>
              <a:t> of January 1997</a:t>
            </a:r>
          </a:p>
          <a:p>
            <a:pPr>
              <a:spcBef>
                <a:spcPct val="40000"/>
              </a:spcBef>
              <a:buFontTx/>
              <a:buChar char="•"/>
            </a:pPr>
            <a:r>
              <a:rPr lang="en-AU" altLang="en-US" sz="2800" dirty="0"/>
              <a:t> Euro 3 - cars registered from 1</a:t>
            </a:r>
            <a:r>
              <a:rPr lang="en-AU" altLang="en-US" sz="2800" baseline="30000" dirty="0"/>
              <a:t>st</a:t>
            </a:r>
            <a:r>
              <a:rPr lang="en-AU" altLang="en-US" sz="2800" dirty="0"/>
              <a:t> of January 2001 </a:t>
            </a:r>
          </a:p>
          <a:p>
            <a:pPr>
              <a:spcBef>
                <a:spcPct val="40000"/>
              </a:spcBef>
              <a:buFontTx/>
              <a:buChar char="•"/>
            </a:pPr>
            <a:r>
              <a:rPr lang="en-AU" altLang="en-US" sz="2800" dirty="0"/>
              <a:t> Euro 4 – cars registered from 1</a:t>
            </a:r>
            <a:r>
              <a:rPr lang="en-AU" altLang="en-US" sz="2800" baseline="30000" dirty="0"/>
              <a:t>st</a:t>
            </a:r>
            <a:r>
              <a:rPr lang="en-AU" altLang="en-US" sz="2800" dirty="0"/>
              <a:t> of January 2006</a:t>
            </a:r>
          </a:p>
          <a:p>
            <a:pPr>
              <a:spcBef>
                <a:spcPct val="40000"/>
              </a:spcBef>
              <a:buFontTx/>
              <a:buChar char="•"/>
            </a:pPr>
            <a:r>
              <a:rPr lang="en-AU" altLang="en-US" sz="2800" dirty="0"/>
              <a:t> Euro 5 – cars registered from 1 January 2011</a:t>
            </a:r>
          </a:p>
          <a:p>
            <a:pPr>
              <a:spcBef>
                <a:spcPct val="40000"/>
              </a:spcBef>
              <a:buFontTx/>
              <a:buChar char="•"/>
            </a:pPr>
            <a:r>
              <a:rPr lang="en-AU" altLang="en-US" sz="2800" dirty="0"/>
              <a:t> Euro 6 - cars registered from 1</a:t>
            </a:r>
            <a:r>
              <a:rPr lang="en-AU" altLang="en-US" sz="2800" baseline="30000" dirty="0"/>
              <a:t>st</a:t>
            </a:r>
            <a:r>
              <a:rPr lang="en-AU" altLang="en-US" sz="2800" dirty="0"/>
              <a:t> of September 2015 </a:t>
            </a:r>
          </a:p>
          <a:p>
            <a:pPr>
              <a:spcBef>
                <a:spcPct val="40000"/>
              </a:spcBef>
            </a:pPr>
            <a:endParaRPr lang="en-AU" altLang="en-US" sz="2800" dirty="0"/>
          </a:p>
        </p:txBody>
      </p:sp>
      <p:sp>
        <p:nvSpPr>
          <p:cNvPr id="22" name="Text Box 10"/>
          <p:cNvSpPr txBox="1">
            <a:spLocks noChangeArrowheads="1"/>
          </p:cNvSpPr>
          <p:nvPr/>
        </p:nvSpPr>
        <p:spPr bwMode="auto">
          <a:xfrm>
            <a:off x="14625098" y="16869251"/>
            <a:ext cx="6415088" cy="5182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3600" b="1" dirty="0">
                <a:latin typeface="Arial" panose="020B0604020202020204" pitchFamily="34" charset="0"/>
                <a:cs typeface="Arial" panose="020B0604020202020204" pitchFamily="34" charset="0"/>
              </a:rPr>
              <a:t>Conclusion</a:t>
            </a:r>
          </a:p>
          <a:p>
            <a:pPr>
              <a:spcBef>
                <a:spcPct val="50000"/>
              </a:spcBef>
            </a:pPr>
            <a:r>
              <a:rPr lang="en-US" altLang="en-US" sz="2800" dirty="0">
                <a:latin typeface="Arial" panose="020B0604020202020204" pitchFamily="34" charset="0"/>
                <a:cs typeface="Arial" panose="020B0604020202020204" pitchFamily="34" charset="0"/>
              </a:rPr>
              <a:t>In conclusion although the emissions have been decreased massive since 1995 the vehicle production level has greatly improved, so no matter how much we drop the emissions there is a great increase in vehicle production per year that increases the amount of emissions being produced </a:t>
            </a:r>
          </a:p>
        </p:txBody>
      </p:sp>
      <p:sp>
        <p:nvSpPr>
          <p:cNvPr id="23" name="Text Box 11"/>
          <p:cNvSpPr txBox="1">
            <a:spLocks noChangeArrowheads="1"/>
          </p:cNvSpPr>
          <p:nvPr/>
        </p:nvSpPr>
        <p:spPr bwMode="auto">
          <a:xfrm>
            <a:off x="14704210" y="23986716"/>
            <a:ext cx="6415087" cy="24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sz="1400" b="0" i="0" dirty="0">
                <a:solidFill>
                  <a:srgbClr val="000000"/>
                </a:solidFill>
                <a:effectLst/>
                <a:latin typeface="Open Sans"/>
                <a:hlinkClick r:id="rId4"/>
              </a:rPr>
              <a:t>https://www.rac.co.uk/drive/advice/emissions/euro-emissions-standards/</a:t>
            </a:r>
            <a:endParaRPr lang="en-GB" sz="1400" b="0" i="0" dirty="0">
              <a:solidFill>
                <a:srgbClr val="000000"/>
              </a:solidFill>
              <a:effectLst/>
              <a:latin typeface="Open Sans"/>
            </a:endParaRPr>
          </a:p>
          <a:p>
            <a:pPr>
              <a:spcBef>
                <a:spcPct val="50000"/>
              </a:spcBef>
            </a:pPr>
            <a:r>
              <a:rPr lang="en-GB" sz="1400" b="1" i="0" dirty="0">
                <a:solidFill>
                  <a:srgbClr val="666666"/>
                </a:solidFill>
                <a:effectLst/>
                <a:latin typeface="Open Sans"/>
              </a:rPr>
              <a:t> </a:t>
            </a:r>
            <a:r>
              <a:rPr lang="en-GB" sz="1400" b="0" i="0" dirty="0" err="1">
                <a:solidFill>
                  <a:srgbClr val="000000"/>
                </a:solidFill>
                <a:effectLst/>
                <a:latin typeface="Open Sans"/>
              </a:rPr>
              <a:t>wiseGEEK</a:t>
            </a:r>
            <a:r>
              <a:rPr lang="en-GB" sz="1400" b="0" i="0" dirty="0">
                <a:solidFill>
                  <a:srgbClr val="000000"/>
                </a:solidFill>
                <a:effectLst/>
                <a:latin typeface="Open Sans"/>
              </a:rPr>
              <a:t>. 2020. </a:t>
            </a:r>
            <a:r>
              <a:rPr lang="en-GB" sz="1400" b="0" i="1" dirty="0">
                <a:solidFill>
                  <a:srgbClr val="000000"/>
                </a:solidFill>
                <a:effectLst/>
                <a:latin typeface="Open Sans"/>
              </a:rPr>
              <a:t>What Is An Emissions Test? (With Pictures)</a:t>
            </a:r>
            <a:r>
              <a:rPr lang="en-GB" sz="1400" b="0" i="0" dirty="0">
                <a:solidFill>
                  <a:srgbClr val="000000"/>
                </a:solidFill>
                <a:effectLst/>
                <a:latin typeface="Open Sans"/>
              </a:rPr>
              <a:t>. [online] Available at: </a:t>
            </a:r>
            <a:r>
              <a:rPr lang="en-GB" sz="1400" b="0" i="0" dirty="0">
                <a:solidFill>
                  <a:srgbClr val="000000"/>
                </a:solidFill>
                <a:effectLst/>
                <a:latin typeface="Open Sans"/>
                <a:hlinkClick r:id="rId5"/>
              </a:rPr>
              <a:t>https://www.wise-geek.com/what-is-an-emissions-test.htm</a:t>
            </a:r>
            <a:endParaRPr lang="en-AU" sz="1800" b="0" i="0" dirty="0">
              <a:solidFill>
                <a:srgbClr val="000000"/>
              </a:solidFill>
              <a:effectLst/>
              <a:latin typeface="Open Sans"/>
              <a:cs typeface="Arial" charset="0"/>
            </a:endParaRPr>
          </a:p>
          <a:p>
            <a:pPr>
              <a:spcBef>
                <a:spcPct val="50000"/>
              </a:spcBef>
            </a:pPr>
            <a:r>
              <a:rPr lang="en-GB" sz="1400" b="1" i="0" dirty="0">
                <a:solidFill>
                  <a:srgbClr val="666666"/>
                </a:solidFill>
                <a:effectLst/>
                <a:latin typeface="Open Sans"/>
              </a:rPr>
              <a:t> </a:t>
            </a:r>
            <a:r>
              <a:rPr lang="en-GB" sz="1400" b="0" i="0" dirty="0">
                <a:solidFill>
                  <a:srgbClr val="000000"/>
                </a:solidFill>
                <a:effectLst/>
                <a:latin typeface="Open Sans"/>
              </a:rPr>
              <a:t>Oica.net. 2020. </a:t>
            </a:r>
            <a:r>
              <a:rPr lang="en-GB" sz="1400" b="0" i="1" dirty="0">
                <a:solidFill>
                  <a:srgbClr val="000000"/>
                </a:solidFill>
                <a:effectLst/>
                <a:latin typeface="Open Sans"/>
              </a:rPr>
              <a:t>Emissions | </a:t>
            </a:r>
            <a:r>
              <a:rPr lang="en-GB" sz="1400" b="0" i="1" dirty="0" err="1">
                <a:solidFill>
                  <a:srgbClr val="000000"/>
                </a:solidFill>
                <a:effectLst/>
                <a:latin typeface="Open Sans"/>
              </a:rPr>
              <a:t>Www.Oica.Net</a:t>
            </a:r>
            <a:r>
              <a:rPr lang="en-GB" sz="1400" b="0" i="0" dirty="0">
                <a:solidFill>
                  <a:srgbClr val="000000"/>
                </a:solidFill>
                <a:effectLst/>
                <a:latin typeface="Open Sans"/>
              </a:rPr>
              <a:t>. [online] Available at: &lt;https://www.oica.net/category/emissions/&gt;</a:t>
            </a:r>
            <a:endParaRPr lang="en-AU" altLang="en-US" sz="1800" dirty="0">
              <a:ea typeface="Arial" charset="0"/>
              <a:cs typeface="Arial" charset="0"/>
            </a:endParaRPr>
          </a:p>
        </p:txBody>
      </p:sp>
      <p:sp>
        <p:nvSpPr>
          <p:cNvPr id="24" name="Text Box 22"/>
          <p:cNvSpPr txBox="1">
            <a:spLocks noChangeArrowheads="1"/>
          </p:cNvSpPr>
          <p:nvPr/>
        </p:nvSpPr>
        <p:spPr bwMode="auto">
          <a:xfrm>
            <a:off x="14711488" y="5643754"/>
            <a:ext cx="6415087" cy="5182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 Vehicle production rate</a:t>
            </a:r>
          </a:p>
          <a:p>
            <a:pPr>
              <a:spcBef>
                <a:spcPct val="50000"/>
              </a:spcBef>
            </a:pPr>
            <a:r>
              <a:rPr lang="en-AU" altLang="en-US" sz="2800" dirty="0"/>
              <a:t>Although the emissions since 1995 have vastly improved, the vehicle production rate has greatly increased as seen in figure 3. in 1997 there was 50 millions cars globally produced but in 2011 there was 80 millions cars produced meaning that the amount of vehicle emissions produced also increased massively  </a:t>
            </a:r>
            <a:endParaRPr lang="en-AU" altLang="en-US" sz="3600" b="1"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pic>
        <p:nvPicPr>
          <p:cNvPr id="2061" name="Picture 13" descr="See the source image">
            <a:extLst>
              <a:ext uri="{FF2B5EF4-FFF2-40B4-BE49-F238E27FC236}">
                <a16:creationId xmlns:a16="http://schemas.microsoft.com/office/drawing/2014/main" id="{0E7755A6-A626-4574-858C-F7F503665E5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0000" y="23438495"/>
            <a:ext cx="6415087" cy="51883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62176A0-0B78-46B1-B65B-95E9BF2E7BFF}"/>
              </a:ext>
            </a:extLst>
          </p:cNvPr>
          <p:cNvSpPr txBox="1"/>
          <p:nvPr/>
        </p:nvSpPr>
        <p:spPr>
          <a:xfrm>
            <a:off x="6720784" y="7086600"/>
            <a:ext cx="6178788" cy="9487982"/>
          </a:xfrm>
          <a:prstGeom prst="rect">
            <a:avLst/>
          </a:prstGeom>
          <a:noFill/>
        </p:spPr>
        <p:txBody>
          <a:bodyPr wrap="square" rtlCol="0">
            <a:spAutoFit/>
          </a:bodyPr>
          <a:lstStyle/>
          <a:p>
            <a:r>
              <a:rPr lang="en-AU" altLang="en-US" sz="3600" b="1" dirty="0">
                <a:latin typeface="Arial" panose="020B0604020202020204" pitchFamily="34" charset="0"/>
                <a:cs typeface="Arial" panose="020B0604020202020204" pitchFamily="34" charset="0"/>
              </a:rPr>
              <a:t>Emissions test</a:t>
            </a:r>
          </a:p>
          <a:p>
            <a:r>
              <a:rPr lang="en-AU" altLang="en-US" sz="2800" dirty="0">
                <a:latin typeface="Arial" panose="020B0604020202020204" pitchFamily="34" charset="0"/>
                <a:cs typeface="Arial" panose="020B0604020202020204" pitchFamily="34" charset="0"/>
              </a:rPr>
              <a:t>A vehicles emissions test is performed every year when the vehicle mot is due, this test is done by a mechanic with specialized tools and training to asses the pollution output of the vehicle under simulated driving conditions. This test is performed due to the harmful gases produced such as:</a:t>
            </a:r>
          </a:p>
          <a:p>
            <a:pPr marL="457200" indent="-457200">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Carbon dioxide (CO2)</a:t>
            </a:r>
          </a:p>
          <a:p>
            <a:pPr marL="457200" indent="-457200">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Carbon monoxide (CO)</a:t>
            </a:r>
          </a:p>
          <a:p>
            <a:pPr marL="457200" indent="-457200">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Hydrocarbons (HC)</a:t>
            </a:r>
          </a:p>
          <a:p>
            <a:pPr marL="457200" indent="-457200">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Sulphur dioxide (SO2)</a:t>
            </a:r>
          </a:p>
          <a:p>
            <a:pPr marL="457200" indent="-457200">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Nitroxide (NOx)</a:t>
            </a:r>
          </a:p>
          <a:p>
            <a:pPr marL="457200" indent="-457200">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Particle matter (PM)</a:t>
            </a:r>
          </a:p>
          <a:p>
            <a:pPr marL="457200" indent="-457200">
              <a:buFont typeface="Arial" panose="020B0604020202020204" pitchFamily="34" charset="0"/>
              <a:buChar char="•"/>
            </a:pPr>
            <a:endParaRPr lang="en-AU" altLang="en-US" sz="2800" dirty="0">
              <a:latin typeface="Arial" panose="020B0604020202020204" pitchFamily="34" charset="0"/>
              <a:cs typeface="Arial" panose="020B0604020202020204" pitchFamily="34" charset="0"/>
            </a:endParaRPr>
          </a:p>
          <a:p>
            <a:endParaRPr lang="en-AU" altLang="en-US" sz="3600" dirty="0">
              <a:latin typeface="Arial" panose="020B0604020202020204" pitchFamily="34" charset="0"/>
              <a:cs typeface="Arial" panose="020B0604020202020204" pitchFamily="34" charset="0"/>
            </a:endParaRPr>
          </a:p>
          <a:p>
            <a:endParaRPr lang="en-AU" altLang="en-US" sz="3600" b="1" dirty="0">
              <a:latin typeface="Arial" panose="020B0604020202020204" pitchFamily="34" charset="0"/>
              <a:cs typeface="Arial" panose="020B0604020202020204" pitchFamily="34" charset="0"/>
            </a:endParaRPr>
          </a:p>
          <a:p>
            <a:endParaRPr lang="en-GB" dirty="0"/>
          </a:p>
        </p:txBody>
      </p:sp>
      <p:pic>
        <p:nvPicPr>
          <p:cNvPr id="2063" name="Picture 15" descr="See the source image">
            <a:extLst>
              <a:ext uri="{FF2B5EF4-FFF2-40B4-BE49-F238E27FC236}">
                <a16:creationId xmlns:a16="http://schemas.microsoft.com/office/drawing/2014/main" id="{FD42DA62-EC7C-4BC9-9474-19F42B400A5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55379" y="14223987"/>
            <a:ext cx="6858000" cy="3826613"/>
          </a:xfrm>
          <a:prstGeom prst="rect">
            <a:avLst/>
          </a:prstGeom>
          <a:noFill/>
          <a:extLst>
            <a:ext uri="{909E8E84-426E-40DD-AFC4-6F175D3DCCD1}">
              <a14:hiddenFill xmlns:a14="http://schemas.microsoft.com/office/drawing/2010/main">
                <a:solidFill>
                  <a:srgbClr val="FFFFFF"/>
                </a:solidFill>
              </a14:hiddenFill>
            </a:ext>
          </a:extLst>
        </p:spPr>
      </p:pic>
      <p:pic>
        <p:nvPicPr>
          <p:cNvPr id="2065" name="Picture 17">
            <a:extLst>
              <a:ext uri="{FF2B5EF4-FFF2-40B4-BE49-F238E27FC236}">
                <a16:creationId xmlns:a16="http://schemas.microsoft.com/office/drawing/2014/main" id="{A5B1DADD-36C6-461D-9C1C-30D695EDBA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78457" y="23438495"/>
            <a:ext cx="7888942" cy="5188340"/>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73A4BB87-71B6-4C74-8DB3-EF234120C8CC}"/>
              </a:ext>
            </a:extLst>
          </p:cNvPr>
          <p:cNvSpPr txBox="1"/>
          <p:nvPr/>
        </p:nvSpPr>
        <p:spPr>
          <a:xfrm>
            <a:off x="6778457" y="18929537"/>
            <a:ext cx="5680064" cy="4093428"/>
          </a:xfrm>
          <a:prstGeom prst="rect">
            <a:avLst/>
          </a:prstGeom>
          <a:noFill/>
        </p:spPr>
        <p:txBody>
          <a:bodyPr wrap="square" rtlCol="0">
            <a:spAutoFit/>
          </a:bodyPr>
          <a:lstStyle/>
          <a:p>
            <a:endParaRPr lang="en-GB" sz="3600"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Figure 2 shows that from 1995 to 2011 the carbon dioxide levels dropped from 185 g/km to 135 g/km and the annual reduction rate went from 1.1% in 1995 to 3.7% in 2011, greatly decreasing the amount of pollution produced by vehicles </a:t>
            </a:r>
          </a:p>
        </p:txBody>
      </p:sp>
      <p:sp>
        <p:nvSpPr>
          <p:cNvPr id="29" name="TextBox 28">
            <a:extLst>
              <a:ext uri="{FF2B5EF4-FFF2-40B4-BE49-F238E27FC236}">
                <a16:creationId xmlns:a16="http://schemas.microsoft.com/office/drawing/2014/main" id="{E53DD3D3-7785-40C9-90B9-6261C7F40BED}"/>
              </a:ext>
            </a:extLst>
          </p:cNvPr>
          <p:cNvSpPr txBox="1"/>
          <p:nvPr/>
        </p:nvSpPr>
        <p:spPr>
          <a:xfrm>
            <a:off x="2736921" y="22906136"/>
            <a:ext cx="1153478" cy="353943"/>
          </a:xfrm>
          <a:prstGeom prst="rect">
            <a:avLst/>
          </a:prstGeom>
          <a:noFill/>
        </p:spPr>
        <p:txBody>
          <a:bodyPr wrap="square" rtlCol="0">
            <a:spAutoFit/>
          </a:bodyPr>
          <a:lstStyle/>
          <a:p>
            <a:r>
              <a:rPr lang="en-GB" sz="1600" b="1" dirty="0">
                <a:cs typeface="Arial" panose="020B0604020202020204" pitchFamily="34" charset="0"/>
              </a:rPr>
              <a:t>(Figure 1)</a:t>
            </a:r>
          </a:p>
          <a:p>
            <a:endParaRPr lang="en-GB" sz="100" dirty="0"/>
          </a:p>
        </p:txBody>
      </p:sp>
      <p:sp>
        <p:nvSpPr>
          <p:cNvPr id="44" name="TextBox 43">
            <a:extLst>
              <a:ext uri="{FF2B5EF4-FFF2-40B4-BE49-F238E27FC236}">
                <a16:creationId xmlns:a16="http://schemas.microsoft.com/office/drawing/2014/main" id="{DA05ECD7-3533-4DF5-B286-A408483C4DA7}"/>
              </a:ext>
            </a:extLst>
          </p:cNvPr>
          <p:cNvSpPr txBox="1"/>
          <p:nvPr/>
        </p:nvSpPr>
        <p:spPr>
          <a:xfrm>
            <a:off x="9707640" y="23084552"/>
            <a:ext cx="1153478" cy="353943"/>
          </a:xfrm>
          <a:prstGeom prst="rect">
            <a:avLst/>
          </a:prstGeom>
          <a:noFill/>
        </p:spPr>
        <p:txBody>
          <a:bodyPr wrap="square" rtlCol="0">
            <a:spAutoFit/>
          </a:bodyPr>
          <a:lstStyle/>
          <a:p>
            <a:r>
              <a:rPr lang="en-GB" sz="1600" b="1" dirty="0">
                <a:cs typeface="Arial" panose="020B0604020202020204" pitchFamily="34" charset="0"/>
              </a:rPr>
              <a:t>(Figure 2)</a:t>
            </a:r>
          </a:p>
          <a:p>
            <a:endParaRPr lang="en-GB" sz="100" dirty="0"/>
          </a:p>
        </p:txBody>
      </p:sp>
      <p:pic>
        <p:nvPicPr>
          <p:cNvPr id="2067" name="Picture 19" descr="OICA">
            <a:extLst>
              <a:ext uri="{FF2B5EF4-FFF2-40B4-BE49-F238E27FC236}">
                <a16:creationId xmlns:a16="http://schemas.microsoft.com/office/drawing/2014/main" id="{87991649-F06E-42D6-AD7F-72A2B6844B4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3189" y="28985697"/>
            <a:ext cx="3343275" cy="1289516"/>
          </a:xfrm>
          <a:prstGeom prst="rect">
            <a:avLst/>
          </a:prstGeom>
          <a:noFill/>
          <a:extLst>
            <a:ext uri="{909E8E84-426E-40DD-AFC4-6F175D3DCCD1}">
              <a14:hiddenFill xmlns:a14="http://schemas.microsoft.com/office/drawing/2010/main">
                <a:solidFill>
                  <a:srgbClr val="FFFFFF"/>
                </a:solidFill>
              </a14:hiddenFill>
            </a:ext>
          </a:extLst>
        </p:spPr>
      </p:pic>
      <p:pic>
        <p:nvPicPr>
          <p:cNvPr id="46" name="Picture 45" descr="See the source image">
            <a:extLst>
              <a:ext uri="{FF2B5EF4-FFF2-40B4-BE49-F238E27FC236}">
                <a16:creationId xmlns:a16="http://schemas.microsoft.com/office/drawing/2014/main" id="{F740A13D-8FBC-4784-B638-10B46AE00A9D}"/>
              </a:ext>
            </a:extLst>
          </p:cNvPr>
          <p:cNvPicPr/>
          <p:nvPr/>
        </p:nvPicPr>
        <p:blipFill>
          <a:blip r:embed="rId10">
            <a:extLst>
              <a:ext uri="{28A0092B-C50C-407E-A947-70E740481C1C}">
                <a14:useLocalDpi xmlns:a14="http://schemas.microsoft.com/office/drawing/2010/main" val="0"/>
              </a:ext>
            </a:extLst>
          </a:blip>
          <a:srcRect/>
          <a:stretch>
            <a:fillRect/>
          </a:stretch>
        </p:blipFill>
        <p:spPr bwMode="auto">
          <a:xfrm>
            <a:off x="14468907" y="11401856"/>
            <a:ext cx="6536601" cy="4773607"/>
          </a:xfrm>
          <a:prstGeom prst="rect">
            <a:avLst/>
          </a:prstGeom>
          <a:noFill/>
          <a:ln>
            <a:noFill/>
          </a:ln>
        </p:spPr>
      </p:pic>
      <p:sp>
        <p:nvSpPr>
          <p:cNvPr id="47" name="TextBox 46">
            <a:extLst>
              <a:ext uri="{FF2B5EF4-FFF2-40B4-BE49-F238E27FC236}">
                <a16:creationId xmlns:a16="http://schemas.microsoft.com/office/drawing/2014/main" id="{8CC1AECF-FF19-488A-AD1E-5926E51599E5}"/>
              </a:ext>
            </a:extLst>
          </p:cNvPr>
          <p:cNvSpPr txBox="1"/>
          <p:nvPr/>
        </p:nvSpPr>
        <p:spPr>
          <a:xfrm>
            <a:off x="17210066" y="10849505"/>
            <a:ext cx="1153478" cy="353943"/>
          </a:xfrm>
          <a:prstGeom prst="rect">
            <a:avLst/>
          </a:prstGeom>
          <a:noFill/>
        </p:spPr>
        <p:txBody>
          <a:bodyPr wrap="square" rtlCol="0">
            <a:spAutoFit/>
          </a:bodyPr>
          <a:lstStyle/>
          <a:p>
            <a:r>
              <a:rPr lang="en-GB" sz="1600" b="1" dirty="0">
                <a:cs typeface="Arial" panose="020B0604020202020204" pitchFamily="34" charset="0"/>
              </a:rPr>
              <a:t>(Figure 3)</a:t>
            </a:r>
          </a:p>
          <a:p>
            <a:endParaRPr lang="en-GB" sz="100" dirty="0"/>
          </a:p>
        </p:txBody>
      </p:sp>
      <p:pic>
        <p:nvPicPr>
          <p:cNvPr id="33" name="Picture 32">
            <a:extLst>
              <a:ext uri="{FF2B5EF4-FFF2-40B4-BE49-F238E27FC236}">
                <a16:creationId xmlns:a16="http://schemas.microsoft.com/office/drawing/2014/main" id="{B079C317-4F56-495C-B6DE-BD0022CB1981}"/>
              </a:ext>
            </a:extLst>
          </p:cNvPr>
          <p:cNvPicPr>
            <a:picLocks noChangeAspect="1"/>
          </p:cNvPicPr>
          <p:nvPr/>
        </p:nvPicPr>
        <p:blipFill>
          <a:blip r:embed="rId11"/>
          <a:stretch>
            <a:fillRect/>
          </a:stretch>
        </p:blipFill>
        <p:spPr>
          <a:xfrm>
            <a:off x="440292" y="2079614"/>
            <a:ext cx="2590800" cy="3505200"/>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9B1840862A54D87559EB5EE4C39F9" ma:contentTypeVersion="3" ma:contentTypeDescription="Create a new document." ma:contentTypeScope="" ma:versionID="77b9193623b57f573840a061ae17c633">
  <xsd:schema xmlns:xsd="http://www.w3.org/2001/XMLSchema" xmlns:xs="http://www.w3.org/2001/XMLSchema" xmlns:p="http://schemas.microsoft.com/office/2006/metadata/properties" xmlns:ns2="0777963d-7f3d-4727-9e72-4d6490188740" targetNamespace="http://schemas.microsoft.com/office/2006/metadata/properties" ma:root="true" ma:fieldsID="eb26b7556d6f72bc4c0e10cb459a420f" ns2:_="">
    <xsd:import namespace="0777963d-7f3d-4727-9e72-4d6490188740"/>
    <xsd:element name="properties">
      <xsd:complexType>
        <xsd:sequence>
          <xsd:element name="documentManagement">
            <xsd:complexType>
              <xsd:all>
                <xsd:element ref="ns2:ReferenceId" minOccurs="0"/>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77963d-7f3d-4727-9e72-4d6490188740" elementFormDefault="qualified">
    <xsd:import namespace="http://schemas.microsoft.com/office/2006/documentManagement/types"/>
    <xsd:import namespace="http://schemas.microsoft.com/office/infopath/2007/PartnerControls"/>
    <xsd:element name="ReferenceId" ma:index="8" nillable="true" ma:displayName="ReferenceId" ma:indexed="true" ma:internalName="ReferenceId">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eferenceId xmlns="0777963d-7f3d-4727-9e72-4d6490188740" xsi:nil="true"/>
  </documentManagement>
</p:properties>
</file>

<file path=customXml/itemProps1.xml><?xml version="1.0" encoding="utf-8"?>
<ds:datastoreItem xmlns:ds="http://schemas.openxmlformats.org/officeDocument/2006/customXml" ds:itemID="{9F0BA984-208A-4201-B257-499F2F41E9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77963d-7f3d-4727-9e72-4d64901887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D9FC663-7C79-417E-AABF-357732A2C534}">
  <ds:schemaRefs>
    <ds:schemaRef ds:uri="http://schemas.microsoft.com/sharepoint/v3/contenttype/forms"/>
  </ds:schemaRefs>
</ds:datastoreItem>
</file>

<file path=customXml/itemProps3.xml><?xml version="1.0" encoding="utf-8"?>
<ds:datastoreItem xmlns:ds="http://schemas.openxmlformats.org/officeDocument/2006/customXml" ds:itemID="{377FD30C-AD50-4D03-81AB-F75D65DA10BF}">
  <ds:schemaRefs>
    <ds:schemaRef ds:uri="0777963d-7f3d-4727-9e72-4d6490188740"/>
    <ds:schemaRef ds:uri="http://purl.org/dc/terms/"/>
    <ds:schemaRef ds:uri="http://schemas.microsoft.com/office/infopath/2007/PartnerControls"/>
    <ds:schemaRef ds:uri="http://schemas.openxmlformats.org/package/2006/metadata/core-properties"/>
    <ds:schemaRef ds:uri="http://schemas.microsoft.com/office/2006/documentManagement/type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16972</TotalTime>
  <Words>517</Words>
  <Application>Microsoft Office PowerPoint</Application>
  <PresentationFormat>Custom</PresentationFormat>
  <Paragraphs>43</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Eras Bold ITC</vt:lpstr>
      <vt:lpstr>Open Sans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Sam</cp:lastModifiedBy>
  <cp:revision>38</cp:revision>
  <dcterms:created xsi:type="dcterms:W3CDTF">2016-02-25T08:27:32Z</dcterms:created>
  <dcterms:modified xsi:type="dcterms:W3CDTF">2020-12-06T17:05:57Z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0x0101003B59B1840862A54D87559EB5EE4C39F9</vt:lpwstr>
  </property>
</Properties>
</file>