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64" r:id="rId2"/>
    <p:sldId id="301" r:id="rId3"/>
    <p:sldId id="300" r:id="rId4"/>
    <p:sldId id="266" r:id="rId5"/>
    <p:sldId id="272" r:id="rId6"/>
    <p:sldId id="277" r:id="rId7"/>
    <p:sldId id="279" r:id="rId8"/>
    <p:sldId id="282" r:id="rId9"/>
    <p:sldId id="290" r:id="rId10"/>
    <p:sldId id="299" r:id="rId11"/>
    <p:sldId id="292" r:id="rId12"/>
    <p:sldId id="293" r:id="rId13"/>
    <p:sldId id="302" r:id="rId14"/>
    <p:sldId id="258" r:id="rId15"/>
    <p:sldId id="261" r:id="rId16"/>
    <p:sldId id="269" r:id="rId17"/>
    <p:sldId id="267" r:id="rId18"/>
    <p:sldId id="270" r:id="rId19"/>
    <p:sldId id="294" r:id="rId20"/>
    <p:sldId id="268" r:id="rId21"/>
    <p:sldId id="262" r:id="rId22"/>
    <p:sldId id="263" r:id="rId23"/>
    <p:sldId id="265" r:id="rId24"/>
    <p:sldId id="295" r:id="rId25"/>
    <p:sldId id="296" r:id="rId26"/>
    <p:sldId id="27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0" d="100"/>
          <a:sy n="60" d="100"/>
        </p:scale>
        <p:origin x="138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2C6F496-31F3-4CD9-829F-05BECAF5D418}" type="datetimeFigureOut">
              <a:rPr lang="en-GB" smtClean="0"/>
              <a:t>05/02/2019</a:t>
            </a:fld>
            <a:endParaRPr lang="en-GB"/>
          </a:p>
        </p:txBody>
      </p:sp>
      <p:sp>
        <p:nvSpPr>
          <p:cNvPr id="5" name="Footer Placeholder 4"/>
          <p:cNvSpPr>
            <a:spLocks noGrp="1"/>
          </p:cNvSpPr>
          <p:nvPr>
            <p:ph type="ftr" sz="quarter" idx="11"/>
          </p:nvPr>
        </p:nvSpPr>
        <p:spPr>
          <a:xfrm>
            <a:off x="812805" y="6272785"/>
            <a:ext cx="4745736" cy="365125"/>
          </a:xfrm>
        </p:spPr>
        <p:txBody>
          <a:bodyPr/>
          <a:lstStyle/>
          <a:p>
            <a:endParaRPr lang="en-GB"/>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E9271E48-4906-497F-BA27-6912AF07B364}" type="slidenum">
              <a:rPr lang="en-GB" smtClean="0"/>
              <a:t>‹#›</a:t>
            </a:fld>
            <a:endParaRPr lang="en-GB"/>
          </a:p>
        </p:txBody>
      </p:sp>
    </p:spTree>
    <p:extLst>
      <p:ext uri="{BB962C8B-B14F-4D97-AF65-F5344CB8AC3E}">
        <p14:creationId xmlns:p14="http://schemas.microsoft.com/office/powerpoint/2010/main" val="3655475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2C6F496-31F3-4CD9-829F-05BECAF5D418}"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537897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smtClean="0"/>
              <a:t>Click to edit Master title style</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D2C6F496-31F3-4CD9-829F-05BECAF5D418}" type="datetimeFigureOut">
              <a:rPr lang="en-GB" smtClean="0"/>
              <a:t>05/02/2019</a:t>
            </a:fld>
            <a:endParaRPr lang="en-GB"/>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GB"/>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E9271E48-4906-497F-BA27-6912AF07B364}" type="slidenum">
              <a:rPr lang="en-GB" smtClean="0"/>
              <a:t>‹#›</a:t>
            </a:fld>
            <a:endParaRPr lang="en-GB"/>
          </a:p>
        </p:txBody>
      </p:sp>
    </p:spTree>
    <p:extLst>
      <p:ext uri="{BB962C8B-B14F-4D97-AF65-F5344CB8AC3E}">
        <p14:creationId xmlns:p14="http://schemas.microsoft.com/office/powerpoint/2010/main" val="3979216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2C6F496-31F3-4CD9-829F-05BECAF5D418}"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1395499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2C6F496-31F3-4CD9-829F-05BECAF5D418}"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3183920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D2C6F496-31F3-4CD9-829F-05BECAF5D418}" type="datetimeFigureOut">
              <a:rPr lang="en-GB" smtClean="0"/>
              <a:t>05/02/2019</a:t>
            </a:fld>
            <a:endParaRPr lang="en-GB"/>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GB"/>
          </a:p>
        </p:txBody>
      </p:sp>
      <p:sp>
        <p:nvSpPr>
          <p:cNvPr id="5" name="Slide Number Placeholder 4"/>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3451169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C6F496-31F3-4CD9-829F-05BECAF5D418}" type="datetimeFigureOut">
              <a:rPr lang="en-GB" smtClean="0"/>
              <a:t>05/02/2019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4163743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D2C6F496-31F3-4CD9-829F-05BECAF5D418}" type="datetimeFigureOut">
              <a:rPr lang="en-GB" smtClean="0"/>
              <a:t>05/02/2019</a:t>
            </a:fld>
            <a:endParaRPr lang="en-GB"/>
          </a:p>
        </p:txBody>
      </p:sp>
      <p:sp>
        <p:nvSpPr>
          <p:cNvPr id="10" name="Footer Placeholder 9"/>
          <p:cNvSpPr>
            <a:spLocks noGrp="1"/>
          </p:cNvSpPr>
          <p:nvPr>
            <p:ph type="ftr" sz="quarter" idx="11"/>
          </p:nvPr>
        </p:nvSpPr>
        <p:spPr/>
        <p:txBody>
          <a:bodyPr/>
          <a:lstStyle/>
          <a:p>
            <a:endParaRPr lang="en-GB"/>
          </a:p>
        </p:txBody>
      </p:sp>
      <p:sp>
        <p:nvSpPr>
          <p:cNvPr id="11" name="Slide Number Placeholder 10"/>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1750998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D2C6F496-31F3-4CD9-829F-05BECAF5D418}" type="datetimeFigureOut">
              <a:rPr lang="en-GB" smtClean="0"/>
              <a:t>05/02/2019</a:t>
            </a:fld>
            <a:endParaRPr lang="en-GB"/>
          </a:p>
        </p:txBody>
      </p:sp>
      <p:sp>
        <p:nvSpPr>
          <p:cNvPr id="10" name="Slide Number Placeholder 9"/>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3769318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2C6F496-31F3-4CD9-829F-05BECAF5D418}"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794309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2C6F496-31F3-4CD9-829F-05BECAF5D418}"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271E48-4906-497F-BA27-6912AF07B364}" type="slidenum">
              <a:rPr lang="en-GB" smtClean="0"/>
              <a:t>‹#›</a:t>
            </a:fld>
            <a:endParaRPr lang="en-GB"/>
          </a:p>
        </p:txBody>
      </p:sp>
    </p:spTree>
    <p:extLst>
      <p:ext uri="{BB962C8B-B14F-4D97-AF65-F5344CB8AC3E}">
        <p14:creationId xmlns:p14="http://schemas.microsoft.com/office/powerpoint/2010/main" val="559520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D2C6F496-31F3-4CD9-829F-05BECAF5D418}" type="datetimeFigureOut">
              <a:rPr lang="en-GB" smtClean="0"/>
              <a:t>05/02/2019</a:t>
            </a:fld>
            <a:endParaRPr lang="en-GB"/>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GB"/>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E9271E48-4906-497F-BA27-6912AF07B364}" type="slidenum">
              <a:rPr lang="en-GB" smtClean="0"/>
              <a:t>‹#›</a:t>
            </a:fld>
            <a:endParaRPr lang="en-GB"/>
          </a:p>
        </p:txBody>
      </p:sp>
    </p:spTree>
    <p:extLst>
      <p:ext uri="{BB962C8B-B14F-4D97-AF65-F5344CB8AC3E}">
        <p14:creationId xmlns:p14="http://schemas.microsoft.com/office/powerpoint/2010/main" val="169505161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OUG9vY4dy0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SYI3d-7QG2o"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nwD-wn7Bjn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alesresilience.gov.uk/behindthescenes/walesresilience/?lang=en" TargetMode="External"/><Relationship Id="rId2" Type="http://schemas.openxmlformats.org/officeDocument/2006/relationships/hyperlink" Target="https://www.london.gov.uk/sites/default/files/Strategic%20Coordination%20Protocol%20web%20May%202014_0.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Case Study</a:t>
            </a:r>
            <a:br>
              <a:rPr lang="en-GB" dirty="0" smtClean="0"/>
            </a:br>
            <a:r>
              <a:rPr lang="en-GB" dirty="0" smtClean="0"/>
              <a:t>The London Bombings 7</a:t>
            </a:r>
            <a:r>
              <a:rPr lang="en-GB" baseline="30000" dirty="0" smtClean="0"/>
              <a:t>th</a:t>
            </a:r>
            <a:r>
              <a:rPr lang="en-GB" dirty="0" smtClean="0"/>
              <a:t> July 2005</a:t>
            </a:r>
            <a:endParaRPr lang="en-GB" dirty="0"/>
          </a:p>
        </p:txBody>
      </p:sp>
      <p:sp>
        <p:nvSpPr>
          <p:cNvPr id="3" name="Subtitle 2"/>
          <p:cNvSpPr>
            <a:spLocks noGrp="1"/>
          </p:cNvSpPr>
          <p:nvPr>
            <p:ph type="subTitle" idx="1"/>
          </p:nvPr>
        </p:nvSpPr>
        <p:spPr/>
        <p:txBody>
          <a:bodyPr/>
          <a:lstStyle/>
          <a:p>
            <a:r>
              <a:rPr lang="en-GB" dirty="0" smtClean="0"/>
              <a:t>Emergency Response (3)</a:t>
            </a:r>
            <a:endParaRPr lang="en-GB" dirty="0"/>
          </a:p>
        </p:txBody>
      </p:sp>
    </p:spTree>
    <p:extLst>
      <p:ext uri="{BB962C8B-B14F-4D97-AF65-F5344CB8AC3E}">
        <p14:creationId xmlns:p14="http://schemas.microsoft.com/office/powerpoint/2010/main" val="17097072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russel sq.m1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112838" y="549275"/>
            <a:ext cx="6989762" cy="5241925"/>
          </a:xfrm>
        </p:spPr>
      </p:pic>
    </p:spTree>
    <p:extLst>
      <p:ext uri="{BB962C8B-B14F-4D97-AF65-F5344CB8AC3E}">
        <p14:creationId xmlns:p14="http://schemas.microsoft.com/office/powerpoint/2010/main" val="1871894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16025"/>
            <a:ext cx="7924800" cy="442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65851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 from the Coroners Inquest</a:t>
            </a:r>
            <a:endParaRPr lang="en-GB" dirty="0"/>
          </a:p>
        </p:txBody>
      </p:sp>
      <p:sp>
        <p:nvSpPr>
          <p:cNvPr id="6" name="Content Placeholder 5"/>
          <p:cNvSpPr>
            <a:spLocks noGrp="1"/>
          </p:cNvSpPr>
          <p:nvPr>
            <p:ph idx="1"/>
          </p:nvPr>
        </p:nvSpPr>
        <p:spPr/>
        <p:txBody>
          <a:bodyPr/>
          <a:lstStyle/>
          <a:p>
            <a:pPr marL="0" indent="0">
              <a:buNone/>
            </a:pPr>
            <a:endParaRPr lang="en-GB" dirty="0"/>
          </a:p>
          <a:p>
            <a:r>
              <a:rPr lang="en-GB" dirty="0">
                <a:hlinkClick r:id="rId2"/>
              </a:rPr>
              <a:t>https://</a:t>
            </a:r>
            <a:r>
              <a:rPr lang="en-GB" dirty="0" smtClean="0">
                <a:hlinkClick r:id="rId2"/>
              </a:rPr>
              <a:t>www.youtube.com/watch?v=OUG9vY4dy0Y</a:t>
            </a:r>
            <a:r>
              <a:rPr lang="en-GB" dirty="0" smtClean="0"/>
              <a:t> </a:t>
            </a:r>
            <a:endParaRPr lang="en-GB" dirty="0"/>
          </a:p>
        </p:txBody>
      </p:sp>
    </p:spTree>
    <p:extLst>
      <p:ext uri="{BB962C8B-B14F-4D97-AF65-F5344CB8AC3E}">
        <p14:creationId xmlns:p14="http://schemas.microsoft.com/office/powerpoint/2010/main" val="11815999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GB" dirty="0" smtClean="0"/>
              <a:t>London Underground Network Control Centre (Now Network Operations Centre)</a:t>
            </a:r>
            <a:endParaRPr lang="en-GB" dirty="0"/>
          </a:p>
        </p:txBody>
      </p:sp>
      <p:sp>
        <p:nvSpPr>
          <p:cNvPr id="3" name="Content Placeholder 2"/>
          <p:cNvSpPr>
            <a:spLocks noGrp="1"/>
          </p:cNvSpPr>
          <p:nvPr>
            <p:ph idx="1"/>
          </p:nvPr>
        </p:nvSpPr>
        <p:spPr>
          <a:xfrm>
            <a:off x="685330" y="1916833"/>
            <a:ext cx="7772870" cy="3874368"/>
          </a:xfrm>
          <a:prstGeom prst="rect">
            <a:avLst/>
          </a:prstGeom>
        </p:spPr>
        <p:txBody>
          <a:bodyPr/>
          <a:lstStyle/>
          <a:p>
            <a:endParaRPr lang="en-GB" dirty="0" smtClean="0"/>
          </a:p>
          <a:p>
            <a:r>
              <a:rPr lang="en-GB" sz="2400" dirty="0" smtClean="0"/>
              <a:t>Slow to Respond!(Over dependence on BTP)</a:t>
            </a:r>
          </a:p>
          <a:p>
            <a:r>
              <a:rPr lang="en-GB" sz="2400" dirty="0" smtClean="0"/>
              <a:t>“Word of Mouth”</a:t>
            </a:r>
          </a:p>
          <a:p>
            <a:r>
              <a:rPr lang="en-GB" sz="2400" dirty="0" smtClean="0"/>
              <a:t>Handwritten Communications,</a:t>
            </a:r>
          </a:p>
          <a:p>
            <a:r>
              <a:rPr lang="en-GB" sz="2400" dirty="0" smtClean="0"/>
              <a:t>No Rep at ‘Gold’ meeting 1030 at NSY!</a:t>
            </a:r>
            <a:endParaRPr lang="en-GB" sz="2400" dirty="0"/>
          </a:p>
        </p:txBody>
      </p:sp>
    </p:spTree>
    <p:extLst>
      <p:ext uri="{BB962C8B-B14F-4D97-AF65-F5344CB8AC3E}">
        <p14:creationId xmlns:p14="http://schemas.microsoft.com/office/powerpoint/2010/main" val="42667952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CentreComm</a:t>
            </a:r>
            <a:r>
              <a:rPr lang="en-GB" dirty="0" smtClean="0"/>
              <a:t> (</a:t>
            </a:r>
            <a:r>
              <a:rPr lang="en-GB" dirty="0" err="1" smtClean="0"/>
              <a:t>TfL’s</a:t>
            </a:r>
            <a:r>
              <a:rPr lang="en-GB" dirty="0" smtClean="0"/>
              <a:t> Control Room) </a:t>
            </a:r>
            <a:endParaRPr lang="en-GB" dirty="0"/>
          </a:p>
        </p:txBody>
      </p:sp>
      <p:sp>
        <p:nvSpPr>
          <p:cNvPr id="3" name="Content Placeholder 2"/>
          <p:cNvSpPr>
            <a:spLocks noGrp="1"/>
          </p:cNvSpPr>
          <p:nvPr>
            <p:ph idx="1"/>
          </p:nvPr>
        </p:nvSpPr>
        <p:spPr>
          <a:prstGeom prst="rect">
            <a:avLst/>
          </a:prstGeom>
        </p:spPr>
        <p:txBody>
          <a:bodyPr>
            <a:normAutofit/>
          </a:bodyPr>
          <a:lstStyle/>
          <a:p>
            <a:r>
              <a:rPr lang="en-GB" sz="2400" dirty="0" smtClean="0"/>
              <a:t>Unaware until 0953 (after the bus attack) that the incidents may have been as a result of terrorist attack. </a:t>
            </a:r>
          </a:p>
          <a:p>
            <a:r>
              <a:rPr lang="en-GB" sz="2400" dirty="0" err="1" smtClean="0"/>
              <a:t>CentreComm</a:t>
            </a:r>
            <a:r>
              <a:rPr lang="en-GB" sz="2400" dirty="0" smtClean="0"/>
              <a:t> share a room with the MPS traffic Control Room! </a:t>
            </a:r>
            <a:endParaRPr lang="en-GB" sz="2400" dirty="0"/>
          </a:p>
        </p:txBody>
      </p:sp>
    </p:spTree>
    <p:extLst>
      <p:ext uri="{BB962C8B-B14F-4D97-AF65-F5344CB8AC3E}">
        <p14:creationId xmlns:p14="http://schemas.microsoft.com/office/powerpoint/2010/main" val="35343622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LFB</a:t>
            </a:r>
            <a:endParaRPr lang="en-GB" dirty="0"/>
          </a:p>
        </p:txBody>
      </p:sp>
      <p:sp>
        <p:nvSpPr>
          <p:cNvPr id="3" name="Content Placeholder 2"/>
          <p:cNvSpPr>
            <a:spLocks noGrp="1"/>
          </p:cNvSpPr>
          <p:nvPr>
            <p:ph idx="1"/>
          </p:nvPr>
        </p:nvSpPr>
        <p:spPr>
          <a:xfrm>
            <a:off x="685330" y="1700809"/>
            <a:ext cx="7772870" cy="4090392"/>
          </a:xfrm>
          <a:prstGeom prst="rect">
            <a:avLst/>
          </a:prstGeom>
        </p:spPr>
        <p:txBody>
          <a:bodyPr>
            <a:normAutofit/>
          </a:bodyPr>
          <a:lstStyle/>
          <a:p>
            <a:endParaRPr lang="en-GB" dirty="0" smtClean="0"/>
          </a:p>
          <a:p>
            <a:endParaRPr lang="en-GB" dirty="0"/>
          </a:p>
          <a:p>
            <a:endParaRPr lang="en-GB" dirty="0" smtClean="0"/>
          </a:p>
          <a:p>
            <a:r>
              <a:rPr lang="en-GB" sz="2400" dirty="0" smtClean="0"/>
              <a:t>Delays due to human error and IT systems, </a:t>
            </a:r>
            <a:endParaRPr lang="en-GB" sz="2400" dirty="0"/>
          </a:p>
        </p:txBody>
      </p:sp>
    </p:spTree>
    <p:extLst>
      <p:ext uri="{BB962C8B-B14F-4D97-AF65-F5344CB8AC3E}">
        <p14:creationId xmlns:p14="http://schemas.microsoft.com/office/powerpoint/2010/main" val="51069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LAS </a:t>
            </a:r>
            <a:endParaRPr lang="en-GB" dirty="0"/>
          </a:p>
        </p:txBody>
      </p:sp>
      <p:sp>
        <p:nvSpPr>
          <p:cNvPr id="3" name="Content Placeholder 2"/>
          <p:cNvSpPr>
            <a:spLocks noGrp="1"/>
          </p:cNvSpPr>
          <p:nvPr>
            <p:ph idx="1"/>
          </p:nvPr>
        </p:nvSpPr>
        <p:spPr>
          <a:xfrm>
            <a:off x="685330" y="1556793"/>
            <a:ext cx="7772870" cy="4234408"/>
          </a:xfrm>
          <a:prstGeom prst="rect">
            <a:avLst/>
          </a:prstGeom>
        </p:spPr>
        <p:txBody>
          <a:bodyPr/>
          <a:lstStyle/>
          <a:p>
            <a:endParaRPr lang="en-GB" dirty="0" smtClean="0"/>
          </a:p>
          <a:p>
            <a:r>
              <a:rPr lang="en-GB" sz="2800" dirty="0" smtClean="0"/>
              <a:t>One Operator,</a:t>
            </a:r>
          </a:p>
          <a:p>
            <a:r>
              <a:rPr lang="en-GB" sz="2800" dirty="0" smtClean="0"/>
              <a:t>Poor </a:t>
            </a:r>
            <a:r>
              <a:rPr lang="en-GB" sz="2800" dirty="0" err="1" smtClean="0"/>
              <a:t>Comms</a:t>
            </a:r>
            <a:r>
              <a:rPr lang="en-GB" sz="2800" dirty="0" smtClean="0"/>
              <a:t>,</a:t>
            </a:r>
          </a:p>
          <a:p>
            <a:r>
              <a:rPr lang="en-GB" sz="2800" dirty="0" smtClean="0"/>
              <a:t>Poor IT,</a:t>
            </a:r>
          </a:p>
          <a:p>
            <a:r>
              <a:rPr lang="en-GB" sz="2800" dirty="0" smtClean="0"/>
              <a:t>‘Mothballed room’</a:t>
            </a:r>
          </a:p>
          <a:p>
            <a:r>
              <a:rPr lang="en-GB" dirty="0" smtClean="0">
                <a:hlinkClick r:id="rId2"/>
              </a:rPr>
              <a:t>https</a:t>
            </a:r>
            <a:r>
              <a:rPr lang="en-GB" dirty="0">
                <a:hlinkClick r:id="rId2"/>
              </a:rPr>
              <a:t>://</a:t>
            </a:r>
            <a:r>
              <a:rPr lang="en-GB" dirty="0" smtClean="0">
                <a:hlinkClick r:id="rId2"/>
              </a:rPr>
              <a:t>www.youtube.com/watch?v=SYI3d-7QG2o</a:t>
            </a:r>
            <a:r>
              <a:rPr lang="en-GB" dirty="0" smtClean="0"/>
              <a:t> </a:t>
            </a:r>
          </a:p>
          <a:p>
            <a:endParaRPr lang="en-GB" dirty="0"/>
          </a:p>
        </p:txBody>
      </p:sp>
    </p:spTree>
    <p:extLst>
      <p:ext uri="{BB962C8B-B14F-4D97-AF65-F5344CB8AC3E}">
        <p14:creationId xmlns:p14="http://schemas.microsoft.com/office/powerpoint/2010/main" val="1393988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Gold, Silver and Bronze </a:t>
            </a:r>
            <a:endParaRPr lang="en-GB" dirty="0"/>
          </a:p>
        </p:txBody>
      </p:sp>
      <p:sp>
        <p:nvSpPr>
          <p:cNvPr id="3" name="Content Placeholder 2"/>
          <p:cNvSpPr>
            <a:spLocks noGrp="1"/>
          </p:cNvSpPr>
          <p:nvPr>
            <p:ph idx="1"/>
          </p:nvPr>
        </p:nvSpPr>
        <p:spPr>
          <a:prstGeom prst="rect">
            <a:avLst/>
          </a:prstGeom>
        </p:spPr>
        <p:txBody>
          <a:bodyPr/>
          <a:lstStyle/>
          <a:p>
            <a:r>
              <a:rPr lang="en-GB" sz="2800" dirty="0" smtClean="0"/>
              <a:t>The Command Structure was in place shortly after the ‘Golden Hour’, </a:t>
            </a:r>
          </a:p>
          <a:p>
            <a:endParaRPr lang="en-GB" dirty="0"/>
          </a:p>
        </p:txBody>
      </p:sp>
    </p:spTree>
    <p:extLst>
      <p:ext uri="{BB962C8B-B14F-4D97-AF65-F5344CB8AC3E}">
        <p14:creationId xmlns:p14="http://schemas.microsoft.com/office/powerpoint/2010/main" val="4087543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763" y="1166813"/>
            <a:ext cx="7864475"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6456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 Agency Training</a:t>
            </a:r>
            <a:endParaRPr lang="en-GB" dirty="0"/>
          </a:p>
        </p:txBody>
      </p:sp>
      <p:sp>
        <p:nvSpPr>
          <p:cNvPr id="3" name="Content Placeholder 2"/>
          <p:cNvSpPr>
            <a:spLocks noGrp="1"/>
          </p:cNvSpPr>
          <p:nvPr>
            <p:ph idx="1"/>
          </p:nvPr>
        </p:nvSpPr>
        <p:spPr>
          <a:prstGeom prst="rect">
            <a:avLst/>
          </a:prstGeom>
        </p:spPr>
        <p:txBody>
          <a:bodyPr>
            <a:noAutofit/>
          </a:bodyPr>
          <a:lstStyle/>
          <a:p>
            <a:r>
              <a:rPr lang="en-GB" sz="2400" dirty="0" smtClean="0"/>
              <a:t>The 7</a:t>
            </a:r>
            <a:r>
              <a:rPr lang="en-GB" sz="2400" baseline="30000" dirty="0" smtClean="0"/>
              <a:t>th</a:t>
            </a:r>
            <a:r>
              <a:rPr lang="en-GB" sz="2400" dirty="0" smtClean="0"/>
              <a:t> July Review Committee concluded that communications within and between the emergency services ‘did not stand up’ on 7</a:t>
            </a:r>
            <a:r>
              <a:rPr lang="en-GB" sz="2400" baseline="30000" dirty="0" smtClean="0"/>
              <a:t>th</a:t>
            </a:r>
            <a:r>
              <a:rPr lang="en-GB" sz="2400" dirty="0" smtClean="0"/>
              <a:t> July,</a:t>
            </a:r>
          </a:p>
          <a:p>
            <a:r>
              <a:rPr lang="en-GB" sz="2400" dirty="0" smtClean="0"/>
              <a:t>The committee also identified that there were some basic misunderstandings of the roles of responders, for example the first LAS responder became involved in treating casualties rather than act as Ambulance Incident Officers.</a:t>
            </a:r>
            <a:endParaRPr lang="en-GB" sz="2400" dirty="0"/>
          </a:p>
        </p:txBody>
      </p:sp>
    </p:spTree>
    <p:extLst>
      <p:ext uri="{BB962C8B-B14F-4D97-AF65-F5344CB8AC3E}">
        <p14:creationId xmlns:p14="http://schemas.microsoft.com/office/powerpoint/2010/main" val="2944743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Confusion</a:t>
            </a:r>
            <a:endParaRPr lang="en-GB" dirty="0"/>
          </a:p>
        </p:txBody>
      </p:sp>
      <p:sp>
        <p:nvSpPr>
          <p:cNvPr id="3" name="Content Placeholder 2"/>
          <p:cNvSpPr>
            <a:spLocks noGrp="1"/>
          </p:cNvSpPr>
          <p:nvPr>
            <p:ph idx="1"/>
          </p:nvPr>
        </p:nvSpPr>
        <p:spPr>
          <a:prstGeom prst="rect">
            <a:avLst/>
          </a:prstGeom>
        </p:spPr>
        <p:txBody>
          <a:bodyPr>
            <a:normAutofit/>
          </a:bodyPr>
          <a:lstStyle/>
          <a:p>
            <a:r>
              <a:rPr lang="en-GB" sz="2800" dirty="0" smtClean="0"/>
              <a:t>Aldgate – Two Fire Officers declared themselves as Incident Commander, two Fire Fighters declared a major incident both ignorant of the others declaration, at Edgware Rd MPS officers did the same.</a:t>
            </a:r>
            <a:endParaRPr lang="en-GB" sz="2800" dirty="0"/>
          </a:p>
        </p:txBody>
      </p:sp>
    </p:spTree>
    <p:extLst>
      <p:ext uri="{BB962C8B-B14F-4D97-AF65-F5344CB8AC3E}">
        <p14:creationId xmlns:p14="http://schemas.microsoft.com/office/powerpoint/2010/main" val="2539034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 from the Coroners Inquest</a:t>
            </a:r>
            <a:endParaRPr lang="en-GB" dirty="0"/>
          </a:p>
        </p:txBody>
      </p:sp>
      <p:sp>
        <p:nvSpPr>
          <p:cNvPr id="6" name="Content Placeholder 5"/>
          <p:cNvSpPr>
            <a:spLocks noGrp="1"/>
          </p:cNvSpPr>
          <p:nvPr>
            <p:ph idx="1"/>
          </p:nvPr>
        </p:nvSpPr>
        <p:spPr/>
        <p:txBody>
          <a:bodyPr/>
          <a:lstStyle/>
          <a:p>
            <a:endParaRPr lang="en-GB" dirty="0" smtClean="0">
              <a:hlinkClick r:id="rId2"/>
            </a:endParaRPr>
          </a:p>
          <a:p>
            <a:endParaRPr lang="en-GB" dirty="0">
              <a:hlinkClick r:id="rId2"/>
            </a:endParaRPr>
          </a:p>
          <a:p>
            <a:r>
              <a:rPr lang="en-GB" dirty="0" smtClean="0">
                <a:hlinkClick r:id="rId2"/>
              </a:rPr>
              <a:t>https</a:t>
            </a:r>
            <a:r>
              <a:rPr lang="en-GB" dirty="0">
                <a:hlinkClick r:id="rId2"/>
              </a:rPr>
              <a:t>://</a:t>
            </a:r>
            <a:r>
              <a:rPr lang="en-GB" dirty="0" smtClean="0">
                <a:hlinkClick r:id="rId2"/>
              </a:rPr>
              <a:t>www.youtube.com/watch?v=nwD-wn7BjnM</a:t>
            </a:r>
            <a:r>
              <a:rPr lang="en-GB" dirty="0" smtClean="0"/>
              <a:t> </a:t>
            </a:r>
          </a:p>
          <a:p>
            <a:pPr marL="0" indent="0">
              <a:buNone/>
            </a:pPr>
            <a:endParaRPr lang="en-GB" dirty="0"/>
          </a:p>
        </p:txBody>
      </p:sp>
    </p:spTree>
    <p:extLst>
      <p:ext uri="{BB962C8B-B14F-4D97-AF65-F5344CB8AC3E}">
        <p14:creationId xmlns:p14="http://schemas.microsoft.com/office/powerpoint/2010/main" val="1890464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a:prstGeom prst="rect">
            <a:avLst/>
          </a:prstGeom>
        </p:spPr>
        <p:txBody>
          <a:bodyPr>
            <a:normAutofit/>
          </a:bodyPr>
          <a:lstStyle/>
          <a:p>
            <a:r>
              <a:rPr lang="en-GB" sz="2800" dirty="0" smtClean="0"/>
              <a:t>No victim died as a result of delays in the attendance of emergency services, </a:t>
            </a:r>
            <a:endParaRPr lang="en-GB" sz="2800" dirty="0"/>
          </a:p>
        </p:txBody>
      </p:sp>
    </p:spTree>
    <p:extLst>
      <p:ext uri="{BB962C8B-B14F-4D97-AF65-F5344CB8AC3E}">
        <p14:creationId xmlns:p14="http://schemas.microsoft.com/office/powerpoint/2010/main" val="3975297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Recommendations</a:t>
            </a:r>
            <a:endParaRPr lang="en-GB" dirty="0"/>
          </a:p>
        </p:txBody>
      </p:sp>
      <p:sp>
        <p:nvSpPr>
          <p:cNvPr id="3" name="Content Placeholder 2"/>
          <p:cNvSpPr>
            <a:spLocks noGrp="1"/>
          </p:cNvSpPr>
          <p:nvPr>
            <p:ph idx="1"/>
          </p:nvPr>
        </p:nvSpPr>
        <p:spPr>
          <a:xfrm>
            <a:off x="467544" y="1556793"/>
            <a:ext cx="8208912" cy="4234408"/>
          </a:xfrm>
          <a:prstGeom prst="rect">
            <a:avLst/>
          </a:prstGeom>
        </p:spPr>
        <p:txBody>
          <a:bodyPr>
            <a:normAutofit/>
          </a:bodyPr>
          <a:lstStyle/>
          <a:p>
            <a:endParaRPr lang="en-GB" dirty="0" smtClean="0"/>
          </a:p>
          <a:p>
            <a:endParaRPr lang="en-GB" dirty="0"/>
          </a:p>
          <a:p>
            <a:endParaRPr lang="en-GB" dirty="0" smtClean="0"/>
          </a:p>
          <a:p>
            <a:r>
              <a:rPr lang="en-GB" sz="2800" dirty="0" smtClean="0"/>
              <a:t>Review of Inter Agency Major Incident Training particularly re London Underground,</a:t>
            </a:r>
          </a:p>
        </p:txBody>
      </p:sp>
    </p:spTree>
    <p:extLst>
      <p:ext uri="{BB962C8B-B14F-4D97-AF65-F5344CB8AC3E}">
        <p14:creationId xmlns:p14="http://schemas.microsoft.com/office/powerpoint/2010/main" val="1781206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188640"/>
            <a:ext cx="7773338" cy="2026055"/>
          </a:xfrm>
        </p:spPr>
        <p:txBody>
          <a:bodyPr>
            <a:normAutofit/>
          </a:bodyPr>
          <a:lstStyle/>
          <a:p>
            <a:r>
              <a:rPr lang="en-GB" b="1" dirty="0"/>
              <a:t>Joint Emergency Services Interoperability Programme</a:t>
            </a:r>
            <a:br>
              <a:rPr lang="en-GB" b="1" dirty="0"/>
            </a:br>
            <a:endParaRPr lang="en-GB" dirty="0"/>
          </a:p>
        </p:txBody>
      </p:sp>
      <p:sp>
        <p:nvSpPr>
          <p:cNvPr id="3" name="Content Placeholder 2"/>
          <p:cNvSpPr>
            <a:spLocks noGrp="1"/>
          </p:cNvSpPr>
          <p:nvPr>
            <p:ph idx="1"/>
          </p:nvPr>
        </p:nvSpPr>
        <p:spPr>
          <a:xfrm>
            <a:off x="251520" y="1700809"/>
            <a:ext cx="8640960" cy="4090392"/>
          </a:xfrm>
        </p:spPr>
        <p:txBody>
          <a:bodyPr>
            <a:normAutofit fontScale="25000" lnSpcReduction="20000"/>
          </a:bodyPr>
          <a:lstStyle/>
          <a:p>
            <a:pPr marL="0" indent="0">
              <a:buNone/>
            </a:pPr>
            <a:r>
              <a:rPr lang="en-GB" sz="8000" dirty="0" smtClean="0"/>
              <a:t>Launched in </a:t>
            </a:r>
            <a:r>
              <a:rPr lang="en-GB" sz="8000" dirty="0"/>
              <a:t>autumn 2012 </a:t>
            </a:r>
            <a:r>
              <a:rPr lang="en-GB" sz="8000" dirty="0" smtClean="0"/>
              <a:t>by police</a:t>
            </a:r>
            <a:r>
              <a:rPr lang="en-GB" sz="8000" dirty="0"/>
              <a:t>, fire and ambulance </a:t>
            </a:r>
            <a:r>
              <a:rPr lang="en-GB" sz="8000" dirty="0" smtClean="0"/>
              <a:t>services, 2 </a:t>
            </a:r>
            <a:r>
              <a:rPr lang="en-GB" sz="8000" dirty="0"/>
              <a:t>year programme </a:t>
            </a:r>
            <a:r>
              <a:rPr lang="en-GB" sz="8000" dirty="0" smtClean="0"/>
              <a:t>focused </a:t>
            </a:r>
            <a:r>
              <a:rPr lang="en-GB" sz="8000" dirty="0"/>
              <a:t>on improving the immediate emergency response to any major or complex incident. </a:t>
            </a:r>
            <a:endParaRPr lang="en-GB" sz="8000" dirty="0" smtClean="0"/>
          </a:p>
          <a:p>
            <a:pPr marL="0" indent="0">
              <a:buNone/>
            </a:pPr>
            <a:r>
              <a:rPr lang="en-GB" sz="8000" dirty="0" smtClean="0"/>
              <a:t>The </a:t>
            </a:r>
            <a:r>
              <a:rPr lang="en-GB" sz="8000" dirty="0"/>
              <a:t>projects include work to ensure that the services</a:t>
            </a:r>
            <a:r>
              <a:rPr lang="en-GB" sz="8000" dirty="0" smtClean="0"/>
              <a:t>:</a:t>
            </a:r>
          </a:p>
          <a:p>
            <a:r>
              <a:rPr lang="en-GB" sz="8000" dirty="0" smtClean="0"/>
              <a:t>understand </a:t>
            </a:r>
            <a:r>
              <a:rPr lang="en-GB" sz="8000" dirty="0"/>
              <a:t>each others’ roles and </a:t>
            </a:r>
            <a:r>
              <a:rPr lang="en-GB" sz="8000" dirty="0" smtClean="0"/>
              <a:t>responsibilities,</a:t>
            </a:r>
            <a:endParaRPr lang="en-GB" sz="8000" dirty="0"/>
          </a:p>
          <a:p>
            <a:r>
              <a:rPr lang="en-GB" sz="8000" dirty="0" smtClean="0"/>
              <a:t>clear </a:t>
            </a:r>
            <a:r>
              <a:rPr lang="en-GB" sz="8000" dirty="0"/>
              <a:t>guidance on how to work together where </a:t>
            </a:r>
            <a:r>
              <a:rPr lang="en-GB" sz="8000" dirty="0" smtClean="0"/>
              <a:t>appropriate,</a:t>
            </a:r>
            <a:endParaRPr lang="en-GB" sz="8000" dirty="0"/>
          </a:p>
          <a:p>
            <a:r>
              <a:rPr lang="en-GB" sz="8000" dirty="0"/>
              <a:t>share information quickly and </a:t>
            </a:r>
            <a:r>
              <a:rPr lang="en-GB" sz="8000" dirty="0" smtClean="0"/>
              <a:t>effectively,</a:t>
            </a:r>
            <a:endParaRPr lang="en-GB" sz="8000" dirty="0"/>
          </a:p>
          <a:p>
            <a:r>
              <a:rPr lang="en-GB" sz="8000" dirty="0"/>
              <a:t>can make rapid decisions supported by a joint assessment of </a:t>
            </a:r>
            <a:r>
              <a:rPr lang="en-GB" sz="8000" dirty="0" smtClean="0"/>
              <a:t>risk,</a:t>
            </a:r>
            <a:endParaRPr lang="en-GB" sz="8000" dirty="0"/>
          </a:p>
          <a:p>
            <a:r>
              <a:rPr lang="en-GB" sz="8000" dirty="0"/>
              <a:t>All of this will be supported by a greater emphasis on joint training and exercising at all levels of command.</a:t>
            </a:r>
          </a:p>
          <a:p>
            <a:endParaRPr lang="en-GB" dirty="0"/>
          </a:p>
        </p:txBody>
      </p:sp>
    </p:spTree>
    <p:extLst>
      <p:ext uri="{BB962C8B-B14F-4D97-AF65-F5344CB8AC3E}">
        <p14:creationId xmlns:p14="http://schemas.microsoft.com/office/powerpoint/2010/main" val="1151192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GB" sz="3100" b="1" dirty="0" smtClean="0"/>
              <a:t>2013 </a:t>
            </a:r>
            <a:r>
              <a:rPr lang="en-GB" sz="3100" b="1" dirty="0"/>
              <a:t>to 2015, the Home Office’s </a:t>
            </a:r>
            <a:r>
              <a:rPr lang="en-GB" sz="3100" b="1" dirty="0" smtClean="0"/>
              <a:t>‘Prepare’ objectives</a:t>
            </a:r>
            <a:r>
              <a:rPr lang="en-GB" b="1" dirty="0"/>
              <a:t/>
            </a:r>
            <a:br>
              <a:rPr lang="en-GB" b="1" dirty="0"/>
            </a:br>
            <a:endParaRPr lang="en-GB" b="1" dirty="0"/>
          </a:p>
        </p:txBody>
      </p:sp>
      <p:sp>
        <p:nvSpPr>
          <p:cNvPr id="3" name="Content Placeholder 2"/>
          <p:cNvSpPr>
            <a:spLocks noGrp="1"/>
          </p:cNvSpPr>
          <p:nvPr>
            <p:ph idx="1"/>
          </p:nvPr>
        </p:nvSpPr>
        <p:spPr>
          <a:xfrm>
            <a:off x="685330" y="1340768"/>
            <a:ext cx="7772870" cy="4824535"/>
          </a:xfrm>
        </p:spPr>
        <p:txBody>
          <a:bodyPr>
            <a:normAutofit/>
          </a:bodyPr>
          <a:lstStyle/>
          <a:p>
            <a:r>
              <a:rPr lang="en-GB" sz="2400" dirty="0"/>
              <a:t>C</a:t>
            </a:r>
            <a:r>
              <a:rPr lang="en-GB" sz="2400" dirty="0" smtClean="0"/>
              <a:t>ontinue </a:t>
            </a:r>
            <a:r>
              <a:rPr lang="en-GB" sz="2400" dirty="0"/>
              <a:t>to build generic capabilities to respond to and recover from a wide range of terrorist and </a:t>
            </a:r>
            <a:r>
              <a:rPr lang="en-GB" sz="2400" b="1" dirty="0"/>
              <a:t>other civil </a:t>
            </a:r>
            <a:r>
              <a:rPr lang="en-GB" sz="2400" b="1" dirty="0" smtClean="0"/>
              <a:t>emergencies</a:t>
            </a:r>
            <a:r>
              <a:rPr lang="en-GB" sz="2400" dirty="0" smtClean="0"/>
              <a:t>,</a:t>
            </a:r>
            <a:endParaRPr lang="en-GB" sz="2400" dirty="0"/>
          </a:p>
          <a:p>
            <a:r>
              <a:rPr lang="en-GB" sz="2400" dirty="0" smtClean="0"/>
              <a:t>Improve </a:t>
            </a:r>
            <a:r>
              <a:rPr lang="en-GB" sz="2400" dirty="0"/>
              <a:t>preparedness for the highest impact risks in the national risk </a:t>
            </a:r>
            <a:r>
              <a:rPr lang="en-GB" sz="2400" dirty="0" smtClean="0"/>
              <a:t>assessment,</a:t>
            </a:r>
            <a:endParaRPr lang="en-GB" sz="2400" dirty="0"/>
          </a:p>
          <a:p>
            <a:r>
              <a:rPr lang="en-GB" sz="2400" dirty="0" smtClean="0"/>
              <a:t>Improve </a:t>
            </a:r>
            <a:r>
              <a:rPr lang="en-GB" sz="2400" dirty="0"/>
              <a:t>the ability of the emergency services to work together during a terrorist attack - </a:t>
            </a:r>
            <a:r>
              <a:rPr lang="en-GB" sz="2400" b="1" dirty="0"/>
              <a:t>Joint Emergency Services Interoperability </a:t>
            </a:r>
            <a:r>
              <a:rPr lang="en-GB" sz="2400" b="1" dirty="0" smtClean="0"/>
              <a:t>Programme</a:t>
            </a:r>
            <a:r>
              <a:rPr lang="en-GB" sz="2400" dirty="0" smtClean="0"/>
              <a:t>,</a:t>
            </a:r>
            <a:endParaRPr lang="en-GB" sz="2400" dirty="0"/>
          </a:p>
          <a:p>
            <a:r>
              <a:rPr lang="en-GB" sz="2400" dirty="0" smtClean="0"/>
              <a:t>Enhance </a:t>
            </a:r>
            <a:r>
              <a:rPr lang="en-GB" sz="2400" dirty="0"/>
              <a:t>communications and information sharing for terrorist </a:t>
            </a:r>
            <a:r>
              <a:rPr lang="en-GB" sz="2400" dirty="0" smtClean="0"/>
              <a:t>attacks.</a:t>
            </a:r>
            <a:endParaRPr lang="en-GB" sz="2400" dirty="0"/>
          </a:p>
          <a:p>
            <a:endParaRPr lang="en-GB" dirty="0"/>
          </a:p>
        </p:txBody>
      </p:sp>
    </p:spTree>
    <p:extLst>
      <p:ext uri="{BB962C8B-B14F-4D97-AF65-F5344CB8AC3E}">
        <p14:creationId xmlns:p14="http://schemas.microsoft.com/office/powerpoint/2010/main" val="2316203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London Resilience Partnership</a:t>
            </a:r>
            <a:endParaRPr lang="en-GB" dirty="0"/>
          </a:p>
        </p:txBody>
      </p:sp>
      <p:sp>
        <p:nvSpPr>
          <p:cNvPr id="3" name="Content Placeholder 2"/>
          <p:cNvSpPr>
            <a:spLocks noGrp="1"/>
          </p:cNvSpPr>
          <p:nvPr>
            <p:ph idx="1"/>
          </p:nvPr>
        </p:nvSpPr>
        <p:spPr/>
        <p:txBody>
          <a:bodyPr/>
          <a:lstStyle/>
          <a:p>
            <a:endParaRPr lang="en-GB" dirty="0" smtClean="0"/>
          </a:p>
          <a:p>
            <a:endParaRPr lang="en-GB" dirty="0"/>
          </a:p>
          <a:p>
            <a:r>
              <a:rPr lang="en-GB" sz="2800" dirty="0" smtClean="0"/>
              <a:t>Strategic Coordination Protocol: </a:t>
            </a:r>
            <a:endParaRPr lang="en-GB" sz="2800" dirty="0"/>
          </a:p>
        </p:txBody>
      </p:sp>
    </p:spTree>
    <p:extLst>
      <p:ext uri="{BB962C8B-B14F-4D97-AF65-F5344CB8AC3E}">
        <p14:creationId xmlns:p14="http://schemas.microsoft.com/office/powerpoint/2010/main" val="2056979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Recommendations</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303912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116633"/>
            <a:ext cx="7773338" cy="1368152"/>
          </a:xfrm>
        </p:spPr>
        <p:txBody>
          <a:bodyPr/>
          <a:lstStyle/>
          <a:p>
            <a:r>
              <a:rPr lang="en-GB" dirty="0" smtClean="0"/>
              <a:t>Transport for London</a:t>
            </a:r>
            <a:endParaRPr lang="en-GB" dirty="0"/>
          </a:p>
        </p:txBody>
      </p:sp>
      <p:sp>
        <p:nvSpPr>
          <p:cNvPr id="3" name="Content Placeholder 2"/>
          <p:cNvSpPr>
            <a:spLocks noGrp="1"/>
          </p:cNvSpPr>
          <p:nvPr>
            <p:ph idx="1"/>
          </p:nvPr>
        </p:nvSpPr>
        <p:spPr>
          <a:xfrm>
            <a:off x="323528" y="1600200"/>
            <a:ext cx="8496944" cy="4525963"/>
          </a:xfrm>
        </p:spPr>
        <p:txBody>
          <a:bodyPr>
            <a:normAutofit/>
          </a:bodyPr>
          <a:lstStyle/>
          <a:p>
            <a:endParaRPr lang="en-GB" dirty="0"/>
          </a:p>
          <a:p>
            <a:r>
              <a:rPr lang="en-GB" sz="2800" dirty="0" err="1" smtClean="0"/>
              <a:t>TfL</a:t>
            </a:r>
            <a:r>
              <a:rPr lang="en-GB" sz="2800" dirty="0" smtClean="0"/>
              <a:t> </a:t>
            </a:r>
            <a:r>
              <a:rPr lang="en-GB" sz="2800" dirty="0"/>
              <a:t>review protocols by which it is alerted and informs emergency services of Major Incidents,</a:t>
            </a:r>
          </a:p>
          <a:p>
            <a:r>
              <a:rPr lang="en-GB" sz="2800" dirty="0" err="1"/>
              <a:t>TfL</a:t>
            </a:r>
            <a:r>
              <a:rPr lang="en-GB" sz="2800" dirty="0"/>
              <a:t> review procedures re Common RVP’s, the location is communicated and the permanent manning of RVP by London Underground staff,</a:t>
            </a:r>
          </a:p>
          <a:p>
            <a:r>
              <a:rPr lang="en-GB" sz="2800" dirty="0" err="1"/>
              <a:t>TfL</a:t>
            </a:r>
            <a:r>
              <a:rPr lang="en-GB" sz="2800" dirty="0"/>
              <a:t> review procedures for informing responders that current is off.</a:t>
            </a:r>
          </a:p>
          <a:p>
            <a:endParaRPr lang="en-GB" dirty="0"/>
          </a:p>
        </p:txBody>
      </p:sp>
    </p:spTree>
    <p:extLst>
      <p:ext uri="{BB962C8B-B14F-4D97-AF65-F5344CB8AC3E}">
        <p14:creationId xmlns:p14="http://schemas.microsoft.com/office/powerpoint/2010/main" val="2725101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Recommendations</a:t>
            </a:r>
          </a:p>
        </p:txBody>
      </p:sp>
      <p:sp>
        <p:nvSpPr>
          <p:cNvPr id="3" name="Content Placeholder 2"/>
          <p:cNvSpPr>
            <a:spLocks noGrp="1"/>
          </p:cNvSpPr>
          <p:nvPr>
            <p:ph idx="1"/>
          </p:nvPr>
        </p:nvSpPr>
        <p:spPr>
          <a:xfrm>
            <a:off x="251520" y="1412777"/>
            <a:ext cx="8640960" cy="4378424"/>
          </a:xfrm>
          <a:prstGeom prst="rect">
            <a:avLst/>
          </a:prstGeom>
        </p:spPr>
        <p:txBody>
          <a:bodyPr>
            <a:normAutofit/>
          </a:bodyPr>
          <a:lstStyle/>
          <a:p>
            <a:endParaRPr lang="en-GB" dirty="0" smtClean="0"/>
          </a:p>
          <a:p>
            <a:endParaRPr lang="en-GB" dirty="0"/>
          </a:p>
          <a:p>
            <a:r>
              <a:rPr lang="en-GB" sz="2800" dirty="0" err="1" smtClean="0"/>
              <a:t>TfL</a:t>
            </a:r>
            <a:r>
              <a:rPr lang="en-GB" sz="2800" dirty="0" smtClean="0"/>
              <a:t> review first aid equipment at stations,</a:t>
            </a:r>
          </a:p>
          <a:p>
            <a:r>
              <a:rPr lang="en-GB" sz="2800" dirty="0" smtClean="0"/>
              <a:t>LAS and NHS review casualty triage procedures,</a:t>
            </a:r>
          </a:p>
          <a:p>
            <a:r>
              <a:rPr lang="en-GB" sz="2800" dirty="0" smtClean="0"/>
              <a:t>Department of  Health review availability of London Air Ambulance and Medical Emergency Response Incident Teams.</a:t>
            </a:r>
          </a:p>
        </p:txBody>
      </p:sp>
    </p:spTree>
    <p:extLst>
      <p:ext uri="{BB962C8B-B14F-4D97-AF65-F5344CB8AC3E}">
        <p14:creationId xmlns:p14="http://schemas.microsoft.com/office/powerpoint/2010/main" val="41451938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92088"/>
          </a:xfrm>
        </p:spPr>
        <p:txBody>
          <a:bodyPr/>
          <a:lstStyle/>
          <a:p>
            <a:r>
              <a:rPr lang="en-GB" dirty="0" smtClean="0"/>
              <a:t>Responses LAS</a:t>
            </a:r>
            <a:endParaRPr lang="en-GB" dirty="0"/>
          </a:p>
        </p:txBody>
      </p:sp>
      <p:sp>
        <p:nvSpPr>
          <p:cNvPr id="3" name="Content Placeholder 2"/>
          <p:cNvSpPr>
            <a:spLocks noGrp="1"/>
          </p:cNvSpPr>
          <p:nvPr>
            <p:ph idx="1"/>
          </p:nvPr>
        </p:nvSpPr>
        <p:spPr>
          <a:xfrm>
            <a:off x="685330" y="1052736"/>
            <a:ext cx="7772870" cy="4738465"/>
          </a:xfrm>
          <a:prstGeom prst="rect">
            <a:avLst/>
          </a:prstGeom>
        </p:spPr>
        <p:txBody>
          <a:bodyPr>
            <a:noAutofit/>
          </a:bodyPr>
          <a:lstStyle/>
          <a:p>
            <a:r>
              <a:rPr lang="en-GB" sz="2800" dirty="0" smtClean="0"/>
              <a:t>Airwave </a:t>
            </a:r>
            <a:r>
              <a:rPr lang="en-GB" sz="2800" dirty="0"/>
              <a:t>digital radio system, </a:t>
            </a:r>
            <a:endParaRPr lang="en-GB" sz="2800" dirty="0" smtClean="0"/>
          </a:p>
          <a:p>
            <a:r>
              <a:rPr lang="en-GB" sz="2800" dirty="0" smtClean="0"/>
              <a:t>Pre-determined </a:t>
            </a:r>
            <a:r>
              <a:rPr lang="en-GB" sz="2800" dirty="0"/>
              <a:t>response to a major incident, </a:t>
            </a:r>
          </a:p>
          <a:p>
            <a:r>
              <a:rPr lang="en-GB" sz="2800" dirty="0" smtClean="0"/>
              <a:t>Two </a:t>
            </a:r>
            <a:r>
              <a:rPr lang="en-GB" sz="2800" dirty="0"/>
              <a:t>hazardous area response teams, </a:t>
            </a:r>
          </a:p>
          <a:p>
            <a:r>
              <a:rPr lang="en-GB" sz="2800" dirty="0" smtClean="0"/>
              <a:t>Replacing </a:t>
            </a:r>
            <a:r>
              <a:rPr lang="en-GB" sz="2800" dirty="0"/>
              <a:t>our </a:t>
            </a:r>
            <a:r>
              <a:rPr lang="en-GB" sz="2800" dirty="0" smtClean="0"/>
              <a:t>incident </a:t>
            </a:r>
            <a:r>
              <a:rPr lang="en-GB" sz="2800" dirty="0"/>
              <a:t>control </a:t>
            </a:r>
            <a:r>
              <a:rPr lang="en-GB" sz="2800" dirty="0" smtClean="0"/>
              <a:t>room</a:t>
            </a:r>
            <a:endParaRPr lang="en-GB" sz="2800" dirty="0"/>
          </a:p>
          <a:p>
            <a:r>
              <a:rPr lang="en-GB" sz="2800" dirty="0" smtClean="0"/>
              <a:t>Improving triage/ major Incident training</a:t>
            </a:r>
            <a:r>
              <a:rPr lang="en-GB" sz="3600" dirty="0" smtClean="0"/>
              <a:t> </a:t>
            </a:r>
          </a:p>
          <a:p>
            <a:endParaRPr lang="en-GB" sz="3600" dirty="0"/>
          </a:p>
          <a:p>
            <a:pPr marL="0" indent="0">
              <a:buNone/>
            </a:pPr>
            <a:endParaRPr lang="en-GB" sz="1600" dirty="0" smtClean="0"/>
          </a:p>
        </p:txBody>
      </p:sp>
    </p:spTree>
    <p:extLst>
      <p:ext uri="{BB962C8B-B14F-4D97-AF65-F5344CB8AC3E}">
        <p14:creationId xmlns:p14="http://schemas.microsoft.com/office/powerpoint/2010/main" val="888868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1"/>
            <a:ext cx="7773338" cy="1628800"/>
          </a:xfrm>
        </p:spPr>
        <p:txBody>
          <a:bodyPr>
            <a:normAutofit/>
          </a:bodyPr>
          <a:lstStyle/>
          <a:p>
            <a:r>
              <a:rPr lang="en-GB" dirty="0" smtClean="0"/>
              <a:t>Responses London Resilience Forum</a:t>
            </a:r>
            <a:endParaRPr lang="en-GB" dirty="0"/>
          </a:p>
        </p:txBody>
      </p:sp>
      <p:sp>
        <p:nvSpPr>
          <p:cNvPr id="3" name="Content Placeholder 2"/>
          <p:cNvSpPr>
            <a:spLocks noGrp="1"/>
          </p:cNvSpPr>
          <p:nvPr>
            <p:ph idx="1"/>
          </p:nvPr>
        </p:nvSpPr>
        <p:spPr>
          <a:xfrm>
            <a:off x="107504" y="1600200"/>
            <a:ext cx="8928992" cy="4525963"/>
          </a:xfrm>
        </p:spPr>
        <p:txBody>
          <a:bodyPr>
            <a:normAutofit/>
          </a:bodyPr>
          <a:lstStyle/>
          <a:p>
            <a:endParaRPr lang="en-GB" dirty="0"/>
          </a:p>
          <a:p>
            <a:r>
              <a:rPr lang="en-GB" sz="2400" dirty="0" smtClean="0"/>
              <a:t>Formation of London Resilience Partnership under the control of the GLA, Provides contingencies for: </a:t>
            </a:r>
          </a:p>
          <a:p>
            <a:r>
              <a:rPr lang="en-GB" sz="2400" dirty="0" smtClean="0"/>
              <a:t>Mass fatality incident, </a:t>
            </a:r>
          </a:p>
          <a:p>
            <a:r>
              <a:rPr lang="en-GB" sz="2400" dirty="0" smtClean="0"/>
              <a:t>Natural disaster (floods/flu etc.) </a:t>
            </a:r>
          </a:p>
          <a:p>
            <a:r>
              <a:rPr lang="en-GB" sz="2400" dirty="0" smtClean="0"/>
              <a:t>Structural collapse, </a:t>
            </a:r>
          </a:p>
          <a:p>
            <a:r>
              <a:rPr lang="en-GB" sz="2400" dirty="0" smtClean="0"/>
              <a:t>Evacuation/Shelter etc.</a:t>
            </a:r>
          </a:p>
          <a:p>
            <a:pPr marL="0" indent="0">
              <a:buNone/>
            </a:pPr>
            <a:endParaRPr lang="en-GB" dirty="0" smtClean="0"/>
          </a:p>
          <a:p>
            <a:endParaRPr lang="en-GB" dirty="0" smtClean="0"/>
          </a:p>
          <a:p>
            <a:endParaRPr lang="en-GB" dirty="0"/>
          </a:p>
        </p:txBody>
      </p:sp>
    </p:spTree>
    <p:extLst>
      <p:ext uri="{BB962C8B-B14F-4D97-AF65-F5344CB8AC3E}">
        <p14:creationId xmlns:p14="http://schemas.microsoft.com/office/powerpoint/2010/main" val="1826020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Wales Resilience Forum </a:t>
            </a:r>
            <a:endParaRPr lang="en-GB" dirty="0"/>
          </a:p>
        </p:txBody>
      </p:sp>
      <p:sp>
        <p:nvSpPr>
          <p:cNvPr id="3" name="Content Placeholder 2"/>
          <p:cNvSpPr>
            <a:spLocks noGrp="1"/>
          </p:cNvSpPr>
          <p:nvPr>
            <p:ph idx="1"/>
          </p:nvPr>
        </p:nvSpPr>
        <p:spPr/>
        <p:txBody>
          <a:bodyPr/>
          <a:lstStyle/>
          <a:p>
            <a:endParaRPr lang="en-GB" dirty="0" smtClean="0"/>
          </a:p>
          <a:p>
            <a:r>
              <a:rPr lang="en-GB" sz="2800" dirty="0" smtClean="0"/>
              <a:t>Wales </a:t>
            </a:r>
            <a:r>
              <a:rPr lang="en-GB" sz="2800" dirty="0"/>
              <a:t>Resilience is owned and operated jointly by the Wales Resilience Forum and the Local Resilience Forums of North Wales, South Wales, Dyfed-Powys and </a:t>
            </a:r>
            <a:r>
              <a:rPr lang="en-GB" sz="2800" dirty="0" smtClean="0"/>
              <a:t>Gwent,</a:t>
            </a:r>
          </a:p>
          <a:p>
            <a:endParaRPr lang="en-GB" dirty="0"/>
          </a:p>
        </p:txBody>
      </p:sp>
    </p:spTree>
    <p:extLst>
      <p:ext uri="{BB962C8B-B14F-4D97-AF65-F5344CB8AC3E}">
        <p14:creationId xmlns:p14="http://schemas.microsoft.com/office/powerpoint/2010/main" val="2804322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Provides Information on:</a:t>
            </a:r>
            <a:endParaRPr lang="en-GB" dirty="0"/>
          </a:p>
        </p:txBody>
      </p:sp>
      <p:sp>
        <p:nvSpPr>
          <p:cNvPr id="3" name="Content Placeholder 2"/>
          <p:cNvSpPr>
            <a:spLocks noGrp="1"/>
          </p:cNvSpPr>
          <p:nvPr>
            <p:ph idx="1"/>
          </p:nvPr>
        </p:nvSpPr>
        <p:spPr/>
        <p:txBody>
          <a:bodyPr>
            <a:normAutofit/>
          </a:bodyPr>
          <a:lstStyle/>
          <a:p>
            <a:r>
              <a:rPr lang="en-GB" sz="2800" dirty="0" smtClean="0"/>
              <a:t>Range </a:t>
            </a:r>
            <a:r>
              <a:rPr lang="en-GB" sz="2800" dirty="0"/>
              <a:t>of emergencies that could occur in Wales and how they could affect </a:t>
            </a:r>
            <a:r>
              <a:rPr lang="en-GB" sz="2800" dirty="0" smtClean="0"/>
              <a:t>the public,</a:t>
            </a:r>
          </a:p>
          <a:p>
            <a:r>
              <a:rPr lang="en-GB" sz="2800" dirty="0" smtClean="0"/>
              <a:t>What </a:t>
            </a:r>
            <a:r>
              <a:rPr lang="en-GB" sz="2800" dirty="0"/>
              <a:t>is being done at local, regional and national levels and the risks faced by communities in </a:t>
            </a:r>
            <a:r>
              <a:rPr lang="en-GB" sz="2800" dirty="0" smtClean="0"/>
              <a:t>Wales,</a:t>
            </a:r>
          </a:p>
          <a:p>
            <a:r>
              <a:rPr lang="en-GB" sz="2800" dirty="0" smtClean="0"/>
              <a:t>Travel Information during bad </a:t>
            </a:r>
            <a:r>
              <a:rPr lang="en-GB" sz="2800" dirty="0"/>
              <a:t>weather, </a:t>
            </a:r>
          </a:p>
          <a:p>
            <a:endParaRPr lang="en-GB" dirty="0"/>
          </a:p>
        </p:txBody>
      </p:sp>
    </p:spTree>
    <p:extLst>
      <p:ext uri="{BB962C8B-B14F-4D97-AF65-F5344CB8AC3E}">
        <p14:creationId xmlns:p14="http://schemas.microsoft.com/office/powerpoint/2010/main" val="501153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a:bodyPr>
          <a:lstStyle/>
          <a:p>
            <a:pPr marL="0" indent="0">
              <a:buNone/>
            </a:pPr>
            <a:r>
              <a:rPr lang="en-GB" sz="2000" dirty="0" smtClean="0">
                <a:hlinkClick r:id="rId2"/>
              </a:rPr>
              <a:t>https://www.london.gov.uk/sites/default/files/Strategic%20Coordination%20Protocol%20web%20May%202014_0.pdf</a:t>
            </a:r>
            <a:endParaRPr lang="en-GB" sz="2000" dirty="0" smtClean="0"/>
          </a:p>
          <a:p>
            <a:pPr marL="0" indent="0">
              <a:buNone/>
            </a:pPr>
            <a:r>
              <a:rPr lang="en-GB" sz="2000" dirty="0"/>
              <a:t> </a:t>
            </a:r>
            <a:r>
              <a:rPr lang="en-GB" sz="2000" dirty="0" smtClean="0">
                <a:hlinkClick r:id="rId3"/>
              </a:rPr>
              <a:t>http</a:t>
            </a:r>
            <a:r>
              <a:rPr lang="en-GB" sz="2000" dirty="0">
                <a:hlinkClick r:id="rId3"/>
              </a:rPr>
              <a:t>://walesresilience.gov.uk/behindthescenes/walesresilience/?</a:t>
            </a:r>
            <a:r>
              <a:rPr lang="en-GB" sz="2000" dirty="0" smtClean="0">
                <a:hlinkClick r:id="rId3"/>
              </a:rPr>
              <a:t>lang=en</a:t>
            </a:r>
            <a:r>
              <a:rPr lang="en-GB" sz="2000" dirty="0" smtClean="0"/>
              <a:t> </a:t>
            </a:r>
          </a:p>
          <a:p>
            <a:endParaRPr lang="en-GB" sz="2000" dirty="0"/>
          </a:p>
        </p:txBody>
      </p:sp>
    </p:spTree>
    <p:extLst>
      <p:ext uri="{BB962C8B-B14F-4D97-AF65-F5344CB8AC3E}">
        <p14:creationId xmlns:p14="http://schemas.microsoft.com/office/powerpoint/2010/main" val="5515104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Wood Type</Template>
  <TotalTime>399</TotalTime>
  <Words>695</Words>
  <Application>Microsoft Office PowerPoint</Application>
  <PresentationFormat>On-screen Show (4:3)</PresentationFormat>
  <Paragraphs>97</Paragraphs>
  <Slides>26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Rockwell</vt:lpstr>
      <vt:lpstr>Rockwell Condensed</vt:lpstr>
      <vt:lpstr>Wingdings</vt:lpstr>
      <vt:lpstr>Wood Type</vt:lpstr>
      <vt:lpstr>Case Study The London Bombings 7th July 2005</vt:lpstr>
      <vt:lpstr>PowerPoint Presentation</vt:lpstr>
      <vt:lpstr>PowerPoint Presentation</vt:lpstr>
      <vt:lpstr>Findings from the Coroners Inquest</vt:lpstr>
      <vt:lpstr>London Underground Network Control Centre (Now Network Operations Centre)</vt:lpstr>
      <vt:lpstr>CentreComm (TfL’s Control Room) </vt:lpstr>
      <vt:lpstr>LFB</vt:lpstr>
      <vt:lpstr>LAS </vt:lpstr>
      <vt:lpstr>Gold, Silver and Bronze </vt:lpstr>
      <vt:lpstr>PowerPoint Presentation</vt:lpstr>
      <vt:lpstr>Inter Agency Training</vt:lpstr>
      <vt:lpstr>Confusion</vt:lpstr>
      <vt:lpstr>Findings from the Coroners Inquest</vt:lpstr>
      <vt:lpstr>Findings</vt:lpstr>
      <vt:lpstr>Recommendations</vt:lpstr>
      <vt:lpstr>Joint Emergency Services Interoperability Programme </vt:lpstr>
      <vt:lpstr>2013 to 2015, the Home Office’s ‘Prepare’ objectives </vt:lpstr>
      <vt:lpstr>London Resilience Partnership</vt:lpstr>
      <vt:lpstr>Recommendations</vt:lpstr>
      <vt:lpstr>Transport for London</vt:lpstr>
      <vt:lpstr>Recommendations</vt:lpstr>
      <vt:lpstr>Responses LAS</vt:lpstr>
      <vt:lpstr>Responses London Resilience Forum</vt:lpstr>
      <vt:lpstr>Wales Resilience Forum </vt:lpstr>
      <vt:lpstr>Provides Information 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 The London Bombings 7th July 2005</dc:title>
  <dc:creator>Jones, Wynne</dc:creator>
  <cp:lastModifiedBy>Wynne Jones (Business &amp; Management)</cp:lastModifiedBy>
  <cp:revision>26</cp:revision>
  <dcterms:created xsi:type="dcterms:W3CDTF">2014-11-14T10:23:16Z</dcterms:created>
  <dcterms:modified xsi:type="dcterms:W3CDTF">2019-02-05T15:45:57Z</dcterms:modified>
</cp:coreProperties>
</file>