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4.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5.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6.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7" r:id="rId5"/>
    <p:sldMasterId id="2147483669" r:id="rId6"/>
    <p:sldMasterId id="2147483671" r:id="rId7"/>
    <p:sldMasterId id="2147483673" r:id="rId8"/>
    <p:sldMasterId id="2147483676" r:id="rId9"/>
    <p:sldMasterId id="2147483678" r:id="rId10"/>
    <p:sldMasterId id="2147483680" r:id="rId11"/>
    <p:sldMasterId id="2147483682" r:id="rId12"/>
    <p:sldMasterId id="2147483694" r:id="rId13"/>
    <p:sldMasterId id="2147483699" r:id="rId14"/>
    <p:sldMasterId id="2147483703" r:id="rId15"/>
    <p:sldMasterId id="2147483707" r:id="rId16"/>
    <p:sldMasterId id="2147483719" r:id="rId17"/>
    <p:sldMasterId id="2147483731" r:id="rId18"/>
    <p:sldMasterId id="2147483740" r:id="rId19"/>
    <p:sldMasterId id="2147483743" r:id="rId20"/>
  </p:sldMasterIdLst>
  <p:notesMasterIdLst>
    <p:notesMasterId r:id="rId50"/>
  </p:notesMasterIdLst>
  <p:handoutMasterIdLst>
    <p:handoutMasterId r:id="rId51"/>
  </p:handoutMasterIdLst>
  <p:sldIdLst>
    <p:sldId id="538" r:id="rId21"/>
    <p:sldId id="257" r:id="rId22"/>
    <p:sldId id="258" r:id="rId23"/>
    <p:sldId id="540" r:id="rId24"/>
    <p:sldId id="360" r:id="rId25"/>
    <p:sldId id="395" r:id="rId26"/>
    <p:sldId id="510" r:id="rId27"/>
    <p:sldId id="523" r:id="rId28"/>
    <p:sldId id="524" r:id="rId29"/>
    <p:sldId id="525" r:id="rId30"/>
    <p:sldId id="543" r:id="rId31"/>
    <p:sldId id="526" r:id="rId32"/>
    <p:sldId id="527" r:id="rId33"/>
    <p:sldId id="528" r:id="rId34"/>
    <p:sldId id="531" r:id="rId35"/>
    <p:sldId id="533" r:id="rId36"/>
    <p:sldId id="529" r:id="rId37"/>
    <p:sldId id="513" r:id="rId38"/>
    <p:sldId id="517" r:id="rId39"/>
    <p:sldId id="520" r:id="rId40"/>
    <p:sldId id="518" r:id="rId41"/>
    <p:sldId id="363" r:id="rId42"/>
    <p:sldId id="495" r:id="rId43"/>
    <p:sldId id="492" r:id="rId44"/>
    <p:sldId id="493" r:id="rId45"/>
    <p:sldId id="499" r:id="rId46"/>
    <p:sldId id="596" r:id="rId47"/>
    <p:sldId id="597" r:id="rId48"/>
    <p:sldId id="301"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4EB705-3F76-4895-A3C5-24DC1B50F400}" v="1" dt="2022-10-06T10:33:41.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26" autoAdjust="0"/>
    <p:restoredTop sz="54665" autoAdjust="0"/>
  </p:normalViewPr>
  <p:slideViewPr>
    <p:cSldViewPr>
      <p:cViewPr varScale="1">
        <p:scale>
          <a:sx n="56" d="100"/>
          <a:sy n="56" d="100"/>
        </p:scale>
        <p:origin x="1623" y="3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microsoft.com/office/2015/10/relationships/revisionInfo" Target="revisionInfo.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ce Blake" userId="e2d5f261-a8fe-45b5-b846-e1d5206c8160" providerId="ADAL" clId="{774EB705-3F76-4895-A3C5-24DC1B50F400}"/>
    <pc:docChg chg="custSel delSld modSld">
      <pc:chgData name="Laurence Blake" userId="e2d5f261-a8fe-45b5-b846-e1d5206c8160" providerId="ADAL" clId="{774EB705-3F76-4895-A3C5-24DC1B50F400}" dt="2022-10-07T15:29:01.045" v="259" actId="20577"/>
      <pc:docMkLst>
        <pc:docMk/>
      </pc:docMkLst>
      <pc:sldChg chg="addSp delSp modSp mod modNotesTx">
        <pc:chgData name="Laurence Blake" userId="e2d5f261-a8fe-45b5-b846-e1d5206c8160" providerId="ADAL" clId="{774EB705-3F76-4895-A3C5-24DC1B50F400}" dt="2022-10-07T15:29:01.045" v="259" actId="20577"/>
        <pc:sldMkLst>
          <pc:docMk/>
          <pc:sldMk cId="2896991359" sldId="533"/>
        </pc:sldMkLst>
        <pc:spChg chg="add">
          <ac:chgData name="Laurence Blake" userId="e2d5f261-a8fe-45b5-b846-e1d5206c8160" providerId="ADAL" clId="{774EB705-3F76-4895-A3C5-24DC1B50F400}" dt="2022-10-06T10:33:46.687" v="24" actId="26606"/>
          <ac:spMkLst>
            <pc:docMk/>
            <pc:sldMk cId="2896991359" sldId="533"/>
            <ac:spMk id="2055" creationId="{69D184B2-2226-4E31-BCCB-444330767440}"/>
          </ac:spMkLst>
        </pc:spChg>
        <pc:spChg chg="add">
          <ac:chgData name="Laurence Blake" userId="e2d5f261-a8fe-45b5-b846-e1d5206c8160" providerId="ADAL" clId="{774EB705-3F76-4895-A3C5-24DC1B50F400}" dt="2022-10-06T10:33:46.687" v="24" actId="26606"/>
          <ac:spMkLst>
            <pc:docMk/>
            <pc:sldMk cId="2896991359" sldId="533"/>
            <ac:spMk id="2057" creationId="{1AC4D4E3-486A-464A-8EC8-D44881097267}"/>
          </ac:spMkLst>
        </pc:spChg>
        <pc:spChg chg="add">
          <ac:chgData name="Laurence Blake" userId="e2d5f261-a8fe-45b5-b846-e1d5206c8160" providerId="ADAL" clId="{774EB705-3F76-4895-A3C5-24DC1B50F400}" dt="2022-10-06T10:33:46.687" v="24" actId="26606"/>
          <ac:spMkLst>
            <pc:docMk/>
            <pc:sldMk cId="2896991359" sldId="533"/>
            <ac:spMk id="2059" creationId="{864DE13E-58EB-4475-B79C-0D4FC651239B}"/>
          </ac:spMkLst>
        </pc:spChg>
        <pc:picChg chg="add mod">
          <ac:chgData name="Laurence Blake" userId="e2d5f261-a8fe-45b5-b846-e1d5206c8160" providerId="ADAL" clId="{774EB705-3F76-4895-A3C5-24DC1B50F400}" dt="2022-10-06T10:33:46.687" v="24" actId="26606"/>
          <ac:picMkLst>
            <pc:docMk/>
            <pc:sldMk cId="2896991359" sldId="533"/>
            <ac:picMk id="3" creationId="{41C83EC3-8E5C-9017-983B-5CBD35555E5E}"/>
          </ac:picMkLst>
        </pc:picChg>
        <pc:picChg chg="mod">
          <ac:chgData name="Laurence Blake" userId="e2d5f261-a8fe-45b5-b846-e1d5206c8160" providerId="ADAL" clId="{774EB705-3F76-4895-A3C5-24DC1B50F400}" dt="2022-10-06T10:33:46.687" v="24" actId="26606"/>
          <ac:picMkLst>
            <pc:docMk/>
            <pc:sldMk cId="2896991359" sldId="533"/>
            <ac:picMk id="2050" creationId="{FEE72C04-5E34-4FCC-A802-7F5F02AF7B60}"/>
          </ac:picMkLst>
        </pc:picChg>
        <pc:picChg chg="del">
          <ac:chgData name="Laurence Blake" userId="e2d5f261-a8fe-45b5-b846-e1d5206c8160" providerId="ADAL" clId="{774EB705-3F76-4895-A3C5-24DC1B50F400}" dt="2022-10-06T10:33:41.607" v="22" actId="478"/>
          <ac:picMkLst>
            <pc:docMk/>
            <pc:sldMk cId="2896991359" sldId="533"/>
            <ac:picMk id="2052" creationId="{5DC4D2F8-8179-4003-AC78-99D4C59056A7}"/>
          </ac:picMkLst>
        </pc:picChg>
        <pc:cxnChg chg="add">
          <ac:chgData name="Laurence Blake" userId="e2d5f261-a8fe-45b5-b846-e1d5206c8160" providerId="ADAL" clId="{774EB705-3F76-4895-A3C5-24DC1B50F400}" dt="2022-10-06T10:33:46.687" v="24" actId="26606"/>
          <ac:cxnSpMkLst>
            <pc:docMk/>
            <pc:sldMk cId="2896991359" sldId="533"/>
            <ac:cxnSpMk id="2061" creationId="{02E9B2EE-76CA-47F3-9977-3F2FCB7FD252}"/>
          </ac:cxnSpMkLst>
        </pc:cxnChg>
      </pc:sldChg>
      <pc:sldChg chg="del">
        <pc:chgData name="Laurence Blake" userId="e2d5f261-a8fe-45b5-b846-e1d5206c8160" providerId="ADAL" clId="{774EB705-3F76-4895-A3C5-24DC1B50F400}" dt="2022-10-06T07:37:50.332" v="0" actId="47"/>
        <pc:sldMkLst>
          <pc:docMk/>
          <pc:sldMk cId="4252973321" sldId="545"/>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4.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5.png"/><Relationship Id="rId7" Type="http://schemas.openxmlformats.org/officeDocument/2006/relationships/image" Target="../media/image69.png"/><Relationship Id="rId12" Type="http://schemas.openxmlformats.org/officeDocument/2006/relationships/image" Target="../media/image74.sv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11" Type="http://schemas.openxmlformats.org/officeDocument/2006/relationships/image" Target="../media/image73.png"/><Relationship Id="rId5" Type="http://schemas.openxmlformats.org/officeDocument/2006/relationships/image" Target="../media/image67.png"/><Relationship Id="rId10" Type="http://schemas.openxmlformats.org/officeDocument/2006/relationships/image" Target="../media/image72.svg"/><Relationship Id="rId4" Type="http://schemas.openxmlformats.org/officeDocument/2006/relationships/image" Target="../media/image66.svg"/><Relationship Id="rId9" Type="http://schemas.openxmlformats.org/officeDocument/2006/relationships/image" Target="../media/image7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5.png"/><Relationship Id="rId7" Type="http://schemas.openxmlformats.org/officeDocument/2006/relationships/image" Target="../media/image69.png"/><Relationship Id="rId12" Type="http://schemas.openxmlformats.org/officeDocument/2006/relationships/image" Target="../media/image74.sv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11" Type="http://schemas.openxmlformats.org/officeDocument/2006/relationships/image" Target="../media/image73.png"/><Relationship Id="rId5" Type="http://schemas.openxmlformats.org/officeDocument/2006/relationships/image" Target="../media/image67.png"/><Relationship Id="rId10" Type="http://schemas.openxmlformats.org/officeDocument/2006/relationships/image" Target="../media/image72.svg"/><Relationship Id="rId4" Type="http://schemas.openxmlformats.org/officeDocument/2006/relationships/image" Target="../media/image66.svg"/><Relationship Id="rId9" Type="http://schemas.openxmlformats.org/officeDocument/2006/relationships/image" Target="../media/image7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B40A65-B493-4F68-A8DE-E1637C206A7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6687852-8419-4239-A6DE-DF55363FBA35}">
      <dgm:prSet/>
      <dgm:spPr/>
      <dgm:t>
        <a:bodyPr/>
        <a:lstStyle/>
        <a:p>
          <a:r>
            <a:rPr lang="en-US" dirty="0"/>
            <a:t>Register/Module Learning Outcomes</a:t>
          </a:r>
        </a:p>
      </dgm:t>
    </dgm:pt>
    <dgm:pt modelId="{0485372E-264B-4ECA-B3C8-9D78065B81C5}" type="parTrans" cxnId="{0F9DF9D4-272F-429D-8A79-6E82897E4E23}">
      <dgm:prSet/>
      <dgm:spPr/>
      <dgm:t>
        <a:bodyPr/>
        <a:lstStyle/>
        <a:p>
          <a:endParaRPr lang="en-US"/>
        </a:p>
      </dgm:t>
    </dgm:pt>
    <dgm:pt modelId="{15CAD882-5DF7-444A-898A-A2B2F66F450C}" type="sibTrans" cxnId="{0F9DF9D4-272F-429D-8A79-6E82897E4E23}">
      <dgm:prSet/>
      <dgm:spPr/>
      <dgm:t>
        <a:bodyPr/>
        <a:lstStyle/>
        <a:p>
          <a:endParaRPr lang="en-US"/>
        </a:p>
      </dgm:t>
    </dgm:pt>
    <dgm:pt modelId="{34E35EC2-3582-4873-A909-0063677EBCA1}">
      <dgm:prSet/>
      <dgm:spPr/>
      <dgm:t>
        <a:bodyPr/>
        <a:lstStyle/>
        <a:p>
          <a:r>
            <a:rPr lang="en-US"/>
            <a:t>PMS – What is it?</a:t>
          </a:r>
        </a:p>
      </dgm:t>
    </dgm:pt>
    <dgm:pt modelId="{03E4D6FD-8362-4732-9847-CCC86ECD8CAA}" type="parTrans" cxnId="{61191B2B-AD5C-4768-899D-0C2698F61AD6}">
      <dgm:prSet/>
      <dgm:spPr/>
      <dgm:t>
        <a:bodyPr/>
        <a:lstStyle/>
        <a:p>
          <a:endParaRPr lang="en-US"/>
        </a:p>
      </dgm:t>
    </dgm:pt>
    <dgm:pt modelId="{ABA386E6-C6F3-41AD-8233-7A319D6AB482}" type="sibTrans" cxnId="{61191B2B-AD5C-4768-899D-0C2698F61AD6}">
      <dgm:prSet/>
      <dgm:spPr/>
      <dgm:t>
        <a:bodyPr/>
        <a:lstStyle/>
        <a:p>
          <a:endParaRPr lang="en-US"/>
        </a:p>
      </dgm:t>
    </dgm:pt>
    <dgm:pt modelId="{6D68EDB6-5D16-4D06-B7EF-D0E2EC1EA0EF}">
      <dgm:prSet/>
      <dgm:spPr/>
      <dgm:t>
        <a:bodyPr/>
        <a:lstStyle/>
        <a:p>
          <a:r>
            <a:rPr lang="en-US"/>
            <a:t>PMS – The market &amp; choice</a:t>
          </a:r>
        </a:p>
      </dgm:t>
    </dgm:pt>
    <dgm:pt modelId="{77138666-B36A-4AE6-BBD3-66D3DD5585C3}" type="parTrans" cxnId="{4913AC1B-4A4B-44F5-9C58-60859D020FC4}">
      <dgm:prSet/>
      <dgm:spPr/>
      <dgm:t>
        <a:bodyPr/>
        <a:lstStyle/>
        <a:p>
          <a:endParaRPr lang="en-US"/>
        </a:p>
      </dgm:t>
    </dgm:pt>
    <dgm:pt modelId="{62A752BB-2230-4B54-95CA-469340CA204D}" type="sibTrans" cxnId="{4913AC1B-4A4B-44F5-9C58-60859D020FC4}">
      <dgm:prSet/>
      <dgm:spPr/>
      <dgm:t>
        <a:bodyPr/>
        <a:lstStyle/>
        <a:p>
          <a:endParaRPr lang="en-US"/>
        </a:p>
      </dgm:t>
    </dgm:pt>
    <dgm:pt modelId="{9448B3F7-7148-4F9F-8044-B48A4901DEBB}">
      <dgm:prSet/>
      <dgm:spPr/>
      <dgm:t>
        <a:bodyPr/>
        <a:lstStyle/>
        <a:p>
          <a:r>
            <a:rPr lang="en-US"/>
            <a:t>PMS &amp; Creating WOW moments</a:t>
          </a:r>
        </a:p>
      </dgm:t>
    </dgm:pt>
    <dgm:pt modelId="{02B2E7DA-57F8-44C8-AD19-425473836AF7}" type="parTrans" cxnId="{F50B89BA-5789-43C4-A3A3-CADA4AC63D48}">
      <dgm:prSet/>
      <dgm:spPr/>
      <dgm:t>
        <a:bodyPr/>
        <a:lstStyle/>
        <a:p>
          <a:endParaRPr lang="en-US"/>
        </a:p>
      </dgm:t>
    </dgm:pt>
    <dgm:pt modelId="{0DA6965A-2087-4FFC-B299-C21FD5179886}" type="sibTrans" cxnId="{F50B89BA-5789-43C4-A3A3-CADA4AC63D48}">
      <dgm:prSet/>
      <dgm:spPr/>
      <dgm:t>
        <a:bodyPr/>
        <a:lstStyle/>
        <a:p>
          <a:endParaRPr lang="en-US"/>
        </a:p>
      </dgm:t>
    </dgm:pt>
    <dgm:pt modelId="{46F2756A-60EA-4CB0-8EC2-4AA7306EE7B5}">
      <dgm:prSet/>
      <dgm:spPr/>
      <dgm:t>
        <a:bodyPr/>
        <a:lstStyle/>
        <a:p>
          <a:r>
            <a:rPr lang="en-US" dirty="0"/>
            <a:t>PMS &amp; Marketing with Marriott</a:t>
          </a:r>
        </a:p>
      </dgm:t>
    </dgm:pt>
    <dgm:pt modelId="{A37045DB-F9F5-43FD-9DDC-77F30E74AAF9}" type="parTrans" cxnId="{70AF78AF-01D8-4FB0-9556-82FA6F6D0322}">
      <dgm:prSet/>
      <dgm:spPr/>
      <dgm:t>
        <a:bodyPr/>
        <a:lstStyle/>
        <a:p>
          <a:endParaRPr lang="en-US"/>
        </a:p>
      </dgm:t>
    </dgm:pt>
    <dgm:pt modelId="{D3B92797-CCB6-4149-8A74-3848AF639AC5}" type="sibTrans" cxnId="{70AF78AF-01D8-4FB0-9556-82FA6F6D0322}">
      <dgm:prSet/>
      <dgm:spPr/>
      <dgm:t>
        <a:bodyPr/>
        <a:lstStyle/>
        <a:p>
          <a:endParaRPr lang="en-US"/>
        </a:p>
      </dgm:t>
    </dgm:pt>
    <dgm:pt modelId="{80A9465E-321F-40F8-99AD-640463478EC5}">
      <dgm:prSet/>
      <dgm:spPr/>
      <dgm:t>
        <a:bodyPr/>
        <a:lstStyle/>
        <a:p>
          <a:r>
            <a:rPr lang="en-US"/>
            <a:t>Assignments 1 &amp; 2</a:t>
          </a:r>
        </a:p>
      </dgm:t>
    </dgm:pt>
    <dgm:pt modelId="{747FD28F-04DD-4633-926A-BEFD5B5D73F3}" type="parTrans" cxnId="{461B31B3-5029-47FE-8563-C9D71F66B6F4}">
      <dgm:prSet/>
      <dgm:spPr/>
      <dgm:t>
        <a:bodyPr/>
        <a:lstStyle/>
        <a:p>
          <a:endParaRPr lang="en-US"/>
        </a:p>
      </dgm:t>
    </dgm:pt>
    <dgm:pt modelId="{91D9AC1D-E6F4-4E64-9356-5976466EA4E2}" type="sibTrans" cxnId="{461B31B3-5029-47FE-8563-C9D71F66B6F4}">
      <dgm:prSet/>
      <dgm:spPr/>
      <dgm:t>
        <a:bodyPr/>
        <a:lstStyle/>
        <a:p>
          <a:endParaRPr lang="en-US"/>
        </a:p>
      </dgm:t>
    </dgm:pt>
    <dgm:pt modelId="{7877B02A-A6BF-4C65-AD37-FABC805826C4}">
      <dgm:prSet/>
      <dgm:spPr/>
      <dgm:t>
        <a:bodyPr/>
        <a:lstStyle/>
        <a:p>
          <a:r>
            <a:rPr lang="en-US"/>
            <a:t>A hotel is just a building TEDx Talks</a:t>
          </a:r>
        </a:p>
      </dgm:t>
    </dgm:pt>
    <dgm:pt modelId="{E4C70C12-91B0-44AE-8784-C70C17C26FAB}" type="parTrans" cxnId="{3967EDDC-3D4B-4852-A489-495630DCFEAF}">
      <dgm:prSet/>
      <dgm:spPr/>
      <dgm:t>
        <a:bodyPr/>
        <a:lstStyle/>
        <a:p>
          <a:endParaRPr lang="en-GB"/>
        </a:p>
      </dgm:t>
    </dgm:pt>
    <dgm:pt modelId="{D4D5B02E-8D4C-4CF6-8ACE-8D516BDD8E44}" type="sibTrans" cxnId="{3967EDDC-3D4B-4852-A489-495630DCFEAF}">
      <dgm:prSet/>
      <dgm:spPr/>
      <dgm:t>
        <a:bodyPr/>
        <a:lstStyle/>
        <a:p>
          <a:endParaRPr lang="en-GB"/>
        </a:p>
      </dgm:t>
    </dgm:pt>
    <dgm:pt modelId="{C17AABB1-82DA-4DF9-8EEB-E34F96DCA353}" type="pres">
      <dgm:prSet presAssocID="{56B40A65-B493-4F68-A8DE-E1637C206A7A}" presName="linear" presStyleCnt="0">
        <dgm:presLayoutVars>
          <dgm:animLvl val="lvl"/>
          <dgm:resizeHandles val="exact"/>
        </dgm:presLayoutVars>
      </dgm:prSet>
      <dgm:spPr/>
    </dgm:pt>
    <dgm:pt modelId="{E0B48D5D-68B7-446C-A362-E0728D750158}" type="pres">
      <dgm:prSet presAssocID="{86687852-8419-4239-A6DE-DF55363FBA35}" presName="parentText" presStyleLbl="node1" presStyleIdx="0" presStyleCnt="7">
        <dgm:presLayoutVars>
          <dgm:chMax val="0"/>
          <dgm:bulletEnabled val="1"/>
        </dgm:presLayoutVars>
      </dgm:prSet>
      <dgm:spPr/>
    </dgm:pt>
    <dgm:pt modelId="{774C7920-B940-4EB9-ABCF-5505D0EF325D}" type="pres">
      <dgm:prSet presAssocID="{15CAD882-5DF7-444A-898A-A2B2F66F450C}" presName="spacer" presStyleCnt="0"/>
      <dgm:spPr/>
    </dgm:pt>
    <dgm:pt modelId="{96F8DE31-AD7E-42C5-A8F5-EBF94F1DB63C}" type="pres">
      <dgm:prSet presAssocID="{7877B02A-A6BF-4C65-AD37-FABC805826C4}" presName="parentText" presStyleLbl="node1" presStyleIdx="1" presStyleCnt="7">
        <dgm:presLayoutVars>
          <dgm:chMax val="0"/>
          <dgm:bulletEnabled val="1"/>
        </dgm:presLayoutVars>
      </dgm:prSet>
      <dgm:spPr/>
    </dgm:pt>
    <dgm:pt modelId="{229641CE-0986-4101-B8FB-1890B701097E}" type="pres">
      <dgm:prSet presAssocID="{D4D5B02E-8D4C-4CF6-8ACE-8D516BDD8E44}" presName="spacer" presStyleCnt="0"/>
      <dgm:spPr/>
    </dgm:pt>
    <dgm:pt modelId="{2E158186-1500-40EF-BF68-DA17398BCD32}" type="pres">
      <dgm:prSet presAssocID="{34E35EC2-3582-4873-A909-0063677EBCA1}" presName="parentText" presStyleLbl="node1" presStyleIdx="2" presStyleCnt="7">
        <dgm:presLayoutVars>
          <dgm:chMax val="0"/>
          <dgm:bulletEnabled val="1"/>
        </dgm:presLayoutVars>
      </dgm:prSet>
      <dgm:spPr/>
    </dgm:pt>
    <dgm:pt modelId="{D23B7C74-E011-45D0-AE24-A6BEF50FCA9F}" type="pres">
      <dgm:prSet presAssocID="{ABA386E6-C6F3-41AD-8233-7A319D6AB482}" presName="spacer" presStyleCnt="0"/>
      <dgm:spPr/>
    </dgm:pt>
    <dgm:pt modelId="{37032292-9839-43D1-8DA3-18C33B61F76D}" type="pres">
      <dgm:prSet presAssocID="{6D68EDB6-5D16-4D06-B7EF-D0E2EC1EA0EF}" presName="parentText" presStyleLbl="node1" presStyleIdx="3" presStyleCnt="7">
        <dgm:presLayoutVars>
          <dgm:chMax val="0"/>
          <dgm:bulletEnabled val="1"/>
        </dgm:presLayoutVars>
      </dgm:prSet>
      <dgm:spPr/>
    </dgm:pt>
    <dgm:pt modelId="{E9D0C807-E6EE-4E0A-8663-1FE03F9AB914}" type="pres">
      <dgm:prSet presAssocID="{62A752BB-2230-4B54-95CA-469340CA204D}" presName="spacer" presStyleCnt="0"/>
      <dgm:spPr/>
    </dgm:pt>
    <dgm:pt modelId="{505D34D2-8232-4057-A24E-BB5C93FC9E15}" type="pres">
      <dgm:prSet presAssocID="{9448B3F7-7148-4F9F-8044-B48A4901DEBB}" presName="parentText" presStyleLbl="node1" presStyleIdx="4" presStyleCnt="7">
        <dgm:presLayoutVars>
          <dgm:chMax val="0"/>
          <dgm:bulletEnabled val="1"/>
        </dgm:presLayoutVars>
      </dgm:prSet>
      <dgm:spPr/>
    </dgm:pt>
    <dgm:pt modelId="{EE43E7AF-3784-4042-98FC-E226ED243F9C}" type="pres">
      <dgm:prSet presAssocID="{0DA6965A-2087-4FFC-B299-C21FD5179886}" presName="spacer" presStyleCnt="0"/>
      <dgm:spPr/>
    </dgm:pt>
    <dgm:pt modelId="{B6CE3DF1-48B3-4699-B2D1-17C02E56CD65}" type="pres">
      <dgm:prSet presAssocID="{46F2756A-60EA-4CB0-8EC2-4AA7306EE7B5}" presName="parentText" presStyleLbl="node1" presStyleIdx="5" presStyleCnt="7">
        <dgm:presLayoutVars>
          <dgm:chMax val="0"/>
          <dgm:bulletEnabled val="1"/>
        </dgm:presLayoutVars>
      </dgm:prSet>
      <dgm:spPr/>
    </dgm:pt>
    <dgm:pt modelId="{E2853761-78A5-48B6-A9CE-DE334984586F}" type="pres">
      <dgm:prSet presAssocID="{D3B92797-CCB6-4149-8A74-3848AF639AC5}" presName="spacer" presStyleCnt="0"/>
      <dgm:spPr/>
    </dgm:pt>
    <dgm:pt modelId="{29B78516-5E73-4436-A430-38A6CF4B516C}" type="pres">
      <dgm:prSet presAssocID="{80A9465E-321F-40F8-99AD-640463478EC5}" presName="parentText" presStyleLbl="node1" presStyleIdx="6" presStyleCnt="7">
        <dgm:presLayoutVars>
          <dgm:chMax val="0"/>
          <dgm:bulletEnabled val="1"/>
        </dgm:presLayoutVars>
      </dgm:prSet>
      <dgm:spPr/>
    </dgm:pt>
  </dgm:ptLst>
  <dgm:cxnLst>
    <dgm:cxn modelId="{3AF43C06-C52C-4635-B5CB-1CA7CAD2BF99}" type="presOf" srcId="{86687852-8419-4239-A6DE-DF55363FBA35}" destId="{E0B48D5D-68B7-446C-A362-E0728D750158}" srcOrd="0" destOrd="0" presId="urn:microsoft.com/office/officeart/2005/8/layout/vList2"/>
    <dgm:cxn modelId="{4913AC1B-4A4B-44F5-9C58-60859D020FC4}" srcId="{56B40A65-B493-4F68-A8DE-E1637C206A7A}" destId="{6D68EDB6-5D16-4D06-B7EF-D0E2EC1EA0EF}" srcOrd="3" destOrd="0" parTransId="{77138666-B36A-4AE6-BBD3-66D3DD5585C3}" sibTransId="{62A752BB-2230-4B54-95CA-469340CA204D}"/>
    <dgm:cxn modelId="{8E071A21-1448-4033-A1FD-34CA4E79951F}" type="presOf" srcId="{9448B3F7-7148-4F9F-8044-B48A4901DEBB}" destId="{505D34D2-8232-4057-A24E-BB5C93FC9E15}" srcOrd="0" destOrd="0" presId="urn:microsoft.com/office/officeart/2005/8/layout/vList2"/>
    <dgm:cxn modelId="{61191B2B-AD5C-4768-899D-0C2698F61AD6}" srcId="{56B40A65-B493-4F68-A8DE-E1637C206A7A}" destId="{34E35EC2-3582-4873-A909-0063677EBCA1}" srcOrd="2" destOrd="0" parTransId="{03E4D6FD-8362-4732-9847-CCC86ECD8CAA}" sibTransId="{ABA386E6-C6F3-41AD-8233-7A319D6AB482}"/>
    <dgm:cxn modelId="{385F6F43-024F-40CE-B29F-4ADFD8AD2B18}" type="presOf" srcId="{34E35EC2-3582-4873-A909-0063677EBCA1}" destId="{2E158186-1500-40EF-BF68-DA17398BCD32}" srcOrd="0" destOrd="0" presId="urn:microsoft.com/office/officeart/2005/8/layout/vList2"/>
    <dgm:cxn modelId="{C4BFAE7B-7B32-4BD3-92C9-7BBA9288ECDD}" type="presOf" srcId="{56B40A65-B493-4F68-A8DE-E1637C206A7A}" destId="{C17AABB1-82DA-4DF9-8EEB-E34F96DCA353}" srcOrd="0" destOrd="0" presId="urn:microsoft.com/office/officeart/2005/8/layout/vList2"/>
    <dgm:cxn modelId="{B240A18B-213F-4D78-A351-DB975A5CB9C0}" type="presOf" srcId="{6D68EDB6-5D16-4D06-B7EF-D0E2EC1EA0EF}" destId="{37032292-9839-43D1-8DA3-18C33B61F76D}" srcOrd="0" destOrd="0" presId="urn:microsoft.com/office/officeart/2005/8/layout/vList2"/>
    <dgm:cxn modelId="{9C8675A3-F8F2-4612-96B1-62E58E773CC4}" type="presOf" srcId="{46F2756A-60EA-4CB0-8EC2-4AA7306EE7B5}" destId="{B6CE3DF1-48B3-4699-B2D1-17C02E56CD65}" srcOrd="0" destOrd="0" presId="urn:microsoft.com/office/officeart/2005/8/layout/vList2"/>
    <dgm:cxn modelId="{70AF78AF-01D8-4FB0-9556-82FA6F6D0322}" srcId="{56B40A65-B493-4F68-A8DE-E1637C206A7A}" destId="{46F2756A-60EA-4CB0-8EC2-4AA7306EE7B5}" srcOrd="5" destOrd="0" parTransId="{A37045DB-F9F5-43FD-9DDC-77F30E74AAF9}" sibTransId="{D3B92797-CCB6-4149-8A74-3848AF639AC5}"/>
    <dgm:cxn modelId="{461B31B3-5029-47FE-8563-C9D71F66B6F4}" srcId="{56B40A65-B493-4F68-A8DE-E1637C206A7A}" destId="{80A9465E-321F-40F8-99AD-640463478EC5}" srcOrd="6" destOrd="0" parTransId="{747FD28F-04DD-4633-926A-BEFD5B5D73F3}" sibTransId="{91D9AC1D-E6F4-4E64-9356-5976466EA4E2}"/>
    <dgm:cxn modelId="{F50B89BA-5789-43C4-A3A3-CADA4AC63D48}" srcId="{56B40A65-B493-4F68-A8DE-E1637C206A7A}" destId="{9448B3F7-7148-4F9F-8044-B48A4901DEBB}" srcOrd="4" destOrd="0" parTransId="{02B2E7DA-57F8-44C8-AD19-425473836AF7}" sibTransId="{0DA6965A-2087-4FFC-B299-C21FD5179886}"/>
    <dgm:cxn modelId="{3D9A0ECF-6B31-4838-9A99-E083C3221583}" type="presOf" srcId="{7877B02A-A6BF-4C65-AD37-FABC805826C4}" destId="{96F8DE31-AD7E-42C5-A8F5-EBF94F1DB63C}" srcOrd="0" destOrd="0" presId="urn:microsoft.com/office/officeart/2005/8/layout/vList2"/>
    <dgm:cxn modelId="{0F9DF9D4-272F-429D-8A79-6E82897E4E23}" srcId="{56B40A65-B493-4F68-A8DE-E1637C206A7A}" destId="{86687852-8419-4239-A6DE-DF55363FBA35}" srcOrd="0" destOrd="0" parTransId="{0485372E-264B-4ECA-B3C8-9D78065B81C5}" sibTransId="{15CAD882-5DF7-444A-898A-A2B2F66F450C}"/>
    <dgm:cxn modelId="{CF2F07DB-4F94-48E9-B666-2B7E9E37C415}" type="presOf" srcId="{80A9465E-321F-40F8-99AD-640463478EC5}" destId="{29B78516-5E73-4436-A430-38A6CF4B516C}" srcOrd="0" destOrd="0" presId="urn:microsoft.com/office/officeart/2005/8/layout/vList2"/>
    <dgm:cxn modelId="{3967EDDC-3D4B-4852-A489-495630DCFEAF}" srcId="{56B40A65-B493-4F68-A8DE-E1637C206A7A}" destId="{7877B02A-A6BF-4C65-AD37-FABC805826C4}" srcOrd="1" destOrd="0" parTransId="{E4C70C12-91B0-44AE-8784-C70C17C26FAB}" sibTransId="{D4D5B02E-8D4C-4CF6-8ACE-8D516BDD8E44}"/>
    <dgm:cxn modelId="{20263794-9E11-4676-A4C1-CAF704A9902F}" type="presParOf" srcId="{C17AABB1-82DA-4DF9-8EEB-E34F96DCA353}" destId="{E0B48D5D-68B7-446C-A362-E0728D750158}" srcOrd="0" destOrd="0" presId="urn:microsoft.com/office/officeart/2005/8/layout/vList2"/>
    <dgm:cxn modelId="{52EAD460-08BC-4ED7-9D0E-56977FCAC059}" type="presParOf" srcId="{C17AABB1-82DA-4DF9-8EEB-E34F96DCA353}" destId="{774C7920-B940-4EB9-ABCF-5505D0EF325D}" srcOrd="1" destOrd="0" presId="urn:microsoft.com/office/officeart/2005/8/layout/vList2"/>
    <dgm:cxn modelId="{63D717A0-5411-4209-931A-4C983202BDB9}" type="presParOf" srcId="{C17AABB1-82DA-4DF9-8EEB-E34F96DCA353}" destId="{96F8DE31-AD7E-42C5-A8F5-EBF94F1DB63C}" srcOrd="2" destOrd="0" presId="urn:microsoft.com/office/officeart/2005/8/layout/vList2"/>
    <dgm:cxn modelId="{30D60B4E-A1BF-428B-80DA-A86BD34F2BCD}" type="presParOf" srcId="{C17AABB1-82DA-4DF9-8EEB-E34F96DCA353}" destId="{229641CE-0986-4101-B8FB-1890B701097E}" srcOrd="3" destOrd="0" presId="urn:microsoft.com/office/officeart/2005/8/layout/vList2"/>
    <dgm:cxn modelId="{590190E8-C4E0-472E-9844-91194CBE336F}" type="presParOf" srcId="{C17AABB1-82DA-4DF9-8EEB-E34F96DCA353}" destId="{2E158186-1500-40EF-BF68-DA17398BCD32}" srcOrd="4" destOrd="0" presId="urn:microsoft.com/office/officeart/2005/8/layout/vList2"/>
    <dgm:cxn modelId="{326E377B-1A62-4299-A5B2-7EBDA69FCC2C}" type="presParOf" srcId="{C17AABB1-82DA-4DF9-8EEB-E34F96DCA353}" destId="{D23B7C74-E011-45D0-AE24-A6BEF50FCA9F}" srcOrd="5" destOrd="0" presId="urn:microsoft.com/office/officeart/2005/8/layout/vList2"/>
    <dgm:cxn modelId="{49A52BFA-9B3D-4BC1-A41C-964746B37B61}" type="presParOf" srcId="{C17AABB1-82DA-4DF9-8EEB-E34F96DCA353}" destId="{37032292-9839-43D1-8DA3-18C33B61F76D}" srcOrd="6" destOrd="0" presId="urn:microsoft.com/office/officeart/2005/8/layout/vList2"/>
    <dgm:cxn modelId="{930ED6F8-5896-4F8F-983F-66426C008E78}" type="presParOf" srcId="{C17AABB1-82DA-4DF9-8EEB-E34F96DCA353}" destId="{E9D0C807-E6EE-4E0A-8663-1FE03F9AB914}" srcOrd="7" destOrd="0" presId="urn:microsoft.com/office/officeart/2005/8/layout/vList2"/>
    <dgm:cxn modelId="{2662934E-515B-41BF-B777-727C2B291167}" type="presParOf" srcId="{C17AABB1-82DA-4DF9-8EEB-E34F96DCA353}" destId="{505D34D2-8232-4057-A24E-BB5C93FC9E15}" srcOrd="8" destOrd="0" presId="urn:microsoft.com/office/officeart/2005/8/layout/vList2"/>
    <dgm:cxn modelId="{BBCA4C88-F351-4E76-9BCC-A759A9156885}" type="presParOf" srcId="{C17AABB1-82DA-4DF9-8EEB-E34F96DCA353}" destId="{EE43E7AF-3784-4042-98FC-E226ED243F9C}" srcOrd="9" destOrd="0" presId="urn:microsoft.com/office/officeart/2005/8/layout/vList2"/>
    <dgm:cxn modelId="{44484AD9-D1E8-4B7F-9628-C2658E2F4F2E}" type="presParOf" srcId="{C17AABB1-82DA-4DF9-8EEB-E34F96DCA353}" destId="{B6CE3DF1-48B3-4699-B2D1-17C02E56CD65}" srcOrd="10" destOrd="0" presId="urn:microsoft.com/office/officeart/2005/8/layout/vList2"/>
    <dgm:cxn modelId="{F2EEA13E-A960-47F6-A461-147247F4FE30}" type="presParOf" srcId="{C17AABB1-82DA-4DF9-8EEB-E34F96DCA353}" destId="{E2853761-78A5-48B6-A9CE-DE334984586F}" srcOrd="11" destOrd="0" presId="urn:microsoft.com/office/officeart/2005/8/layout/vList2"/>
    <dgm:cxn modelId="{C12D5211-0D87-45BC-AA35-0B2277F4478E}" type="presParOf" srcId="{C17AABB1-82DA-4DF9-8EEB-E34F96DCA353}" destId="{29B78516-5E73-4436-A430-38A6CF4B516C}"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189987-38F3-46EB-AA78-EE6300916372}"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712DBC09-665C-4338-99ED-FAF7EA0BD004}">
      <dgm:prSet/>
      <dgm:spPr/>
      <dgm:t>
        <a:bodyPr/>
        <a:lstStyle/>
        <a:p>
          <a:r>
            <a:rPr lang="en-US"/>
            <a:t>Undertake</a:t>
          </a:r>
        </a:p>
      </dgm:t>
    </dgm:pt>
    <dgm:pt modelId="{B624C493-C691-446F-8BE7-C49EF6B42049}" type="parTrans" cxnId="{FE6F722C-7DBD-49C1-866A-F6F44D0A5F02}">
      <dgm:prSet/>
      <dgm:spPr/>
      <dgm:t>
        <a:bodyPr/>
        <a:lstStyle/>
        <a:p>
          <a:endParaRPr lang="en-US"/>
        </a:p>
      </dgm:t>
    </dgm:pt>
    <dgm:pt modelId="{E5794188-6AF9-4123-8D35-D36D9A4BF27A}" type="sibTrans" cxnId="{FE6F722C-7DBD-49C1-866A-F6F44D0A5F02}">
      <dgm:prSet/>
      <dgm:spPr/>
      <dgm:t>
        <a:bodyPr/>
        <a:lstStyle/>
        <a:p>
          <a:endParaRPr lang="en-US"/>
        </a:p>
      </dgm:t>
    </dgm:pt>
    <dgm:pt modelId="{A929A444-9127-43FB-9A39-EFC03ACDAA0C}">
      <dgm:prSet/>
      <dgm:spPr/>
      <dgm:t>
        <a:bodyPr/>
        <a:lstStyle/>
        <a:p>
          <a:r>
            <a:rPr lang="en-US" dirty="0"/>
            <a:t>Undertake key Reception tasks within hotel administration and front office operations and gain an appreciation of the importance of work based key skills within this area of hotel operation.</a:t>
          </a:r>
        </a:p>
      </dgm:t>
    </dgm:pt>
    <dgm:pt modelId="{8BDDC636-CE71-4D3A-9834-ED5E795EE598}" type="parTrans" cxnId="{67656C2F-F941-4BAF-A5D5-95331170695D}">
      <dgm:prSet/>
      <dgm:spPr/>
      <dgm:t>
        <a:bodyPr/>
        <a:lstStyle/>
        <a:p>
          <a:endParaRPr lang="en-US"/>
        </a:p>
      </dgm:t>
    </dgm:pt>
    <dgm:pt modelId="{0CBD65E2-630A-4B9D-A654-709DDABBDABC}" type="sibTrans" cxnId="{67656C2F-F941-4BAF-A5D5-95331170695D}">
      <dgm:prSet/>
      <dgm:spPr/>
      <dgm:t>
        <a:bodyPr/>
        <a:lstStyle/>
        <a:p>
          <a:endParaRPr lang="en-US"/>
        </a:p>
      </dgm:t>
    </dgm:pt>
    <dgm:pt modelId="{EB14B1E2-50C5-4442-A05B-41BE6732E77C}">
      <dgm:prSet/>
      <dgm:spPr/>
      <dgm:t>
        <a:bodyPr/>
        <a:lstStyle/>
        <a:p>
          <a:r>
            <a:rPr lang="en-US"/>
            <a:t>Understand</a:t>
          </a:r>
        </a:p>
      </dgm:t>
    </dgm:pt>
    <dgm:pt modelId="{7EB30E4A-DC15-47CE-943A-B0E0754CBB50}" type="parTrans" cxnId="{3D18D1BE-2923-4312-B4E4-A78CF94D11A8}">
      <dgm:prSet/>
      <dgm:spPr/>
      <dgm:t>
        <a:bodyPr/>
        <a:lstStyle/>
        <a:p>
          <a:endParaRPr lang="en-US"/>
        </a:p>
      </dgm:t>
    </dgm:pt>
    <dgm:pt modelId="{E22442AA-CA9F-4E4F-B084-56EB9CA78614}" type="sibTrans" cxnId="{3D18D1BE-2923-4312-B4E4-A78CF94D11A8}">
      <dgm:prSet/>
      <dgm:spPr/>
      <dgm:t>
        <a:bodyPr/>
        <a:lstStyle/>
        <a:p>
          <a:endParaRPr lang="en-US"/>
        </a:p>
      </dgm:t>
    </dgm:pt>
    <dgm:pt modelId="{6F471106-DF02-4B9C-A823-3066304CFDBB}">
      <dgm:prSet/>
      <dgm:spPr/>
      <dgm:t>
        <a:bodyPr/>
        <a:lstStyle/>
        <a:p>
          <a:r>
            <a:rPr lang="en-US"/>
            <a:t>Understand the key administrative and operational duties required within Hotel Administration and Front Office departments (Reception, Concierge, Switchboard, Finance).</a:t>
          </a:r>
        </a:p>
      </dgm:t>
    </dgm:pt>
    <dgm:pt modelId="{26DE9C96-F4B6-4108-8C68-ED5D9D335040}" type="parTrans" cxnId="{0775E2EC-7CC4-4D10-8CBF-9C26DA765E0D}">
      <dgm:prSet/>
      <dgm:spPr/>
      <dgm:t>
        <a:bodyPr/>
        <a:lstStyle/>
        <a:p>
          <a:endParaRPr lang="en-US"/>
        </a:p>
      </dgm:t>
    </dgm:pt>
    <dgm:pt modelId="{8BB00081-AA00-4DDC-BCA6-C08C211A628A}" type="sibTrans" cxnId="{0775E2EC-7CC4-4D10-8CBF-9C26DA765E0D}">
      <dgm:prSet/>
      <dgm:spPr/>
      <dgm:t>
        <a:bodyPr/>
        <a:lstStyle/>
        <a:p>
          <a:endParaRPr lang="en-US"/>
        </a:p>
      </dgm:t>
    </dgm:pt>
    <dgm:pt modelId="{547556CE-5BF8-4914-AF3D-BF30171378DA}">
      <dgm:prSet/>
      <dgm:spPr/>
      <dgm:t>
        <a:bodyPr/>
        <a:lstStyle/>
        <a:p>
          <a:r>
            <a:rPr lang="en-US"/>
            <a:t>Examine</a:t>
          </a:r>
        </a:p>
      </dgm:t>
    </dgm:pt>
    <dgm:pt modelId="{9CEE4709-F554-4686-924E-58F880A33A4E}" type="parTrans" cxnId="{1C59FE86-7F44-4D87-B791-C39C3F70A1BC}">
      <dgm:prSet/>
      <dgm:spPr/>
      <dgm:t>
        <a:bodyPr/>
        <a:lstStyle/>
        <a:p>
          <a:endParaRPr lang="en-US"/>
        </a:p>
      </dgm:t>
    </dgm:pt>
    <dgm:pt modelId="{27D90701-E722-422C-8693-BC98ED700ACE}" type="sibTrans" cxnId="{1C59FE86-7F44-4D87-B791-C39C3F70A1BC}">
      <dgm:prSet/>
      <dgm:spPr/>
      <dgm:t>
        <a:bodyPr/>
        <a:lstStyle/>
        <a:p>
          <a:endParaRPr lang="en-US"/>
        </a:p>
      </dgm:t>
    </dgm:pt>
    <dgm:pt modelId="{E209D453-9761-42C3-B80B-F5D36CADE955}">
      <dgm:prSet/>
      <dgm:spPr/>
      <dgm:t>
        <a:bodyPr/>
        <a:lstStyle/>
        <a:p>
          <a:r>
            <a:rPr lang="en-US"/>
            <a:t>Examine issues such as resource allocation, marketing, PMS systems, management styles, culture, health and safety and organisational/industry problems as they relate to specific departmental areas. </a:t>
          </a:r>
        </a:p>
      </dgm:t>
    </dgm:pt>
    <dgm:pt modelId="{93CD6B55-7B73-4C65-AB5D-4FD59D84DBCC}" type="parTrans" cxnId="{F176F885-1D90-4E7E-AE9B-7F94B4ED6C46}">
      <dgm:prSet/>
      <dgm:spPr/>
      <dgm:t>
        <a:bodyPr/>
        <a:lstStyle/>
        <a:p>
          <a:endParaRPr lang="en-US"/>
        </a:p>
      </dgm:t>
    </dgm:pt>
    <dgm:pt modelId="{108C7884-3D71-4D79-9801-FF516DC02928}" type="sibTrans" cxnId="{F176F885-1D90-4E7E-AE9B-7F94B4ED6C46}">
      <dgm:prSet/>
      <dgm:spPr/>
      <dgm:t>
        <a:bodyPr/>
        <a:lstStyle/>
        <a:p>
          <a:endParaRPr lang="en-US"/>
        </a:p>
      </dgm:t>
    </dgm:pt>
    <dgm:pt modelId="{2D2A607E-81E9-4159-9A10-321E4BC351D8}" type="pres">
      <dgm:prSet presAssocID="{FA189987-38F3-46EB-AA78-EE6300916372}" presName="vert0" presStyleCnt="0">
        <dgm:presLayoutVars>
          <dgm:dir/>
          <dgm:animOne val="branch"/>
          <dgm:animLvl val="lvl"/>
        </dgm:presLayoutVars>
      </dgm:prSet>
      <dgm:spPr/>
    </dgm:pt>
    <dgm:pt modelId="{D30A71F2-FC40-4D8B-931D-FD07916C424C}" type="pres">
      <dgm:prSet presAssocID="{712DBC09-665C-4338-99ED-FAF7EA0BD004}" presName="thickLine" presStyleLbl="alignNode1" presStyleIdx="0" presStyleCnt="3"/>
      <dgm:spPr/>
    </dgm:pt>
    <dgm:pt modelId="{A62407F5-CEDB-4012-8741-2344B284F01F}" type="pres">
      <dgm:prSet presAssocID="{712DBC09-665C-4338-99ED-FAF7EA0BD004}" presName="horz1" presStyleCnt="0"/>
      <dgm:spPr/>
    </dgm:pt>
    <dgm:pt modelId="{19A60525-8572-4BAC-8C7A-09CEEBC35472}" type="pres">
      <dgm:prSet presAssocID="{712DBC09-665C-4338-99ED-FAF7EA0BD004}" presName="tx1" presStyleLbl="revTx" presStyleIdx="0" presStyleCnt="6"/>
      <dgm:spPr/>
    </dgm:pt>
    <dgm:pt modelId="{BB959331-D717-4873-849C-4F01732BFC3C}" type="pres">
      <dgm:prSet presAssocID="{712DBC09-665C-4338-99ED-FAF7EA0BD004}" presName="vert1" presStyleCnt="0"/>
      <dgm:spPr/>
    </dgm:pt>
    <dgm:pt modelId="{92A82A70-DD73-49B7-A15C-C2637C70EFAC}" type="pres">
      <dgm:prSet presAssocID="{A929A444-9127-43FB-9A39-EFC03ACDAA0C}" presName="vertSpace2a" presStyleCnt="0"/>
      <dgm:spPr/>
    </dgm:pt>
    <dgm:pt modelId="{BC306DA2-9F9C-4835-8682-C6613C8D553A}" type="pres">
      <dgm:prSet presAssocID="{A929A444-9127-43FB-9A39-EFC03ACDAA0C}" presName="horz2" presStyleCnt="0"/>
      <dgm:spPr/>
    </dgm:pt>
    <dgm:pt modelId="{82755911-13B0-4BB1-B5B0-5A446EFA5BA6}" type="pres">
      <dgm:prSet presAssocID="{A929A444-9127-43FB-9A39-EFC03ACDAA0C}" presName="horzSpace2" presStyleCnt="0"/>
      <dgm:spPr/>
    </dgm:pt>
    <dgm:pt modelId="{0577F635-2083-49CA-8D60-AEA59F1DEAEF}" type="pres">
      <dgm:prSet presAssocID="{A929A444-9127-43FB-9A39-EFC03ACDAA0C}" presName="tx2" presStyleLbl="revTx" presStyleIdx="1" presStyleCnt="6"/>
      <dgm:spPr/>
    </dgm:pt>
    <dgm:pt modelId="{D92D7DD0-A532-4519-B7A2-A2B17EC52DE2}" type="pres">
      <dgm:prSet presAssocID="{A929A444-9127-43FB-9A39-EFC03ACDAA0C}" presName="vert2" presStyleCnt="0"/>
      <dgm:spPr/>
    </dgm:pt>
    <dgm:pt modelId="{B22DD5C0-C25C-4520-8BB4-CB552182DF75}" type="pres">
      <dgm:prSet presAssocID="{A929A444-9127-43FB-9A39-EFC03ACDAA0C}" presName="thinLine2b" presStyleLbl="callout" presStyleIdx="0" presStyleCnt="3"/>
      <dgm:spPr/>
    </dgm:pt>
    <dgm:pt modelId="{E7FD7007-314D-4E13-A2FE-974A2A81B5C8}" type="pres">
      <dgm:prSet presAssocID="{A929A444-9127-43FB-9A39-EFC03ACDAA0C}" presName="vertSpace2b" presStyleCnt="0"/>
      <dgm:spPr/>
    </dgm:pt>
    <dgm:pt modelId="{3B4BDBDA-C62C-40C4-955D-BEC6E4F220C8}" type="pres">
      <dgm:prSet presAssocID="{EB14B1E2-50C5-4442-A05B-41BE6732E77C}" presName="thickLine" presStyleLbl="alignNode1" presStyleIdx="1" presStyleCnt="3"/>
      <dgm:spPr/>
    </dgm:pt>
    <dgm:pt modelId="{A4725028-1B48-48FE-9C52-6CC92E6A9CC7}" type="pres">
      <dgm:prSet presAssocID="{EB14B1E2-50C5-4442-A05B-41BE6732E77C}" presName="horz1" presStyleCnt="0"/>
      <dgm:spPr/>
    </dgm:pt>
    <dgm:pt modelId="{E89438B4-60AC-45E1-8D40-A706DE7EB2D6}" type="pres">
      <dgm:prSet presAssocID="{EB14B1E2-50C5-4442-A05B-41BE6732E77C}" presName="tx1" presStyleLbl="revTx" presStyleIdx="2" presStyleCnt="6"/>
      <dgm:spPr/>
    </dgm:pt>
    <dgm:pt modelId="{5EB278E2-8381-40C7-9407-21C5A9854D74}" type="pres">
      <dgm:prSet presAssocID="{EB14B1E2-50C5-4442-A05B-41BE6732E77C}" presName="vert1" presStyleCnt="0"/>
      <dgm:spPr/>
    </dgm:pt>
    <dgm:pt modelId="{28509B37-A11C-440A-9EF5-155E25FB0553}" type="pres">
      <dgm:prSet presAssocID="{6F471106-DF02-4B9C-A823-3066304CFDBB}" presName="vertSpace2a" presStyleCnt="0"/>
      <dgm:spPr/>
    </dgm:pt>
    <dgm:pt modelId="{036F2356-B52F-4C64-A9AD-21E85F9CD4EA}" type="pres">
      <dgm:prSet presAssocID="{6F471106-DF02-4B9C-A823-3066304CFDBB}" presName="horz2" presStyleCnt="0"/>
      <dgm:spPr/>
    </dgm:pt>
    <dgm:pt modelId="{8CDEBD1A-4881-4B67-8225-826D9975D0DC}" type="pres">
      <dgm:prSet presAssocID="{6F471106-DF02-4B9C-A823-3066304CFDBB}" presName="horzSpace2" presStyleCnt="0"/>
      <dgm:spPr/>
    </dgm:pt>
    <dgm:pt modelId="{B54668D5-EAD4-4911-B704-D00495F6C38F}" type="pres">
      <dgm:prSet presAssocID="{6F471106-DF02-4B9C-A823-3066304CFDBB}" presName="tx2" presStyleLbl="revTx" presStyleIdx="3" presStyleCnt="6"/>
      <dgm:spPr/>
    </dgm:pt>
    <dgm:pt modelId="{BA3B04B0-A7CE-4C58-9CA3-CEA26A25609D}" type="pres">
      <dgm:prSet presAssocID="{6F471106-DF02-4B9C-A823-3066304CFDBB}" presName="vert2" presStyleCnt="0"/>
      <dgm:spPr/>
    </dgm:pt>
    <dgm:pt modelId="{861E2285-1044-4867-8FF3-19D18AA954D2}" type="pres">
      <dgm:prSet presAssocID="{6F471106-DF02-4B9C-A823-3066304CFDBB}" presName="thinLine2b" presStyleLbl="callout" presStyleIdx="1" presStyleCnt="3"/>
      <dgm:spPr/>
    </dgm:pt>
    <dgm:pt modelId="{8CB17CA6-6CEE-4E13-9AA7-11C7FAE240CF}" type="pres">
      <dgm:prSet presAssocID="{6F471106-DF02-4B9C-A823-3066304CFDBB}" presName="vertSpace2b" presStyleCnt="0"/>
      <dgm:spPr/>
    </dgm:pt>
    <dgm:pt modelId="{FF3CDCDF-588B-4E8F-B419-CD9B98FE1EBA}" type="pres">
      <dgm:prSet presAssocID="{547556CE-5BF8-4914-AF3D-BF30171378DA}" presName="thickLine" presStyleLbl="alignNode1" presStyleIdx="2" presStyleCnt="3"/>
      <dgm:spPr/>
    </dgm:pt>
    <dgm:pt modelId="{39510AE7-F630-48E0-A7AD-0E3ACFE7A13B}" type="pres">
      <dgm:prSet presAssocID="{547556CE-5BF8-4914-AF3D-BF30171378DA}" presName="horz1" presStyleCnt="0"/>
      <dgm:spPr/>
    </dgm:pt>
    <dgm:pt modelId="{5ED79FC1-3F68-428C-8F71-9801CB4120BC}" type="pres">
      <dgm:prSet presAssocID="{547556CE-5BF8-4914-AF3D-BF30171378DA}" presName="tx1" presStyleLbl="revTx" presStyleIdx="4" presStyleCnt="6"/>
      <dgm:spPr/>
    </dgm:pt>
    <dgm:pt modelId="{7F95AB8B-DADF-4C7C-8D7C-7DC8D12AE757}" type="pres">
      <dgm:prSet presAssocID="{547556CE-5BF8-4914-AF3D-BF30171378DA}" presName="vert1" presStyleCnt="0"/>
      <dgm:spPr/>
    </dgm:pt>
    <dgm:pt modelId="{9E380722-FC98-43CF-8514-9D18A5BD5258}" type="pres">
      <dgm:prSet presAssocID="{E209D453-9761-42C3-B80B-F5D36CADE955}" presName="vertSpace2a" presStyleCnt="0"/>
      <dgm:spPr/>
    </dgm:pt>
    <dgm:pt modelId="{DEE2AEC6-C9B0-421B-84FE-4F8BAE54389A}" type="pres">
      <dgm:prSet presAssocID="{E209D453-9761-42C3-B80B-F5D36CADE955}" presName="horz2" presStyleCnt="0"/>
      <dgm:spPr/>
    </dgm:pt>
    <dgm:pt modelId="{063A486E-B2F7-487C-AF92-CA0F3FD5C514}" type="pres">
      <dgm:prSet presAssocID="{E209D453-9761-42C3-B80B-F5D36CADE955}" presName="horzSpace2" presStyleCnt="0"/>
      <dgm:spPr/>
    </dgm:pt>
    <dgm:pt modelId="{E10F24C2-397E-4CED-A8E7-054C25F38BA6}" type="pres">
      <dgm:prSet presAssocID="{E209D453-9761-42C3-B80B-F5D36CADE955}" presName="tx2" presStyleLbl="revTx" presStyleIdx="5" presStyleCnt="6"/>
      <dgm:spPr/>
    </dgm:pt>
    <dgm:pt modelId="{2B7FD212-213B-4F07-900E-3B78FD17495A}" type="pres">
      <dgm:prSet presAssocID="{E209D453-9761-42C3-B80B-F5D36CADE955}" presName="vert2" presStyleCnt="0"/>
      <dgm:spPr/>
    </dgm:pt>
    <dgm:pt modelId="{64D1F96E-EBAA-4C2E-87E8-B365D32D57CC}" type="pres">
      <dgm:prSet presAssocID="{E209D453-9761-42C3-B80B-F5D36CADE955}" presName="thinLine2b" presStyleLbl="callout" presStyleIdx="2" presStyleCnt="3"/>
      <dgm:spPr/>
    </dgm:pt>
    <dgm:pt modelId="{6C580CDB-C04A-4246-8202-B70F0329E02E}" type="pres">
      <dgm:prSet presAssocID="{E209D453-9761-42C3-B80B-F5D36CADE955}" presName="vertSpace2b" presStyleCnt="0"/>
      <dgm:spPr/>
    </dgm:pt>
  </dgm:ptLst>
  <dgm:cxnLst>
    <dgm:cxn modelId="{4765EC26-8086-4909-B01D-7EDA62DB8D0B}" type="presOf" srcId="{EB14B1E2-50C5-4442-A05B-41BE6732E77C}" destId="{E89438B4-60AC-45E1-8D40-A706DE7EB2D6}" srcOrd="0" destOrd="0" presId="urn:microsoft.com/office/officeart/2008/layout/LinedList"/>
    <dgm:cxn modelId="{FE6F722C-7DBD-49C1-866A-F6F44D0A5F02}" srcId="{FA189987-38F3-46EB-AA78-EE6300916372}" destId="{712DBC09-665C-4338-99ED-FAF7EA0BD004}" srcOrd="0" destOrd="0" parTransId="{B624C493-C691-446F-8BE7-C49EF6B42049}" sibTransId="{E5794188-6AF9-4123-8D35-D36D9A4BF27A}"/>
    <dgm:cxn modelId="{67656C2F-F941-4BAF-A5D5-95331170695D}" srcId="{712DBC09-665C-4338-99ED-FAF7EA0BD004}" destId="{A929A444-9127-43FB-9A39-EFC03ACDAA0C}" srcOrd="0" destOrd="0" parTransId="{8BDDC636-CE71-4D3A-9834-ED5E795EE598}" sibTransId="{0CBD65E2-630A-4B9D-A654-709DDABBDABC}"/>
    <dgm:cxn modelId="{C454975C-9C6A-491A-BBBF-D35158F80483}" type="presOf" srcId="{6F471106-DF02-4B9C-A823-3066304CFDBB}" destId="{B54668D5-EAD4-4911-B704-D00495F6C38F}" srcOrd="0" destOrd="0" presId="urn:microsoft.com/office/officeart/2008/layout/LinedList"/>
    <dgm:cxn modelId="{75CD7F5D-7665-4B49-90E5-F3D36FAD052E}" type="presOf" srcId="{547556CE-5BF8-4914-AF3D-BF30171378DA}" destId="{5ED79FC1-3F68-428C-8F71-9801CB4120BC}" srcOrd="0" destOrd="0" presId="urn:microsoft.com/office/officeart/2008/layout/LinedList"/>
    <dgm:cxn modelId="{D1E45742-3DB0-4F1F-AE14-917682D6839A}" type="presOf" srcId="{FA189987-38F3-46EB-AA78-EE6300916372}" destId="{2D2A607E-81E9-4159-9A10-321E4BC351D8}" srcOrd="0" destOrd="0" presId="urn:microsoft.com/office/officeart/2008/layout/LinedList"/>
    <dgm:cxn modelId="{C6046657-4BCE-4792-9639-67E24C554868}" type="presOf" srcId="{E209D453-9761-42C3-B80B-F5D36CADE955}" destId="{E10F24C2-397E-4CED-A8E7-054C25F38BA6}" srcOrd="0" destOrd="0" presId="urn:microsoft.com/office/officeart/2008/layout/LinedList"/>
    <dgm:cxn modelId="{6AC3FC80-82F7-4A24-B0B5-58D1C654317E}" type="presOf" srcId="{712DBC09-665C-4338-99ED-FAF7EA0BD004}" destId="{19A60525-8572-4BAC-8C7A-09CEEBC35472}" srcOrd="0" destOrd="0" presId="urn:microsoft.com/office/officeart/2008/layout/LinedList"/>
    <dgm:cxn modelId="{F176F885-1D90-4E7E-AE9B-7F94B4ED6C46}" srcId="{547556CE-5BF8-4914-AF3D-BF30171378DA}" destId="{E209D453-9761-42C3-B80B-F5D36CADE955}" srcOrd="0" destOrd="0" parTransId="{93CD6B55-7B73-4C65-AB5D-4FD59D84DBCC}" sibTransId="{108C7884-3D71-4D79-9801-FF516DC02928}"/>
    <dgm:cxn modelId="{1C59FE86-7F44-4D87-B791-C39C3F70A1BC}" srcId="{FA189987-38F3-46EB-AA78-EE6300916372}" destId="{547556CE-5BF8-4914-AF3D-BF30171378DA}" srcOrd="2" destOrd="0" parTransId="{9CEE4709-F554-4686-924E-58F880A33A4E}" sibTransId="{27D90701-E722-422C-8693-BC98ED700ACE}"/>
    <dgm:cxn modelId="{3D18D1BE-2923-4312-B4E4-A78CF94D11A8}" srcId="{FA189987-38F3-46EB-AA78-EE6300916372}" destId="{EB14B1E2-50C5-4442-A05B-41BE6732E77C}" srcOrd="1" destOrd="0" parTransId="{7EB30E4A-DC15-47CE-943A-B0E0754CBB50}" sibTransId="{E22442AA-CA9F-4E4F-B084-56EB9CA78614}"/>
    <dgm:cxn modelId="{0775E2EC-7CC4-4D10-8CBF-9C26DA765E0D}" srcId="{EB14B1E2-50C5-4442-A05B-41BE6732E77C}" destId="{6F471106-DF02-4B9C-A823-3066304CFDBB}" srcOrd="0" destOrd="0" parTransId="{26DE9C96-F4B6-4108-8C68-ED5D9D335040}" sibTransId="{8BB00081-AA00-4DDC-BCA6-C08C211A628A}"/>
    <dgm:cxn modelId="{6C2019F3-DC35-4C0A-9341-E484B7356483}" type="presOf" srcId="{A929A444-9127-43FB-9A39-EFC03ACDAA0C}" destId="{0577F635-2083-49CA-8D60-AEA59F1DEAEF}" srcOrd="0" destOrd="0" presId="urn:microsoft.com/office/officeart/2008/layout/LinedList"/>
    <dgm:cxn modelId="{0225A6DA-9975-41AC-991D-BAB816EEE0C2}" type="presParOf" srcId="{2D2A607E-81E9-4159-9A10-321E4BC351D8}" destId="{D30A71F2-FC40-4D8B-931D-FD07916C424C}" srcOrd="0" destOrd="0" presId="urn:microsoft.com/office/officeart/2008/layout/LinedList"/>
    <dgm:cxn modelId="{8BDB4E02-469E-4BBE-B4DA-5125C6766E98}" type="presParOf" srcId="{2D2A607E-81E9-4159-9A10-321E4BC351D8}" destId="{A62407F5-CEDB-4012-8741-2344B284F01F}" srcOrd="1" destOrd="0" presId="urn:microsoft.com/office/officeart/2008/layout/LinedList"/>
    <dgm:cxn modelId="{71D880C0-2D37-46D5-9DD0-021E59506362}" type="presParOf" srcId="{A62407F5-CEDB-4012-8741-2344B284F01F}" destId="{19A60525-8572-4BAC-8C7A-09CEEBC35472}" srcOrd="0" destOrd="0" presId="urn:microsoft.com/office/officeart/2008/layout/LinedList"/>
    <dgm:cxn modelId="{E96587B9-E594-4D41-82D4-2EE80E3CF197}" type="presParOf" srcId="{A62407F5-CEDB-4012-8741-2344B284F01F}" destId="{BB959331-D717-4873-849C-4F01732BFC3C}" srcOrd="1" destOrd="0" presId="urn:microsoft.com/office/officeart/2008/layout/LinedList"/>
    <dgm:cxn modelId="{19B357E4-10E0-4469-BB5D-74B6ACA7C6CF}" type="presParOf" srcId="{BB959331-D717-4873-849C-4F01732BFC3C}" destId="{92A82A70-DD73-49B7-A15C-C2637C70EFAC}" srcOrd="0" destOrd="0" presId="urn:microsoft.com/office/officeart/2008/layout/LinedList"/>
    <dgm:cxn modelId="{CBFF3632-4824-4C76-AFE2-3C4E61BB57F2}" type="presParOf" srcId="{BB959331-D717-4873-849C-4F01732BFC3C}" destId="{BC306DA2-9F9C-4835-8682-C6613C8D553A}" srcOrd="1" destOrd="0" presId="urn:microsoft.com/office/officeart/2008/layout/LinedList"/>
    <dgm:cxn modelId="{F4986560-BC21-40B4-8196-2E7FCC14131F}" type="presParOf" srcId="{BC306DA2-9F9C-4835-8682-C6613C8D553A}" destId="{82755911-13B0-4BB1-B5B0-5A446EFA5BA6}" srcOrd="0" destOrd="0" presId="urn:microsoft.com/office/officeart/2008/layout/LinedList"/>
    <dgm:cxn modelId="{B2C9082A-D39E-4531-8F6D-233CE9304051}" type="presParOf" srcId="{BC306DA2-9F9C-4835-8682-C6613C8D553A}" destId="{0577F635-2083-49CA-8D60-AEA59F1DEAEF}" srcOrd="1" destOrd="0" presId="urn:microsoft.com/office/officeart/2008/layout/LinedList"/>
    <dgm:cxn modelId="{1089BD50-BBE4-49A3-9356-EB2A4D84B1F9}" type="presParOf" srcId="{BC306DA2-9F9C-4835-8682-C6613C8D553A}" destId="{D92D7DD0-A532-4519-B7A2-A2B17EC52DE2}" srcOrd="2" destOrd="0" presId="urn:microsoft.com/office/officeart/2008/layout/LinedList"/>
    <dgm:cxn modelId="{F31D9B6E-5139-4F92-8A1B-E015ACC52CD8}" type="presParOf" srcId="{BB959331-D717-4873-849C-4F01732BFC3C}" destId="{B22DD5C0-C25C-4520-8BB4-CB552182DF75}" srcOrd="2" destOrd="0" presId="urn:microsoft.com/office/officeart/2008/layout/LinedList"/>
    <dgm:cxn modelId="{B0867E44-4021-4313-BE58-10824405F5F0}" type="presParOf" srcId="{BB959331-D717-4873-849C-4F01732BFC3C}" destId="{E7FD7007-314D-4E13-A2FE-974A2A81B5C8}" srcOrd="3" destOrd="0" presId="urn:microsoft.com/office/officeart/2008/layout/LinedList"/>
    <dgm:cxn modelId="{47B62307-D03F-457C-9B34-892FFCAA3BBD}" type="presParOf" srcId="{2D2A607E-81E9-4159-9A10-321E4BC351D8}" destId="{3B4BDBDA-C62C-40C4-955D-BEC6E4F220C8}" srcOrd="2" destOrd="0" presId="urn:microsoft.com/office/officeart/2008/layout/LinedList"/>
    <dgm:cxn modelId="{99C65FC4-146A-4E7D-977A-D951D74FD398}" type="presParOf" srcId="{2D2A607E-81E9-4159-9A10-321E4BC351D8}" destId="{A4725028-1B48-48FE-9C52-6CC92E6A9CC7}" srcOrd="3" destOrd="0" presId="urn:microsoft.com/office/officeart/2008/layout/LinedList"/>
    <dgm:cxn modelId="{152AE7B7-51D8-4835-9A94-68F1008D4DBD}" type="presParOf" srcId="{A4725028-1B48-48FE-9C52-6CC92E6A9CC7}" destId="{E89438B4-60AC-45E1-8D40-A706DE7EB2D6}" srcOrd="0" destOrd="0" presId="urn:microsoft.com/office/officeart/2008/layout/LinedList"/>
    <dgm:cxn modelId="{0DE9CCC0-CBB9-4F2F-8831-F144DBC71A13}" type="presParOf" srcId="{A4725028-1B48-48FE-9C52-6CC92E6A9CC7}" destId="{5EB278E2-8381-40C7-9407-21C5A9854D74}" srcOrd="1" destOrd="0" presId="urn:microsoft.com/office/officeart/2008/layout/LinedList"/>
    <dgm:cxn modelId="{978D5FD3-8525-47A9-900E-A7626FA5D4D0}" type="presParOf" srcId="{5EB278E2-8381-40C7-9407-21C5A9854D74}" destId="{28509B37-A11C-440A-9EF5-155E25FB0553}" srcOrd="0" destOrd="0" presId="urn:microsoft.com/office/officeart/2008/layout/LinedList"/>
    <dgm:cxn modelId="{8DD92485-A7A6-41FC-8500-FFBDE4DDA784}" type="presParOf" srcId="{5EB278E2-8381-40C7-9407-21C5A9854D74}" destId="{036F2356-B52F-4C64-A9AD-21E85F9CD4EA}" srcOrd="1" destOrd="0" presId="urn:microsoft.com/office/officeart/2008/layout/LinedList"/>
    <dgm:cxn modelId="{78273149-1E1B-44A9-8A08-062F46F10CD1}" type="presParOf" srcId="{036F2356-B52F-4C64-A9AD-21E85F9CD4EA}" destId="{8CDEBD1A-4881-4B67-8225-826D9975D0DC}" srcOrd="0" destOrd="0" presId="urn:microsoft.com/office/officeart/2008/layout/LinedList"/>
    <dgm:cxn modelId="{E01A762B-5F42-47D5-A7A5-5CBD479520FB}" type="presParOf" srcId="{036F2356-B52F-4C64-A9AD-21E85F9CD4EA}" destId="{B54668D5-EAD4-4911-B704-D00495F6C38F}" srcOrd="1" destOrd="0" presId="urn:microsoft.com/office/officeart/2008/layout/LinedList"/>
    <dgm:cxn modelId="{A7FE4369-D6F9-4348-886B-8FCA78BFE201}" type="presParOf" srcId="{036F2356-B52F-4C64-A9AD-21E85F9CD4EA}" destId="{BA3B04B0-A7CE-4C58-9CA3-CEA26A25609D}" srcOrd="2" destOrd="0" presId="urn:microsoft.com/office/officeart/2008/layout/LinedList"/>
    <dgm:cxn modelId="{5BA193E8-320F-433A-8CA5-00189341D8AB}" type="presParOf" srcId="{5EB278E2-8381-40C7-9407-21C5A9854D74}" destId="{861E2285-1044-4867-8FF3-19D18AA954D2}" srcOrd="2" destOrd="0" presId="urn:microsoft.com/office/officeart/2008/layout/LinedList"/>
    <dgm:cxn modelId="{E0C1B4D6-0E5E-4467-B847-CA55D043F159}" type="presParOf" srcId="{5EB278E2-8381-40C7-9407-21C5A9854D74}" destId="{8CB17CA6-6CEE-4E13-9AA7-11C7FAE240CF}" srcOrd="3" destOrd="0" presId="urn:microsoft.com/office/officeart/2008/layout/LinedList"/>
    <dgm:cxn modelId="{DEC5BC7D-099E-48B2-9607-FF68DB962EA6}" type="presParOf" srcId="{2D2A607E-81E9-4159-9A10-321E4BC351D8}" destId="{FF3CDCDF-588B-4E8F-B419-CD9B98FE1EBA}" srcOrd="4" destOrd="0" presId="urn:microsoft.com/office/officeart/2008/layout/LinedList"/>
    <dgm:cxn modelId="{977D4F1B-C645-4019-A809-410F3D0F5F45}" type="presParOf" srcId="{2D2A607E-81E9-4159-9A10-321E4BC351D8}" destId="{39510AE7-F630-48E0-A7AD-0E3ACFE7A13B}" srcOrd="5" destOrd="0" presId="urn:microsoft.com/office/officeart/2008/layout/LinedList"/>
    <dgm:cxn modelId="{A1218AE2-2857-406F-B3B4-784FD3447113}" type="presParOf" srcId="{39510AE7-F630-48E0-A7AD-0E3ACFE7A13B}" destId="{5ED79FC1-3F68-428C-8F71-9801CB4120BC}" srcOrd="0" destOrd="0" presId="urn:microsoft.com/office/officeart/2008/layout/LinedList"/>
    <dgm:cxn modelId="{D187B06F-9449-406D-B660-0910095ACCB5}" type="presParOf" srcId="{39510AE7-F630-48E0-A7AD-0E3ACFE7A13B}" destId="{7F95AB8B-DADF-4C7C-8D7C-7DC8D12AE757}" srcOrd="1" destOrd="0" presId="urn:microsoft.com/office/officeart/2008/layout/LinedList"/>
    <dgm:cxn modelId="{E4D8AD66-2522-4733-87F3-3A8F73169441}" type="presParOf" srcId="{7F95AB8B-DADF-4C7C-8D7C-7DC8D12AE757}" destId="{9E380722-FC98-43CF-8514-9D18A5BD5258}" srcOrd="0" destOrd="0" presId="urn:microsoft.com/office/officeart/2008/layout/LinedList"/>
    <dgm:cxn modelId="{ED7EC681-97CE-49B1-A7CC-63FBFC4EE8B1}" type="presParOf" srcId="{7F95AB8B-DADF-4C7C-8D7C-7DC8D12AE757}" destId="{DEE2AEC6-C9B0-421B-84FE-4F8BAE54389A}" srcOrd="1" destOrd="0" presId="urn:microsoft.com/office/officeart/2008/layout/LinedList"/>
    <dgm:cxn modelId="{71DBD07E-D2E0-400F-91C6-C3897CDC5693}" type="presParOf" srcId="{DEE2AEC6-C9B0-421B-84FE-4F8BAE54389A}" destId="{063A486E-B2F7-487C-AF92-CA0F3FD5C514}" srcOrd="0" destOrd="0" presId="urn:microsoft.com/office/officeart/2008/layout/LinedList"/>
    <dgm:cxn modelId="{BF695CFE-8716-4F95-A122-56BFE8A448C7}" type="presParOf" srcId="{DEE2AEC6-C9B0-421B-84FE-4F8BAE54389A}" destId="{E10F24C2-397E-4CED-A8E7-054C25F38BA6}" srcOrd="1" destOrd="0" presId="urn:microsoft.com/office/officeart/2008/layout/LinedList"/>
    <dgm:cxn modelId="{464696A1-6844-486E-ABE7-5F64A6B1BEAF}" type="presParOf" srcId="{DEE2AEC6-C9B0-421B-84FE-4F8BAE54389A}" destId="{2B7FD212-213B-4F07-900E-3B78FD17495A}" srcOrd="2" destOrd="0" presId="urn:microsoft.com/office/officeart/2008/layout/LinedList"/>
    <dgm:cxn modelId="{D8C88B61-6DA1-4B81-9658-2762EBBA7B54}" type="presParOf" srcId="{7F95AB8B-DADF-4C7C-8D7C-7DC8D12AE757}" destId="{64D1F96E-EBAA-4C2E-87E8-B365D32D57CC}" srcOrd="2" destOrd="0" presId="urn:microsoft.com/office/officeart/2008/layout/LinedList"/>
    <dgm:cxn modelId="{16638A6F-718F-40CE-A90D-5F32988202EE}" type="presParOf" srcId="{7F95AB8B-DADF-4C7C-8D7C-7DC8D12AE757}" destId="{6C580CDB-C04A-4246-8202-B70F0329E02E}"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40A668-2C43-42EA-8370-1A31C30B237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2D3698F-8453-43F3-A96D-259CCB8A82FD}">
      <dgm:prSet/>
      <dgm:spPr/>
      <dgm:t>
        <a:bodyPr/>
        <a:lstStyle/>
        <a:p>
          <a:pPr>
            <a:lnSpc>
              <a:spcPct val="100000"/>
            </a:lnSpc>
          </a:pPr>
          <a:r>
            <a:rPr lang="en-GB" dirty="0"/>
            <a:t>Inventory Management</a:t>
          </a:r>
          <a:endParaRPr lang="en-US" dirty="0"/>
        </a:p>
      </dgm:t>
    </dgm:pt>
    <dgm:pt modelId="{F559C2E8-12AC-412F-8E05-6630CAAC46F4}" type="parTrans" cxnId="{0FE3A8D5-1FFC-4EAD-A4E5-BA5D31A040A7}">
      <dgm:prSet/>
      <dgm:spPr/>
      <dgm:t>
        <a:bodyPr/>
        <a:lstStyle/>
        <a:p>
          <a:endParaRPr lang="en-US"/>
        </a:p>
      </dgm:t>
    </dgm:pt>
    <dgm:pt modelId="{E4B053F2-C8F1-4D66-8BEB-D5107780D28C}" type="sibTrans" cxnId="{0FE3A8D5-1FFC-4EAD-A4E5-BA5D31A040A7}">
      <dgm:prSet/>
      <dgm:spPr/>
      <dgm:t>
        <a:bodyPr/>
        <a:lstStyle/>
        <a:p>
          <a:endParaRPr lang="en-US"/>
        </a:p>
      </dgm:t>
    </dgm:pt>
    <dgm:pt modelId="{709247C3-F1E6-4CC4-95A3-926F3A6A65F8}">
      <dgm:prSet/>
      <dgm:spPr/>
      <dgm:t>
        <a:bodyPr/>
        <a:lstStyle/>
        <a:p>
          <a:pPr>
            <a:lnSpc>
              <a:spcPct val="100000"/>
            </a:lnSpc>
          </a:pPr>
          <a:r>
            <a:rPr lang="en-GB"/>
            <a:t>Reduce administrative tasks</a:t>
          </a:r>
          <a:endParaRPr lang="en-US"/>
        </a:p>
      </dgm:t>
    </dgm:pt>
    <dgm:pt modelId="{0FAB6CF6-D50B-48AB-AD90-AF3B16BEB3E5}" type="parTrans" cxnId="{A35D3E7D-0A26-4821-B57C-6A16CDC37ACE}">
      <dgm:prSet/>
      <dgm:spPr/>
      <dgm:t>
        <a:bodyPr/>
        <a:lstStyle/>
        <a:p>
          <a:endParaRPr lang="en-US"/>
        </a:p>
      </dgm:t>
    </dgm:pt>
    <dgm:pt modelId="{6C0D2D55-1C36-4510-B6C0-9E7589178CAC}" type="sibTrans" cxnId="{A35D3E7D-0A26-4821-B57C-6A16CDC37ACE}">
      <dgm:prSet/>
      <dgm:spPr/>
      <dgm:t>
        <a:bodyPr/>
        <a:lstStyle/>
        <a:p>
          <a:endParaRPr lang="en-US"/>
        </a:p>
      </dgm:t>
    </dgm:pt>
    <dgm:pt modelId="{B6DC3AAB-E770-4D43-B6C7-FAC83451BB97}">
      <dgm:prSet/>
      <dgm:spPr/>
      <dgm:t>
        <a:bodyPr/>
        <a:lstStyle/>
        <a:p>
          <a:pPr>
            <a:lnSpc>
              <a:spcPct val="100000"/>
            </a:lnSpc>
          </a:pPr>
          <a:r>
            <a:rPr lang="en-GB"/>
            <a:t>Use connected apps</a:t>
          </a:r>
          <a:endParaRPr lang="en-US"/>
        </a:p>
      </dgm:t>
    </dgm:pt>
    <dgm:pt modelId="{D02DACFC-29E2-4A98-876E-2C85C35EC158}" type="parTrans" cxnId="{3526FB9E-829D-4C9F-AF1E-D0DAA917C290}">
      <dgm:prSet/>
      <dgm:spPr/>
      <dgm:t>
        <a:bodyPr/>
        <a:lstStyle/>
        <a:p>
          <a:endParaRPr lang="en-US"/>
        </a:p>
      </dgm:t>
    </dgm:pt>
    <dgm:pt modelId="{4E31853C-78D9-4AC3-B0F2-123C90E4DEA7}" type="sibTrans" cxnId="{3526FB9E-829D-4C9F-AF1E-D0DAA917C290}">
      <dgm:prSet/>
      <dgm:spPr/>
      <dgm:t>
        <a:bodyPr/>
        <a:lstStyle/>
        <a:p>
          <a:endParaRPr lang="en-US"/>
        </a:p>
      </dgm:t>
    </dgm:pt>
    <dgm:pt modelId="{FD3E7DCE-2BFB-4600-A39E-E92777BD4E80}" type="pres">
      <dgm:prSet presAssocID="{0140A668-2C43-42EA-8370-1A31C30B2376}" presName="root" presStyleCnt="0">
        <dgm:presLayoutVars>
          <dgm:dir/>
          <dgm:resizeHandles val="exact"/>
        </dgm:presLayoutVars>
      </dgm:prSet>
      <dgm:spPr/>
    </dgm:pt>
    <dgm:pt modelId="{20E9D106-ACBB-4800-BB0C-A3844BB747B1}" type="pres">
      <dgm:prSet presAssocID="{C2D3698F-8453-43F3-A96D-259CCB8A82FD}" presName="compNode" presStyleCnt="0"/>
      <dgm:spPr/>
    </dgm:pt>
    <dgm:pt modelId="{71D01FF1-A736-41BC-822B-A64800A87B2C}" type="pres">
      <dgm:prSet presAssocID="{C2D3698F-8453-43F3-A96D-259CCB8A82FD}" presName="bgRect" presStyleLbl="bgShp" presStyleIdx="0" presStyleCnt="3"/>
      <dgm:spPr/>
    </dgm:pt>
    <dgm:pt modelId="{76FCA17E-B1E1-41B1-9F61-1B3CC010FD71}" type="pres">
      <dgm:prSet presAssocID="{C2D3698F-8453-43F3-A96D-259CCB8A82F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x"/>
        </a:ext>
      </dgm:extLst>
    </dgm:pt>
    <dgm:pt modelId="{A03FA160-AFAE-4380-942D-5F2AE0664F43}" type="pres">
      <dgm:prSet presAssocID="{C2D3698F-8453-43F3-A96D-259CCB8A82FD}" presName="spaceRect" presStyleCnt="0"/>
      <dgm:spPr/>
    </dgm:pt>
    <dgm:pt modelId="{89FF05F9-334C-40A3-999F-40472108EF70}" type="pres">
      <dgm:prSet presAssocID="{C2D3698F-8453-43F3-A96D-259CCB8A82FD}" presName="parTx" presStyleLbl="revTx" presStyleIdx="0" presStyleCnt="3" custLinFactNeighborX="-427" custLinFactNeighborY="5459">
        <dgm:presLayoutVars>
          <dgm:chMax val="0"/>
          <dgm:chPref val="0"/>
        </dgm:presLayoutVars>
      </dgm:prSet>
      <dgm:spPr/>
    </dgm:pt>
    <dgm:pt modelId="{61E9025C-B30D-4178-BC47-7B84D02606FF}" type="pres">
      <dgm:prSet presAssocID="{E4B053F2-C8F1-4D66-8BEB-D5107780D28C}" presName="sibTrans" presStyleCnt="0"/>
      <dgm:spPr/>
    </dgm:pt>
    <dgm:pt modelId="{B8B42E72-96DB-4F73-A310-1E171018F54E}" type="pres">
      <dgm:prSet presAssocID="{709247C3-F1E6-4CC4-95A3-926F3A6A65F8}" presName="compNode" presStyleCnt="0"/>
      <dgm:spPr/>
    </dgm:pt>
    <dgm:pt modelId="{E4255B9F-711B-4594-B14D-0330F1F833AA}" type="pres">
      <dgm:prSet presAssocID="{709247C3-F1E6-4CC4-95A3-926F3A6A65F8}" presName="bgRect" presStyleLbl="bgShp" presStyleIdx="1" presStyleCnt="3"/>
      <dgm:spPr/>
    </dgm:pt>
    <dgm:pt modelId="{2E5F28B2-DA3E-444F-ADD3-34119E52A5C2}" type="pres">
      <dgm:prSet presAssocID="{709247C3-F1E6-4CC4-95A3-926F3A6A65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 List"/>
        </a:ext>
      </dgm:extLst>
    </dgm:pt>
    <dgm:pt modelId="{046AF03F-9E38-4697-AA62-A2E6F90D5C5C}" type="pres">
      <dgm:prSet presAssocID="{709247C3-F1E6-4CC4-95A3-926F3A6A65F8}" presName="spaceRect" presStyleCnt="0"/>
      <dgm:spPr/>
    </dgm:pt>
    <dgm:pt modelId="{432A15DE-0BFB-4BA8-BF7B-73FEA2B7740E}" type="pres">
      <dgm:prSet presAssocID="{709247C3-F1E6-4CC4-95A3-926F3A6A65F8}" presName="parTx" presStyleLbl="revTx" presStyleIdx="1" presStyleCnt="3">
        <dgm:presLayoutVars>
          <dgm:chMax val="0"/>
          <dgm:chPref val="0"/>
        </dgm:presLayoutVars>
      </dgm:prSet>
      <dgm:spPr/>
    </dgm:pt>
    <dgm:pt modelId="{C11C2C6A-2B40-491C-A787-B8325E3CC005}" type="pres">
      <dgm:prSet presAssocID="{6C0D2D55-1C36-4510-B6C0-9E7589178CAC}" presName="sibTrans" presStyleCnt="0"/>
      <dgm:spPr/>
    </dgm:pt>
    <dgm:pt modelId="{F3633DD6-204D-4CA5-964D-D384A7A46717}" type="pres">
      <dgm:prSet presAssocID="{B6DC3AAB-E770-4D43-B6C7-FAC83451BB97}" presName="compNode" presStyleCnt="0"/>
      <dgm:spPr/>
    </dgm:pt>
    <dgm:pt modelId="{79730075-6DDA-43DC-BFBB-379B6585384D}" type="pres">
      <dgm:prSet presAssocID="{B6DC3AAB-E770-4D43-B6C7-FAC83451BB97}" presName="bgRect" presStyleLbl="bgShp" presStyleIdx="2" presStyleCnt="3"/>
      <dgm:spPr/>
    </dgm:pt>
    <dgm:pt modelId="{5023C20C-5F27-43A0-BAE9-4D5AFC481C9B}" type="pres">
      <dgm:prSet presAssocID="{B6DC3AAB-E770-4D43-B6C7-FAC83451BB9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art Phone"/>
        </a:ext>
      </dgm:extLst>
    </dgm:pt>
    <dgm:pt modelId="{05F98388-9810-4293-9CAC-95BBBE8B3C27}" type="pres">
      <dgm:prSet presAssocID="{B6DC3AAB-E770-4D43-B6C7-FAC83451BB97}" presName="spaceRect" presStyleCnt="0"/>
      <dgm:spPr/>
    </dgm:pt>
    <dgm:pt modelId="{F56A953B-F617-4E11-B9AB-CA55063D5C71}" type="pres">
      <dgm:prSet presAssocID="{B6DC3AAB-E770-4D43-B6C7-FAC83451BB97}" presName="parTx" presStyleLbl="revTx" presStyleIdx="2" presStyleCnt="3">
        <dgm:presLayoutVars>
          <dgm:chMax val="0"/>
          <dgm:chPref val="0"/>
        </dgm:presLayoutVars>
      </dgm:prSet>
      <dgm:spPr/>
    </dgm:pt>
  </dgm:ptLst>
  <dgm:cxnLst>
    <dgm:cxn modelId="{0B19D472-194A-41F8-B4EE-BFA09CF85720}" type="presOf" srcId="{B6DC3AAB-E770-4D43-B6C7-FAC83451BB97}" destId="{F56A953B-F617-4E11-B9AB-CA55063D5C71}" srcOrd="0" destOrd="0" presId="urn:microsoft.com/office/officeart/2018/2/layout/IconVerticalSolidList"/>
    <dgm:cxn modelId="{A35D3E7D-0A26-4821-B57C-6A16CDC37ACE}" srcId="{0140A668-2C43-42EA-8370-1A31C30B2376}" destId="{709247C3-F1E6-4CC4-95A3-926F3A6A65F8}" srcOrd="1" destOrd="0" parTransId="{0FAB6CF6-D50B-48AB-AD90-AF3B16BEB3E5}" sibTransId="{6C0D2D55-1C36-4510-B6C0-9E7589178CAC}"/>
    <dgm:cxn modelId="{3526FB9E-829D-4C9F-AF1E-D0DAA917C290}" srcId="{0140A668-2C43-42EA-8370-1A31C30B2376}" destId="{B6DC3AAB-E770-4D43-B6C7-FAC83451BB97}" srcOrd="2" destOrd="0" parTransId="{D02DACFC-29E2-4A98-876E-2C85C35EC158}" sibTransId="{4E31853C-78D9-4AC3-B0F2-123C90E4DEA7}"/>
    <dgm:cxn modelId="{8AB8D9B1-70F9-4F7F-AF1A-853669D8A57A}" type="presOf" srcId="{C2D3698F-8453-43F3-A96D-259CCB8A82FD}" destId="{89FF05F9-334C-40A3-999F-40472108EF70}" srcOrd="0" destOrd="0" presId="urn:microsoft.com/office/officeart/2018/2/layout/IconVerticalSolidList"/>
    <dgm:cxn modelId="{D5240BC4-328D-4F9C-ACF3-12D515302971}" type="presOf" srcId="{709247C3-F1E6-4CC4-95A3-926F3A6A65F8}" destId="{432A15DE-0BFB-4BA8-BF7B-73FEA2B7740E}" srcOrd="0" destOrd="0" presId="urn:microsoft.com/office/officeart/2018/2/layout/IconVerticalSolidList"/>
    <dgm:cxn modelId="{0FE3A8D5-1FFC-4EAD-A4E5-BA5D31A040A7}" srcId="{0140A668-2C43-42EA-8370-1A31C30B2376}" destId="{C2D3698F-8453-43F3-A96D-259CCB8A82FD}" srcOrd="0" destOrd="0" parTransId="{F559C2E8-12AC-412F-8E05-6630CAAC46F4}" sibTransId="{E4B053F2-C8F1-4D66-8BEB-D5107780D28C}"/>
    <dgm:cxn modelId="{5CAA19E7-CE9D-4A4B-8E91-39139A6CC3E8}" type="presOf" srcId="{0140A668-2C43-42EA-8370-1A31C30B2376}" destId="{FD3E7DCE-2BFB-4600-A39E-E92777BD4E80}" srcOrd="0" destOrd="0" presId="urn:microsoft.com/office/officeart/2018/2/layout/IconVerticalSolidList"/>
    <dgm:cxn modelId="{E8D6E1D2-9730-4948-A5FD-80A588312746}" type="presParOf" srcId="{FD3E7DCE-2BFB-4600-A39E-E92777BD4E80}" destId="{20E9D106-ACBB-4800-BB0C-A3844BB747B1}" srcOrd="0" destOrd="0" presId="urn:microsoft.com/office/officeart/2018/2/layout/IconVerticalSolidList"/>
    <dgm:cxn modelId="{AD46A888-A394-4A82-953F-6FC278397178}" type="presParOf" srcId="{20E9D106-ACBB-4800-BB0C-A3844BB747B1}" destId="{71D01FF1-A736-41BC-822B-A64800A87B2C}" srcOrd="0" destOrd="0" presId="urn:microsoft.com/office/officeart/2018/2/layout/IconVerticalSolidList"/>
    <dgm:cxn modelId="{9EDDCA09-633E-4F00-81ED-52FD43CDE7D4}" type="presParOf" srcId="{20E9D106-ACBB-4800-BB0C-A3844BB747B1}" destId="{76FCA17E-B1E1-41B1-9F61-1B3CC010FD71}" srcOrd="1" destOrd="0" presId="urn:microsoft.com/office/officeart/2018/2/layout/IconVerticalSolidList"/>
    <dgm:cxn modelId="{B5D45075-C733-4FCF-A112-BCCF64E34397}" type="presParOf" srcId="{20E9D106-ACBB-4800-BB0C-A3844BB747B1}" destId="{A03FA160-AFAE-4380-942D-5F2AE0664F43}" srcOrd="2" destOrd="0" presId="urn:microsoft.com/office/officeart/2018/2/layout/IconVerticalSolidList"/>
    <dgm:cxn modelId="{C075C9FA-2A54-4B5C-AB21-D38DECCAD015}" type="presParOf" srcId="{20E9D106-ACBB-4800-BB0C-A3844BB747B1}" destId="{89FF05F9-334C-40A3-999F-40472108EF70}" srcOrd="3" destOrd="0" presId="urn:microsoft.com/office/officeart/2018/2/layout/IconVerticalSolidList"/>
    <dgm:cxn modelId="{EDFE737D-9909-4E7D-8640-7ECE06CD1BE8}" type="presParOf" srcId="{FD3E7DCE-2BFB-4600-A39E-E92777BD4E80}" destId="{61E9025C-B30D-4178-BC47-7B84D02606FF}" srcOrd="1" destOrd="0" presId="urn:microsoft.com/office/officeart/2018/2/layout/IconVerticalSolidList"/>
    <dgm:cxn modelId="{53801ABA-A036-4DCD-AD33-F1B387CEF569}" type="presParOf" srcId="{FD3E7DCE-2BFB-4600-A39E-E92777BD4E80}" destId="{B8B42E72-96DB-4F73-A310-1E171018F54E}" srcOrd="2" destOrd="0" presId="urn:microsoft.com/office/officeart/2018/2/layout/IconVerticalSolidList"/>
    <dgm:cxn modelId="{35568F7C-9F67-47EA-99CF-A37C5916C0A8}" type="presParOf" srcId="{B8B42E72-96DB-4F73-A310-1E171018F54E}" destId="{E4255B9F-711B-4594-B14D-0330F1F833AA}" srcOrd="0" destOrd="0" presId="urn:microsoft.com/office/officeart/2018/2/layout/IconVerticalSolidList"/>
    <dgm:cxn modelId="{E5F23B72-9120-4167-9FC4-BC25E0461049}" type="presParOf" srcId="{B8B42E72-96DB-4F73-A310-1E171018F54E}" destId="{2E5F28B2-DA3E-444F-ADD3-34119E52A5C2}" srcOrd="1" destOrd="0" presId="urn:microsoft.com/office/officeart/2018/2/layout/IconVerticalSolidList"/>
    <dgm:cxn modelId="{401EDBFD-DB9B-40C1-B3E1-D1E8AE10EF67}" type="presParOf" srcId="{B8B42E72-96DB-4F73-A310-1E171018F54E}" destId="{046AF03F-9E38-4697-AA62-A2E6F90D5C5C}" srcOrd="2" destOrd="0" presId="urn:microsoft.com/office/officeart/2018/2/layout/IconVerticalSolidList"/>
    <dgm:cxn modelId="{948D2D6A-9622-4B53-8B65-92190FDBB06F}" type="presParOf" srcId="{B8B42E72-96DB-4F73-A310-1E171018F54E}" destId="{432A15DE-0BFB-4BA8-BF7B-73FEA2B7740E}" srcOrd="3" destOrd="0" presId="urn:microsoft.com/office/officeart/2018/2/layout/IconVerticalSolidList"/>
    <dgm:cxn modelId="{E38A6DCD-A1F9-4627-B995-4DF400D580B5}" type="presParOf" srcId="{FD3E7DCE-2BFB-4600-A39E-E92777BD4E80}" destId="{C11C2C6A-2B40-491C-A787-B8325E3CC005}" srcOrd="3" destOrd="0" presId="urn:microsoft.com/office/officeart/2018/2/layout/IconVerticalSolidList"/>
    <dgm:cxn modelId="{5ADD638A-47AC-44EB-9702-4BFC60E09641}" type="presParOf" srcId="{FD3E7DCE-2BFB-4600-A39E-E92777BD4E80}" destId="{F3633DD6-204D-4CA5-964D-D384A7A46717}" srcOrd="4" destOrd="0" presId="urn:microsoft.com/office/officeart/2018/2/layout/IconVerticalSolidList"/>
    <dgm:cxn modelId="{53B060B8-5067-42AC-93DE-29FAC1C89B74}" type="presParOf" srcId="{F3633DD6-204D-4CA5-964D-D384A7A46717}" destId="{79730075-6DDA-43DC-BFBB-379B6585384D}" srcOrd="0" destOrd="0" presId="urn:microsoft.com/office/officeart/2018/2/layout/IconVerticalSolidList"/>
    <dgm:cxn modelId="{D8857A99-2149-4A3E-8A8D-D48EAD9CE8BB}" type="presParOf" srcId="{F3633DD6-204D-4CA5-964D-D384A7A46717}" destId="{5023C20C-5F27-43A0-BAE9-4D5AFC481C9B}" srcOrd="1" destOrd="0" presId="urn:microsoft.com/office/officeart/2018/2/layout/IconVerticalSolidList"/>
    <dgm:cxn modelId="{957C3B2A-5DB5-4348-8A99-FBA39D99DAA7}" type="presParOf" srcId="{F3633DD6-204D-4CA5-964D-D384A7A46717}" destId="{05F98388-9810-4293-9CAC-95BBBE8B3C27}" srcOrd="2" destOrd="0" presId="urn:microsoft.com/office/officeart/2018/2/layout/IconVerticalSolidList"/>
    <dgm:cxn modelId="{3B09224B-0E83-473F-A53E-8145669CD374}" type="presParOf" srcId="{F3633DD6-204D-4CA5-964D-D384A7A46717}" destId="{F56A953B-F617-4E11-B9AB-CA55063D5C7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54A0A2-0602-4D5C-B314-9C64AA00AF23}"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E097DD2-D90F-43AF-B247-8153A920E61A}">
      <dgm:prSet/>
      <dgm:spPr/>
      <dgm:t>
        <a:bodyPr/>
        <a:lstStyle/>
        <a:p>
          <a:pPr>
            <a:lnSpc>
              <a:spcPct val="100000"/>
            </a:lnSpc>
          </a:pPr>
          <a:r>
            <a:rPr lang="en-GB"/>
            <a:t>Enhance operating efficiency</a:t>
          </a:r>
          <a:endParaRPr lang="en-US"/>
        </a:p>
      </dgm:t>
    </dgm:pt>
    <dgm:pt modelId="{2A790CA4-E09F-4281-9794-1F3D8D537D2E}" type="parTrans" cxnId="{4DC07852-7029-48A7-82AD-7C8AEE853348}">
      <dgm:prSet/>
      <dgm:spPr/>
      <dgm:t>
        <a:bodyPr/>
        <a:lstStyle/>
        <a:p>
          <a:endParaRPr lang="en-US"/>
        </a:p>
      </dgm:t>
    </dgm:pt>
    <dgm:pt modelId="{90A6F6E9-96D4-4EF2-9F9E-15D4DC075BBF}" type="sibTrans" cxnId="{4DC07852-7029-48A7-82AD-7C8AEE853348}">
      <dgm:prSet/>
      <dgm:spPr/>
      <dgm:t>
        <a:bodyPr/>
        <a:lstStyle/>
        <a:p>
          <a:endParaRPr lang="en-US"/>
        </a:p>
      </dgm:t>
    </dgm:pt>
    <dgm:pt modelId="{B52049F0-F387-4513-9505-EB261BFDE897}">
      <dgm:prSet/>
      <dgm:spPr/>
      <dgm:t>
        <a:bodyPr/>
        <a:lstStyle/>
        <a:p>
          <a:pPr>
            <a:lnSpc>
              <a:spcPct val="100000"/>
            </a:lnSpc>
          </a:pPr>
          <a:r>
            <a:rPr lang="en-GB"/>
            <a:t>Deliver the best possible experiences for guests</a:t>
          </a:r>
          <a:endParaRPr lang="en-US"/>
        </a:p>
      </dgm:t>
    </dgm:pt>
    <dgm:pt modelId="{9027B91B-557C-4F5D-9199-A05D482EE964}" type="parTrans" cxnId="{DB7B1310-EA33-4831-B768-86C867FAC759}">
      <dgm:prSet/>
      <dgm:spPr/>
      <dgm:t>
        <a:bodyPr/>
        <a:lstStyle/>
        <a:p>
          <a:endParaRPr lang="en-US"/>
        </a:p>
      </dgm:t>
    </dgm:pt>
    <dgm:pt modelId="{3B808B89-E641-4FF1-A086-4A9A7BD338C3}" type="sibTrans" cxnId="{DB7B1310-EA33-4831-B768-86C867FAC759}">
      <dgm:prSet/>
      <dgm:spPr/>
      <dgm:t>
        <a:bodyPr/>
        <a:lstStyle/>
        <a:p>
          <a:endParaRPr lang="en-US"/>
        </a:p>
      </dgm:t>
    </dgm:pt>
    <dgm:pt modelId="{E6968F4D-E47B-412A-B982-BF141BF22713}">
      <dgm:prSet/>
      <dgm:spPr/>
      <dgm:t>
        <a:bodyPr/>
        <a:lstStyle/>
        <a:p>
          <a:pPr>
            <a:lnSpc>
              <a:spcPct val="100000"/>
            </a:lnSpc>
          </a:pPr>
          <a:r>
            <a:rPr lang="en-GB"/>
            <a:t>Save hotel managers and employees time and money</a:t>
          </a:r>
          <a:endParaRPr lang="en-US"/>
        </a:p>
      </dgm:t>
    </dgm:pt>
    <dgm:pt modelId="{2F54A289-ACFB-45F3-9AEA-6C06FF4B0F96}" type="parTrans" cxnId="{B410D91E-78D8-49DC-AC36-606D2B183DC0}">
      <dgm:prSet/>
      <dgm:spPr/>
      <dgm:t>
        <a:bodyPr/>
        <a:lstStyle/>
        <a:p>
          <a:endParaRPr lang="en-US"/>
        </a:p>
      </dgm:t>
    </dgm:pt>
    <dgm:pt modelId="{ABF47014-5E81-4DF6-881C-2F5A47EDE59C}" type="sibTrans" cxnId="{B410D91E-78D8-49DC-AC36-606D2B183DC0}">
      <dgm:prSet/>
      <dgm:spPr/>
      <dgm:t>
        <a:bodyPr/>
        <a:lstStyle/>
        <a:p>
          <a:endParaRPr lang="en-US"/>
        </a:p>
      </dgm:t>
    </dgm:pt>
    <dgm:pt modelId="{CD29BF2B-C274-40C3-B8F3-C5B5ECDD4B8D}">
      <dgm:prSet/>
      <dgm:spPr/>
      <dgm:t>
        <a:bodyPr/>
        <a:lstStyle/>
        <a:p>
          <a:pPr>
            <a:lnSpc>
              <a:spcPct val="100000"/>
            </a:lnSpc>
          </a:pPr>
          <a:r>
            <a:rPr lang="en-GB" b="1"/>
            <a:t>What can you do with this system?</a:t>
          </a:r>
          <a:endParaRPr lang="en-US"/>
        </a:p>
      </dgm:t>
    </dgm:pt>
    <dgm:pt modelId="{8E5CA448-054B-4AC5-A9D7-74F355746F90}" type="parTrans" cxnId="{A20FBF99-6161-45B2-856E-AEE4B63E3A6D}">
      <dgm:prSet/>
      <dgm:spPr/>
      <dgm:t>
        <a:bodyPr/>
        <a:lstStyle/>
        <a:p>
          <a:endParaRPr lang="en-US"/>
        </a:p>
      </dgm:t>
    </dgm:pt>
    <dgm:pt modelId="{E375B985-C024-4EE8-8A0A-DD2002049B84}" type="sibTrans" cxnId="{A20FBF99-6161-45B2-856E-AEE4B63E3A6D}">
      <dgm:prSet/>
      <dgm:spPr/>
      <dgm:t>
        <a:bodyPr/>
        <a:lstStyle/>
        <a:p>
          <a:endParaRPr lang="en-US"/>
        </a:p>
      </dgm:t>
    </dgm:pt>
    <dgm:pt modelId="{5189C018-A213-44CF-ACE3-B7329B648B73}">
      <dgm:prSet/>
      <dgm:spPr/>
      <dgm:t>
        <a:bodyPr/>
        <a:lstStyle/>
        <a:p>
          <a:endParaRPr lang="en-US" dirty="0"/>
        </a:p>
      </dgm:t>
    </dgm:pt>
    <dgm:pt modelId="{01862ECF-B76A-43C2-81C6-A15656AA5324}" type="parTrans" cxnId="{E2908B24-3C89-4F54-BD78-30A5D353F095}">
      <dgm:prSet/>
      <dgm:spPr/>
      <dgm:t>
        <a:bodyPr/>
        <a:lstStyle/>
        <a:p>
          <a:endParaRPr lang="en-US"/>
        </a:p>
      </dgm:t>
    </dgm:pt>
    <dgm:pt modelId="{CAECD1AB-7662-4765-A964-FE66E06B7070}" type="sibTrans" cxnId="{E2908B24-3C89-4F54-BD78-30A5D353F095}">
      <dgm:prSet/>
      <dgm:spPr/>
      <dgm:t>
        <a:bodyPr/>
        <a:lstStyle/>
        <a:p>
          <a:endParaRPr lang="en-US"/>
        </a:p>
      </dgm:t>
    </dgm:pt>
    <dgm:pt modelId="{C35D5795-9F39-4757-8C24-81FF879C258C}">
      <dgm:prSet/>
      <dgm:spPr/>
      <dgm:t>
        <a:bodyPr/>
        <a:lstStyle/>
        <a:p>
          <a:pPr>
            <a:lnSpc>
              <a:spcPct val="100000"/>
            </a:lnSpc>
          </a:pPr>
          <a:r>
            <a:rPr lang="en-GB" b="1"/>
            <a:t>Benefits for Guests:</a:t>
          </a:r>
          <a:endParaRPr lang="en-US"/>
        </a:p>
      </dgm:t>
    </dgm:pt>
    <dgm:pt modelId="{43B10EE8-B2DE-4A71-91A6-D01BD6DA1797}" type="parTrans" cxnId="{F45065BE-CF73-48EC-9BDA-65012A2C4242}">
      <dgm:prSet/>
      <dgm:spPr/>
      <dgm:t>
        <a:bodyPr/>
        <a:lstStyle/>
        <a:p>
          <a:endParaRPr lang="en-US"/>
        </a:p>
      </dgm:t>
    </dgm:pt>
    <dgm:pt modelId="{82953B92-93CC-42EE-AEBB-396483D93E31}" type="sibTrans" cxnId="{F45065BE-CF73-48EC-9BDA-65012A2C4242}">
      <dgm:prSet/>
      <dgm:spPr/>
      <dgm:t>
        <a:bodyPr/>
        <a:lstStyle/>
        <a:p>
          <a:endParaRPr lang="en-US"/>
        </a:p>
      </dgm:t>
    </dgm:pt>
    <dgm:pt modelId="{8E4EC99A-9230-4E28-BD55-90FFEA653B36}">
      <dgm:prSet/>
      <dgm:spPr/>
      <dgm:t>
        <a:bodyPr/>
        <a:lstStyle/>
        <a:p>
          <a:endParaRPr lang="en-US" dirty="0"/>
        </a:p>
      </dgm:t>
    </dgm:pt>
    <dgm:pt modelId="{1F8241F3-7476-442E-B71F-C3321AE0C95A}" type="parTrans" cxnId="{87847AB5-DF4B-4657-B7D8-0BAC9C167A7C}">
      <dgm:prSet/>
      <dgm:spPr/>
      <dgm:t>
        <a:bodyPr/>
        <a:lstStyle/>
        <a:p>
          <a:endParaRPr lang="en-US"/>
        </a:p>
      </dgm:t>
    </dgm:pt>
    <dgm:pt modelId="{48F70BF2-830B-4D25-98A4-41F73287A4C0}" type="sibTrans" cxnId="{87847AB5-DF4B-4657-B7D8-0BAC9C167A7C}">
      <dgm:prSet/>
      <dgm:spPr/>
      <dgm:t>
        <a:bodyPr/>
        <a:lstStyle/>
        <a:p>
          <a:endParaRPr lang="en-US"/>
        </a:p>
      </dgm:t>
    </dgm:pt>
    <dgm:pt modelId="{EC3A7D50-C6C8-46C4-9D63-08D4E8127F2C}">
      <dgm:prSet/>
      <dgm:spPr/>
      <dgm:t>
        <a:bodyPr/>
        <a:lstStyle/>
        <a:p>
          <a:pPr>
            <a:lnSpc>
              <a:spcPct val="100000"/>
            </a:lnSpc>
          </a:pPr>
          <a:r>
            <a:rPr lang="en-GB" b="1"/>
            <a:t>Benefits to the business:</a:t>
          </a:r>
          <a:endParaRPr lang="en-US"/>
        </a:p>
      </dgm:t>
    </dgm:pt>
    <dgm:pt modelId="{04EB00E2-1767-4538-9A08-2F47E62693EA}" type="parTrans" cxnId="{95C70F61-68FE-464D-B1D3-B4426154950D}">
      <dgm:prSet/>
      <dgm:spPr/>
      <dgm:t>
        <a:bodyPr/>
        <a:lstStyle/>
        <a:p>
          <a:endParaRPr lang="en-US"/>
        </a:p>
      </dgm:t>
    </dgm:pt>
    <dgm:pt modelId="{1FA3274B-23E3-4C24-B885-5144C5E373FC}" type="sibTrans" cxnId="{95C70F61-68FE-464D-B1D3-B4426154950D}">
      <dgm:prSet/>
      <dgm:spPr/>
      <dgm:t>
        <a:bodyPr/>
        <a:lstStyle/>
        <a:p>
          <a:endParaRPr lang="en-US"/>
        </a:p>
      </dgm:t>
    </dgm:pt>
    <dgm:pt modelId="{466F4D9B-DF65-4FC2-8500-62E20794649E}" type="pres">
      <dgm:prSet presAssocID="{E554A0A2-0602-4D5C-B314-9C64AA00AF23}" presName="root" presStyleCnt="0">
        <dgm:presLayoutVars>
          <dgm:dir/>
          <dgm:resizeHandles val="exact"/>
        </dgm:presLayoutVars>
      </dgm:prSet>
      <dgm:spPr/>
    </dgm:pt>
    <dgm:pt modelId="{7B7E6F02-EE36-456C-9189-5CA21C6D499C}" type="pres">
      <dgm:prSet presAssocID="{8E097DD2-D90F-43AF-B247-8153A920E61A}" presName="compNode" presStyleCnt="0"/>
      <dgm:spPr/>
    </dgm:pt>
    <dgm:pt modelId="{FD1D9781-4B3D-403E-B9DA-298BC5470821}" type="pres">
      <dgm:prSet presAssocID="{8E097DD2-D90F-43AF-B247-8153A920E61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87B12C1C-6E5A-4EEA-B8DA-CB1AE020F765}" type="pres">
      <dgm:prSet presAssocID="{8E097DD2-D90F-43AF-B247-8153A920E61A}" presName="spaceRect" presStyleCnt="0"/>
      <dgm:spPr/>
    </dgm:pt>
    <dgm:pt modelId="{C7CE3736-353B-49F6-B93B-85A64C28F87C}" type="pres">
      <dgm:prSet presAssocID="{8E097DD2-D90F-43AF-B247-8153A920E61A}" presName="textRect" presStyleLbl="revTx" presStyleIdx="0" presStyleCnt="6">
        <dgm:presLayoutVars>
          <dgm:chMax val="1"/>
          <dgm:chPref val="1"/>
        </dgm:presLayoutVars>
      </dgm:prSet>
      <dgm:spPr/>
    </dgm:pt>
    <dgm:pt modelId="{8178733F-85A2-4A5F-A712-E6EE3F315A34}" type="pres">
      <dgm:prSet presAssocID="{90A6F6E9-96D4-4EF2-9F9E-15D4DC075BBF}" presName="sibTrans" presStyleCnt="0"/>
      <dgm:spPr/>
    </dgm:pt>
    <dgm:pt modelId="{A09721BF-16A3-4A3E-93D7-8087A3BF55CD}" type="pres">
      <dgm:prSet presAssocID="{B52049F0-F387-4513-9505-EB261BFDE897}" presName="compNode" presStyleCnt="0"/>
      <dgm:spPr/>
    </dgm:pt>
    <dgm:pt modelId="{C63555BB-F60A-4703-86FC-8236635B708C}" type="pres">
      <dgm:prSet presAssocID="{B52049F0-F387-4513-9505-EB261BFDE89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B4031D2-2D68-4ED7-986D-0BAE770DE233}" type="pres">
      <dgm:prSet presAssocID="{B52049F0-F387-4513-9505-EB261BFDE897}" presName="spaceRect" presStyleCnt="0"/>
      <dgm:spPr/>
    </dgm:pt>
    <dgm:pt modelId="{725B2274-130B-45F0-8AC0-A3B7D0F2EDDF}" type="pres">
      <dgm:prSet presAssocID="{B52049F0-F387-4513-9505-EB261BFDE897}" presName="textRect" presStyleLbl="revTx" presStyleIdx="1" presStyleCnt="6">
        <dgm:presLayoutVars>
          <dgm:chMax val="1"/>
          <dgm:chPref val="1"/>
        </dgm:presLayoutVars>
      </dgm:prSet>
      <dgm:spPr/>
    </dgm:pt>
    <dgm:pt modelId="{3D729604-439C-4C21-AE78-8D5F0E1B07B0}" type="pres">
      <dgm:prSet presAssocID="{3B808B89-E641-4FF1-A086-4A9A7BD338C3}" presName="sibTrans" presStyleCnt="0"/>
      <dgm:spPr/>
    </dgm:pt>
    <dgm:pt modelId="{C38869CC-F6B5-47D9-A014-F407DC2171CF}" type="pres">
      <dgm:prSet presAssocID="{E6968F4D-E47B-412A-B982-BF141BF22713}" presName="compNode" presStyleCnt="0"/>
      <dgm:spPr/>
    </dgm:pt>
    <dgm:pt modelId="{7B25144D-D5E9-4052-B3C7-6F20714B0EF1}" type="pres">
      <dgm:prSet presAssocID="{E6968F4D-E47B-412A-B982-BF141BF2271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9D411B68-E533-44EF-AC3A-C5FBDD0199DE}" type="pres">
      <dgm:prSet presAssocID="{E6968F4D-E47B-412A-B982-BF141BF22713}" presName="spaceRect" presStyleCnt="0"/>
      <dgm:spPr/>
    </dgm:pt>
    <dgm:pt modelId="{1DB16A2E-2370-4C8E-9F95-257504B91D93}" type="pres">
      <dgm:prSet presAssocID="{E6968F4D-E47B-412A-B982-BF141BF22713}" presName="textRect" presStyleLbl="revTx" presStyleIdx="2" presStyleCnt="6">
        <dgm:presLayoutVars>
          <dgm:chMax val="1"/>
          <dgm:chPref val="1"/>
        </dgm:presLayoutVars>
      </dgm:prSet>
      <dgm:spPr/>
    </dgm:pt>
    <dgm:pt modelId="{11E252A4-9121-4A94-8D36-2C76F6C14EE1}" type="pres">
      <dgm:prSet presAssocID="{ABF47014-5E81-4DF6-881C-2F5A47EDE59C}" presName="sibTrans" presStyleCnt="0"/>
      <dgm:spPr/>
    </dgm:pt>
    <dgm:pt modelId="{35F22A16-846F-4B24-B6CA-B04FF8755A4B}" type="pres">
      <dgm:prSet presAssocID="{CD29BF2B-C274-40C3-B8F3-C5B5ECDD4B8D}" presName="compNode" presStyleCnt="0"/>
      <dgm:spPr/>
    </dgm:pt>
    <dgm:pt modelId="{D4064642-0198-405B-94B9-B4349EEFC524}" type="pres">
      <dgm:prSet presAssocID="{CD29BF2B-C274-40C3-B8F3-C5B5ECDD4B8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DE43EF48-7395-44C7-B08A-FF7D84633119}" type="pres">
      <dgm:prSet presAssocID="{CD29BF2B-C274-40C3-B8F3-C5B5ECDD4B8D}" presName="spaceRect" presStyleCnt="0"/>
      <dgm:spPr/>
    </dgm:pt>
    <dgm:pt modelId="{F63FCC5A-961B-42FC-B1C8-07191AF09A3B}" type="pres">
      <dgm:prSet presAssocID="{CD29BF2B-C274-40C3-B8F3-C5B5ECDD4B8D}" presName="textRect" presStyleLbl="revTx" presStyleIdx="3" presStyleCnt="6">
        <dgm:presLayoutVars>
          <dgm:chMax val="1"/>
          <dgm:chPref val="1"/>
        </dgm:presLayoutVars>
      </dgm:prSet>
      <dgm:spPr/>
    </dgm:pt>
    <dgm:pt modelId="{A47D9D3D-17E0-41E1-AE99-9042ACF74314}" type="pres">
      <dgm:prSet presAssocID="{E375B985-C024-4EE8-8A0A-DD2002049B84}" presName="sibTrans" presStyleCnt="0"/>
      <dgm:spPr/>
    </dgm:pt>
    <dgm:pt modelId="{9AA3DDE7-A2C5-4902-BD3A-E0A72AC7C018}" type="pres">
      <dgm:prSet presAssocID="{C35D5795-9F39-4757-8C24-81FF879C258C}" presName="compNode" presStyleCnt="0"/>
      <dgm:spPr/>
    </dgm:pt>
    <dgm:pt modelId="{578D4278-64E0-49C6-9692-783BB778689B}" type="pres">
      <dgm:prSet presAssocID="{C35D5795-9F39-4757-8C24-81FF879C258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iter"/>
        </a:ext>
      </dgm:extLst>
    </dgm:pt>
    <dgm:pt modelId="{C902CFDC-C7A9-443E-AEEA-D9BE6FCEFBEF}" type="pres">
      <dgm:prSet presAssocID="{C35D5795-9F39-4757-8C24-81FF879C258C}" presName="spaceRect" presStyleCnt="0"/>
      <dgm:spPr/>
    </dgm:pt>
    <dgm:pt modelId="{BC33963A-6BEA-4A3A-820B-B07D10646B7D}" type="pres">
      <dgm:prSet presAssocID="{C35D5795-9F39-4757-8C24-81FF879C258C}" presName="textRect" presStyleLbl="revTx" presStyleIdx="4" presStyleCnt="6">
        <dgm:presLayoutVars>
          <dgm:chMax val="1"/>
          <dgm:chPref val="1"/>
        </dgm:presLayoutVars>
      </dgm:prSet>
      <dgm:spPr/>
    </dgm:pt>
    <dgm:pt modelId="{56B7DC08-FCFB-4CCC-8EC4-883097521CD0}" type="pres">
      <dgm:prSet presAssocID="{82953B92-93CC-42EE-AEBB-396483D93E31}" presName="sibTrans" presStyleCnt="0"/>
      <dgm:spPr/>
    </dgm:pt>
    <dgm:pt modelId="{9AAD4938-5CA8-4FB1-BA79-16B90053303F}" type="pres">
      <dgm:prSet presAssocID="{EC3A7D50-C6C8-46C4-9D63-08D4E8127F2C}" presName="compNode" presStyleCnt="0"/>
      <dgm:spPr/>
    </dgm:pt>
    <dgm:pt modelId="{CDBEE489-A151-47F7-90EF-38EC878A3ACA}" type="pres">
      <dgm:prSet presAssocID="{EC3A7D50-C6C8-46C4-9D63-08D4E8127F2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278D8B34-2B96-48B0-BD35-E1E4C08CF063}" type="pres">
      <dgm:prSet presAssocID="{EC3A7D50-C6C8-46C4-9D63-08D4E8127F2C}" presName="spaceRect" presStyleCnt="0"/>
      <dgm:spPr/>
    </dgm:pt>
    <dgm:pt modelId="{45014F1B-BAA9-4527-8904-08DA5394B2E2}" type="pres">
      <dgm:prSet presAssocID="{EC3A7D50-C6C8-46C4-9D63-08D4E8127F2C}" presName="textRect" presStyleLbl="revTx" presStyleIdx="5" presStyleCnt="6">
        <dgm:presLayoutVars>
          <dgm:chMax val="1"/>
          <dgm:chPref val="1"/>
        </dgm:presLayoutVars>
      </dgm:prSet>
      <dgm:spPr/>
    </dgm:pt>
  </dgm:ptLst>
  <dgm:cxnLst>
    <dgm:cxn modelId="{DB7B1310-EA33-4831-B768-86C867FAC759}" srcId="{E554A0A2-0602-4D5C-B314-9C64AA00AF23}" destId="{B52049F0-F387-4513-9505-EB261BFDE897}" srcOrd="1" destOrd="0" parTransId="{9027B91B-557C-4F5D-9199-A05D482EE964}" sibTransId="{3B808B89-E641-4FF1-A086-4A9A7BD338C3}"/>
    <dgm:cxn modelId="{B410D91E-78D8-49DC-AC36-606D2B183DC0}" srcId="{E554A0A2-0602-4D5C-B314-9C64AA00AF23}" destId="{E6968F4D-E47B-412A-B982-BF141BF22713}" srcOrd="2" destOrd="0" parTransId="{2F54A289-ACFB-45F3-9AEA-6C06FF4B0F96}" sibTransId="{ABF47014-5E81-4DF6-881C-2F5A47EDE59C}"/>
    <dgm:cxn modelId="{E2908B24-3C89-4F54-BD78-30A5D353F095}" srcId="{CD29BF2B-C274-40C3-B8F3-C5B5ECDD4B8D}" destId="{5189C018-A213-44CF-ACE3-B7329B648B73}" srcOrd="0" destOrd="0" parTransId="{01862ECF-B76A-43C2-81C6-A15656AA5324}" sibTransId="{CAECD1AB-7662-4765-A964-FE66E06B7070}"/>
    <dgm:cxn modelId="{0FEBAA3A-BDA5-428B-96AF-DEB4B8762D25}" type="presOf" srcId="{E6968F4D-E47B-412A-B982-BF141BF22713}" destId="{1DB16A2E-2370-4C8E-9F95-257504B91D93}" srcOrd="0" destOrd="0" presId="urn:microsoft.com/office/officeart/2018/2/layout/IconLabelList"/>
    <dgm:cxn modelId="{95C70F61-68FE-464D-B1D3-B4426154950D}" srcId="{E554A0A2-0602-4D5C-B314-9C64AA00AF23}" destId="{EC3A7D50-C6C8-46C4-9D63-08D4E8127F2C}" srcOrd="5" destOrd="0" parTransId="{04EB00E2-1767-4538-9A08-2F47E62693EA}" sibTransId="{1FA3274B-23E3-4C24-B885-5144C5E373FC}"/>
    <dgm:cxn modelId="{4C817652-8C30-4FA6-A920-8328870D733C}" type="presOf" srcId="{C35D5795-9F39-4757-8C24-81FF879C258C}" destId="{BC33963A-6BEA-4A3A-820B-B07D10646B7D}" srcOrd="0" destOrd="0" presId="urn:microsoft.com/office/officeart/2018/2/layout/IconLabelList"/>
    <dgm:cxn modelId="{4DC07852-7029-48A7-82AD-7C8AEE853348}" srcId="{E554A0A2-0602-4D5C-B314-9C64AA00AF23}" destId="{8E097DD2-D90F-43AF-B247-8153A920E61A}" srcOrd="0" destOrd="0" parTransId="{2A790CA4-E09F-4281-9794-1F3D8D537D2E}" sibTransId="{90A6F6E9-96D4-4EF2-9F9E-15D4DC075BBF}"/>
    <dgm:cxn modelId="{44E93793-B8DF-4C64-B71F-92C26B849793}" type="presOf" srcId="{CD29BF2B-C274-40C3-B8F3-C5B5ECDD4B8D}" destId="{F63FCC5A-961B-42FC-B1C8-07191AF09A3B}" srcOrd="0" destOrd="0" presId="urn:microsoft.com/office/officeart/2018/2/layout/IconLabelList"/>
    <dgm:cxn modelId="{980CE193-424C-4D3F-ACEE-716A11822359}" type="presOf" srcId="{E554A0A2-0602-4D5C-B314-9C64AA00AF23}" destId="{466F4D9B-DF65-4FC2-8500-62E20794649E}" srcOrd="0" destOrd="0" presId="urn:microsoft.com/office/officeart/2018/2/layout/IconLabelList"/>
    <dgm:cxn modelId="{A20FBF99-6161-45B2-856E-AEE4B63E3A6D}" srcId="{E554A0A2-0602-4D5C-B314-9C64AA00AF23}" destId="{CD29BF2B-C274-40C3-B8F3-C5B5ECDD4B8D}" srcOrd="3" destOrd="0" parTransId="{8E5CA448-054B-4AC5-A9D7-74F355746F90}" sibTransId="{E375B985-C024-4EE8-8A0A-DD2002049B84}"/>
    <dgm:cxn modelId="{0F63E8A2-8EDA-48E5-8B3D-BC1017A7A1B4}" type="presOf" srcId="{8E097DD2-D90F-43AF-B247-8153A920E61A}" destId="{C7CE3736-353B-49F6-B93B-85A64C28F87C}" srcOrd="0" destOrd="0" presId="urn:microsoft.com/office/officeart/2018/2/layout/IconLabelList"/>
    <dgm:cxn modelId="{87847AB5-DF4B-4657-B7D8-0BAC9C167A7C}" srcId="{C35D5795-9F39-4757-8C24-81FF879C258C}" destId="{8E4EC99A-9230-4E28-BD55-90FFEA653B36}" srcOrd="0" destOrd="0" parTransId="{1F8241F3-7476-442E-B71F-C3321AE0C95A}" sibTransId="{48F70BF2-830B-4D25-98A4-41F73287A4C0}"/>
    <dgm:cxn modelId="{F45065BE-CF73-48EC-9BDA-65012A2C4242}" srcId="{E554A0A2-0602-4D5C-B314-9C64AA00AF23}" destId="{C35D5795-9F39-4757-8C24-81FF879C258C}" srcOrd="4" destOrd="0" parTransId="{43B10EE8-B2DE-4A71-91A6-D01BD6DA1797}" sibTransId="{82953B92-93CC-42EE-AEBB-396483D93E31}"/>
    <dgm:cxn modelId="{6A2031D1-045D-48FE-BB4B-9199ADA0265B}" type="presOf" srcId="{B52049F0-F387-4513-9505-EB261BFDE897}" destId="{725B2274-130B-45F0-8AC0-A3B7D0F2EDDF}" srcOrd="0" destOrd="0" presId="urn:microsoft.com/office/officeart/2018/2/layout/IconLabelList"/>
    <dgm:cxn modelId="{A85D2EF0-EEA2-4A76-B2AC-C0EA237C05A1}" type="presOf" srcId="{EC3A7D50-C6C8-46C4-9D63-08D4E8127F2C}" destId="{45014F1B-BAA9-4527-8904-08DA5394B2E2}" srcOrd="0" destOrd="0" presId="urn:microsoft.com/office/officeart/2018/2/layout/IconLabelList"/>
    <dgm:cxn modelId="{58DF595C-0E33-40A2-83DE-685C46804C9B}" type="presParOf" srcId="{466F4D9B-DF65-4FC2-8500-62E20794649E}" destId="{7B7E6F02-EE36-456C-9189-5CA21C6D499C}" srcOrd="0" destOrd="0" presId="urn:microsoft.com/office/officeart/2018/2/layout/IconLabelList"/>
    <dgm:cxn modelId="{F35FDFDF-7B40-4D56-BBA5-AA07AEDF7D01}" type="presParOf" srcId="{7B7E6F02-EE36-456C-9189-5CA21C6D499C}" destId="{FD1D9781-4B3D-403E-B9DA-298BC5470821}" srcOrd="0" destOrd="0" presId="urn:microsoft.com/office/officeart/2018/2/layout/IconLabelList"/>
    <dgm:cxn modelId="{FE4DC418-3F79-4EB8-9490-EB571B8A248A}" type="presParOf" srcId="{7B7E6F02-EE36-456C-9189-5CA21C6D499C}" destId="{87B12C1C-6E5A-4EEA-B8DA-CB1AE020F765}" srcOrd="1" destOrd="0" presId="urn:microsoft.com/office/officeart/2018/2/layout/IconLabelList"/>
    <dgm:cxn modelId="{2632F552-AC68-4573-B37C-880DF454D91F}" type="presParOf" srcId="{7B7E6F02-EE36-456C-9189-5CA21C6D499C}" destId="{C7CE3736-353B-49F6-B93B-85A64C28F87C}" srcOrd="2" destOrd="0" presId="urn:microsoft.com/office/officeart/2018/2/layout/IconLabelList"/>
    <dgm:cxn modelId="{0C0E665B-525F-4EAB-903D-C0EC27A2F77B}" type="presParOf" srcId="{466F4D9B-DF65-4FC2-8500-62E20794649E}" destId="{8178733F-85A2-4A5F-A712-E6EE3F315A34}" srcOrd="1" destOrd="0" presId="urn:microsoft.com/office/officeart/2018/2/layout/IconLabelList"/>
    <dgm:cxn modelId="{1E0D8FD3-BD45-4894-83CF-5BEB0F61EED9}" type="presParOf" srcId="{466F4D9B-DF65-4FC2-8500-62E20794649E}" destId="{A09721BF-16A3-4A3E-93D7-8087A3BF55CD}" srcOrd="2" destOrd="0" presId="urn:microsoft.com/office/officeart/2018/2/layout/IconLabelList"/>
    <dgm:cxn modelId="{562F6374-1887-4206-8BD4-9BB2D14AA799}" type="presParOf" srcId="{A09721BF-16A3-4A3E-93D7-8087A3BF55CD}" destId="{C63555BB-F60A-4703-86FC-8236635B708C}" srcOrd="0" destOrd="0" presId="urn:microsoft.com/office/officeart/2018/2/layout/IconLabelList"/>
    <dgm:cxn modelId="{C6642C6E-7EC1-4931-A569-4D51B997622C}" type="presParOf" srcId="{A09721BF-16A3-4A3E-93D7-8087A3BF55CD}" destId="{2B4031D2-2D68-4ED7-986D-0BAE770DE233}" srcOrd="1" destOrd="0" presId="urn:microsoft.com/office/officeart/2018/2/layout/IconLabelList"/>
    <dgm:cxn modelId="{DD27BF69-ED21-4EDF-A422-B8E31F6AA2E6}" type="presParOf" srcId="{A09721BF-16A3-4A3E-93D7-8087A3BF55CD}" destId="{725B2274-130B-45F0-8AC0-A3B7D0F2EDDF}" srcOrd="2" destOrd="0" presId="urn:microsoft.com/office/officeart/2018/2/layout/IconLabelList"/>
    <dgm:cxn modelId="{5EB8670C-40D4-4264-B3EE-D63F29646756}" type="presParOf" srcId="{466F4D9B-DF65-4FC2-8500-62E20794649E}" destId="{3D729604-439C-4C21-AE78-8D5F0E1B07B0}" srcOrd="3" destOrd="0" presId="urn:microsoft.com/office/officeart/2018/2/layout/IconLabelList"/>
    <dgm:cxn modelId="{D676154D-D5C7-41BE-9504-D69BABFB7008}" type="presParOf" srcId="{466F4D9B-DF65-4FC2-8500-62E20794649E}" destId="{C38869CC-F6B5-47D9-A014-F407DC2171CF}" srcOrd="4" destOrd="0" presId="urn:microsoft.com/office/officeart/2018/2/layout/IconLabelList"/>
    <dgm:cxn modelId="{016DD749-4E34-4199-AB7D-CD637C57C1E0}" type="presParOf" srcId="{C38869CC-F6B5-47D9-A014-F407DC2171CF}" destId="{7B25144D-D5E9-4052-B3C7-6F20714B0EF1}" srcOrd="0" destOrd="0" presId="urn:microsoft.com/office/officeart/2018/2/layout/IconLabelList"/>
    <dgm:cxn modelId="{3378B4B3-F94D-4AF7-B0E7-7F715063658E}" type="presParOf" srcId="{C38869CC-F6B5-47D9-A014-F407DC2171CF}" destId="{9D411B68-E533-44EF-AC3A-C5FBDD0199DE}" srcOrd="1" destOrd="0" presId="urn:microsoft.com/office/officeart/2018/2/layout/IconLabelList"/>
    <dgm:cxn modelId="{EBBC8E58-00E3-4033-ABD0-96EEEDF117D2}" type="presParOf" srcId="{C38869CC-F6B5-47D9-A014-F407DC2171CF}" destId="{1DB16A2E-2370-4C8E-9F95-257504B91D93}" srcOrd="2" destOrd="0" presId="urn:microsoft.com/office/officeart/2018/2/layout/IconLabelList"/>
    <dgm:cxn modelId="{C1BE6A8E-8B1B-4512-A119-0A7778BAD803}" type="presParOf" srcId="{466F4D9B-DF65-4FC2-8500-62E20794649E}" destId="{11E252A4-9121-4A94-8D36-2C76F6C14EE1}" srcOrd="5" destOrd="0" presId="urn:microsoft.com/office/officeart/2018/2/layout/IconLabelList"/>
    <dgm:cxn modelId="{822CD5EA-5192-462E-A43B-AD7C094D517D}" type="presParOf" srcId="{466F4D9B-DF65-4FC2-8500-62E20794649E}" destId="{35F22A16-846F-4B24-B6CA-B04FF8755A4B}" srcOrd="6" destOrd="0" presId="urn:microsoft.com/office/officeart/2018/2/layout/IconLabelList"/>
    <dgm:cxn modelId="{94E6639E-6B9A-4B8A-92C3-46FBFB66C3C5}" type="presParOf" srcId="{35F22A16-846F-4B24-B6CA-B04FF8755A4B}" destId="{D4064642-0198-405B-94B9-B4349EEFC524}" srcOrd="0" destOrd="0" presId="urn:microsoft.com/office/officeart/2018/2/layout/IconLabelList"/>
    <dgm:cxn modelId="{B3019C9E-A2BE-4BB5-AF02-749FC3F9C5E3}" type="presParOf" srcId="{35F22A16-846F-4B24-B6CA-B04FF8755A4B}" destId="{DE43EF48-7395-44C7-B08A-FF7D84633119}" srcOrd="1" destOrd="0" presId="urn:microsoft.com/office/officeart/2018/2/layout/IconLabelList"/>
    <dgm:cxn modelId="{493D2192-DE99-47F6-BB16-F40FB7240161}" type="presParOf" srcId="{35F22A16-846F-4B24-B6CA-B04FF8755A4B}" destId="{F63FCC5A-961B-42FC-B1C8-07191AF09A3B}" srcOrd="2" destOrd="0" presId="urn:microsoft.com/office/officeart/2018/2/layout/IconLabelList"/>
    <dgm:cxn modelId="{4B4A7C1C-96A1-49ED-AD81-F86B6F520EFA}" type="presParOf" srcId="{466F4D9B-DF65-4FC2-8500-62E20794649E}" destId="{A47D9D3D-17E0-41E1-AE99-9042ACF74314}" srcOrd="7" destOrd="0" presId="urn:microsoft.com/office/officeart/2018/2/layout/IconLabelList"/>
    <dgm:cxn modelId="{5DD3BB09-ADAD-4631-BCB5-AADD1440363E}" type="presParOf" srcId="{466F4D9B-DF65-4FC2-8500-62E20794649E}" destId="{9AA3DDE7-A2C5-4902-BD3A-E0A72AC7C018}" srcOrd="8" destOrd="0" presId="urn:microsoft.com/office/officeart/2018/2/layout/IconLabelList"/>
    <dgm:cxn modelId="{6BEF5AC9-8601-4E54-A9AC-DF287C3BAAB0}" type="presParOf" srcId="{9AA3DDE7-A2C5-4902-BD3A-E0A72AC7C018}" destId="{578D4278-64E0-49C6-9692-783BB778689B}" srcOrd="0" destOrd="0" presId="urn:microsoft.com/office/officeart/2018/2/layout/IconLabelList"/>
    <dgm:cxn modelId="{315BE18A-FA03-4DEF-A3D0-EC88E8BCF1C1}" type="presParOf" srcId="{9AA3DDE7-A2C5-4902-BD3A-E0A72AC7C018}" destId="{C902CFDC-C7A9-443E-AEEA-D9BE6FCEFBEF}" srcOrd="1" destOrd="0" presId="urn:microsoft.com/office/officeart/2018/2/layout/IconLabelList"/>
    <dgm:cxn modelId="{3F6FFEA0-205D-4E56-8A15-AD0811DCFD2E}" type="presParOf" srcId="{9AA3DDE7-A2C5-4902-BD3A-E0A72AC7C018}" destId="{BC33963A-6BEA-4A3A-820B-B07D10646B7D}" srcOrd="2" destOrd="0" presId="urn:microsoft.com/office/officeart/2018/2/layout/IconLabelList"/>
    <dgm:cxn modelId="{0AE8D5BE-544B-4617-9570-A3934F10451A}" type="presParOf" srcId="{466F4D9B-DF65-4FC2-8500-62E20794649E}" destId="{56B7DC08-FCFB-4CCC-8EC4-883097521CD0}" srcOrd="9" destOrd="0" presId="urn:microsoft.com/office/officeart/2018/2/layout/IconLabelList"/>
    <dgm:cxn modelId="{2FC2778A-5C5E-479E-8D35-9BEB6979840B}" type="presParOf" srcId="{466F4D9B-DF65-4FC2-8500-62E20794649E}" destId="{9AAD4938-5CA8-4FB1-BA79-16B90053303F}" srcOrd="10" destOrd="0" presId="urn:microsoft.com/office/officeart/2018/2/layout/IconLabelList"/>
    <dgm:cxn modelId="{957F115D-E927-42B4-9B55-2B9E99CA97FF}" type="presParOf" srcId="{9AAD4938-5CA8-4FB1-BA79-16B90053303F}" destId="{CDBEE489-A151-47F7-90EF-38EC878A3ACA}" srcOrd="0" destOrd="0" presId="urn:microsoft.com/office/officeart/2018/2/layout/IconLabelList"/>
    <dgm:cxn modelId="{B6DA889E-BC86-4178-A164-D82229413E93}" type="presParOf" srcId="{9AAD4938-5CA8-4FB1-BA79-16B90053303F}" destId="{278D8B34-2B96-48B0-BD35-E1E4C08CF063}" srcOrd="1" destOrd="0" presId="urn:microsoft.com/office/officeart/2018/2/layout/IconLabelList"/>
    <dgm:cxn modelId="{FA400DA8-4437-4419-A60C-306799608841}" type="presParOf" srcId="{9AAD4938-5CA8-4FB1-BA79-16B90053303F}" destId="{45014F1B-BAA9-4527-8904-08DA5394B2E2}"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0181F6-D6FD-4B54-99F3-B5174AD07D41}" type="doc">
      <dgm:prSet loTypeId="urn:microsoft.com/office/officeart/2005/8/layout/vList5" loCatId="list" qsTypeId="urn:microsoft.com/office/officeart/2005/8/quickstyle/simple2" qsCatId="simple" csTypeId="urn:microsoft.com/office/officeart/2005/8/colors/colorful1" csCatId="colorful"/>
      <dgm:spPr/>
      <dgm:t>
        <a:bodyPr/>
        <a:lstStyle/>
        <a:p>
          <a:endParaRPr lang="en-US"/>
        </a:p>
      </dgm:t>
    </dgm:pt>
    <dgm:pt modelId="{90C58ABC-A9B5-4DB1-9C1F-3AD623513F70}">
      <dgm:prSet/>
      <dgm:spPr/>
      <dgm:t>
        <a:bodyPr/>
        <a:lstStyle/>
        <a:p>
          <a:r>
            <a:rPr lang="en-US" b="1"/>
            <a:t>Go green - Sustainability</a:t>
          </a:r>
          <a:endParaRPr lang="en-US"/>
        </a:p>
      </dgm:t>
    </dgm:pt>
    <dgm:pt modelId="{CE98F218-EB73-4BAD-87A6-4E9DEF3F2EE6}" type="parTrans" cxnId="{A808C5F3-810C-4936-B1CE-3A5E8C5DA517}">
      <dgm:prSet/>
      <dgm:spPr/>
      <dgm:t>
        <a:bodyPr/>
        <a:lstStyle/>
        <a:p>
          <a:endParaRPr lang="en-US"/>
        </a:p>
      </dgm:t>
    </dgm:pt>
    <dgm:pt modelId="{DDD52D42-E759-4CE3-9A5B-A05DCF13132F}" type="sibTrans" cxnId="{A808C5F3-810C-4936-B1CE-3A5E8C5DA517}">
      <dgm:prSet/>
      <dgm:spPr/>
      <dgm:t>
        <a:bodyPr/>
        <a:lstStyle/>
        <a:p>
          <a:endParaRPr lang="en-US"/>
        </a:p>
      </dgm:t>
    </dgm:pt>
    <dgm:pt modelId="{4DC2788C-C2E0-43A7-AD91-6CDE9DFC5435}">
      <dgm:prSet/>
      <dgm:spPr/>
      <dgm:t>
        <a:bodyPr/>
        <a:lstStyle/>
        <a:p>
          <a:r>
            <a:rPr lang="en-US" b="1"/>
            <a:t>Paperless technology</a:t>
          </a:r>
          <a:r>
            <a:rPr lang="en-US"/>
            <a:t> </a:t>
          </a:r>
        </a:p>
      </dgm:t>
    </dgm:pt>
    <dgm:pt modelId="{FA8B373B-CC92-43D4-A20B-8F91DDCDCCA2}" type="parTrans" cxnId="{3A1C5820-78C9-4AC6-8A47-C229FB2E0DB9}">
      <dgm:prSet/>
      <dgm:spPr/>
      <dgm:t>
        <a:bodyPr/>
        <a:lstStyle/>
        <a:p>
          <a:endParaRPr lang="en-US"/>
        </a:p>
      </dgm:t>
    </dgm:pt>
    <dgm:pt modelId="{9BBF0564-4E33-42DC-BC8E-5ED0A84B84F0}" type="sibTrans" cxnId="{3A1C5820-78C9-4AC6-8A47-C229FB2E0DB9}">
      <dgm:prSet/>
      <dgm:spPr/>
      <dgm:t>
        <a:bodyPr/>
        <a:lstStyle/>
        <a:p>
          <a:endParaRPr lang="en-US"/>
        </a:p>
      </dgm:t>
    </dgm:pt>
    <dgm:pt modelId="{EAA42FD6-938A-4E2C-9D6E-412F4CEA695E}">
      <dgm:prSet/>
      <dgm:spPr/>
      <dgm:t>
        <a:bodyPr/>
        <a:lstStyle/>
        <a:p>
          <a:r>
            <a:rPr lang="en-US" b="1"/>
            <a:t>The front desk</a:t>
          </a:r>
          <a:endParaRPr lang="en-US"/>
        </a:p>
      </dgm:t>
    </dgm:pt>
    <dgm:pt modelId="{5D6EF5FE-670D-4E03-8897-61C5B8F329FD}" type="parTrans" cxnId="{C644FAC9-6850-4F64-8EC7-A38C2DAAA5A5}">
      <dgm:prSet/>
      <dgm:spPr/>
      <dgm:t>
        <a:bodyPr/>
        <a:lstStyle/>
        <a:p>
          <a:endParaRPr lang="en-US"/>
        </a:p>
      </dgm:t>
    </dgm:pt>
    <dgm:pt modelId="{5B0A933F-760F-4B8A-9761-864B1E6DA854}" type="sibTrans" cxnId="{C644FAC9-6850-4F64-8EC7-A38C2DAAA5A5}">
      <dgm:prSet/>
      <dgm:spPr/>
      <dgm:t>
        <a:bodyPr/>
        <a:lstStyle/>
        <a:p>
          <a:endParaRPr lang="en-US"/>
        </a:p>
      </dgm:t>
    </dgm:pt>
    <dgm:pt modelId="{C147AB32-5949-4880-82E7-D2DE12F1A97F}" type="pres">
      <dgm:prSet presAssocID="{5D0181F6-D6FD-4B54-99F3-B5174AD07D41}" presName="Name0" presStyleCnt="0">
        <dgm:presLayoutVars>
          <dgm:dir/>
          <dgm:animLvl val="lvl"/>
          <dgm:resizeHandles val="exact"/>
        </dgm:presLayoutVars>
      </dgm:prSet>
      <dgm:spPr/>
    </dgm:pt>
    <dgm:pt modelId="{3FDE5DB2-1F8A-408B-94CA-F02D981757A1}" type="pres">
      <dgm:prSet presAssocID="{90C58ABC-A9B5-4DB1-9C1F-3AD623513F70}" presName="linNode" presStyleCnt="0"/>
      <dgm:spPr/>
    </dgm:pt>
    <dgm:pt modelId="{B8C2592F-E365-41BC-B307-6771BEF4511E}" type="pres">
      <dgm:prSet presAssocID="{90C58ABC-A9B5-4DB1-9C1F-3AD623513F70}" presName="parentText" presStyleLbl="node1" presStyleIdx="0" presStyleCnt="3">
        <dgm:presLayoutVars>
          <dgm:chMax val="1"/>
          <dgm:bulletEnabled val="1"/>
        </dgm:presLayoutVars>
      </dgm:prSet>
      <dgm:spPr/>
    </dgm:pt>
    <dgm:pt modelId="{24DED199-02EA-41CF-A0EE-C98481145267}" type="pres">
      <dgm:prSet presAssocID="{DDD52D42-E759-4CE3-9A5B-A05DCF13132F}" presName="sp" presStyleCnt="0"/>
      <dgm:spPr/>
    </dgm:pt>
    <dgm:pt modelId="{7E9D3DB3-AA52-4CD5-98AC-3EE0349B53AE}" type="pres">
      <dgm:prSet presAssocID="{4DC2788C-C2E0-43A7-AD91-6CDE9DFC5435}" presName="linNode" presStyleCnt="0"/>
      <dgm:spPr/>
    </dgm:pt>
    <dgm:pt modelId="{C40C5661-2BF4-423A-BBEB-A039E91A62E3}" type="pres">
      <dgm:prSet presAssocID="{4DC2788C-C2E0-43A7-AD91-6CDE9DFC5435}" presName="parentText" presStyleLbl="node1" presStyleIdx="1" presStyleCnt="3">
        <dgm:presLayoutVars>
          <dgm:chMax val="1"/>
          <dgm:bulletEnabled val="1"/>
        </dgm:presLayoutVars>
      </dgm:prSet>
      <dgm:spPr/>
    </dgm:pt>
    <dgm:pt modelId="{3BE9D67A-CB64-483F-8910-88CD1C8BD3BF}" type="pres">
      <dgm:prSet presAssocID="{9BBF0564-4E33-42DC-BC8E-5ED0A84B84F0}" presName="sp" presStyleCnt="0"/>
      <dgm:spPr/>
    </dgm:pt>
    <dgm:pt modelId="{378233E0-18A6-49B3-80C9-85D9195CB160}" type="pres">
      <dgm:prSet presAssocID="{EAA42FD6-938A-4E2C-9D6E-412F4CEA695E}" presName="linNode" presStyleCnt="0"/>
      <dgm:spPr/>
    </dgm:pt>
    <dgm:pt modelId="{2B63A362-C421-4C51-82B1-5B024D9BAAD0}" type="pres">
      <dgm:prSet presAssocID="{EAA42FD6-938A-4E2C-9D6E-412F4CEA695E}" presName="parentText" presStyleLbl="node1" presStyleIdx="2" presStyleCnt="3">
        <dgm:presLayoutVars>
          <dgm:chMax val="1"/>
          <dgm:bulletEnabled val="1"/>
        </dgm:presLayoutVars>
      </dgm:prSet>
      <dgm:spPr/>
    </dgm:pt>
  </dgm:ptLst>
  <dgm:cxnLst>
    <dgm:cxn modelId="{3A1C5820-78C9-4AC6-8A47-C229FB2E0DB9}" srcId="{5D0181F6-D6FD-4B54-99F3-B5174AD07D41}" destId="{4DC2788C-C2E0-43A7-AD91-6CDE9DFC5435}" srcOrd="1" destOrd="0" parTransId="{FA8B373B-CC92-43D4-A20B-8F91DDCDCCA2}" sibTransId="{9BBF0564-4E33-42DC-BC8E-5ED0A84B84F0}"/>
    <dgm:cxn modelId="{5A224F3F-7639-4579-8152-63399ADC632C}" type="presOf" srcId="{90C58ABC-A9B5-4DB1-9C1F-3AD623513F70}" destId="{B8C2592F-E365-41BC-B307-6771BEF4511E}" srcOrd="0" destOrd="0" presId="urn:microsoft.com/office/officeart/2005/8/layout/vList5"/>
    <dgm:cxn modelId="{A73EFFA3-B95F-4345-980B-F50FA9E4B170}" type="presOf" srcId="{EAA42FD6-938A-4E2C-9D6E-412F4CEA695E}" destId="{2B63A362-C421-4C51-82B1-5B024D9BAAD0}" srcOrd="0" destOrd="0" presId="urn:microsoft.com/office/officeart/2005/8/layout/vList5"/>
    <dgm:cxn modelId="{C644FAC9-6850-4F64-8EC7-A38C2DAAA5A5}" srcId="{5D0181F6-D6FD-4B54-99F3-B5174AD07D41}" destId="{EAA42FD6-938A-4E2C-9D6E-412F4CEA695E}" srcOrd="2" destOrd="0" parTransId="{5D6EF5FE-670D-4E03-8897-61C5B8F329FD}" sibTransId="{5B0A933F-760F-4B8A-9761-864B1E6DA854}"/>
    <dgm:cxn modelId="{DF06EAE2-681F-4582-AB07-B233C30ED74F}" type="presOf" srcId="{4DC2788C-C2E0-43A7-AD91-6CDE9DFC5435}" destId="{C40C5661-2BF4-423A-BBEB-A039E91A62E3}" srcOrd="0" destOrd="0" presId="urn:microsoft.com/office/officeart/2005/8/layout/vList5"/>
    <dgm:cxn modelId="{320596E3-035C-4D74-B3EF-07CDB5E2E010}" type="presOf" srcId="{5D0181F6-D6FD-4B54-99F3-B5174AD07D41}" destId="{C147AB32-5949-4880-82E7-D2DE12F1A97F}" srcOrd="0" destOrd="0" presId="urn:microsoft.com/office/officeart/2005/8/layout/vList5"/>
    <dgm:cxn modelId="{A808C5F3-810C-4936-B1CE-3A5E8C5DA517}" srcId="{5D0181F6-D6FD-4B54-99F3-B5174AD07D41}" destId="{90C58ABC-A9B5-4DB1-9C1F-3AD623513F70}" srcOrd="0" destOrd="0" parTransId="{CE98F218-EB73-4BAD-87A6-4E9DEF3F2EE6}" sibTransId="{DDD52D42-E759-4CE3-9A5B-A05DCF13132F}"/>
    <dgm:cxn modelId="{BA2DC54C-4E61-4002-8213-06463E4617D3}" type="presParOf" srcId="{C147AB32-5949-4880-82E7-D2DE12F1A97F}" destId="{3FDE5DB2-1F8A-408B-94CA-F02D981757A1}" srcOrd="0" destOrd="0" presId="urn:microsoft.com/office/officeart/2005/8/layout/vList5"/>
    <dgm:cxn modelId="{8CF0D0C4-7B44-417B-ACB1-96AA2D630AC3}" type="presParOf" srcId="{3FDE5DB2-1F8A-408B-94CA-F02D981757A1}" destId="{B8C2592F-E365-41BC-B307-6771BEF4511E}" srcOrd="0" destOrd="0" presId="urn:microsoft.com/office/officeart/2005/8/layout/vList5"/>
    <dgm:cxn modelId="{32E7660B-0C9B-421C-AFA7-7D938526E5FE}" type="presParOf" srcId="{C147AB32-5949-4880-82E7-D2DE12F1A97F}" destId="{24DED199-02EA-41CF-A0EE-C98481145267}" srcOrd="1" destOrd="0" presId="urn:microsoft.com/office/officeart/2005/8/layout/vList5"/>
    <dgm:cxn modelId="{1387EAF2-AD4C-4F99-9F40-D9CFC2111008}" type="presParOf" srcId="{C147AB32-5949-4880-82E7-D2DE12F1A97F}" destId="{7E9D3DB3-AA52-4CD5-98AC-3EE0349B53AE}" srcOrd="2" destOrd="0" presId="urn:microsoft.com/office/officeart/2005/8/layout/vList5"/>
    <dgm:cxn modelId="{AAADD655-068B-4E07-8235-00EBCF27AEF5}" type="presParOf" srcId="{7E9D3DB3-AA52-4CD5-98AC-3EE0349B53AE}" destId="{C40C5661-2BF4-423A-BBEB-A039E91A62E3}" srcOrd="0" destOrd="0" presId="urn:microsoft.com/office/officeart/2005/8/layout/vList5"/>
    <dgm:cxn modelId="{6FACA66C-39E9-4176-A896-B705FA83315A}" type="presParOf" srcId="{C147AB32-5949-4880-82E7-D2DE12F1A97F}" destId="{3BE9D67A-CB64-483F-8910-88CD1C8BD3BF}" srcOrd="3" destOrd="0" presId="urn:microsoft.com/office/officeart/2005/8/layout/vList5"/>
    <dgm:cxn modelId="{1D2D0EBC-D88B-4540-98E4-64D3A8258FC8}" type="presParOf" srcId="{C147AB32-5949-4880-82E7-D2DE12F1A97F}" destId="{378233E0-18A6-49B3-80C9-85D9195CB160}" srcOrd="4" destOrd="0" presId="urn:microsoft.com/office/officeart/2005/8/layout/vList5"/>
    <dgm:cxn modelId="{B852D050-0E39-4243-BCFC-8DB64A28ECC1}" type="presParOf" srcId="{378233E0-18A6-49B3-80C9-85D9195CB160}" destId="{2B63A362-C421-4C51-82B1-5B024D9BAAD0}"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48D5D-68B7-446C-A362-E0728D750158}">
      <dsp:nvSpPr>
        <dsp:cNvPr id="0" name=""/>
        <dsp:cNvSpPr/>
      </dsp:nvSpPr>
      <dsp:spPr>
        <a:xfrm>
          <a:off x="0" y="622831"/>
          <a:ext cx="469773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Register/Module Learning Outcomes</a:t>
          </a:r>
        </a:p>
      </dsp:txBody>
      <dsp:txXfrm>
        <a:off x="26930" y="649761"/>
        <a:ext cx="4643870" cy="497795"/>
      </dsp:txXfrm>
    </dsp:sp>
    <dsp:sp modelId="{96F8DE31-AD7E-42C5-A8F5-EBF94F1DB63C}">
      <dsp:nvSpPr>
        <dsp:cNvPr id="0" name=""/>
        <dsp:cNvSpPr/>
      </dsp:nvSpPr>
      <dsp:spPr>
        <a:xfrm>
          <a:off x="0" y="1240726"/>
          <a:ext cx="4697730" cy="551655"/>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 hotel is just a building TEDx Talks</a:t>
          </a:r>
        </a:p>
      </dsp:txBody>
      <dsp:txXfrm>
        <a:off x="26930" y="1267656"/>
        <a:ext cx="4643870" cy="497795"/>
      </dsp:txXfrm>
    </dsp:sp>
    <dsp:sp modelId="{2E158186-1500-40EF-BF68-DA17398BCD32}">
      <dsp:nvSpPr>
        <dsp:cNvPr id="0" name=""/>
        <dsp:cNvSpPr/>
      </dsp:nvSpPr>
      <dsp:spPr>
        <a:xfrm>
          <a:off x="0" y="1858621"/>
          <a:ext cx="4697730" cy="55165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PMS – What is it?</a:t>
          </a:r>
        </a:p>
      </dsp:txBody>
      <dsp:txXfrm>
        <a:off x="26930" y="1885551"/>
        <a:ext cx="4643870" cy="497795"/>
      </dsp:txXfrm>
    </dsp:sp>
    <dsp:sp modelId="{37032292-9839-43D1-8DA3-18C33B61F76D}">
      <dsp:nvSpPr>
        <dsp:cNvPr id="0" name=""/>
        <dsp:cNvSpPr/>
      </dsp:nvSpPr>
      <dsp:spPr>
        <a:xfrm>
          <a:off x="0" y="2476516"/>
          <a:ext cx="4697730" cy="5516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PMS – The market &amp; choice</a:t>
          </a:r>
        </a:p>
      </dsp:txBody>
      <dsp:txXfrm>
        <a:off x="26930" y="2503446"/>
        <a:ext cx="4643870" cy="497795"/>
      </dsp:txXfrm>
    </dsp:sp>
    <dsp:sp modelId="{505D34D2-8232-4057-A24E-BB5C93FC9E15}">
      <dsp:nvSpPr>
        <dsp:cNvPr id="0" name=""/>
        <dsp:cNvSpPr/>
      </dsp:nvSpPr>
      <dsp:spPr>
        <a:xfrm>
          <a:off x="0" y="3094411"/>
          <a:ext cx="4697730" cy="55165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PMS &amp; Creating WOW moments</a:t>
          </a:r>
        </a:p>
      </dsp:txBody>
      <dsp:txXfrm>
        <a:off x="26930" y="3121341"/>
        <a:ext cx="4643870" cy="497795"/>
      </dsp:txXfrm>
    </dsp:sp>
    <dsp:sp modelId="{B6CE3DF1-48B3-4699-B2D1-17C02E56CD65}">
      <dsp:nvSpPr>
        <dsp:cNvPr id="0" name=""/>
        <dsp:cNvSpPr/>
      </dsp:nvSpPr>
      <dsp:spPr>
        <a:xfrm>
          <a:off x="0" y="3712306"/>
          <a:ext cx="4697730" cy="551655"/>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PMS &amp; Marketing with Marriott</a:t>
          </a:r>
        </a:p>
      </dsp:txBody>
      <dsp:txXfrm>
        <a:off x="26930" y="3739236"/>
        <a:ext cx="4643870" cy="497795"/>
      </dsp:txXfrm>
    </dsp:sp>
    <dsp:sp modelId="{29B78516-5E73-4436-A430-38A6CF4B516C}">
      <dsp:nvSpPr>
        <dsp:cNvPr id="0" name=""/>
        <dsp:cNvSpPr/>
      </dsp:nvSpPr>
      <dsp:spPr>
        <a:xfrm>
          <a:off x="0" y="4330201"/>
          <a:ext cx="4697730"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Assignments 1 &amp; 2</a:t>
          </a:r>
        </a:p>
      </dsp:txBody>
      <dsp:txXfrm>
        <a:off x="26930" y="4357131"/>
        <a:ext cx="4643870"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A71F2-FC40-4D8B-931D-FD07916C424C}">
      <dsp:nvSpPr>
        <dsp:cNvPr id="0" name=""/>
        <dsp:cNvSpPr/>
      </dsp:nvSpPr>
      <dsp:spPr>
        <a:xfrm>
          <a:off x="0" y="2492"/>
          <a:ext cx="48696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A60525-8572-4BAC-8C7A-09CEEBC35472}">
      <dsp:nvSpPr>
        <dsp:cNvPr id="0" name=""/>
        <dsp:cNvSpPr/>
      </dsp:nvSpPr>
      <dsp:spPr>
        <a:xfrm>
          <a:off x="0" y="2492"/>
          <a:ext cx="973931"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Undertake</a:t>
          </a:r>
        </a:p>
      </dsp:txBody>
      <dsp:txXfrm>
        <a:off x="0" y="2492"/>
        <a:ext cx="973931" cy="1700138"/>
      </dsp:txXfrm>
    </dsp:sp>
    <dsp:sp modelId="{0577F635-2083-49CA-8D60-AEA59F1DEAEF}">
      <dsp:nvSpPr>
        <dsp:cNvPr id="0" name=""/>
        <dsp:cNvSpPr/>
      </dsp:nvSpPr>
      <dsp:spPr>
        <a:xfrm>
          <a:off x="1046976" y="79696"/>
          <a:ext cx="3822679" cy="1544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Undertake key Reception tasks within hotel administration and front office operations and gain an appreciation of the importance of work based key skills within this area of hotel operation.</a:t>
          </a:r>
        </a:p>
      </dsp:txBody>
      <dsp:txXfrm>
        <a:off x="1046976" y="79696"/>
        <a:ext cx="3822679" cy="1544070"/>
      </dsp:txXfrm>
    </dsp:sp>
    <dsp:sp modelId="{B22DD5C0-C25C-4520-8BB4-CB552182DF75}">
      <dsp:nvSpPr>
        <dsp:cNvPr id="0" name=""/>
        <dsp:cNvSpPr/>
      </dsp:nvSpPr>
      <dsp:spPr>
        <a:xfrm>
          <a:off x="973931" y="1623767"/>
          <a:ext cx="3895724"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B4BDBDA-C62C-40C4-955D-BEC6E4F220C8}">
      <dsp:nvSpPr>
        <dsp:cNvPr id="0" name=""/>
        <dsp:cNvSpPr/>
      </dsp:nvSpPr>
      <dsp:spPr>
        <a:xfrm>
          <a:off x="0" y="1702630"/>
          <a:ext cx="48696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9438B4-60AC-45E1-8D40-A706DE7EB2D6}">
      <dsp:nvSpPr>
        <dsp:cNvPr id="0" name=""/>
        <dsp:cNvSpPr/>
      </dsp:nvSpPr>
      <dsp:spPr>
        <a:xfrm>
          <a:off x="0" y="1702630"/>
          <a:ext cx="973931"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Understand</a:t>
          </a:r>
        </a:p>
      </dsp:txBody>
      <dsp:txXfrm>
        <a:off x="0" y="1702630"/>
        <a:ext cx="973931" cy="1700138"/>
      </dsp:txXfrm>
    </dsp:sp>
    <dsp:sp modelId="{B54668D5-EAD4-4911-B704-D00495F6C38F}">
      <dsp:nvSpPr>
        <dsp:cNvPr id="0" name=""/>
        <dsp:cNvSpPr/>
      </dsp:nvSpPr>
      <dsp:spPr>
        <a:xfrm>
          <a:off x="1046976" y="1779834"/>
          <a:ext cx="3822679" cy="1544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Understand the key administrative and operational duties required within Hotel Administration and Front Office departments (Reception, Concierge, Switchboard, Finance).</a:t>
          </a:r>
        </a:p>
      </dsp:txBody>
      <dsp:txXfrm>
        <a:off x="1046976" y="1779834"/>
        <a:ext cx="3822679" cy="1544070"/>
      </dsp:txXfrm>
    </dsp:sp>
    <dsp:sp modelId="{861E2285-1044-4867-8FF3-19D18AA954D2}">
      <dsp:nvSpPr>
        <dsp:cNvPr id="0" name=""/>
        <dsp:cNvSpPr/>
      </dsp:nvSpPr>
      <dsp:spPr>
        <a:xfrm>
          <a:off x="973931" y="3323905"/>
          <a:ext cx="3895724"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3CDCDF-588B-4E8F-B419-CD9B98FE1EBA}">
      <dsp:nvSpPr>
        <dsp:cNvPr id="0" name=""/>
        <dsp:cNvSpPr/>
      </dsp:nvSpPr>
      <dsp:spPr>
        <a:xfrm>
          <a:off x="0" y="3402769"/>
          <a:ext cx="48696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D79FC1-3F68-428C-8F71-9801CB4120BC}">
      <dsp:nvSpPr>
        <dsp:cNvPr id="0" name=""/>
        <dsp:cNvSpPr/>
      </dsp:nvSpPr>
      <dsp:spPr>
        <a:xfrm>
          <a:off x="0" y="3402769"/>
          <a:ext cx="973931"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Examine</a:t>
          </a:r>
        </a:p>
      </dsp:txBody>
      <dsp:txXfrm>
        <a:off x="0" y="3402769"/>
        <a:ext cx="973931" cy="1700138"/>
      </dsp:txXfrm>
    </dsp:sp>
    <dsp:sp modelId="{E10F24C2-397E-4CED-A8E7-054C25F38BA6}">
      <dsp:nvSpPr>
        <dsp:cNvPr id="0" name=""/>
        <dsp:cNvSpPr/>
      </dsp:nvSpPr>
      <dsp:spPr>
        <a:xfrm>
          <a:off x="1046976" y="3479972"/>
          <a:ext cx="3822679" cy="1544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Examine issues such as resource allocation, marketing, PMS systems, management styles, culture, health and safety and organisational/industry problems as they relate to specific departmental areas. </a:t>
          </a:r>
        </a:p>
      </dsp:txBody>
      <dsp:txXfrm>
        <a:off x="1046976" y="3479972"/>
        <a:ext cx="3822679" cy="1544070"/>
      </dsp:txXfrm>
    </dsp:sp>
    <dsp:sp modelId="{64D1F96E-EBAA-4C2E-87E8-B365D32D57CC}">
      <dsp:nvSpPr>
        <dsp:cNvPr id="0" name=""/>
        <dsp:cNvSpPr/>
      </dsp:nvSpPr>
      <dsp:spPr>
        <a:xfrm>
          <a:off x="973931" y="5024043"/>
          <a:ext cx="3895724"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01FF1-A736-41BC-822B-A64800A87B2C}">
      <dsp:nvSpPr>
        <dsp:cNvPr id="0" name=""/>
        <dsp:cNvSpPr/>
      </dsp:nvSpPr>
      <dsp:spPr>
        <a:xfrm>
          <a:off x="0" y="462"/>
          <a:ext cx="4572000" cy="1081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FCA17E-B1E1-41B1-9F61-1B3CC010FD71}">
      <dsp:nvSpPr>
        <dsp:cNvPr id="0" name=""/>
        <dsp:cNvSpPr/>
      </dsp:nvSpPr>
      <dsp:spPr>
        <a:xfrm>
          <a:off x="327108" y="243766"/>
          <a:ext cx="594742" cy="5947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FF05F9-334C-40A3-999F-40472108EF70}">
      <dsp:nvSpPr>
        <dsp:cNvPr id="0" name=""/>
        <dsp:cNvSpPr/>
      </dsp:nvSpPr>
      <dsp:spPr>
        <a:xfrm>
          <a:off x="1234770" y="59493"/>
          <a:ext cx="3323039" cy="108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43" tIns="114443" rIns="114443" bIns="114443" numCol="1" spcCol="1270" anchor="ctr" anchorCtr="0">
          <a:noAutofit/>
        </a:bodyPr>
        <a:lstStyle/>
        <a:p>
          <a:pPr marL="0" lvl="0" indent="0" algn="l" defTabSz="1111250">
            <a:lnSpc>
              <a:spcPct val="100000"/>
            </a:lnSpc>
            <a:spcBef>
              <a:spcPct val="0"/>
            </a:spcBef>
            <a:spcAft>
              <a:spcPct val="35000"/>
            </a:spcAft>
            <a:buNone/>
          </a:pPr>
          <a:r>
            <a:rPr lang="en-GB" sz="2500" kern="1200" dirty="0"/>
            <a:t>Inventory Management</a:t>
          </a:r>
          <a:endParaRPr lang="en-US" sz="2500" kern="1200" dirty="0"/>
        </a:p>
      </dsp:txBody>
      <dsp:txXfrm>
        <a:off x="1234770" y="59493"/>
        <a:ext cx="3323039" cy="1081350"/>
      </dsp:txXfrm>
    </dsp:sp>
    <dsp:sp modelId="{E4255B9F-711B-4594-B14D-0330F1F833AA}">
      <dsp:nvSpPr>
        <dsp:cNvPr id="0" name=""/>
        <dsp:cNvSpPr/>
      </dsp:nvSpPr>
      <dsp:spPr>
        <a:xfrm>
          <a:off x="0" y="1352150"/>
          <a:ext cx="4572000" cy="1081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F28B2-DA3E-444F-ADD3-34119E52A5C2}">
      <dsp:nvSpPr>
        <dsp:cNvPr id="0" name=""/>
        <dsp:cNvSpPr/>
      </dsp:nvSpPr>
      <dsp:spPr>
        <a:xfrm>
          <a:off x="327108" y="1595454"/>
          <a:ext cx="594742" cy="5947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2A15DE-0BFB-4BA8-BF7B-73FEA2B7740E}">
      <dsp:nvSpPr>
        <dsp:cNvPr id="0" name=""/>
        <dsp:cNvSpPr/>
      </dsp:nvSpPr>
      <dsp:spPr>
        <a:xfrm>
          <a:off x="1248960" y="1352150"/>
          <a:ext cx="3323039" cy="108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43" tIns="114443" rIns="114443" bIns="114443" numCol="1" spcCol="1270" anchor="ctr" anchorCtr="0">
          <a:noAutofit/>
        </a:bodyPr>
        <a:lstStyle/>
        <a:p>
          <a:pPr marL="0" lvl="0" indent="0" algn="l" defTabSz="1111250">
            <a:lnSpc>
              <a:spcPct val="100000"/>
            </a:lnSpc>
            <a:spcBef>
              <a:spcPct val="0"/>
            </a:spcBef>
            <a:spcAft>
              <a:spcPct val="35000"/>
            </a:spcAft>
            <a:buNone/>
          </a:pPr>
          <a:r>
            <a:rPr lang="en-GB" sz="2500" kern="1200"/>
            <a:t>Reduce administrative tasks</a:t>
          </a:r>
          <a:endParaRPr lang="en-US" sz="2500" kern="1200"/>
        </a:p>
      </dsp:txBody>
      <dsp:txXfrm>
        <a:off x="1248960" y="1352150"/>
        <a:ext cx="3323039" cy="1081350"/>
      </dsp:txXfrm>
    </dsp:sp>
    <dsp:sp modelId="{79730075-6DDA-43DC-BFBB-379B6585384D}">
      <dsp:nvSpPr>
        <dsp:cNvPr id="0" name=""/>
        <dsp:cNvSpPr/>
      </dsp:nvSpPr>
      <dsp:spPr>
        <a:xfrm>
          <a:off x="0" y="2703839"/>
          <a:ext cx="4572000" cy="1081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3C20C-5F27-43A0-BAE9-4D5AFC481C9B}">
      <dsp:nvSpPr>
        <dsp:cNvPr id="0" name=""/>
        <dsp:cNvSpPr/>
      </dsp:nvSpPr>
      <dsp:spPr>
        <a:xfrm>
          <a:off x="327108" y="2947143"/>
          <a:ext cx="594742" cy="5947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6A953B-F617-4E11-B9AB-CA55063D5C71}">
      <dsp:nvSpPr>
        <dsp:cNvPr id="0" name=""/>
        <dsp:cNvSpPr/>
      </dsp:nvSpPr>
      <dsp:spPr>
        <a:xfrm>
          <a:off x="1248960" y="2703839"/>
          <a:ext cx="3323039" cy="108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43" tIns="114443" rIns="114443" bIns="114443" numCol="1" spcCol="1270" anchor="ctr" anchorCtr="0">
          <a:noAutofit/>
        </a:bodyPr>
        <a:lstStyle/>
        <a:p>
          <a:pPr marL="0" lvl="0" indent="0" algn="l" defTabSz="1111250">
            <a:lnSpc>
              <a:spcPct val="100000"/>
            </a:lnSpc>
            <a:spcBef>
              <a:spcPct val="0"/>
            </a:spcBef>
            <a:spcAft>
              <a:spcPct val="35000"/>
            </a:spcAft>
            <a:buNone/>
          </a:pPr>
          <a:r>
            <a:rPr lang="en-GB" sz="2500" kern="1200"/>
            <a:t>Use connected apps</a:t>
          </a:r>
          <a:endParaRPr lang="en-US" sz="2500" kern="1200"/>
        </a:p>
      </dsp:txBody>
      <dsp:txXfrm>
        <a:off x="1248960" y="2703839"/>
        <a:ext cx="3323039" cy="1081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1D9781-4B3D-403E-B9DA-298BC5470821}">
      <dsp:nvSpPr>
        <dsp:cNvPr id="0" name=""/>
        <dsp:cNvSpPr/>
      </dsp:nvSpPr>
      <dsp:spPr>
        <a:xfrm>
          <a:off x="840986" y="392674"/>
          <a:ext cx="702421" cy="702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CE3736-353B-49F6-B93B-85A64C28F87C}">
      <dsp:nvSpPr>
        <dsp:cNvPr id="0" name=""/>
        <dsp:cNvSpPr/>
      </dsp:nvSpPr>
      <dsp:spPr>
        <a:xfrm>
          <a:off x="411728"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Enhance operating efficiency</a:t>
          </a:r>
          <a:endParaRPr lang="en-US" sz="1300" kern="1200"/>
        </a:p>
      </dsp:txBody>
      <dsp:txXfrm>
        <a:off x="411728" y="1356176"/>
        <a:ext cx="1560937" cy="624375"/>
      </dsp:txXfrm>
    </dsp:sp>
    <dsp:sp modelId="{C63555BB-F60A-4703-86FC-8236635B708C}">
      <dsp:nvSpPr>
        <dsp:cNvPr id="0" name=""/>
        <dsp:cNvSpPr/>
      </dsp:nvSpPr>
      <dsp:spPr>
        <a:xfrm>
          <a:off x="2675088" y="392674"/>
          <a:ext cx="702421" cy="702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5B2274-130B-45F0-8AC0-A3B7D0F2EDDF}">
      <dsp:nvSpPr>
        <dsp:cNvPr id="0" name=""/>
        <dsp:cNvSpPr/>
      </dsp:nvSpPr>
      <dsp:spPr>
        <a:xfrm>
          <a:off x="2245830"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Deliver the best possible experiences for guests</a:t>
          </a:r>
          <a:endParaRPr lang="en-US" sz="1300" kern="1200"/>
        </a:p>
      </dsp:txBody>
      <dsp:txXfrm>
        <a:off x="2245830" y="1356176"/>
        <a:ext cx="1560937" cy="624375"/>
      </dsp:txXfrm>
    </dsp:sp>
    <dsp:sp modelId="{7B25144D-D5E9-4052-B3C7-6F20714B0EF1}">
      <dsp:nvSpPr>
        <dsp:cNvPr id="0" name=""/>
        <dsp:cNvSpPr/>
      </dsp:nvSpPr>
      <dsp:spPr>
        <a:xfrm>
          <a:off x="4509189" y="392674"/>
          <a:ext cx="702421" cy="702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B16A2E-2370-4C8E-9F95-257504B91D93}">
      <dsp:nvSpPr>
        <dsp:cNvPr id="0" name=""/>
        <dsp:cNvSpPr/>
      </dsp:nvSpPr>
      <dsp:spPr>
        <a:xfrm>
          <a:off x="4079932"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Save hotel managers and employees time and money</a:t>
          </a:r>
          <a:endParaRPr lang="en-US" sz="1300" kern="1200"/>
        </a:p>
      </dsp:txBody>
      <dsp:txXfrm>
        <a:off x="4079932" y="1356176"/>
        <a:ext cx="1560937" cy="624375"/>
      </dsp:txXfrm>
    </dsp:sp>
    <dsp:sp modelId="{D4064642-0198-405B-94B9-B4349EEFC524}">
      <dsp:nvSpPr>
        <dsp:cNvPr id="0" name=""/>
        <dsp:cNvSpPr/>
      </dsp:nvSpPr>
      <dsp:spPr>
        <a:xfrm>
          <a:off x="6343291" y="392674"/>
          <a:ext cx="702421" cy="702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FCC5A-961B-42FC-B1C8-07191AF09A3B}">
      <dsp:nvSpPr>
        <dsp:cNvPr id="0" name=""/>
        <dsp:cNvSpPr/>
      </dsp:nvSpPr>
      <dsp:spPr>
        <a:xfrm>
          <a:off x="5914033"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b="1" kern="1200"/>
            <a:t>What can you do with this system?</a:t>
          </a:r>
          <a:endParaRPr lang="en-US" sz="1300" kern="1200"/>
        </a:p>
      </dsp:txBody>
      <dsp:txXfrm>
        <a:off x="5914033" y="1356176"/>
        <a:ext cx="1560937" cy="624375"/>
      </dsp:txXfrm>
    </dsp:sp>
    <dsp:sp modelId="{578D4278-64E0-49C6-9692-783BB778689B}">
      <dsp:nvSpPr>
        <dsp:cNvPr id="0" name=""/>
        <dsp:cNvSpPr/>
      </dsp:nvSpPr>
      <dsp:spPr>
        <a:xfrm>
          <a:off x="2675088" y="2370786"/>
          <a:ext cx="702421" cy="702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33963A-6BEA-4A3A-820B-B07D10646B7D}">
      <dsp:nvSpPr>
        <dsp:cNvPr id="0" name=""/>
        <dsp:cNvSpPr/>
      </dsp:nvSpPr>
      <dsp:spPr>
        <a:xfrm>
          <a:off x="2245830"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b="1" kern="1200"/>
            <a:t>Benefits for Guests:</a:t>
          </a:r>
          <a:endParaRPr lang="en-US" sz="1300" kern="1200"/>
        </a:p>
      </dsp:txBody>
      <dsp:txXfrm>
        <a:off x="2245830" y="3334288"/>
        <a:ext cx="1560937" cy="624375"/>
      </dsp:txXfrm>
    </dsp:sp>
    <dsp:sp modelId="{CDBEE489-A151-47F7-90EF-38EC878A3ACA}">
      <dsp:nvSpPr>
        <dsp:cNvPr id="0" name=""/>
        <dsp:cNvSpPr/>
      </dsp:nvSpPr>
      <dsp:spPr>
        <a:xfrm>
          <a:off x="4509189" y="2370786"/>
          <a:ext cx="702421" cy="7024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014F1B-BAA9-4527-8904-08DA5394B2E2}">
      <dsp:nvSpPr>
        <dsp:cNvPr id="0" name=""/>
        <dsp:cNvSpPr/>
      </dsp:nvSpPr>
      <dsp:spPr>
        <a:xfrm>
          <a:off x="4079932"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b="1" kern="1200"/>
            <a:t>Benefits to the business:</a:t>
          </a:r>
          <a:endParaRPr lang="en-US" sz="1300" kern="1200"/>
        </a:p>
      </dsp:txBody>
      <dsp:txXfrm>
        <a:off x="4079932" y="3334288"/>
        <a:ext cx="1560937" cy="6243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2592F-E365-41BC-B307-6771BEF4511E}">
      <dsp:nvSpPr>
        <dsp:cNvPr id="0" name=""/>
        <dsp:cNvSpPr/>
      </dsp:nvSpPr>
      <dsp:spPr>
        <a:xfrm>
          <a:off x="1275490" y="1648"/>
          <a:ext cx="1434926" cy="108794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Go green - Sustainability</a:t>
          </a:r>
          <a:endParaRPr lang="en-US" sz="1600" kern="1200"/>
        </a:p>
      </dsp:txBody>
      <dsp:txXfrm>
        <a:off x="1328599" y="54757"/>
        <a:ext cx="1328708" cy="981724"/>
      </dsp:txXfrm>
    </dsp:sp>
    <dsp:sp modelId="{C40C5661-2BF4-423A-BBEB-A039E91A62E3}">
      <dsp:nvSpPr>
        <dsp:cNvPr id="0" name=""/>
        <dsp:cNvSpPr/>
      </dsp:nvSpPr>
      <dsp:spPr>
        <a:xfrm>
          <a:off x="1275490" y="1143988"/>
          <a:ext cx="1434926" cy="108794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Paperless technology</a:t>
          </a:r>
          <a:r>
            <a:rPr lang="en-US" sz="1600" kern="1200"/>
            <a:t> </a:t>
          </a:r>
        </a:p>
      </dsp:txBody>
      <dsp:txXfrm>
        <a:off x="1328599" y="1197097"/>
        <a:ext cx="1328708" cy="981724"/>
      </dsp:txXfrm>
    </dsp:sp>
    <dsp:sp modelId="{2B63A362-C421-4C51-82B1-5B024D9BAAD0}">
      <dsp:nvSpPr>
        <dsp:cNvPr id="0" name=""/>
        <dsp:cNvSpPr/>
      </dsp:nvSpPr>
      <dsp:spPr>
        <a:xfrm>
          <a:off x="1275490" y="2286328"/>
          <a:ext cx="1434926" cy="108794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The front desk</a:t>
          </a:r>
          <a:endParaRPr lang="en-US" sz="1600" kern="1200"/>
        </a:p>
      </dsp:txBody>
      <dsp:txXfrm>
        <a:off x="1328599" y="2339437"/>
        <a:ext cx="1328708" cy="9817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DC3D2C-EE78-2F44-A1B9-413DFA67B160}" type="datetimeFigureOut">
              <a:rPr lang="en-GB" smtClean="0"/>
              <a:t>07/10/2022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972823-518C-EA49-9F9E-F3FA01D80398}" type="slidenum">
              <a:rPr lang="en-GB" smtClean="0"/>
              <a:t>‹#›</a:t>
            </a:fld>
            <a:endParaRPr lang="en-GB"/>
          </a:p>
        </p:txBody>
      </p:sp>
    </p:spTree>
    <p:extLst>
      <p:ext uri="{BB962C8B-B14F-4D97-AF65-F5344CB8AC3E}">
        <p14:creationId xmlns:p14="http://schemas.microsoft.com/office/powerpoint/2010/main" val="3220099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hoteltechreport.com/operations/property-management-system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investopedia.com/terms/a/average-daily-rate.asp"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investopedia.com/terms/o/occupancy-rate.asp"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softwareadvice.com/hotel-management/buyerview/report-2015/"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a:t>
            </a:fld>
            <a:endParaRPr lang="en-GB"/>
          </a:p>
        </p:txBody>
      </p:sp>
    </p:spTree>
    <p:extLst>
      <p:ext uri="{BB962C8B-B14F-4D97-AF65-F5344CB8AC3E}">
        <p14:creationId xmlns:p14="http://schemas.microsoft.com/office/powerpoint/2010/main" val="1260850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15 minutes</a:t>
            </a:r>
          </a:p>
        </p:txBody>
      </p:sp>
      <p:sp>
        <p:nvSpPr>
          <p:cNvPr id="4" name="Slide Number Placeholder 3"/>
          <p:cNvSpPr>
            <a:spLocks noGrp="1"/>
          </p:cNvSpPr>
          <p:nvPr>
            <p:ph type="sldNum" sz="quarter" idx="5"/>
          </p:nvPr>
        </p:nvSpPr>
        <p:spPr/>
        <p:txBody>
          <a:bodyPr/>
          <a:lstStyle/>
          <a:p>
            <a:fld id="{1B972823-518C-EA49-9F9E-F3FA01D80398}" type="slidenum">
              <a:rPr lang="en-GB" smtClean="0"/>
              <a:t>4</a:t>
            </a:fld>
            <a:endParaRPr lang="en-GB"/>
          </a:p>
        </p:txBody>
      </p:sp>
    </p:spTree>
    <p:extLst>
      <p:ext uri="{BB962C8B-B14F-4D97-AF65-F5344CB8AC3E}">
        <p14:creationId xmlns:p14="http://schemas.microsoft.com/office/powerpoint/2010/main" val="2349470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802218EC-9BF3-8F4A-BDC4-06871754C14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EFE75747-8FA7-C04D-A992-AC59B872D6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property management system (PMS) is a software suite that property owners use to manage their business by coordinating reservations, availability, payments, and reporting in one central 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PMS allows property owners to check-in and check-out guests, see room availability, make adjustments to existing reservations, and schedule housekeeping or maintenance events.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a central system, hoteliers can better manage and monitor the key metrics needed to run their business (e.g. average daily rate, occupancy, and RevPAR which we will explore in later lectures).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Let’s watch:</a:t>
            </a:r>
            <a:endParaRPr lang="en-GB" altLang="en-US" dirty="0"/>
          </a:p>
        </p:txBody>
      </p:sp>
      <p:sp>
        <p:nvSpPr>
          <p:cNvPr id="25603" name="Slide Number Placeholder 3">
            <a:extLst>
              <a:ext uri="{FF2B5EF4-FFF2-40B4-BE49-F238E27FC236}">
                <a16:creationId xmlns:a16="http://schemas.microsoft.com/office/drawing/2014/main" id="{10FA8B90-AABD-5C43-9524-080637F33B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81211E9-C39E-6542-95C9-F63F1ABB67A2}" type="slidenum">
              <a:rPr lang="en-US" altLang="en-US" smtClean="0"/>
              <a:pPr/>
              <a:t>5</a:t>
            </a:fld>
            <a:endParaRPr lang="en-US" altLang="en-US"/>
          </a:p>
        </p:txBody>
      </p:sp>
    </p:spTree>
    <p:extLst>
      <p:ext uri="{BB962C8B-B14F-4D97-AF65-F5344CB8AC3E}">
        <p14:creationId xmlns:p14="http://schemas.microsoft.com/office/powerpoint/2010/main" val="2154658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6</a:t>
            </a:fld>
            <a:endParaRPr lang="en-US" altLang="en-US"/>
          </a:p>
        </p:txBody>
      </p:sp>
    </p:spTree>
    <p:extLst>
      <p:ext uri="{BB962C8B-B14F-4D97-AF65-F5344CB8AC3E}">
        <p14:creationId xmlns:p14="http://schemas.microsoft.com/office/powerpoint/2010/main" val="3744680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are the key benefits? Discuss</a:t>
            </a:r>
          </a:p>
          <a:p>
            <a:endParaRPr lang="en-GB" b="1" dirty="0"/>
          </a:p>
          <a:p>
            <a:r>
              <a:rPr lang="en-GB" b="1" dirty="0"/>
              <a:t>Reduce guest friction:</a:t>
            </a:r>
          </a:p>
          <a:p>
            <a:r>
              <a:rPr lang="en-GB" dirty="0"/>
              <a:t>A PMS improves your relationship with your guests by helping you remember guest preferences, accommodate customer requests and communicate with your guests before and after their stay. The right PMS can improve customer satisfaction by reducing errors like overbookings and improve occupancy rates by connecting your available inventory to your booking engine and channel managers.</a:t>
            </a:r>
          </a:p>
        </p:txBody>
      </p:sp>
      <p:sp>
        <p:nvSpPr>
          <p:cNvPr id="4" name="Slide Number Placeholder 3"/>
          <p:cNvSpPr>
            <a:spLocks noGrp="1"/>
          </p:cNvSpPr>
          <p:nvPr>
            <p:ph type="sldNum" sz="quarter" idx="5"/>
          </p:nvPr>
        </p:nvSpPr>
        <p:spPr/>
        <p:txBody>
          <a:bodyPr/>
          <a:lstStyle/>
          <a:p>
            <a:fld id="{1B972823-518C-EA49-9F9E-F3FA01D80398}" type="slidenum">
              <a:rPr lang="en-GB" smtClean="0"/>
              <a:t>7</a:t>
            </a:fld>
            <a:endParaRPr lang="en-GB"/>
          </a:p>
        </p:txBody>
      </p:sp>
    </p:spTree>
    <p:extLst>
      <p:ext uri="{BB962C8B-B14F-4D97-AF65-F5344CB8AC3E}">
        <p14:creationId xmlns:p14="http://schemas.microsoft.com/office/powerpoint/2010/main" val="1779457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We can also Grow revenue: </a:t>
            </a:r>
          </a:p>
          <a:p>
            <a:r>
              <a:rPr lang="en-GB" dirty="0"/>
              <a:t>A PMS makes you more money be letting you adjust your rates quickly across all of your channels based on market conditions.</a:t>
            </a: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8</a:t>
            </a:fld>
            <a:endParaRPr lang="en-GB"/>
          </a:p>
        </p:txBody>
      </p:sp>
    </p:spTree>
    <p:extLst>
      <p:ext uri="{BB962C8B-B14F-4D97-AF65-F5344CB8AC3E}">
        <p14:creationId xmlns:p14="http://schemas.microsoft.com/office/powerpoint/2010/main" val="27517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We Save time &amp; increase productivity:</a:t>
            </a:r>
          </a:p>
          <a:p>
            <a:r>
              <a:rPr lang="en-GB" dirty="0"/>
              <a:t>If you are using multiple systems that don’t communicate well with each other, an integrated PMS will save you valuable time each week and rescue you from costly and embarrassing mistakes!</a:t>
            </a:r>
          </a:p>
        </p:txBody>
      </p:sp>
      <p:sp>
        <p:nvSpPr>
          <p:cNvPr id="4" name="Slide Number Placeholder 3"/>
          <p:cNvSpPr>
            <a:spLocks noGrp="1"/>
          </p:cNvSpPr>
          <p:nvPr>
            <p:ph type="sldNum" sz="quarter" idx="5"/>
          </p:nvPr>
        </p:nvSpPr>
        <p:spPr/>
        <p:txBody>
          <a:bodyPr/>
          <a:lstStyle/>
          <a:p>
            <a:fld id="{1B972823-518C-EA49-9F9E-F3FA01D80398}" type="slidenum">
              <a:rPr lang="en-GB" smtClean="0"/>
              <a:t>9</a:t>
            </a:fld>
            <a:endParaRPr lang="en-GB"/>
          </a:p>
        </p:txBody>
      </p:sp>
    </p:spTree>
    <p:extLst>
      <p:ext uri="{BB962C8B-B14F-4D97-AF65-F5344CB8AC3E}">
        <p14:creationId xmlns:p14="http://schemas.microsoft.com/office/powerpoint/2010/main" val="2090288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 why are these important? Please tell me.</a:t>
            </a:r>
          </a:p>
          <a:p>
            <a:endParaRPr lang="en-GB" b="1" dirty="0"/>
          </a:p>
          <a:p>
            <a:r>
              <a:rPr lang="en-GB" b="1" dirty="0"/>
              <a:t>Inventory Management: </a:t>
            </a:r>
            <a:r>
              <a:rPr lang="en-GB" dirty="0"/>
              <a:t>Guest reservations, communication with departments, channel managers, revenue/reports </a:t>
            </a:r>
          </a:p>
          <a:p>
            <a:endParaRPr lang="en-GB" dirty="0"/>
          </a:p>
          <a:p>
            <a:r>
              <a:rPr lang="en-GB" b="1" dirty="0"/>
              <a:t>Reduce administrative tasks: </a:t>
            </a:r>
            <a:r>
              <a:rPr lang="en-GB" b="0" dirty="0"/>
              <a:t>Saves the embarrassment of costly mistakes, allows staff to concentrate on the guest</a:t>
            </a:r>
          </a:p>
          <a:p>
            <a:endParaRPr lang="en-GB" b="0" dirty="0"/>
          </a:p>
          <a:p>
            <a:r>
              <a:rPr lang="en-GB" b="1" dirty="0"/>
              <a:t>Use connected apps: </a:t>
            </a:r>
            <a:r>
              <a:rPr lang="en-GB" b="0" dirty="0"/>
              <a:t>This is the core operating system in the industry - Guest reservations, accounting and revenue management software – it is the glue that holds everything together. </a:t>
            </a:r>
          </a:p>
          <a:p>
            <a:endParaRPr lang="en-GB" dirty="0"/>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10</a:t>
            </a:fld>
            <a:endParaRPr lang="en-GB"/>
          </a:p>
        </p:txBody>
      </p:sp>
    </p:spTree>
    <p:extLst>
      <p:ext uri="{BB962C8B-B14F-4D97-AF65-F5344CB8AC3E}">
        <p14:creationId xmlns:p14="http://schemas.microsoft.com/office/powerpoint/2010/main" val="3954225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13131"/>
                </a:solidFill>
                <a:effectLst/>
                <a:latin typeface="Roboto" panose="020B0604020202020204" pitchFamily="2" charset="0"/>
              </a:rPr>
              <a:t>You’ll be dependent on one vendor</a:t>
            </a:r>
          </a:p>
          <a:p>
            <a:pPr algn="l"/>
            <a:endParaRPr lang="en-GB" b="0" i="0" dirty="0">
              <a:solidFill>
                <a:srgbClr val="313131"/>
              </a:solidFill>
              <a:effectLst/>
              <a:latin typeface="Roboto" panose="02000000000000000000" pitchFamily="2" charset="0"/>
            </a:endParaRPr>
          </a:p>
          <a:p>
            <a:pPr algn="l"/>
            <a:r>
              <a:rPr lang="en-GB" b="0" i="0" dirty="0">
                <a:solidFill>
                  <a:srgbClr val="313131"/>
                </a:solidFill>
                <a:effectLst/>
                <a:latin typeface="Roboto" panose="02000000000000000000" pitchFamily="2" charset="0"/>
              </a:rPr>
              <a:t>Property management systems allow you to connect every aspect of your business through one application. However, this may make it more difficult to use other third-party products that may be more useful to your business, such as payroll or accounting programs.</a:t>
            </a:r>
          </a:p>
          <a:p>
            <a:pPr algn="l"/>
            <a:r>
              <a:rPr lang="en-GB" b="0" i="0" dirty="0">
                <a:solidFill>
                  <a:srgbClr val="313131"/>
                </a:solidFill>
                <a:effectLst/>
                <a:latin typeface="Roboto" panose="02000000000000000000" pitchFamily="2" charset="0"/>
              </a:rPr>
              <a:t>While some property management systems may allow integration with third-party products, the implementation is not always smooth and may cause both products to have operational issues. You may need to purchase additional products later if you want to add services that your software vendor doesn’t offer, such as self-check-in kiosks, email marketing databases or guest communication platforms. If you choose different vendors for these products, you’ll be back to managing several different systems instead of one property management solution.</a:t>
            </a:r>
          </a:p>
          <a:p>
            <a:pPr algn="l"/>
            <a:endParaRPr lang="en-GB" b="0" i="0" dirty="0">
              <a:solidFill>
                <a:srgbClr val="313131"/>
              </a:solidFill>
              <a:effectLst/>
              <a:latin typeface="Roboto" panose="02000000000000000000" pitchFamily="2" charset="0"/>
            </a:endParaRPr>
          </a:p>
          <a:p>
            <a:pPr algn="l"/>
            <a:r>
              <a:rPr lang="en-GB" b="1" i="0" dirty="0">
                <a:solidFill>
                  <a:srgbClr val="313131"/>
                </a:solidFill>
                <a:effectLst/>
                <a:latin typeface="Roboto" panose="02000000000000000000" pitchFamily="2" charset="0"/>
              </a:rPr>
              <a:t>All-in-one is not always best.</a:t>
            </a:r>
          </a:p>
          <a:p>
            <a:pPr algn="l"/>
            <a:r>
              <a:rPr lang="en-GB" b="0" i="0" dirty="0">
                <a:solidFill>
                  <a:srgbClr val="313131"/>
                </a:solidFill>
                <a:effectLst/>
                <a:latin typeface="Roboto" panose="02000000000000000000" pitchFamily="2" charset="0"/>
              </a:rPr>
              <a:t>For larger hotels, relying on property management software that claims to do everything can be a hassle and may actually require you to purchase other products or services. Software products usually perform one to three core functions very well. For instance, your chosen property management system may do a very good job of collecting and organizing bookings, assigning staff and keeping an up-to-date, rotating log of maintenance requests.</a:t>
            </a:r>
          </a:p>
          <a:p>
            <a:pPr algn="l"/>
            <a:r>
              <a:rPr lang="en-GB" b="0" i="0" dirty="0">
                <a:solidFill>
                  <a:srgbClr val="313131"/>
                </a:solidFill>
                <a:effectLst/>
                <a:latin typeface="Roboto" panose="02000000000000000000" pitchFamily="2" charset="0"/>
              </a:rPr>
              <a:t>However, the same system may not have an optimal accounting program, or may not have a marketing function at all. If these functions are essential to your business – and they often are for very large or very busy properties – you’ll need to either purchase additional software or hire additional staff to ensure these functions are working properly.</a:t>
            </a:r>
          </a:p>
          <a:p>
            <a:pPr algn="l"/>
            <a:endParaRPr lang="en-GB" b="0" i="0" dirty="0">
              <a:solidFill>
                <a:srgbClr val="313131"/>
              </a:solidFill>
              <a:effectLst/>
              <a:latin typeface="Roboto" panose="02000000000000000000" pitchFamily="2" charset="0"/>
            </a:endParaRPr>
          </a:p>
          <a:p>
            <a:endParaRPr lang="en-GB" dirty="0"/>
          </a:p>
          <a:p>
            <a:pPr algn="l"/>
            <a:r>
              <a:rPr lang="en-GB" b="1" i="0" dirty="0">
                <a:solidFill>
                  <a:srgbClr val="313131"/>
                </a:solidFill>
                <a:effectLst/>
                <a:latin typeface="Roboto" panose="02000000000000000000" pitchFamily="2" charset="0"/>
              </a:rPr>
              <a:t>Your Bottom Line</a:t>
            </a:r>
          </a:p>
          <a:p>
            <a:pPr algn="l"/>
            <a:r>
              <a:rPr lang="en-GB" b="0" i="0" dirty="0">
                <a:solidFill>
                  <a:srgbClr val="313131"/>
                </a:solidFill>
                <a:effectLst/>
                <a:latin typeface="Roboto" panose="02000000000000000000" pitchFamily="2" charset="0"/>
              </a:rPr>
              <a:t>While the benefits of a property management system in a hotel often outweigh the potential negatives, it’s important to thoroughly consider your business procedures and plans for future growth before investing in the software. While expense may be an initial concern, the software generally pays for itself very quickly if you are able to take advantage of all the revenue-increasing tools it provides.</a:t>
            </a: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11</a:t>
            </a:fld>
            <a:endParaRPr lang="en-GB"/>
          </a:p>
        </p:txBody>
      </p:sp>
    </p:spTree>
    <p:extLst>
      <p:ext uri="{BB962C8B-B14F-4D97-AF65-F5344CB8AC3E}">
        <p14:creationId xmlns:p14="http://schemas.microsoft.com/office/powerpoint/2010/main" val="3171370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hotels to remain competitive, they will typically need to distribute hotels across a variety of different channels. Indeed, hotel rooms can be sold through the hotel website, through telephone bookings, via online travel agencies, and more. This makes it absolutely essential that the various channels can be managed effectively.</a:t>
            </a:r>
          </a:p>
          <a:p>
            <a:endParaRPr lang="en-GB" dirty="0"/>
          </a:p>
          <a:p>
            <a:r>
              <a:rPr lang="en-GB" dirty="0"/>
              <a:t>The very best hotel management software will include channel management functions, ensuring rooms are available across multiple channels and that inventory information is always up-to-date. Some PMS systems offer direct channel management functionality, while others integrate with third party global distribution systems.</a:t>
            </a:r>
          </a:p>
          <a:p>
            <a:endParaRPr lang="en-GB" dirty="0"/>
          </a:p>
          <a:p>
            <a:r>
              <a:rPr lang="en-GB" dirty="0"/>
              <a:t>Digital check-in functionality is a relatively new offering within the PMS market, but one that is growing in popularity. This allows payment cards to be authorised in advance, allowing guests to arrive, and then check in using a mobile app on their phone, or by using a self-service check-in machine in the reception area.</a:t>
            </a:r>
          </a:p>
          <a:p>
            <a:r>
              <a:rPr lang="en-GB" dirty="0"/>
              <a:t>Then PMS syncs automatically, keeping check-in and occupancy information updated. Benefits include improved speed, communication with customers via the app, as well as up-selling and cross-selling opportunities. Even in PMS systems that do not include this feature directly, many offer integration with external check-in systems.</a:t>
            </a:r>
          </a:p>
          <a:p>
            <a:endParaRPr lang="en-GB" dirty="0"/>
          </a:p>
          <a:p>
            <a:r>
              <a:rPr lang="en-GB" dirty="0"/>
              <a:t>Group Thoughts? Anything else anyone can think of.</a:t>
            </a:r>
          </a:p>
          <a:p>
            <a:endParaRPr lang="en-GB" dirty="0"/>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12</a:t>
            </a:fld>
            <a:endParaRPr lang="en-GB"/>
          </a:p>
        </p:txBody>
      </p:sp>
    </p:spTree>
    <p:extLst>
      <p:ext uri="{BB962C8B-B14F-4D97-AF65-F5344CB8AC3E}">
        <p14:creationId xmlns:p14="http://schemas.microsoft.com/office/powerpoint/2010/main" val="1764262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a PMS system is designed to be an all-in-one solution, the reality is that many hotels are also going to use other software solutions alongside their PMS. Therefore, third party integrations are an important consideration when selecting the best hotel management software for your property.</a:t>
            </a:r>
          </a:p>
          <a:p>
            <a:endParaRPr lang="en-GB" dirty="0"/>
          </a:p>
          <a:p>
            <a:r>
              <a:rPr lang="en-GB" dirty="0"/>
              <a:t>Some of the most common third party integrations hotel owners look for are with global distribution systems, with online travel agents, with central reservation systems, and with hotel accounting solutions.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CRM stands for Customer Relationship Management. It's a technology used to manage interactions with customers and potential customers. A CRM system helps organisations build customer relationships and streamline processes so they can increase sales, improve customer service, and increase profitability.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How can this support hotel operation?</a:t>
            </a:r>
          </a:p>
          <a:p>
            <a:endParaRPr lang="en-GB" dirty="0"/>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13</a:t>
            </a:fld>
            <a:endParaRPr lang="en-GB"/>
          </a:p>
        </p:txBody>
      </p:sp>
    </p:spTree>
    <p:extLst>
      <p:ext uri="{BB962C8B-B14F-4D97-AF65-F5344CB8AC3E}">
        <p14:creationId xmlns:p14="http://schemas.microsoft.com/office/powerpoint/2010/main" val="22488459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it is important that a property management system provides a range of different payment options. This should include payment processing options for front-desk staff, along with e-payment processing for bookings that are made online using a credit or debit card. Software should also allow confirmation emails to be sent swiftly. Furthermore, the software should have the ability to create invoices or receipts for customers, so that these can be easily issued upon check-out, or after using any of the additional paid hotel services.</a:t>
            </a:r>
          </a:p>
          <a:p>
            <a:endParaRPr lang="en-GB" dirty="0"/>
          </a:p>
          <a:p>
            <a:r>
              <a:rPr lang="en-GB" dirty="0"/>
              <a:t>Modern hotels often have a range extra facilities, services and sales outlets, and the various transactions that occur will often need to be added to a guest’s bill, which will be presented upon check-out. For this reason, a property management system that includes point of sale services can be a vital addition.</a:t>
            </a:r>
          </a:p>
          <a:p>
            <a:r>
              <a:rPr lang="en-GB" dirty="0"/>
              <a:t>Staff in the hotel restaurant, gym or spa should be able to use the software to handle transactions and update the bill for individual guests. The same should also be true for room service. The best solutions will allow discounts to be applied too, and the benefit of this is that transactions can be handled in the moment, reducing mistakes.</a:t>
            </a:r>
          </a:p>
        </p:txBody>
      </p:sp>
      <p:sp>
        <p:nvSpPr>
          <p:cNvPr id="4" name="Slide Number Placeholder 3"/>
          <p:cNvSpPr>
            <a:spLocks noGrp="1"/>
          </p:cNvSpPr>
          <p:nvPr>
            <p:ph type="sldNum" sz="quarter" idx="5"/>
          </p:nvPr>
        </p:nvSpPr>
        <p:spPr/>
        <p:txBody>
          <a:bodyPr/>
          <a:lstStyle/>
          <a:p>
            <a:fld id="{1B972823-518C-EA49-9F9E-F3FA01D80398}" type="slidenum">
              <a:rPr lang="en-GB" smtClean="0"/>
              <a:t>14</a:t>
            </a:fld>
            <a:endParaRPr lang="en-GB"/>
          </a:p>
        </p:txBody>
      </p:sp>
    </p:spTree>
    <p:extLst>
      <p:ext uri="{BB962C8B-B14F-4D97-AF65-F5344CB8AC3E}">
        <p14:creationId xmlns:p14="http://schemas.microsoft.com/office/powerpoint/2010/main" val="33247777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 now going to separate you into breakout rooms.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Please take 20 minutes to discuss and compare PMS systems</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Split into breakout rooms get </a:t>
            </a:r>
            <a:r>
              <a:rPr lang="en-GB" dirty="0" err="1"/>
              <a:t>get</a:t>
            </a:r>
            <a:r>
              <a:rPr lang="en-GB" dirty="0"/>
              <a:t> each group to present their findings. Select one of the following PMS’s for each group: </a:t>
            </a:r>
          </a:p>
          <a:p>
            <a:r>
              <a:rPr lang="en-GB" dirty="0"/>
              <a:t>Opera </a:t>
            </a:r>
          </a:p>
          <a:p>
            <a:r>
              <a:rPr lang="en-GB" dirty="0"/>
              <a:t>Oracle</a:t>
            </a:r>
          </a:p>
          <a:p>
            <a:r>
              <a:rPr lang="en-GB" dirty="0"/>
              <a:t>Mews</a:t>
            </a:r>
          </a:p>
          <a:p>
            <a:endParaRPr lang="en-GB" dirty="0"/>
          </a:p>
          <a:p>
            <a:r>
              <a:rPr lang="en-GB" dirty="0"/>
              <a:t>Questions to answer:</a:t>
            </a:r>
          </a:p>
          <a:p>
            <a:r>
              <a:rPr lang="en-GB" dirty="0"/>
              <a:t>PMS background?</a:t>
            </a:r>
          </a:p>
          <a:p>
            <a:r>
              <a:rPr lang="en-GB" dirty="0"/>
              <a:t>Selected PMS functions?</a:t>
            </a:r>
          </a:p>
          <a:p>
            <a:r>
              <a:rPr lang="en-GB" dirty="0"/>
              <a:t>How could that PMS </a:t>
            </a:r>
            <a:r>
              <a:rPr lang="en-GB"/>
              <a:t>be improved?</a:t>
            </a:r>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16</a:t>
            </a:fld>
            <a:endParaRPr lang="en-GB"/>
          </a:p>
        </p:txBody>
      </p:sp>
    </p:spTree>
    <p:extLst>
      <p:ext uri="{BB962C8B-B14F-4D97-AF65-F5344CB8AC3E}">
        <p14:creationId xmlns:p14="http://schemas.microsoft.com/office/powerpoint/2010/main" val="480074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Present this slide when groups are giving feedback – or they can share their screen with their mind map/brain storm ideas!</a:t>
            </a:r>
          </a:p>
          <a:p>
            <a:r>
              <a:rPr lang="en-GB" dirty="0"/>
              <a:t>See what students come back with:</a:t>
            </a:r>
          </a:p>
          <a:p>
            <a:endParaRPr lang="en-GB" dirty="0"/>
          </a:p>
          <a:p>
            <a:r>
              <a:rPr lang="en-GB" dirty="0"/>
              <a:t>Some answers you may want to explore if they haven’t come up with them already:</a:t>
            </a:r>
          </a:p>
          <a:p>
            <a:r>
              <a:rPr lang="en-GB" dirty="0"/>
              <a:t>Staff training – how quickly can they train to use the PMS – Why is this important in the hotel industry?</a:t>
            </a:r>
          </a:p>
          <a:p>
            <a:r>
              <a:rPr lang="en-GB" dirty="0"/>
              <a:t>Channel management – which ones do they support?</a:t>
            </a:r>
          </a:p>
          <a:p>
            <a:r>
              <a:rPr lang="en-GB" dirty="0"/>
              <a:t>What support is offered – how quickly can I get help if something goes wrong – why is this important?</a:t>
            </a:r>
          </a:p>
          <a:p>
            <a:r>
              <a:rPr lang="en-GB" dirty="0"/>
              <a:t>Complying with regulations in the country – tax codes etc (accounting)</a:t>
            </a:r>
          </a:p>
          <a:p>
            <a:r>
              <a:rPr lang="en-GB" dirty="0"/>
              <a:t>3</a:t>
            </a:r>
            <a:r>
              <a:rPr lang="en-GB" baseline="30000" dirty="0"/>
              <a:t>rd</a:t>
            </a:r>
            <a:r>
              <a:rPr lang="en-GB" dirty="0"/>
              <a:t> party integrations – how compatible is the PMS – does it support this?</a:t>
            </a:r>
          </a:p>
          <a:p>
            <a:endParaRPr lang="en-GB" dirty="0"/>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17</a:t>
            </a:fld>
            <a:endParaRPr lang="en-GB"/>
          </a:p>
        </p:txBody>
      </p:sp>
    </p:spTree>
    <p:extLst>
      <p:ext uri="{BB962C8B-B14F-4D97-AF65-F5344CB8AC3E}">
        <p14:creationId xmlns:p14="http://schemas.microsoft.com/office/powerpoint/2010/main" val="23570564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come up with some questions you may want to ask a vendor (seller/provider) when purchasing a PMS for your hotel. Think about reviews and features. When we come back, I’d like someone from each group to be the spokesperson and tell us which one you would choose, why and some questions you’d like to ask (and anything else you discussed!) You won’t have time to explore them all, but the 10 best property management solutions 2022 is the best place to start. https://hoteltechreport.com/operations/property-management-systems (link on picture) Get them all to click on the link before they disappear into rooms. </a:t>
            </a:r>
          </a:p>
          <a:p>
            <a:endParaRPr lang="en-GB" dirty="0"/>
          </a:p>
          <a:p>
            <a:r>
              <a:rPr lang="en-GB" dirty="0">
                <a:hlinkClick r:id="rId3"/>
              </a:rPr>
              <a:t>Best 10 Property Management Systems 2022 | Find Hotel PMS Reviews, Pricing, Buying Guide (hoteltechreport.com)</a:t>
            </a:r>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18</a:t>
            </a:fld>
            <a:endParaRPr lang="en-GB"/>
          </a:p>
        </p:txBody>
      </p:sp>
    </p:spTree>
    <p:extLst>
      <p:ext uri="{BB962C8B-B14F-4D97-AF65-F5344CB8AC3E}">
        <p14:creationId xmlns:p14="http://schemas.microsoft.com/office/powerpoint/2010/main" val="17699473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How do we measure success?</a:t>
            </a:r>
          </a:p>
          <a:p>
            <a:endParaRPr lang="en-GB" b="1" dirty="0"/>
          </a:p>
          <a:p>
            <a:r>
              <a:rPr lang="en-GB" b="1" dirty="0"/>
              <a:t>Guest satisfaction –</a:t>
            </a:r>
            <a:r>
              <a:rPr lang="en-GB" b="0" dirty="0"/>
              <a:t> how do we know we’re doing well?</a:t>
            </a:r>
          </a:p>
          <a:p>
            <a:endParaRPr lang="en-GB" b="0" dirty="0"/>
          </a:p>
          <a:p>
            <a:r>
              <a:rPr lang="en-GB" b="1" dirty="0" err="1"/>
              <a:t>Revpar</a:t>
            </a:r>
            <a:endParaRPr lang="en-GB" b="1" dirty="0"/>
          </a:p>
          <a:p>
            <a:r>
              <a:rPr lang="en-GB" b="0" i="0" dirty="0">
                <a:solidFill>
                  <a:srgbClr val="111111"/>
                </a:solidFill>
                <a:effectLst/>
                <a:latin typeface="SourceSansPro"/>
              </a:rPr>
              <a:t>Revenue per available room (RevPAR) is a metric used in the hospitality industry to measure hotel performance. The measurement is calculated by multiplying a hotel's </a:t>
            </a:r>
            <a:r>
              <a:rPr lang="en-GB" b="0" i="0" u="sng" dirty="0">
                <a:solidFill>
                  <a:srgbClr val="2C40D0"/>
                </a:solidFill>
                <a:effectLst/>
                <a:latin typeface="SourceSansPro"/>
                <a:hlinkClick r:id="rId3"/>
              </a:rPr>
              <a:t>average daily room rate</a:t>
            </a:r>
            <a:r>
              <a:rPr lang="en-GB" b="0" i="0" dirty="0">
                <a:solidFill>
                  <a:srgbClr val="111111"/>
                </a:solidFill>
                <a:effectLst/>
                <a:latin typeface="SourceSansPro"/>
              </a:rPr>
              <a:t> (ADR) by its </a:t>
            </a:r>
            <a:r>
              <a:rPr lang="en-GB" b="0" i="0" u="sng" dirty="0">
                <a:solidFill>
                  <a:srgbClr val="2C40D0"/>
                </a:solidFill>
                <a:effectLst/>
                <a:latin typeface="SourceSansPro"/>
                <a:hlinkClick r:id="rId4"/>
              </a:rPr>
              <a:t>occupancy rate</a:t>
            </a:r>
            <a:r>
              <a:rPr lang="en-GB" b="0" i="0" dirty="0">
                <a:solidFill>
                  <a:srgbClr val="111111"/>
                </a:solidFill>
                <a:effectLst/>
                <a:latin typeface="SourceSansPro"/>
              </a:rPr>
              <a:t>. RevPAR is also calculated by dividing a hotel's total room revenue by the total number of available rooms in the period being measured.</a:t>
            </a:r>
            <a:endParaRPr lang="en-GB" b="1" dirty="0"/>
          </a:p>
          <a:p>
            <a:endParaRPr lang="en-GB" b="1" dirty="0"/>
          </a:p>
          <a:p>
            <a:r>
              <a:rPr lang="en-GB" b="1" dirty="0"/>
              <a:t>(Go par)</a:t>
            </a:r>
          </a:p>
          <a:p>
            <a:r>
              <a:rPr lang="en-GB" b="1" i="0" dirty="0">
                <a:solidFill>
                  <a:srgbClr val="202124"/>
                </a:solidFill>
                <a:effectLst/>
                <a:latin typeface="arial" panose="020B0604020202020204" pitchFamily="34" charset="0"/>
              </a:rPr>
              <a:t>Gross operating profit per available room</a:t>
            </a:r>
            <a:r>
              <a:rPr lang="en-GB" b="0" i="0" dirty="0">
                <a:solidFill>
                  <a:srgbClr val="202124"/>
                </a:solidFill>
                <a:effectLst/>
                <a:latin typeface="arial" panose="020B0604020202020204" pitchFamily="34" charset="0"/>
              </a:rPr>
              <a:t> is a hospitality industry metric that measures the relationship between a hotel's revenue and expenses, providing a better picture of your hotel's financial health.</a:t>
            </a:r>
            <a:r>
              <a:rPr lang="en-GB" b="1" dirty="0"/>
              <a:t>, </a:t>
            </a:r>
          </a:p>
          <a:p>
            <a:endParaRPr lang="en-GB" b="1" dirty="0"/>
          </a:p>
          <a:p>
            <a:r>
              <a:rPr lang="en-GB" b="1" dirty="0"/>
              <a:t>Occupancy rates </a:t>
            </a:r>
          </a:p>
          <a:p>
            <a:r>
              <a:rPr lang="en-GB" b="0" i="0" dirty="0">
                <a:solidFill>
                  <a:srgbClr val="202124"/>
                </a:solidFill>
                <a:effectLst/>
                <a:latin typeface="arial" panose="020B0604020202020204" pitchFamily="34" charset="0"/>
              </a:rPr>
              <a:t>Occupancy rate is </a:t>
            </a:r>
            <a:r>
              <a:rPr lang="en-GB" b="1" i="0" dirty="0">
                <a:solidFill>
                  <a:srgbClr val="202124"/>
                </a:solidFill>
                <a:effectLst/>
                <a:latin typeface="arial" panose="020B0604020202020204" pitchFamily="34" charset="0"/>
              </a:rPr>
              <a:t>the percentage of occupied rooms in your property at a given time</a:t>
            </a:r>
            <a:r>
              <a:rPr lang="en-GB" b="0" i="0" dirty="0">
                <a:solidFill>
                  <a:srgbClr val="202124"/>
                </a:solidFill>
                <a:effectLst/>
                <a:latin typeface="arial" panose="020B0604020202020204" pitchFamily="34" charset="0"/>
              </a:rPr>
              <a:t>. It is one of the most high-level indicators of success and is calculated by dividing the total number of rooms occupied, by the total number of rooms available, times 100, creating a percentage such as 75% </a:t>
            </a:r>
            <a:r>
              <a:rPr lang="en-GB" b="0" i="0" dirty="0" err="1">
                <a:solidFill>
                  <a:srgbClr val="202124"/>
                </a:solidFill>
                <a:effectLst/>
                <a:latin typeface="arial" panose="020B0604020202020204" pitchFamily="34" charset="0"/>
              </a:rPr>
              <a:t>occupancy.</a:t>
            </a:r>
            <a:r>
              <a:rPr lang="en-GB" b="0" dirty="0" err="1"/>
              <a:t>etc</a:t>
            </a:r>
            <a:r>
              <a:rPr lang="en-GB" b="0" dirty="0"/>
              <a:t> to gain an overall picture of our success.</a:t>
            </a:r>
          </a:p>
          <a:p>
            <a:endParaRPr lang="en-GB" b="0" dirty="0"/>
          </a:p>
          <a:p>
            <a:r>
              <a:rPr lang="en-GB" b="0" dirty="0"/>
              <a:t>We will explore these concepts further during our Revenue Management week.</a:t>
            </a:r>
            <a:endParaRPr lang="en-GB" dirty="0"/>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19</a:t>
            </a:fld>
            <a:endParaRPr lang="en-GB"/>
          </a:p>
        </p:txBody>
      </p:sp>
    </p:spTree>
    <p:extLst>
      <p:ext uri="{BB962C8B-B14F-4D97-AF65-F5344CB8AC3E}">
        <p14:creationId xmlns:p14="http://schemas.microsoft.com/office/powerpoint/2010/main" val="17241880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is Bashar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Humanity matters more than any material luxuries or perks that you provide your guests. Because we are people first, hoteliers second. If you can connect with your guests, you will always win. A hotel is just a building. It can’t run itself.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That’s what Bashar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does. For more than 20 years,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has been driving innovation in all facets of the hospitality industry at companies like Wyndham International, Starwood and Grand Heritage Hotels. As President of Provenance Hotels, he has crafted an assertive growth plan and developed strategic partnerships that have led to marquee collaborations with James Beard Award-winning chefs and alliances with preeminent developers like Woodbine Development Corporation, </a:t>
            </a:r>
            <a:r>
              <a:rPr lang="en-GB" sz="1200" b="0" i="0" u="none" strike="noStrike" kern="1200" dirty="0" err="1">
                <a:solidFill>
                  <a:schemeClr val="tx1"/>
                </a:solidFill>
                <a:effectLst/>
                <a:latin typeface="+mn-lt"/>
                <a:ea typeface="+mn-ea"/>
                <a:cs typeface="+mn-cs"/>
              </a:rPr>
              <a:t>Bolour</a:t>
            </a:r>
            <a:r>
              <a:rPr lang="en-GB" sz="1200" b="0" i="0" u="none" strike="noStrike" kern="1200" dirty="0">
                <a:solidFill>
                  <a:schemeClr val="tx1"/>
                </a:solidFill>
                <a:effectLst/>
                <a:latin typeface="+mn-lt"/>
                <a:ea typeface="+mn-ea"/>
                <a:cs typeface="+mn-cs"/>
              </a:rPr>
              <a:t> and Associates, GB Lodging and Thayer Lodging to expand the company’s national presence and grow its portfolio of owned and managed hotels.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artfully balances this active focus on growth with maximizing the financial performance and market prominence of Provenance Hotels’ award-winning lifestyle properties in the Western United States. He is widely recognized for developing playful guest amenities like the company’s industry-leading spiritual menu and for inspiring the company’s partnerships with companies like Sub Pop Records and Salt &amp; Straw.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Based on the philosophy that it is personality, passion, sense of humour and sense of drama that differentiates Provenance Hotels from its competitors,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has perfected an approach to the art of hospitality that is as successful at creating memorable guest experiences as it is at putting heads in beds. Bashar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graduated from Johnson &amp; Wales University with a B.S. in Hotel Restaurant Institutional Management. Officially he resides with his family in Portland, Ore. but can often be found jetting to new markets and kicking the tires on potential Provenance Hotels.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Please find links at the end of the lecture to keep up to date with current news from Bashir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Now let’s see what he has to say….</a:t>
            </a:r>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20</a:t>
            </a:fld>
            <a:endParaRPr lang="en-GB"/>
          </a:p>
        </p:txBody>
      </p:sp>
    </p:spTree>
    <p:extLst>
      <p:ext uri="{BB962C8B-B14F-4D97-AF65-F5344CB8AC3E}">
        <p14:creationId xmlns:p14="http://schemas.microsoft.com/office/powerpoint/2010/main" val="23899225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CB4198C9-1F5A-4541-A664-4DC59C9F538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CB761DAA-1CDB-BC42-B395-FAD3DD11DAA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In general, PMS facilitates the main processes in a hotel related to internal and external operations. Let’s take a look…</a:t>
            </a:r>
          </a:p>
          <a:p>
            <a:endParaRPr lang="en-GB" altLang="en-US" dirty="0"/>
          </a:p>
          <a:p>
            <a:endParaRPr lang="en-GB" altLang="en-US" dirty="0"/>
          </a:p>
          <a:p>
            <a:r>
              <a:rPr lang="en-GB" altLang="en-US" b="1" dirty="0"/>
              <a:t>After video, discuss the Blackish TV Show inclusion on the welcome card in the guest room. </a:t>
            </a:r>
          </a:p>
          <a:p>
            <a:r>
              <a:rPr lang="en-GB" altLang="en-US" b="1" dirty="0"/>
              <a:t>Talk about WOW moments. How did this make the guest feel? Have they got any experiences/examples of WOW moments?</a:t>
            </a:r>
          </a:p>
          <a:p>
            <a:endParaRPr lang="en-GB" altLang="en-US" b="1" dirty="0"/>
          </a:p>
          <a:p>
            <a:r>
              <a:rPr lang="en-GB" altLang="en-US" b="1" dirty="0"/>
              <a:t>How much does exceptional customer service matter? </a:t>
            </a:r>
          </a:p>
          <a:p>
            <a:endParaRPr lang="en-GB" altLang="en-US" dirty="0"/>
          </a:p>
        </p:txBody>
      </p:sp>
      <p:sp>
        <p:nvSpPr>
          <p:cNvPr id="29699" name="Slide Number Placeholder 3">
            <a:extLst>
              <a:ext uri="{FF2B5EF4-FFF2-40B4-BE49-F238E27FC236}">
                <a16:creationId xmlns:a16="http://schemas.microsoft.com/office/drawing/2014/main" id="{821ABEC1-1601-9C4D-A8D9-A3567BE246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E61B767-81EB-9549-B400-CD9417747C14}" type="slidenum">
              <a:rPr lang="en-US" altLang="en-US" smtClean="0"/>
              <a:pPr/>
              <a:t>21</a:t>
            </a:fld>
            <a:endParaRPr lang="en-US" altLang="en-US"/>
          </a:p>
        </p:txBody>
      </p:sp>
    </p:spTree>
    <p:extLst>
      <p:ext uri="{BB962C8B-B14F-4D97-AF65-F5344CB8AC3E}">
        <p14:creationId xmlns:p14="http://schemas.microsoft.com/office/powerpoint/2010/main" val="40052867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E1C7C24A-F1F4-D64A-88BC-E972D6131E0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343E108C-FCC2-0040-B7F4-59F4CBFBCEF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The first hotel property management systems were introduced back in the 1970s. But, even today not every hotel has one. As I mentioned last week, a report </a:t>
            </a:r>
            <a:r>
              <a:rPr lang="en-GB" altLang="en-US" dirty="0">
                <a:hlinkClick r:id="rId3"/>
              </a:rPr>
              <a:t>“Hotel Management Software BuyerView”</a:t>
            </a:r>
            <a:r>
              <a:rPr lang="en-GB" altLang="en-US" dirty="0"/>
              <a:t> by Software Advice shows that in 2015 only 34 percent of hotels used special software, while 25 percent still relied on pen and paper only to manage their hotels, and 16 percent had no hotel management system at all. The report is based on data from 385 owners of independent hotels, motels, inns, resorts, and other types of a hotel property in the US.</a:t>
            </a:r>
          </a:p>
          <a:p>
            <a:endParaRPr lang="en-GB" altLang="en-US" dirty="0"/>
          </a:p>
          <a:p>
            <a:r>
              <a:rPr lang="en-GB" altLang="en-US" dirty="0"/>
              <a:t>So, plenty of hotels still use Excel, a paper-and-pen format, or legacy software none of which fulfil the needs of a 21</a:t>
            </a:r>
            <a:r>
              <a:rPr lang="en-GB" altLang="en-US" baseline="30000" dirty="0"/>
              <a:t>st</a:t>
            </a:r>
            <a:r>
              <a:rPr lang="en-GB" altLang="en-US" dirty="0"/>
              <a:t> century hotel. Legacy PMS software may perform just one function, require additional modules, or be too hard to integrate with other necessary hotel management software. Consequently, hotel owners are looking for a universal, one-and-done solution to manage all the processes.</a:t>
            </a:r>
          </a:p>
          <a:p>
            <a:endParaRPr lang="en-GB" altLang="en-US" dirty="0"/>
          </a:p>
        </p:txBody>
      </p:sp>
      <p:sp>
        <p:nvSpPr>
          <p:cNvPr id="31747" name="Slide Number Placeholder 3">
            <a:extLst>
              <a:ext uri="{FF2B5EF4-FFF2-40B4-BE49-F238E27FC236}">
                <a16:creationId xmlns:a16="http://schemas.microsoft.com/office/drawing/2014/main" id="{4EA28E82-557B-CD4E-BBD3-C1AC3E6BB6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A5EE5E8-51F2-CF4E-A7E8-D641F654F304}" type="slidenum">
              <a:rPr lang="en-US" altLang="en-US" smtClean="0"/>
              <a:pPr/>
              <a:t>22</a:t>
            </a:fld>
            <a:endParaRPr lang="en-US" altLang="en-US"/>
          </a:p>
        </p:txBody>
      </p:sp>
    </p:spTree>
    <p:extLst>
      <p:ext uri="{BB962C8B-B14F-4D97-AF65-F5344CB8AC3E}">
        <p14:creationId xmlns:p14="http://schemas.microsoft.com/office/powerpoint/2010/main" val="36324571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as we looked at a few of the PMS systems on offer we could see that the use of technology now in the 21</a:t>
            </a:r>
            <a:r>
              <a:rPr lang="en-GB" baseline="30000" dirty="0"/>
              <a:t>st</a:t>
            </a:r>
            <a:r>
              <a:rPr lang="en-GB" dirty="0"/>
              <a:t> century has many benefits such as operating efficiency – many man hours saved in administration roles.</a:t>
            </a:r>
          </a:p>
          <a:p>
            <a:r>
              <a:rPr lang="en-GB" dirty="0"/>
              <a:t>Can deliver the best possible experiences for the guests due to the data gathered and knowledge acquired.</a:t>
            </a:r>
          </a:p>
          <a:p>
            <a:r>
              <a:rPr lang="en-GB" dirty="0"/>
              <a:t>Save employees time and money, making jobs slicker and faster.</a:t>
            </a:r>
          </a:p>
          <a:p>
            <a:endParaRPr lang="en-GB" dirty="0"/>
          </a:p>
          <a:p>
            <a:r>
              <a:rPr lang="en-GB" dirty="0"/>
              <a:t>Data can be gathered regularly, rapidly and in large quantities</a:t>
            </a:r>
          </a:p>
          <a:p>
            <a:r>
              <a:rPr lang="en-GB" dirty="0"/>
              <a:t>Food and beverage can be monitored and provided efficiently with less wastage.</a:t>
            </a:r>
          </a:p>
          <a:p>
            <a:r>
              <a:rPr lang="en-GB" dirty="0"/>
              <a:t>Recurring tasks can be updated quickly and efficiently.</a:t>
            </a:r>
          </a:p>
          <a:p>
            <a:endParaRPr lang="en-GB" dirty="0"/>
          </a:p>
          <a:p>
            <a:r>
              <a:rPr lang="en-GB" dirty="0"/>
              <a:t>Benefits for guests is the fact that there is less errors, accuracy in billing, connections to many different pricing structure and sales offers – lots more choices.</a:t>
            </a:r>
          </a:p>
          <a:p>
            <a:r>
              <a:rPr lang="en-GB" dirty="0"/>
              <a:t>Guest experiences are exceptional and of higher standards.</a:t>
            </a:r>
          </a:p>
          <a:p>
            <a:r>
              <a:rPr lang="en-GB" dirty="0"/>
              <a:t>The business benefits by saving money, retaining guests, increasing brand awareness, being more profitable and economical.</a:t>
            </a:r>
          </a:p>
          <a:p>
            <a:endParaRPr lang="en-GB" dirty="0"/>
          </a:p>
          <a:p>
            <a:r>
              <a:rPr lang="en-GB" dirty="0"/>
              <a:t>Can anyone provide an example why technology is crucial for PMS?</a:t>
            </a: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23</a:t>
            </a:fld>
            <a:endParaRPr lang="en-GB"/>
          </a:p>
        </p:txBody>
      </p:sp>
    </p:spTree>
    <p:extLst>
      <p:ext uri="{BB962C8B-B14F-4D97-AF65-F5344CB8AC3E}">
        <p14:creationId xmlns:p14="http://schemas.microsoft.com/office/powerpoint/2010/main" val="12570076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28600">
              <a:buFont typeface="Arial" panose="020B0604020202020204" pitchFamily="34" charset="0"/>
              <a:buChar char="•"/>
            </a:pPr>
            <a:r>
              <a:rPr lang="en-US" sz="1200" b="1" dirty="0"/>
              <a:t>Go green – Sustainability – discuss the importance</a:t>
            </a:r>
          </a:p>
          <a:p>
            <a:pPr indent="-228600">
              <a:buFont typeface="Arial" panose="020B0604020202020204" pitchFamily="34" charset="0"/>
              <a:buChar char="•"/>
            </a:pPr>
            <a:endParaRPr lang="en-US" sz="1200" b="1" dirty="0"/>
          </a:p>
          <a:p>
            <a:pPr indent="-228600">
              <a:buFont typeface="Arial" panose="020B0604020202020204" pitchFamily="34" charset="0"/>
              <a:buChar char="•"/>
            </a:pPr>
            <a:r>
              <a:rPr lang="en-US" sz="1200" b="1" dirty="0"/>
              <a:t>Paperless technology</a:t>
            </a:r>
            <a:r>
              <a:rPr lang="en-US" sz="1200" dirty="0"/>
              <a:t> -  guests handle their own check-in and check-out process, </a:t>
            </a:r>
            <a:br>
              <a:rPr lang="en-US" sz="1200" dirty="0"/>
            </a:br>
            <a:r>
              <a:rPr lang="en-US" sz="1200" dirty="0"/>
              <a:t>reports are sent, inter-communication between departments is paperless.</a:t>
            </a:r>
          </a:p>
          <a:p>
            <a:pPr indent="-228600">
              <a:buFont typeface="Arial" panose="020B0604020202020204" pitchFamily="34" charset="0"/>
              <a:buChar char="•"/>
            </a:pPr>
            <a:endParaRPr lang="en-US" sz="1200" dirty="0"/>
          </a:p>
          <a:p>
            <a:pPr indent="-228600">
              <a:buFont typeface="Arial" panose="020B0604020202020204" pitchFamily="34" charset="0"/>
              <a:buChar char="•"/>
            </a:pPr>
            <a:r>
              <a:rPr lang="en-US" sz="1200" b="1" dirty="0"/>
              <a:t>The front desk </a:t>
            </a:r>
            <a:r>
              <a:rPr lang="en-US" sz="1200" dirty="0"/>
              <a:t>of your hotel is the beating heart of your business. A PMS System allows teams to do their job more efficiently, lets them focus on ensuring guests enjoy their stay - creating loyal, returning customers.</a:t>
            </a:r>
          </a:p>
          <a:p>
            <a:r>
              <a:rPr lang="en-GB" dirty="0"/>
              <a:t>With a seamless guest experience, new trends are emerging that the technology systems are fitting into such as sustainability. The systems provide a paperless option, faster and smarter ordering, reporting and buying so less wastage in many areas.</a:t>
            </a:r>
          </a:p>
          <a:p>
            <a:endParaRPr lang="en-GB" dirty="0"/>
          </a:p>
          <a:p>
            <a:r>
              <a:rPr lang="en-GB" dirty="0"/>
              <a:t>At Marriott international Loyalty is core so the guest experience is most important. </a:t>
            </a:r>
          </a:p>
          <a:p>
            <a:r>
              <a:rPr lang="en-GB" dirty="0"/>
              <a:t>As Karin </a:t>
            </a:r>
            <a:r>
              <a:rPr lang="en-GB" dirty="0" err="1"/>
              <a:t>Timpone</a:t>
            </a:r>
            <a:r>
              <a:rPr lang="en-GB" dirty="0"/>
              <a:t>, the Marriott internationals global Marketing Officer emphasizes – ‘ to grow the business everyone has to adopt the mindset to focus on customers wants’ Karin believes that cultivating a brand portfolio, unified by a loyalty program, will attract guests, earn preference, and reward customers in tangible and meaningful ways. And, in her words, loyal customers “stay more, pay more and cost less.”</a:t>
            </a:r>
          </a:p>
          <a:p>
            <a:endParaRPr lang="en-GB" dirty="0"/>
          </a:p>
          <a:p>
            <a:r>
              <a:rPr lang="en-GB" dirty="0"/>
              <a:t>Marriott has now reached over 110 million loyalty members. It’s clear that putting loyalty and their members at the centre of everything has been transformative and a decisive factor in driving customer satisfaction and business growth. As Karin emphasized, “To grow your business, everyone has to adopt a mindset focused on what the customer wants.” This has all been possible through the use of a PMS.</a:t>
            </a:r>
          </a:p>
          <a:p>
            <a:endParaRPr lang="en-GB" dirty="0"/>
          </a:p>
          <a:p>
            <a:br>
              <a:rPr lang="en-GB" dirty="0"/>
            </a:b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24</a:t>
            </a:fld>
            <a:endParaRPr lang="en-GB"/>
          </a:p>
        </p:txBody>
      </p:sp>
    </p:spTree>
    <p:extLst>
      <p:ext uri="{BB962C8B-B14F-4D97-AF65-F5344CB8AC3E}">
        <p14:creationId xmlns:p14="http://schemas.microsoft.com/office/powerpoint/2010/main" val="11994729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 course we know that technology is here to stay and because we know that technology empowers the guests we have to make sure we are meeting their needs.</a:t>
            </a:r>
          </a:p>
          <a:p>
            <a:r>
              <a:rPr lang="en-GB" dirty="0"/>
              <a:t>In the different market segments we know that Millennials want to use technology for all of their travel experiences including sharing continuously with others. </a:t>
            </a:r>
          </a:p>
          <a:p>
            <a:endParaRPr lang="en-GB" dirty="0"/>
          </a:p>
          <a:p>
            <a:r>
              <a:rPr lang="en-GB" dirty="0"/>
              <a:t>Gen X travellers are now embracing the technology but they do still want the human interaction to be provided.</a:t>
            </a:r>
          </a:p>
          <a:p>
            <a:endParaRPr lang="en-GB" dirty="0"/>
          </a:p>
          <a:p>
            <a:r>
              <a:rPr lang="en-GB" dirty="0"/>
              <a:t>It’s reported that 60% of Gen X use smartphones daily, 67% use laptop/PC which is higher that 58% of millennials.</a:t>
            </a:r>
          </a:p>
          <a:p>
            <a:endParaRPr lang="en-GB" dirty="0"/>
          </a:p>
          <a:p>
            <a:r>
              <a:rPr lang="en-GB" dirty="0"/>
              <a:t>Gen Z is the future generation of young people in the industry who are digitally transformed. They expect seamless integration of technology into their lives. Robotics, Virtual Reality and non human interaction is a part of everyday for them.</a:t>
            </a:r>
          </a:p>
        </p:txBody>
      </p:sp>
      <p:sp>
        <p:nvSpPr>
          <p:cNvPr id="4" name="Slide Number Placeholder 3"/>
          <p:cNvSpPr>
            <a:spLocks noGrp="1"/>
          </p:cNvSpPr>
          <p:nvPr>
            <p:ph type="sldNum" sz="quarter" idx="5"/>
          </p:nvPr>
        </p:nvSpPr>
        <p:spPr/>
        <p:txBody>
          <a:bodyPr/>
          <a:lstStyle/>
          <a:p>
            <a:fld id="{9E7E13CC-0890-0740-973E-9B068D0F93D6}" type="slidenum">
              <a:rPr lang="en-GB" smtClean="0"/>
              <a:t>25</a:t>
            </a:fld>
            <a:endParaRPr lang="en-GB"/>
          </a:p>
        </p:txBody>
      </p:sp>
    </p:spTree>
    <p:extLst>
      <p:ext uri="{BB962C8B-B14F-4D97-AF65-F5344CB8AC3E}">
        <p14:creationId xmlns:p14="http://schemas.microsoft.com/office/powerpoint/2010/main" val="3467126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 departmental communication is very important for a number of reasons. As we know the Front office is central to the operation of a hotel and the PMS system is the life blood that flows throughout all the departments that interact with the Front office such as the Food and Beverage department, Housekeeping, Kitchen, Maintenance, HR, Marketing and central reservations. This is the communication link to all guests arriving and leaving the hotel.</a:t>
            </a:r>
          </a:p>
          <a:p>
            <a:endParaRPr lang="en-GB" dirty="0"/>
          </a:p>
          <a:p>
            <a:r>
              <a:rPr lang="en-GB" dirty="0"/>
              <a:t>Developing good working relationships is part of the inter-departmental communication whether it is through personal contact or through the use of the PMS system and technology, this has to be accurate and current because the end result is the guest service.</a:t>
            </a:r>
          </a:p>
          <a:p>
            <a:endParaRPr lang="en-GB" dirty="0"/>
          </a:p>
          <a:p>
            <a:r>
              <a:rPr lang="en-GB" dirty="0"/>
              <a:t>We will explore communication later in this module, but the link to PMS is clear. Remember Black-</a:t>
            </a:r>
            <a:r>
              <a:rPr lang="en-GB" dirty="0" err="1"/>
              <a:t>i</a:t>
            </a:r>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26</a:t>
            </a:fld>
            <a:endParaRPr lang="en-GB"/>
          </a:p>
        </p:txBody>
      </p:sp>
    </p:spTree>
    <p:extLst>
      <p:ext uri="{BB962C8B-B14F-4D97-AF65-F5344CB8AC3E}">
        <p14:creationId xmlns:p14="http://schemas.microsoft.com/office/powerpoint/2010/main" val="34341014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Student Journal (Learning Log) 750 words (+/- 10%)</a:t>
            </a:r>
            <a:endParaRPr lang="en-GB" sz="1800" dirty="0">
              <a:effectLst/>
              <a:latin typeface="Times New Roman" panose="02020603050405020304" pitchFamily="18" charset="0"/>
              <a:ea typeface="Times New Roman" panose="02020603050405020304" pitchFamily="18" charset="0"/>
            </a:endParaRPr>
          </a:p>
          <a:p>
            <a:pPr marL="304800">
              <a:lnSpc>
                <a:spcPct val="150000"/>
              </a:lnSpc>
            </a:pPr>
            <a:r>
              <a:rPr lang="en-US" sz="1100" dirty="0">
                <a:effectLst/>
                <a:latin typeface="Calibri" panose="020F0502020204030204" pitchFamily="34" charset="0"/>
                <a:ea typeface="Carlito"/>
                <a:cs typeface="Carlito"/>
              </a:rPr>
              <a:t>This part of the assignment will require you to compile a Student Journal (learning log), you need to summarise you’re learning on </a:t>
            </a:r>
            <a:r>
              <a:rPr lang="en-US" sz="1100" b="1" u="heavy" dirty="0">
                <a:effectLst/>
                <a:latin typeface="Calibri" panose="020F0502020204030204" pitchFamily="34" charset="0"/>
                <a:ea typeface="Carlito"/>
                <a:cs typeface="Carlito"/>
              </a:rPr>
              <a:t>one</a:t>
            </a:r>
            <a:r>
              <a:rPr lang="en-US" sz="1100" b="1"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of the following topics:</a:t>
            </a:r>
          </a:p>
          <a:p>
            <a:pPr marL="304800">
              <a:lnSpc>
                <a:spcPct val="150000"/>
              </a:lnSpc>
            </a:pPr>
            <a:endParaRPr lang="en-US" sz="1100" dirty="0">
              <a:effectLst/>
              <a:latin typeface="Calibri" panose="020F0502020204030204" pitchFamily="34" charset="0"/>
              <a:ea typeface="Carlito"/>
              <a:cs typeface="Carlito"/>
            </a:endParaRPr>
          </a:p>
          <a:p>
            <a:pPr marL="476250" indent="-171450">
              <a:lnSpc>
                <a:spcPct val="150000"/>
              </a:lnSpc>
              <a:buFontTx/>
              <a:buChar char="-"/>
            </a:pPr>
            <a:r>
              <a:rPr lang="en-GB" dirty="0"/>
              <a:t>Property Management Software in the front office </a:t>
            </a:r>
          </a:p>
          <a:p>
            <a:pPr marL="476250" indent="-171450">
              <a:lnSpc>
                <a:spcPct val="150000"/>
              </a:lnSpc>
              <a:buFontTx/>
              <a:buChar char="-"/>
            </a:pPr>
            <a:r>
              <a:rPr lang="en-GB" dirty="0"/>
              <a:t>The role and function of the Front Office in the Hotel Operation </a:t>
            </a:r>
          </a:p>
          <a:p>
            <a:pPr marL="304800" indent="0">
              <a:lnSpc>
                <a:spcPct val="150000"/>
              </a:lnSpc>
              <a:buFontTx/>
              <a:buNone/>
            </a:pPr>
            <a:endParaRPr lang="en-GB" dirty="0"/>
          </a:p>
          <a:p>
            <a:pPr marL="304800" indent="0">
              <a:lnSpc>
                <a:spcPct val="150000"/>
              </a:lnSpc>
              <a:buFontTx/>
              <a:buNone/>
            </a:pPr>
            <a:r>
              <a:rPr lang="en-GB" sz="1600" dirty="0"/>
              <a:t>You must include personal reflections and link your written work to industry discussion. Describe how you will be able to apply theoretical knowledge whilst working in industry. • Discuss why the topic is important in the hospitality industry. • Consider the appropriate content available on Moodle and experiences. • What is your knowledge of the topic and what have you learnt? • Provide a brief summary on what new skills / knowledge you have acquired. • How will you apply your knowledge in the future? • What are your personal reflections?</a:t>
            </a:r>
            <a:endParaRPr lang="en-GB" sz="1600" dirty="0">
              <a:effectLst/>
              <a:latin typeface="Carlito"/>
              <a:ea typeface="Carlito"/>
              <a:cs typeface="Carlito"/>
            </a:endParaRPr>
          </a:p>
          <a:p>
            <a:pPr>
              <a:spcBef>
                <a:spcPts val="15"/>
              </a:spcBef>
            </a:pPr>
            <a:r>
              <a:rPr lang="en-US" sz="1100" dirty="0">
                <a:effectLst/>
                <a:latin typeface="Calibri" panose="020F0502020204030204" pitchFamily="34" charset="0"/>
                <a:ea typeface="Carlito"/>
                <a:cs typeface="Carlito"/>
              </a:rPr>
              <a:t> </a:t>
            </a:r>
            <a:endParaRPr lang="en-US" sz="1100" b="1" dirty="0">
              <a:effectLst/>
              <a:latin typeface="Calibri" panose="020F0502020204030204" pitchFamily="34" charset="0"/>
              <a:ea typeface="Carlito"/>
              <a:cs typeface="Carlito"/>
            </a:endParaRPr>
          </a:p>
          <a:p>
            <a:pPr marL="304800" marR="313690" algn="just">
              <a:lnSpc>
                <a:spcPct val="150000"/>
              </a:lnSpc>
              <a:spcBef>
                <a:spcPts val="5"/>
              </a:spcBef>
              <a:spcAft>
                <a:spcPts val="0"/>
              </a:spcAft>
            </a:pPr>
            <a:r>
              <a:rPr lang="en-US" sz="1100" b="1" dirty="0">
                <a:effectLst/>
                <a:latin typeface="Calibri" panose="020F0502020204030204" pitchFamily="34" charset="0"/>
                <a:ea typeface="Carlito"/>
                <a:cs typeface="Carlito"/>
              </a:rPr>
              <a:t>You must reference your work accordingly</a:t>
            </a:r>
            <a:r>
              <a:rPr lang="en-US" sz="1100" dirty="0">
                <a:effectLst/>
                <a:latin typeface="Calibri" panose="020F0502020204030204" pitchFamily="34" charset="0"/>
                <a:ea typeface="Carlito"/>
                <a:cs typeface="Carlito"/>
              </a:rPr>
              <a:t>, by providing both </a:t>
            </a:r>
            <a:r>
              <a:rPr lang="en-US" sz="1100" b="1" dirty="0">
                <a:effectLst/>
                <a:latin typeface="Calibri" panose="020F0502020204030204" pitchFamily="34" charset="0"/>
                <a:ea typeface="Carlito"/>
                <a:cs typeface="Carlito"/>
              </a:rPr>
              <a:t>in-text citations </a:t>
            </a:r>
            <a:r>
              <a:rPr lang="en-US" sz="1100" dirty="0">
                <a:effectLst/>
                <a:latin typeface="Calibri" panose="020F0502020204030204" pitchFamily="34" charset="0"/>
                <a:ea typeface="Carlito"/>
                <a:cs typeface="Carlito"/>
              </a:rPr>
              <a:t>and a </a:t>
            </a:r>
            <a:r>
              <a:rPr lang="en-US" sz="1100" b="1" dirty="0">
                <a:effectLst/>
                <a:latin typeface="Calibri" panose="020F0502020204030204" pitchFamily="34" charset="0"/>
                <a:ea typeface="Carlito"/>
                <a:cs typeface="Carlito"/>
              </a:rPr>
              <a:t>reference list </a:t>
            </a:r>
            <a:r>
              <a:rPr lang="en-US" sz="1100" dirty="0">
                <a:effectLst/>
                <a:latin typeface="Calibri" panose="020F0502020204030204" pitchFamily="34" charset="0"/>
                <a:ea typeface="Carlito"/>
                <a:cs typeface="Carlito"/>
              </a:rPr>
              <a:t>at the end, which follows IHM’s UWTSD Harvard</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Referencing</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Guide</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(this</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can</a:t>
            </a:r>
            <a:r>
              <a:rPr lang="en-US" sz="1100" spc="-5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also</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be</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located</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on</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Moodle,</a:t>
            </a:r>
            <a:r>
              <a:rPr lang="en-US" sz="1100" spc="-5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under</a:t>
            </a:r>
            <a:r>
              <a:rPr lang="en-US" sz="1100" spc="-5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the</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Module</a:t>
            </a:r>
            <a:r>
              <a:rPr lang="en-US" sz="1100" spc="-5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Information</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tile).</a:t>
            </a:r>
            <a:endParaRPr lang="en-GB" sz="1200" dirty="0">
              <a:effectLst/>
              <a:latin typeface="Carlito"/>
              <a:ea typeface="Carlito"/>
              <a:cs typeface="Carlito"/>
            </a:endParaRPr>
          </a:p>
          <a:p>
            <a:pPr marL="304800" marR="313690" algn="just">
              <a:lnSpc>
                <a:spcPct val="150000"/>
              </a:lnSpc>
              <a:spcBef>
                <a:spcPts val="5"/>
              </a:spcBef>
              <a:spcAft>
                <a:spcPts val="0"/>
              </a:spcAft>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algn="just"/>
            <a:r>
              <a:rPr lang="en-US" sz="1100" b="1" dirty="0">
                <a:effectLst/>
                <a:latin typeface="Calibri" panose="020F0502020204030204" pitchFamily="34" charset="0"/>
                <a:ea typeface="Carlito"/>
                <a:cs typeface="Carlito"/>
              </a:rPr>
              <a:t>Microsoft Word settings:</a:t>
            </a:r>
            <a:endParaRPr lang="en-GB" sz="1200" b="1" dirty="0">
              <a:effectLst/>
              <a:latin typeface="Carlito"/>
              <a:ea typeface="Carlito"/>
              <a:cs typeface="Carlito"/>
            </a:endParaRPr>
          </a:p>
          <a:p>
            <a:pPr>
              <a:spcBef>
                <a:spcPts val="15"/>
              </a:spcBef>
            </a:pPr>
            <a:r>
              <a:rPr lang="en-US" sz="1100" b="1"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algn="just">
              <a:spcBef>
                <a:spcPts val="5"/>
              </a:spcBef>
              <a:spcAft>
                <a:spcPts val="0"/>
              </a:spcAft>
            </a:pPr>
            <a:r>
              <a:rPr lang="en-US" sz="1100" dirty="0">
                <a:effectLst/>
                <a:latin typeface="Calibri" panose="020F0502020204030204" pitchFamily="34" charset="0"/>
                <a:ea typeface="Carlito"/>
                <a:cs typeface="Carlito"/>
              </a:rPr>
              <a:t>Please use:</a:t>
            </a:r>
            <a:endParaRPr lang="en-GB" sz="1200" dirty="0">
              <a:effectLst/>
              <a:latin typeface="Carlito"/>
              <a:ea typeface="Carlito"/>
              <a:cs typeface="Carlito"/>
            </a:endParaRPr>
          </a:p>
          <a:p>
            <a:pPr>
              <a:spcBef>
                <a:spcPts val="15"/>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742950" lvl="1" indent="-285750">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Arial Font</a:t>
            </a:r>
            <a:r>
              <a:rPr lang="en-US" sz="1100" spc="-15"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12</a:t>
            </a:r>
            <a:endParaRPr lang="en-GB" sz="1100" dirty="0">
              <a:effectLst/>
              <a:latin typeface="Carlito"/>
              <a:ea typeface="Symbol" panose="05050102010706020507" pitchFamily="18" charset="2"/>
              <a:cs typeface="Symbol" panose="05050102010706020507" pitchFamily="18" charset="2"/>
            </a:endParaRPr>
          </a:p>
          <a:p>
            <a:pPr marL="742950" lvl="1" indent="-285750">
              <a:spcBef>
                <a:spcPts val="68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Justify Text</a:t>
            </a:r>
            <a:endParaRPr lang="en-GB" sz="1100" dirty="0">
              <a:effectLst/>
              <a:latin typeface="Carlito"/>
              <a:ea typeface="Symbol" panose="05050102010706020507" pitchFamily="18" charset="2"/>
              <a:cs typeface="Symbol" panose="05050102010706020507" pitchFamily="18" charset="2"/>
            </a:endParaRPr>
          </a:p>
          <a:p>
            <a:pPr marL="742950" lvl="1" indent="-285750">
              <a:spcBef>
                <a:spcPts val="68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1.5 line spacing</a:t>
            </a:r>
            <a:endParaRPr lang="en-GB" sz="1100" dirty="0">
              <a:effectLst/>
              <a:latin typeface="Carlito"/>
              <a:ea typeface="Symbol" panose="05050102010706020507" pitchFamily="18" charset="2"/>
              <a:cs typeface="Symbol" panose="05050102010706020507" pitchFamily="18" charset="2"/>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27</a:t>
            </a:fld>
            <a:endParaRPr lang="en-GB"/>
          </a:p>
        </p:txBody>
      </p:sp>
    </p:spTree>
    <p:extLst>
      <p:ext uri="{BB962C8B-B14F-4D97-AF65-F5344CB8AC3E}">
        <p14:creationId xmlns:p14="http://schemas.microsoft.com/office/powerpoint/2010/main" val="1193482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You will also be assessed on your: • Rapport with the guest (pleasant &amp; friendly) • Active listening (listening &amp; responding) • Non-verbal communication (tone of voice, facial expressions etc) • </a:t>
            </a:r>
            <a:r>
              <a:rPr lang="en-GB" sz="1200" dirty="0" err="1"/>
              <a:t>Problemsolving</a:t>
            </a:r>
            <a:r>
              <a:rPr lang="en-GB" sz="1200" dirty="0"/>
              <a:t> (evaluating a problem and implementing solutions) &amp; recommendations (upselling) 40 marks</a:t>
            </a:r>
          </a:p>
          <a:p>
            <a:endParaRPr lang="en-GB" dirty="0"/>
          </a:p>
          <a:p>
            <a:r>
              <a:rPr lang="en-GB" dirty="0"/>
              <a:t>You will demonstrate your knowledge and understanding of Interpersonal &amp; communication skills by acting as a front office team member. The assessment will cover your skills during your 10-minute customer service resolution assignment. A welcome to Hotel Trinity reception will be required. Appropriate and clear communication will be required throughout the assessment. You will be assessed on one of the following topics: Rapport with the guest (pleasant &amp; friendly), Active listening (listening &amp; responding), Non-verbal communication (tone of voice, facial expressions etc) or Problem solving (evaluating a problem and implementing solutions) &amp; recommendations (upselling)</a:t>
            </a:r>
          </a:p>
          <a:p>
            <a:endParaRPr lang="en-GB" dirty="0"/>
          </a:p>
          <a:p>
            <a:r>
              <a:rPr lang="en-GB" dirty="0"/>
              <a:t>You will demonstrate your front office skills and knowledge of workplace practices by completing the following tasks during a 10- minute assessment. You will be assessed on how you deal with different customer issues and compromise with some appropriate solutions. For an example could be moving the guest to another room if there is a maintenance issue, or providing a complimentary meal for a corporate client.</a:t>
            </a:r>
          </a:p>
        </p:txBody>
      </p:sp>
      <p:sp>
        <p:nvSpPr>
          <p:cNvPr id="4" name="Slide Number Placeholder 3"/>
          <p:cNvSpPr>
            <a:spLocks noGrp="1"/>
          </p:cNvSpPr>
          <p:nvPr>
            <p:ph type="sldNum" sz="quarter" idx="5"/>
          </p:nvPr>
        </p:nvSpPr>
        <p:spPr/>
        <p:txBody>
          <a:bodyPr/>
          <a:lstStyle/>
          <a:p>
            <a:fld id="{31CEAF5D-A94A-4955-B82E-8236CC92B900}" type="slidenum">
              <a:rPr lang="en-GB" smtClean="0"/>
              <a:t>28</a:t>
            </a:fld>
            <a:endParaRPr lang="en-GB"/>
          </a:p>
        </p:txBody>
      </p:sp>
    </p:spTree>
    <p:extLst>
      <p:ext uri="{BB962C8B-B14F-4D97-AF65-F5344CB8AC3E}">
        <p14:creationId xmlns:p14="http://schemas.microsoft.com/office/powerpoint/2010/main" val="1193482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42287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3639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1521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515402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2164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693712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80362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984277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99085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21392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849899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15937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38587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92510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79239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859931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0738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02753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8654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878247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01848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36105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94315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868988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7111517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21722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84215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319770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482674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03231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8768472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79741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799709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83553890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31188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362830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662531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388458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520184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820357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268558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590150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990029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334819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8599531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169267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053987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1337905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8809368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94604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8943229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8081427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4758135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839515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5532872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364541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9705165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4522358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642820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0633533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6795816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4902789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9538568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6502291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0801664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96258789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2339227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058853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455661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3984975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7265303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038545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615501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742217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76912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2458526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1243372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449928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4763" y="6789739"/>
            <a:ext cx="9154716"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5465838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9.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4.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3.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5.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4.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7.xml"/><Relationship Id="rId1" Type="http://schemas.openxmlformats.org/officeDocument/2006/relationships/slideLayout" Target="../slideLayouts/slideLayout66.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theme" Target="../theme/theme17.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slideLayout" Target="../slideLayouts/slideLayout79.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image" Target="../media/image24.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84597845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67909625"/>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53518433"/>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4403045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192856793"/>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8681764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7403354"/>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6629375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642254821"/>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75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77762945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77031526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4883728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57662436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63335463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271147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28695578"/>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1315345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f-1DNK__25o?feature=oembed" TargetMode="Externa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2.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25.xml"/><Relationship Id="rId4" Type="http://schemas.openxmlformats.org/officeDocument/2006/relationships/image" Target="../media/image41.jpeg"/></Relationships>
</file>

<file path=ppt/slides/_rels/slide1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1.xml"/><Relationship Id="rId1" Type="http://schemas.openxmlformats.org/officeDocument/2006/relationships/slideLayout" Target="../slideLayouts/slideLayout25.xml"/><Relationship Id="rId5" Type="http://schemas.openxmlformats.org/officeDocument/2006/relationships/image" Target="../media/image44.jpeg"/><Relationship Id="rId4" Type="http://schemas.openxmlformats.org/officeDocument/2006/relationships/image" Target="../media/image43.png"/></Relationships>
</file>

<file path=ppt/slides/_rels/slide1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2.xml"/><Relationship Id="rId1" Type="http://schemas.openxmlformats.org/officeDocument/2006/relationships/slideLayout" Target="../slideLayouts/slideLayout25.xml"/><Relationship Id="rId6" Type="http://schemas.openxmlformats.org/officeDocument/2006/relationships/image" Target="../media/image48.jpeg"/><Relationship Id="rId5" Type="http://schemas.openxmlformats.org/officeDocument/2006/relationships/image" Target="../media/image47.png"/><Relationship Id="rId4" Type="http://schemas.openxmlformats.org/officeDocument/2006/relationships/image" Target="../media/image46.jpeg"/></Relationships>
</file>

<file path=ppt/slides/_rels/slide1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3.xml"/><Relationship Id="rId1" Type="http://schemas.openxmlformats.org/officeDocument/2006/relationships/slideLayout" Target="../slideLayouts/slideLayout25.xml"/><Relationship Id="rId4" Type="http://schemas.openxmlformats.org/officeDocument/2006/relationships/image" Target="../media/image51.png"/></Relationships>
</file>

<file path=ppt/slides/_rels/slide1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4.xml"/><Relationship Id="rId1" Type="http://schemas.openxmlformats.org/officeDocument/2006/relationships/slideLayout" Target="../slideLayouts/slideLayout25.xml"/><Relationship Id="rId4" Type="http://schemas.openxmlformats.org/officeDocument/2006/relationships/image" Target="../media/image53.jpeg"/></Relationships>
</file>

<file path=ppt/slides/_rels/slide18.xml.rels><?xml version="1.0" encoding="UTF-8" standalone="yes"?>
<Relationships xmlns="http://schemas.openxmlformats.org/package/2006/relationships"><Relationship Id="rId3" Type="http://schemas.openxmlformats.org/officeDocument/2006/relationships/hyperlink" Target="https://hoteltechreport.com/operations/property-management-systems" TargetMode="External"/><Relationship Id="rId2" Type="http://schemas.openxmlformats.org/officeDocument/2006/relationships/notesSlide" Target="../notesSlides/notesSlide15.xml"/><Relationship Id="rId1" Type="http://schemas.openxmlformats.org/officeDocument/2006/relationships/slideLayout" Target="../slideLayouts/slideLayout25.xml"/><Relationship Id="rId4" Type="http://schemas.openxmlformats.org/officeDocument/2006/relationships/image" Target="../media/image54.png"/></Relationships>
</file>

<file path=ppt/slides/_rels/slide19.xml.rels><?xml version="1.0" encoding="UTF-8" standalone="yes"?>
<Relationships xmlns="http://schemas.openxmlformats.org/package/2006/relationships"><Relationship Id="rId3" Type="http://schemas.openxmlformats.org/officeDocument/2006/relationships/image" Target="../media/image55.jpeg"/><Relationship Id="rId7" Type="http://schemas.openxmlformats.org/officeDocument/2006/relationships/image" Target="../media/image59.jpeg"/><Relationship Id="rId2" Type="http://schemas.openxmlformats.org/officeDocument/2006/relationships/notesSlide" Target="../notesSlides/notesSlide16.xml"/><Relationship Id="rId1" Type="http://schemas.openxmlformats.org/officeDocument/2006/relationships/slideLayout" Target="../slideLayouts/slideLayout25.xml"/><Relationship Id="rId6" Type="http://schemas.openxmlformats.org/officeDocument/2006/relationships/image" Target="../media/image58.jpeg"/><Relationship Id="rId5" Type="http://schemas.openxmlformats.org/officeDocument/2006/relationships/image" Target="../media/image57.png"/><Relationship Id="rId4" Type="http://schemas.openxmlformats.org/officeDocument/2006/relationships/image" Target="../media/image56.jpeg"/></Relationships>
</file>

<file path=ppt/slides/_rels/slide2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5.xml"/><Relationship Id="rId1" Type="http://schemas.openxmlformats.org/officeDocument/2006/relationships/video" Target="https://www.youtube.com/embed/9Jz689rY7uo?feature=oembed" TargetMode="Externa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2.jpeg"/><Relationship Id="rId7" Type="http://schemas.openxmlformats.org/officeDocument/2006/relationships/diagramColors" Target="../diagrams/colors4.xml"/><Relationship Id="rId2" Type="http://schemas.openxmlformats.org/officeDocument/2006/relationships/notesSlide" Target="../notesSlides/notesSlide20.xml"/><Relationship Id="rId1" Type="http://schemas.openxmlformats.org/officeDocument/2006/relationships/slideLayout" Target="../slideLayouts/slideLayout25.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75.jpg"/><Relationship Id="rId7" Type="http://schemas.openxmlformats.org/officeDocument/2006/relationships/diagramQuickStyle" Target="../diagrams/quickStyle5.xml"/><Relationship Id="rId2" Type="http://schemas.openxmlformats.org/officeDocument/2006/relationships/notesSlide" Target="../notesSlides/notesSlide21.xml"/><Relationship Id="rId1" Type="http://schemas.openxmlformats.org/officeDocument/2006/relationships/slideLayout" Target="../slideLayouts/slideLayout25.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76.jpeg"/><Relationship Id="rId4" Type="http://schemas.openxmlformats.org/officeDocument/2006/relationships/hyperlink" Target="https://www.bigclassaction.com/lawsuit/marriott-international-robocall-class-action-filed.php" TargetMode="External"/><Relationship Id="rId9" Type="http://schemas.microsoft.com/office/2007/relationships/diagramDrawing" Target="../diagrams/drawing5.xml"/></Relationships>
</file>

<file path=ppt/slides/_rels/slide25.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2.xml"/><Relationship Id="rId1" Type="http://schemas.openxmlformats.org/officeDocument/2006/relationships/slideLayout" Target="../slideLayouts/slideLayout25.xml"/><Relationship Id="rId5" Type="http://schemas.openxmlformats.org/officeDocument/2006/relationships/image" Target="../media/image79.jpeg"/><Relationship Id="rId4" Type="http://schemas.openxmlformats.org/officeDocument/2006/relationships/image" Target="../media/image78.png"/></Relationships>
</file>

<file path=ppt/slides/_rels/slide2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hyperlink" Target="mailto:l.blake@uwtsd.ac.uk"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55C0B-6839-8E1C-8A9D-CA9F178F48ED}"/>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sz="2800" b="1" dirty="0">
                <a:solidFill>
                  <a:schemeClr val="bg1"/>
                </a:solidFill>
              </a:rPr>
              <a:t>Hotel Administration &amp; Front Office Operations </a:t>
            </a:r>
            <a:br>
              <a:rPr lang="en-GB" sz="2800" b="1" dirty="0">
                <a:solidFill>
                  <a:schemeClr val="bg1"/>
                </a:solidFill>
              </a:rPr>
            </a:br>
            <a:br>
              <a:rPr lang="en-GB" sz="2800" b="1" dirty="0">
                <a:solidFill>
                  <a:schemeClr val="bg1"/>
                </a:solidFill>
              </a:rPr>
            </a:br>
            <a:r>
              <a:rPr lang="en-GB" sz="2800" dirty="0">
                <a:solidFill>
                  <a:schemeClr val="bg1"/>
                </a:solidFill>
              </a:rPr>
              <a:t>BMIH4004</a:t>
            </a:r>
            <a:br>
              <a:rPr lang="en-GB" i="1" dirty="0">
                <a:solidFill>
                  <a:schemeClr val="bg1"/>
                </a:solidFill>
              </a:rPr>
            </a:br>
            <a:br>
              <a:rPr lang="en-GB" i="1" dirty="0">
                <a:solidFill>
                  <a:schemeClr val="bg1"/>
                </a:solidFill>
              </a:rPr>
            </a:br>
            <a:r>
              <a:rPr lang="en-GB" i="1" dirty="0">
                <a:solidFill>
                  <a:schemeClr val="bg1"/>
                </a:solidFill>
              </a:rPr>
              <a:t>Week Two</a:t>
            </a:r>
            <a:endParaRPr lang="en-GB" dirty="0"/>
          </a:p>
        </p:txBody>
      </p:sp>
    </p:spTree>
    <p:extLst>
      <p:ext uri="{BB962C8B-B14F-4D97-AF65-F5344CB8AC3E}">
        <p14:creationId xmlns:p14="http://schemas.microsoft.com/office/powerpoint/2010/main" val="1594751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93555" y="620392"/>
            <a:ext cx="2856201" cy="5504688"/>
          </a:xfrm>
        </p:spPr>
        <p:txBody>
          <a:bodyPr vert="horz" lIns="91440" tIns="45720" rIns="91440" bIns="45720" rtlCol="0" anchor="ctr">
            <a:normAutofit/>
          </a:bodyPr>
          <a:lstStyle/>
          <a:p>
            <a:r>
              <a:rPr lang="en-US" sz="5200" b="1" kern="1200" dirty="0">
                <a:solidFill>
                  <a:schemeClr val="bg1"/>
                </a:solidFill>
                <a:latin typeface="+mj-lt"/>
                <a:ea typeface="+mj-ea"/>
                <a:cs typeface="+mj-cs"/>
              </a:rPr>
              <a:t>Content – Week </a:t>
            </a:r>
            <a:r>
              <a:rPr lang="en-US" sz="5200" b="1" dirty="0">
                <a:solidFill>
                  <a:schemeClr val="bg1"/>
                </a:solidFill>
              </a:rPr>
              <a:t>2</a:t>
            </a:r>
            <a:endParaRPr lang="en-US" sz="5200" b="1" kern="1200" dirty="0">
              <a:solidFill>
                <a:schemeClr val="bg1"/>
              </a:solidFill>
              <a:latin typeface="+mj-lt"/>
              <a:ea typeface="+mj-ea"/>
              <a:cs typeface="+mj-cs"/>
            </a:endParaRPr>
          </a:p>
        </p:txBody>
      </p:sp>
      <p:graphicFrame>
        <p:nvGraphicFramePr>
          <p:cNvPr id="8" name="TextBox 6">
            <a:extLst>
              <a:ext uri="{FF2B5EF4-FFF2-40B4-BE49-F238E27FC236}">
                <a16:creationId xmlns:a16="http://schemas.microsoft.com/office/drawing/2014/main" id="{4F61DA98-3F23-4C70-91CF-9B26CA0CBF91}"/>
              </a:ext>
            </a:extLst>
          </p:cNvPr>
          <p:cNvGraphicFramePr/>
          <p:nvPr>
            <p:extLst>
              <p:ext uri="{D42A27DB-BD31-4B8C-83A1-F6EECF244321}">
                <p14:modId xmlns:p14="http://schemas.microsoft.com/office/powerpoint/2010/main" val="4214511556"/>
              </p:ext>
            </p:extLst>
          </p:nvPr>
        </p:nvGraphicFramePr>
        <p:xfrm>
          <a:off x="4186021" y="260648"/>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0F4860B0-3377-33E7-AC91-F4F4E5F89F76}"/>
              </a:ext>
            </a:extLst>
          </p:cNvPr>
          <p:cNvPicPr>
            <a:picLocks noChangeAspect="1"/>
          </p:cNvPicPr>
          <p:nvPr/>
        </p:nvPicPr>
        <p:blipFill>
          <a:blip r:embed="rId8"/>
          <a:stretch>
            <a:fillRect/>
          </a:stretch>
        </p:blipFill>
        <p:spPr>
          <a:xfrm>
            <a:off x="913271" y="4499308"/>
            <a:ext cx="1816768" cy="1816768"/>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401265" y="685800"/>
            <a:ext cx="2085203" cy="5105400"/>
          </a:xfrm>
        </p:spPr>
        <p:txBody>
          <a:bodyPr>
            <a:normAutofit/>
          </a:bodyPr>
          <a:lstStyle/>
          <a:p>
            <a:r>
              <a:rPr lang="en-GB" sz="3500" b="1">
                <a:solidFill>
                  <a:srgbClr val="FFFFFF"/>
                </a:solidFill>
              </a:rPr>
              <a:t>Module Outcomes</a:t>
            </a:r>
          </a:p>
        </p:txBody>
      </p:sp>
      <p:graphicFrame>
        <p:nvGraphicFramePr>
          <p:cNvPr id="6" name="TextBox 6">
            <a:extLst>
              <a:ext uri="{FF2B5EF4-FFF2-40B4-BE49-F238E27FC236}">
                <a16:creationId xmlns:a16="http://schemas.microsoft.com/office/drawing/2014/main" id="{97513F64-B907-43BD-80C7-0132033C1A53}"/>
              </a:ext>
            </a:extLst>
          </p:cNvPr>
          <p:cNvGraphicFramePr/>
          <p:nvPr>
            <p:extLst>
              <p:ext uri="{D42A27DB-BD31-4B8C-83A1-F6EECF244321}">
                <p14:modId xmlns:p14="http://schemas.microsoft.com/office/powerpoint/2010/main" val="2111210623"/>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5F48-680E-20FA-B58B-601C3DD21FDC}"/>
              </a:ext>
            </a:extLst>
          </p:cNvPr>
          <p:cNvSpPr>
            <a:spLocks noGrp="1"/>
          </p:cNvSpPr>
          <p:nvPr>
            <p:ph type="title"/>
          </p:nvPr>
        </p:nvSpPr>
        <p:spPr>
          <a:xfrm>
            <a:off x="360759" y="3752849"/>
            <a:ext cx="2468166" cy="2452687"/>
          </a:xfrm>
        </p:spPr>
        <p:txBody>
          <a:bodyPr anchor="ctr">
            <a:normAutofit/>
          </a:bodyPr>
          <a:lstStyle/>
          <a:p>
            <a:r>
              <a:rPr lang="en-GB" sz="4800" b="1" dirty="0"/>
              <a:t>Breakout room exercise:</a:t>
            </a:r>
            <a:r>
              <a:rPr lang="en-GB" sz="4800" dirty="0"/>
              <a:t> </a:t>
            </a:r>
          </a:p>
        </p:txBody>
      </p:sp>
      <p:pic>
        <p:nvPicPr>
          <p:cNvPr id="5" name="Picture 4">
            <a:extLst>
              <a:ext uri="{FF2B5EF4-FFF2-40B4-BE49-F238E27FC236}">
                <a16:creationId xmlns:a16="http://schemas.microsoft.com/office/drawing/2014/main" id="{18214B08-AB13-0834-01D2-36BBC4D611B8}"/>
              </a:ext>
            </a:extLst>
          </p:cNvPr>
          <p:cNvPicPr>
            <a:picLocks noChangeAspect="1"/>
          </p:cNvPicPr>
          <p:nvPr/>
        </p:nvPicPr>
        <p:blipFill rotWithShape="1">
          <a:blip r:embed="rId3"/>
          <a:srcRect t="27871" b="10645"/>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F2CFA72-9350-8F22-B97C-2CED3DD27286}"/>
              </a:ext>
            </a:extLst>
          </p:cNvPr>
          <p:cNvSpPr>
            <a:spLocks noGrp="1"/>
          </p:cNvSpPr>
          <p:nvPr>
            <p:ph idx="1"/>
          </p:nvPr>
        </p:nvSpPr>
        <p:spPr>
          <a:xfrm>
            <a:off x="3167986" y="3752850"/>
            <a:ext cx="5614060" cy="2452687"/>
          </a:xfrm>
        </p:spPr>
        <p:txBody>
          <a:bodyPr anchor="ctr">
            <a:normAutofit/>
          </a:bodyPr>
          <a:lstStyle/>
          <a:p>
            <a:pPr marL="0" indent="0">
              <a:buNone/>
            </a:pPr>
            <a:r>
              <a:rPr lang="en-GB" sz="1800" dirty="0"/>
              <a:t>What is a Property Management System?</a:t>
            </a:r>
          </a:p>
          <a:p>
            <a:pPr marL="0" indent="0">
              <a:buNone/>
            </a:pPr>
            <a:r>
              <a:rPr lang="en-GB" sz="1800" dirty="0"/>
              <a:t>Name three different functions?</a:t>
            </a:r>
          </a:p>
          <a:p>
            <a:pPr marL="0" indent="0">
              <a:buNone/>
            </a:pPr>
            <a:r>
              <a:rPr lang="en-GB" sz="1800" dirty="0"/>
              <a:t>How many different types of Property Management Systems are there?</a:t>
            </a:r>
          </a:p>
        </p:txBody>
      </p:sp>
    </p:spTree>
    <p:extLst>
      <p:ext uri="{BB962C8B-B14F-4D97-AF65-F5344CB8AC3E}">
        <p14:creationId xmlns:p14="http://schemas.microsoft.com/office/powerpoint/2010/main" val="3705895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Flowchart: Document 134">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344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BF2A1BF-C126-FB4B-B3E3-7DCCAEC5F300}"/>
              </a:ext>
            </a:extLst>
          </p:cNvPr>
          <p:cNvSpPr txBox="1"/>
          <p:nvPr/>
        </p:nvSpPr>
        <p:spPr>
          <a:xfrm>
            <a:off x="628650" y="171162"/>
            <a:ext cx="2130136" cy="237114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b="1" kern="1200">
                <a:solidFill>
                  <a:srgbClr val="FFFFFF"/>
                </a:solidFill>
                <a:latin typeface="+mj-lt"/>
                <a:ea typeface="+mj-ea"/>
                <a:cs typeface="+mj-cs"/>
              </a:rPr>
              <a:t>What is a property management system?</a:t>
            </a:r>
          </a:p>
        </p:txBody>
      </p:sp>
      <p:pic>
        <p:nvPicPr>
          <p:cNvPr id="2050" name="Picture 2" descr="Graphical user interface, application&#10;&#10;Description automatically generated">
            <a:extLst>
              <a:ext uri="{FF2B5EF4-FFF2-40B4-BE49-F238E27FC236}">
                <a16:creationId xmlns:a16="http://schemas.microsoft.com/office/drawing/2014/main" id="{0F79B094-A6B4-4AA6-B43B-7B6611E004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55949" y="912177"/>
            <a:ext cx="5510653" cy="5034622"/>
          </a:xfrm>
          <a:prstGeom prst="rect">
            <a:avLst/>
          </a:prstGeom>
          <a:noFill/>
        </p:spPr>
      </p:pic>
    </p:spTree>
    <p:extLst>
      <p:ext uri="{BB962C8B-B14F-4D97-AF65-F5344CB8AC3E}">
        <p14:creationId xmlns:p14="http://schemas.microsoft.com/office/powerpoint/2010/main" val="4116455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Property Management System (PMS)">
            <a:hlinkClick r:id="" action="ppaction://media"/>
            <a:extLst>
              <a:ext uri="{FF2B5EF4-FFF2-40B4-BE49-F238E27FC236}">
                <a16:creationId xmlns:a16="http://schemas.microsoft.com/office/drawing/2014/main" id="{DD3EF6BB-71F6-B64F-BA8C-7012E7DC4C33}"/>
              </a:ext>
            </a:extLst>
          </p:cNvPr>
          <p:cNvPicPr>
            <a:picLocks noRot="1" noChangeAspect="1"/>
          </p:cNvPicPr>
          <p:nvPr>
            <a:videoFile r:link="rId1"/>
          </p:nvPr>
        </p:nvPicPr>
        <p:blipFill>
          <a:blip r:embed="rId4"/>
          <a:stretch>
            <a:fillRect/>
          </a:stretch>
        </p:blipFill>
        <p:spPr>
          <a:xfrm>
            <a:off x="263129" y="620688"/>
            <a:ext cx="8578699" cy="4825519"/>
          </a:xfrm>
          <a:prstGeom prst="rect">
            <a:avLst/>
          </a:prstGeom>
        </p:spPr>
      </p:pic>
    </p:spTree>
    <p:extLst>
      <p:ext uri="{BB962C8B-B14F-4D97-AF65-F5344CB8AC3E}">
        <p14:creationId xmlns:p14="http://schemas.microsoft.com/office/powerpoint/2010/main" val="244453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803F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5D08A9A-D5ED-4D7A-AA34-430A7F26DA5F}"/>
              </a:ext>
            </a:extLst>
          </p:cNvPr>
          <p:cNvSpPr/>
          <p:nvPr/>
        </p:nvSpPr>
        <p:spPr>
          <a:xfrm>
            <a:off x="628650" y="171162"/>
            <a:ext cx="2130136" cy="237114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kern="1200">
                <a:ln w="0"/>
                <a:solidFill>
                  <a:srgbClr val="FFFFFF"/>
                </a:solidFill>
                <a:effectLst>
                  <a:outerShdw blurRad="38100" dist="25400" dir="5400000" algn="ctr" rotWithShape="0">
                    <a:srgbClr val="6E747A">
                      <a:alpha val="43000"/>
                    </a:srgbClr>
                  </a:outerShdw>
                </a:effectLst>
                <a:latin typeface="+mj-lt"/>
                <a:ea typeface="+mj-ea"/>
                <a:cs typeface="+mj-cs"/>
              </a:rPr>
              <a:t>What are the k</a:t>
            </a:r>
            <a:r>
              <a:rPr lang="en-US" sz="2800" b="0" kern="1200" cap="none" spc="0">
                <a:ln w="0"/>
                <a:solidFill>
                  <a:srgbClr val="FFFFFF"/>
                </a:solidFill>
                <a:effectLst>
                  <a:outerShdw blurRad="38100" dist="25400" dir="5400000" algn="ctr" rotWithShape="0">
                    <a:srgbClr val="6E747A">
                      <a:alpha val="43000"/>
                    </a:srgbClr>
                  </a:outerShdw>
                </a:effectLst>
                <a:latin typeface="+mj-lt"/>
                <a:ea typeface="+mj-ea"/>
                <a:cs typeface="+mj-cs"/>
              </a:rPr>
              <a:t>ey benefits of a PMS?</a:t>
            </a:r>
          </a:p>
        </p:txBody>
      </p:sp>
      <p:pic>
        <p:nvPicPr>
          <p:cNvPr id="3074" name="Picture 2" descr="A picture containing text, grass&#10;&#10;Description automatically generated">
            <a:extLst>
              <a:ext uri="{FF2B5EF4-FFF2-40B4-BE49-F238E27FC236}">
                <a16:creationId xmlns:a16="http://schemas.microsoft.com/office/drawing/2014/main" id="{98AD2DE7-45F1-4DBB-B85D-B7E652AF41D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55949" y="1112764"/>
            <a:ext cx="5510653" cy="4633447"/>
          </a:xfrm>
          <a:prstGeom prst="rect">
            <a:avLst/>
          </a:prstGeom>
          <a:noFill/>
        </p:spPr>
      </p:pic>
    </p:spTree>
    <p:extLst>
      <p:ext uri="{BB962C8B-B14F-4D97-AF65-F5344CB8AC3E}">
        <p14:creationId xmlns:p14="http://schemas.microsoft.com/office/powerpoint/2010/main" val="153979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6978"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Diagram&#10;&#10;Description automatically generated">
            <a:extLst>
              <a:ext uri="{FF2B5EF4-FFF2-40B4-BE49-F238E27FC236}">
                <a16:creationId xmlns:a16="http://schemas.microsoft.com/office/drawing/2014/main" id="{1180B02B-3AF0-4AF7-9096-56CF244AA1E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3900" y="1781609"/>
            <a:ext cx="4927086" cy="3278751"/>
          </a:xfrm>
          <a:prstGeom prst="rect">
            <a:avLst/>
          </a:prstGeom>
          <a:noFill/>
        </p:spPr>
      </p:pic>
    </p:spTree>
    <p:extLst>
      <p:ext uri="{BB962C8B-B14F-4D97-AF65-F5344CB8AC3E}">
        <p14:creationId xmlns:p14="http://schemas.microsoft.com/office/powerpoint/2010/main" val="615446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6978"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Text&#10;&#10;Description automatically generated">
            <a:extLst>
              <a:ext uri="{FF2B5EF4-FFF2-40B4-BE49-F238E27FC236}">
                <a16:creationId xmlns:a16="http://schemas.microsoft.com/office/drawing/2014/main" id="{55D28B51-67D5-4166-BDAA-0519B50E6C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3900" y="1787549"/>
            <a:ext cx="4927086" cy="3266872"/>
          </a:xfrm>
          <a:prstGeom prst="rect">
            <a:avLst/>
          </a:prstGeom>
          <a:noFill/>
        </p:spPr>
      </p:pic>
    </p:spTree>
    <p:extLst>
      <p:ext uri="{BB962C8B-B14F-4D97-AF65-F5344CB8AC3E}">
        <p14:creationId xmlns:p14="http://schemas.microsoft.com/office/powerpoint/2010/main" val="741474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A picture containing text, businesscard&#10;&#10;Description automatically generated">
            <a:extLst>
              <a:ext uri="{FF2B5EF4-FFF2-40B4-BE49-F238E27FC236}">
                <a16:creationId xmlns:a16="http://schemas.microsoft.com/office/drawing/2014/main" id="{E793F1A3-08DB-42AE-8204-BEBDFE09ED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506949"/>
            <a:ext cx="3683053" cy="3559646"/>
          </a:xfrm>
          <a:prstGeom prst="rect">
            <a:avLst/>
          </a:prstGeom>
          <a:noFill/>
        </p:spPr>
      </p:pic>
      <p:graphicFrame>
        <p:nvGraphicFramePr>
          <p:cNvPr id="6148" name="TextBox 3">
            <a:extLst>
              <a:ext uri="{FF2B5EF4-FFF2-40B4-BE49-F238E27FC236}">
                <a16:creationId xmlns:a16="http://schemas.microsoft.com/office/drawing/2014/main" id="{073E655A-2831-40D7-A9A1-B2BF899BDB26}"/>
              </a:ext>
            </a:extLst>
          </p:cNvPr>
          <p:cNvGraphicFramePr/>
          <p:nvPr>
            <p:extLst>
              <p:ext uri="{D42A27DB-BD31-4B8C-83A1-F6EECF244321}">
                <p14:modId xmlns:p14="http://schemas.microsoft.com/office/powerpoint/2010/main" val="50223439"/>
              </p:ext>
            </p:extLst>
          </p:nvPr>
        </p:nvGraphicFramePr>
        <p:xfrm>
          <a:off x="4176464" y="1280943"/>
          <a:ext cx="4572000" cy="37856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65563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talking on the phone&#10;&#10;Description automatically generated with low confidence">
            <a:extLst>
              <a:ext uri="{FF2B5EF4-FFF2-40B4-BE49-F238E27FC236}">
                <a16:creationId xmlns:a16="http://schemas.microsoft.com/office/drawing/2014/main" id="{1D369601-8132-9489-3117-6D1E8BA2B5CC}"/>
              </a:ext>
            </a:extLst>
          </p:cNvPr>
          <p:cNvPicPr>
            <a:picLocks noChangeAspect="1"/>
          </p:cNvPicPr>
          <p:nvPr/>
        </p:nvPicPr>
        <p:blipFill rotWithShape="1">
          <a:blip r:embed="rId3"/>
          <a:srcRect l="3354" r="26852" b="-1"/>
          <a:stretch/>
        </p:blipFill>
        <p:spPr>
          <a:xfrm>
            <a:off x="20" y="10"/>
            <a:ext cx="7252212" cy="6857990"/>
          </a:xfrm>
          <a:prstGeom prst="rect">
            <a:avLst/>
          </a:prstGeom>
        </p:spPr>
      </p:pic>
      <p:sp>
        <p:nvSpPr>
          <p:cNvPr id="13"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9E7A1-AA94-CFCA-FFCA-349C4EBFAD4D}"/>
              </a:ext>
            </a:extLst>
          </p:cNvPr>
          <p:cNvSpPr>
            <a:spLocks noGrp="1"/>
          </p:cNvSpPr>
          <p:nvPr>
            <p:ph type="title"/>
          </p:nvPr>
        </p:nvSpPr>
        <p:spPr>
          <a:xfrm>
            <a:off x="5648707" y="365125"/>
            <a:ext cx="2866642" cy="1899912"/>
          </a:xfrm>
        </p:spPr>
        <p:txBody>
          <a:bodyPr vert="horz" lIns="91440" tIns="45720" rIns="91440" bIns="45720" rtlCol="0" anchor="ctr">
            <a:normAutofit/>
          </a:bodyPr>
          <a:lstStyle/>
          <a:p>
            <a:r>
              <a:rPr lang="en-US" sz="4800" dirty="0"/>
              <a:t>PMS Limitations</a:t>
            </a:r>
          </a:p>
        </p:txBody>
      </p:sp>
      <p:sp>
        <p:nvSpPr>
          <p:cNvPr id="3" name="Text Placeholder 2">
            <a:extLst>
              <a:ext uri="{FF2B5EF4-FFF2-40B4-BE49-F238E27FC236}">
                <a16:creationId xmlns:a16="http://schemas.microsoft.com/office/drawing/2014/main" id="{8F48B331-899E-037A-3A2B-F56D7BE12188}"/>
              </a:ext>
            </a:extLst>
          </p:cNvPr>
          <p:cNvSpPr>
            <a:spLocks noGrp="1"/>
          </p:cNvSpPr>
          <p:nvPr>
            <p:ph type="body" sz="quarter" idx="13"/>
          </p:nvPr>
        </p:nvSpPr>
        <p:spPr>
          <a:xfrm>
            <a:off x="5648707" y="2434201"/>
            <a:ext cx="2866642" cy="3742762"/>
          </a:xfrm>
        </p:spPr>
        <p:txBody>
          <a:bodyPr vert="horz" lIns="91440" tIns="45720" rIns="91440" bIns="45720" rtlCol="0">
            <a:normAutofit/>
          </a:bodyPr>
          <a:lstStyle/>
          <a:p>
            <a:pPr marL="285750" indent="-228600">
              <a:buFont typeface="Arial" panose="020B0604020202020204" pitchFamily="34" charset="0"/>
              <a:buChar char="•"/>
            </a:pPr>
            <a:r>
              <a:rPr lang="en-US" sz="1800" b="1" i="0" dirty="0">
                <a:effectLst/>
              </a:rPr>
              <a:t>You’ll be dependent on one vendor</a:t>
            </a:r>
          </a:p>
          <a:p>
            <a:pPr marL="285750" indent="-228600">
              <a:buFont typeface="Arial" panose="020B0604020202020204" pitchFamily="34" charset="0"/>
              <a:buChar char="•"/>
            </a:pPr>
            <a:endParaRPr lang="en-US" sz="1800" b="0" i="0" dirty="0">
              <a:effectLst/>
            </a:endParaRPr>
          </a:p>
          <a:p>
            <a:pPr marL="285750" indent="-228600">
              <a:buFont typeface="Arial" panose="020B0604020202020204" pitchFamily="34" charset="0"/>
              <a:buChar char="•"/>
            </a:pPr>
            <a:r>
              <a:rPr lang="en-US" sz="1800" b="1" i="0" dirty="0">
                <a:effectLst/>
              </a:rPr>
              <a:t>All-in-one is not always best.</a:t>
            </a:r>
          </a:p>
          <a:p>
            <a:pPr marL="285750" indent="-228600">
              <a:buFont typeface="Arial" panose="020B0604020202020204" pitchFamily="34" charset="0"/>
              <a:buChar char="•"/>
            </a:pPr>
            <a:endParaRPr lang="en-US" sz="1800" b="1" dirty="0"/>
          </a:p>
          <a:p>
            <a:pPr marL="285750" indent="-228600">
              <a:buFont typeface="Arial" panose="020B0604020202020204" pitchFamily="34" charset="0"/>
              <a:buChar char="•"/>
            </a:pPr>
            <a:r>
              <a:rPr lang="en-US" sz="1800" b="1" i="0" dirty="0">
                <a:effectLst/>
              </a:rPr>
              <a:t>The bottom line</a:t>
            </a:r>
          </a:p>
          <a:p>
            <a:pPr indent="-228600">
              <a:buFont typeface="Arial" panose="020B0604020202020204" pitchFamily="34" charset="0"/>
              <a:buChar char="•"/>
            </a:pPr>
            <a:endParaRPr lang="en-US" sz="1700" b="1" i="0" dirty="0">
              <a:effectLst/>
            </a:endParaRPr>
          </a:p>
          <a:p>
            <a:endParaRPr lang="en-US" sz="1700" dirty="0"/>
          </a:p>
        </p:txBody>
      </p:sp>
    </p:spTree>
    <p:extLst>
      <p:ext uri="{BB962C8B-B14F-4D97-AF65-F5344CB8AC3E}">
        <p14:creationId xmlns:p14="http://schemas.microsoft.com/office/powerpoint/2010/main" val="4243131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ED6028D-55FE-432E-BC65-9F34F814F40A}"/>
              </a:ext>
            </a:extLst>
          </p:cNvPr>
          <p:cNvSpPr/>
          <p:nvPr/>
        </p:nvSpPr>
        <p:spPr>
          <a:xfrm>
            <a:off x="457200" y="4385066"/>
            <a:ext cx="8192729" cy="1317643"/>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6000" b="0" kern="1200" cap="none" spc="0">
                <a:ln w="0"/>
                <a:solidFill>
                  <a:schemeClr val="tx1"/>
                </a:solidFill>
                <a:effectLst>
                  <a:outerShdw blurRad="38100" dist="25400" dir="5400000" algn="ctr" rotWithShape="0">
                    <a:srgbClr val="6E747A">
                      <a:alpha val="43000"/>
                    </a:srgbClr>
                  </a:outerShdw>
                </a:effectLst>
                <a:latin typeface="+mj-lt"/>
                <a:ea typeface="+mj-ea"/>
                <a:cs typeface="+mj-cs"/>
              </a:rPr>
              <a:t>Trends &amp; Developments</a:t>
            </a:r>
          </a:p>
        </p:txBody>
      </p:sp>
      <p:pic>
        <p:nvPicPr>
          <p:cNvPr id="4" name="Picture 3">
            <a:extLst>
              <a:ext uri="{FF2B5EF4-FFF2-40B4-BE49-F238E27FC236}">
                <a16:creationId xmlns:a16="http://schemas.microsoft.com/office/drawing/2014/main" id="{798FE86D-47FE-B3FA-CFB5-52FC291A1D82}"/>
              </a:ext>
            </a:extLst>
          </p:cNvPr>
          <p:cNvPicPr>
            <a:picLocks noChangeAspect="1"/>
          </p:cNvPicPr>
          <p:nvPr/>
        </p:nvPicPr>
        <p:blipFill rotWithShape="1">
          <a:blip r:embed="rId3"/>
          <a:srcRect l="15819" r="12686"/>
          <a:stretch/>
        </p:blipFill>
        <p:spPr>
          <a:xfrm>
            <a:off x="20" y="10"/>
            <a:ext cx="4571975" cy="4252522"/>
          </a:xfrm>
          <a:prstGeom prst="rect">
            <a:avLst/>
          </a:prstGeom>
        </p:spPr>
      </p:pic>
      <p:pic>
        <p:nvPicPr>
          <p:cNvPr id="7170" name="Picture 2" descr="Text&#10;&#10;Description automatically generated with medium confidence">
            <a:extLst>
              <a:ext uri="{FF2B5EF4-FFF2-40B4-BE49-F238E27FC236}">
                <a16:creationId xmlns:a16="http://schemas.microsoft.com/office/drawing/2014/main" id="{CC687DB1-B828-4BE6-9CCD-A4B78139253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96" r="7509" b="2"/>
          <a:stretch/>
        </p:blipFill>
        <p:spPr bwMode="auto">
          <a:xfrm>
            <a:off x="4571999" y="-681"/>
            <a:ext cx="4572001" cy="4253215"/>
          </a:xfrm>
          <a:prstGeom prst="rect">
            <a:avLst/>
          </a:prstGeom>
          <a:noFill/>
        </p:spPr>
      </p:pic>
      <p:cxnSp>
        <p:nvCxnSpPr>
          <p:cNvPr id="7175" name="Straight Connector 717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77" name="Straight Connector 7176">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480241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Diagram, engineering drawing&#10;&#10;Description automatically generated">
            <a:extLst>
              <a:ext uri="{FF2B5EF4-FFF2-40B4-BE49-F238E27FC236}">
                <a16:creationId xmlns:a16="http://schemas.microsoft.com/office/drawing/2014/main" id="{8BB6A47C-B8B0-4780-A6EB-87AA4141E98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55" r="9126" b="-2"/>
          <a:stretch/>
        </p:blipFill>
        <p:spPr bwMode="auto">
          <a:xfrm>
            <a:off x="416845" y="321734"/>
            <a:ext cx="3922185" cy="2905170"/>
          </a:xfrm>
          <a:prstGeom prst="rect">
            <a:avLst/>
          </a:prstGeom>
          <a:noFill/>
        </p:spPr>
      </p:pic>
      <p:pic>
        <p:nvPicPr>
          <p:cNvPr id="8194" name="Picture 2" descr="Diagram, schematic&#10;&#10;Description automatically generated">
            <a:extLst>
              <a:ext uri="{FF2B5EF4-FFF2-40B4-BE49-F238E27FC236}">
                <a16:creationId xmlns:a16="http://schemas.microsoft.com/office/drawing/2014/main" id="{F4B14963-403F-48A2-B82F-9397C76861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792" r="31954" b="2"/>
          <a:stretch/>
        </p:blipFill>
        <p:spPr bwMode="auto">
          <a:xfrm>
            <a:off x="910702" y="3631096"/>
            <a:ext cx="2716307" cy="2330544"/>
          </a:xfrm>
          <a:prstGeom prst="rect">
            <a:avLst/>
          </a:prstGeom>
          <a:noFill/>
        </p:spPr>
      </p:pic>
      <p:sp>
        <p:nvSpPr>
          <p:cNvPr id="10244" name="Rectangle 198">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7710" y="0"/>
            <a:ext cx="6858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5" name="Rectangle 200">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459486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Text, whiteboard&#10;&#10;Description automatically generated">
            <a:extLst>
              <a:ext uri="{FF2B5EF4-FFF2-40B4-BE49-F238E27FC236}">
                <a16:creationId xmlns:a16="http://schemas.microsoft.com/office/drawing/2014/main" id="{F56E49D1-020C-467E-B0A0-D6AFDF6ABCD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225"/>
          <a:stretch/>
        </p:blipFill>
        <p:spPr bwMode="auto">
          <a:xfrm>
            <a:off x="4731025" y="1322421"/>
            <a:ext cx="4070073" cy="4068548"/>
          </a:xfrm>
          <a:prstGeom prst="rect">
            <a:avLst/>
          </a:prstGeom>
          <a:noFill/>
        </p:spPr>
      </p:pic>
      <p:sp>
        <p:nvSpPr>
          <p:cNvPr id="5" name="TextBox 4">
            <a:extLst>
              <a:ext uri="{FF2B5EF4-FFF2-40B4-BE49-F238E27FC236}">
                <a16:creationId xmlns:a16="http://schemas.microsoft.com/office/drawing/2014/main" id="{BD599464-5F9F-40DC-8DD5-EE4B35B4B9C5}"/>
              </a:ext>
            </a:extLst>
          </p:cNvPr>
          <p:cNvSpPr txBox="1"/>
          <p:nvPr/>
        </p:nvSpPr>
        <p:spPr>
          <a:xfrm>
            <a:off x="4114800" y="2971800"/>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5093EE43-5FF9-465C-A41B-4192F6FEEEDB}"/>
              </a:ext>
            </a:extLst>
          </p:cNvPr>
          <p:cNvSpPr txBox="1"/>
          <p:nvPr/>
        </p:nvSpPr>
        <p:spPr>
          <a:xfrm>
            <a:off x="5249731" y="204987"/>
            <a:ext cx="3007144" cy="1077218"/>
          </a:xfrm>
          <a:prstGeom prst="rect">
            <a:avLst/>
          </a:prstGeom>
          <a:noFill/>
        </p:spPr>
        <p:txBody>
          <a:bodyPr wrap="square" rtlCol="0">
            <a:spAutoFit/>
          </a:bodyPr>
          <a:lstStyle/>
          <a:p>
            <a:pPr algn="ctr"/>
            <a:r>
              <a:rPr lang="en-GB" sz="3200" dirty="0">
                <a:latin typeface="Amasis MT Pro Medium" panose="020B0604020202020204" pitchFamily="18" charset="0"/>
              </a:rPr>
              <a:t>Critical integrations</a:t>
            </a:r>
          </a:p>
        </p:txBody>
      </p:sp>
    </p:spTree>
    <p:extLst>
      <p:ext uri="{BB962C8B-B14F-4D97-AF65-F5344CB8AC3E}">
        <p14:creationId xmlns:p14="http://schemas.microsoft.com/office/powerpoint/2010/main" val="378950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38" name="Picture 2" descr="A picture containing text, working&#10;&#10;Description automatically generated">
            <a:extLst>
              <a:ext uri="{FF2B5EF4-FFF2-40B4-BE49-F238E27FC236}">
                <a16:creationId xmlns:a16="http://schemas.microsoft.com/office/drawing/2014/main" id="{5CE23F3B-5587-42D3-9BBA-97790AE0E3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346" r="20708" b="1"/>
          <a:stretch/>
        </p:blipFill>
        <p:spPr bwMode="auto">
          <a:xfrm>
            <a:off x="973678" y="643467"/>
            <a:ext cx="3289742" cy="2543217"/>
          </a:xfrm>
          <a:prstGeom prst="rect">
            <a:avLst/>
          </a:prstGeom>
          <a:noFill/>
        </p:spPr>
      </p:pic>
      <p:cxnSp>
        <p:nvCxnSpPr>
          <p:cNvPr id="14343" name="Straight Connector 76">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68410" y="1111170"/>
            <a:ext cx="828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3314" name="Picture 2" descr="Diagram&#10;&#10;Description automatically generated with medium confidence">
            <a:extLst>
              <a:ext uri="{FF2B5EF4-FFF2-40B4-BE49-F238E27FC236}">
                <a16:creationId xmlns:a16="http://schemas.microsoft.com/office/drawing/2014/main" id="{8E02FAE1-90E0-4143-A2DF-78BABE5A808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354" r="36808"/>
          <a:stretch/>
        </p:blipFill>
        <p:spPr bwMode="auto">
          <a:xfrm>
            <a:off x="4753737" y="653171"/>
            <a:ext cx="3549705" cy="2523808"/>
          </a:xfrm>
          <a:prstGeom prst="rect">
            <a:avLst/>
          </a:prstGeom>
          <a:noFill/>
        </p:spPr>
      </p:pic>
      <p:cxnSp>
        <p:nvCxnSpPr>
          <p:cNvPr id="79" name="Straight Connector 78">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2270" y="3428998"/>
            <a:ext cx="3141678"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7750" y="3428998"/>
            <a:ext cx="3141678"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1266" name="Picture 2" descr="A picture containing graphical user interface&#10;&#10;Description automatically generated">
            <a:extLst>
              <a:ext uri="{FF2B5EF4-FFF2-40B4-BE49-F238E27FC236}">
                <a16:creationId xmlns:a16="http://schemas.microsoft.com/office/drawing/2014/main" id="{44D18D90-11A7-4BCA-A9FF-2527BE02D29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5825" r="22331" b="2"/>
          <a:stretch/>
        </p:blipFill>
        <p:spPr bwMode="auto">
          <a:xfrm>
            <a:off x="947608" y="3671316"/>
            <a:ext cx="3341883" cy="2205956"/>
          </a:xfrm>
          <a:prstGeom prst="rect">
            <a:avLst/>
          </a:prstGeom>
          <a:noFill/>
        </p:spPr>
      </p:pic>
      <p:pic>
        <p:nvPicPr>
          <p:cNvPr id="12290" name="Picture 2" descr="A picture containing text, computer, computer, keyboard&#10;&#10;Description automatically generated">
            <a:extLst>
              <a:ext uri="{FF2B5EF4-FFF2-40B4-BE49-F238E27FC236}">
                <a16:creationId xmlns:a16="http://schemas.microsoft.com/office/drawing/2014/main" id="{786057A4-31C1-4BA0-A4D5-4D953D8427F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4865" r="35838"/>
          <a:stretch/>
        </p:blipFill>
        <p:spPr bwMode="auto">
          <a:xfrm>
            <a:off x="5550082" y="3671317"/>
            <a:ext cx="2753360" cy="1845916"/>
          </a:xfrm>
          <a:prstGeom prst="rect">
            <a:avLst/>
          </a:prstGeom>
          <a:noFill/>
        </p:spPr>
      </p:pic>
    </p:spTree>
    <p:extLst>
      <p:ext uri="{BB962C8B-B14F-4D97-AF65-F5344CB8AC3E}">
        <p14:creationId xmlns:p14="http://schemas.microsoft.com/office/powerpoint/2010/main" val="1647695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0" name="Freeform: Shape 70">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6978"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9698" name="Picture 2" descr="A computer with a coffee cup on the screen&#10;&#10;Description automatically generated with low confidence">
            <a:extLst>
              <a:ext uri="{FF2B5EF4-FFF2-40B4-BE49-F238E27FC236}">
                <a16:creationId xmlns:a16="http://schemas.microsoft.com/office/drawing/2014/main" id="{7EDE9DBE-8DF1-41AF-ABCF-940CEA3583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900" y="1781609"/>
            <a:ext cx="4927086" cy="3278751"/>
          </a:xfrm>
          <a:prstGeom prst="rect">
            <a:avLst/>
          </a:prstGeom>
          <a:noFill/>
        </p:spPr>
      </p:pic>
    </p:spTree>
    <p:extLst>
      <p:ext uri="{BB962C8B-B14F-4D97-AF65-F5344CB8AC3E}">
        <p14:creationId xmlns:p14="http://schemas.microsoft.com/office/powerpoint/2010/main" val="759941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899" y="918266"/>
            <a:ext cx="529596"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7"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409" y="643467"/>
            <a:ext cx="315230"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9" name="Rectangle 2058">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8790" y="643467"/>
            <a:ext cx="8200127"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050" name="Picture 2" descr="See the source image">
            <a:extLst>
              <a:ext uri="{FF2B5EF4-FFF2-40B4-BE49-F238E27FC236}">
                <a16:creationId xmlns:a16="http://schemas.microsoft.com/office/drawing/2014/main" id="{FEE72C04-5E34-4FCC-A802-7F5F02AF7B6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5700" y="1377781"/>
            <a:ext cx="3462326" cy="3923316"/>
          </a:xfrm>
          <a:prstGeom prst="rect">
            <a:avLst/>
          </a:prstGeom>
          <a:noFill/>
          <a:extLst>
            <a:ext uri="{909E8E84-426E-40DD-AFC4-6F175D3DCCD1}">
              <a14:hiddenFill xmlns:a14="http://schemas.microsoft.com/office/drawing/2010/main">
                <a:solidFill>
                  <a:srgbClr val="FFFFFF"/>
                </a:solidFill>
              </a14:hiddenFill>
            </a:ext>
          </a:extLst>
        </p:spPr>
      </p:pic>
      <p:cxnSp>
        <p:nvCxnSpPr>
          <p:cNvPr id="2061" name="Straight Connector 2060">
            <a:extLst>
              <a:ext uri="{FF2B5EF4-FFF2-40B4-BE49-F238E27FC236}">
                <a16:creationId xmlns:a16="http://schemas.microsoft.com/office/drawing/2014/main" id="{02E9B2EE-76CA-47F3-9977-3F2FCB7FD2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739239"/>
            <a:ext cx="0" cy="32004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41C83EC3-8E5C-9017-983B-5CBD35555E5E}"/>
              </a:ext>
            </a:extLst>
          </p:cNvPr>
          <p:cNvPicPr>
            <a:picLocks noChangeAspect="1"/>
          </p:cNvPicPr>
          <p:nvPr/>
        </p:nvPicPr>
        <p:blipFill>
          <a:blip r:embed="rId4"/>
          <a:stretch>
            <a:fillRect/>
          </a:stretch>
        </p:blipFill>
        <p:spPr>
          <a:xfrm>
            <a:off x="4825974" y="2834347"/>
            <a:ext cx="3483396" cy="1010184"/>
          </a:xfrm>
          <a:prstGeom prst="rect">
            <a:avLst/>
          </a:prstGeom>
        </p:spPr>
      </p:pic>
    </p:spTree>
    <p:extLst>
      <p:ext uri="{BB962C8B-B14F-4D97-AF65-F5344CB8AC3E}">
        <p14:creationId xmlns:p14="http://schemas.microsoft.com/office/powerpoint/2010/main" val="2896991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descr="A bird flying in the air&#10;&#10;Description automatically generated with medium confidence">
            <a:extLst>
              <a:ext uri="{FF2B5EF4-FFF2-40B4-BE49-F238E27FC236}">
                <a16:creationId xmlns:a16="http://schemas.microsoft.com/office/drawing/2014/main" id="{6B2F44E7-3964-40EF-8D06-997C1D124AE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600" y="1564372"/>
            <a:ext cx="3968749" cy="3729255"/>
          </a:xfrm>
          <a:prstGeom prst="rect">
            <a:avLst/>
          </a:prstGeom>
          <a:noFill/>
        </p:spPr>
      </p:pic>
      <p:pic>
        <p:nvPicPr>
          <p:cNvPr id="16386" name="Picture 2" descr="A picture containing indoor, decorated&#10;&#10;Description automatically generated">
            <a:extLst>
              <a:ext uri="{FF2B5EF4-FFF2-40B4-BE49-F238E27FC236}">
                <a16:creationId xmlns:a16="http://schemas.microsoft.com/office/drawing/2014/main" id="{7807EA78-BB27-47DA-BE7C-56B9F687A44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92648" y="2185272"/>
            <a:ext cx="3968751" cy="2487456"/>
          </a:xfrm>
          <a:prstGeom prst="rect">
            <a:avLst/>
          </a:prstGeom>
          <a:noFill/>
        </p:spPr>
      </p:pic>
      <p:sp>
        <p:nvSpPr>
          <p:cNvPr id="2" name="Rectangle 1">
            <a:extLst>
              <a:ext uri="{FF2B5EF4-FFF2-40B4-BE49-F238E27FC236}">
                <a16:creationId xmlns:a16="http://schemas.microsoft.com/office/drawing/2014/main" id="{E92A9FC6-7462-43BA-945F-CB7B35457753}"/>
              </a:ext>
            </a:extLst>
          </p:cNvPr>
          <p:cNvSpPr/>
          <p:nvPr/>
        </p:nvSpPr>
        <p:spPr>
          <a:xfrm>
            <a:off x="779589" y="641042"/>
            <a:ext cx="7826117" cy="646331"/>
          </a:xfrm>
          <a:prstGeom prst="rect">
            <a:avLst/>
          </a:prstGeom>
          <a:noFill/>
        </p:spPr>
        <p:txBody>
          <a:bodyPr wrap="non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What smart questions can I ask vendors?</a:t>
            </a:r>
          </a:p>
        </p:txBody>
      </p:sp>
    </p:spTree>
    <p:extLst>
      <p:ext uri="{BB962C8B-B14F-4D97-AF65-F5344CB8AC3E}">
        <p14:creationId xmlns:p14="http://schemas.microsoft.com/office/powerpoint/2010/main" val="4254027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8E1AFBFD-ECAE-4A4A-BF2F-90FFD53F50C3}"/>
              </a:ext>
            </a:extLst>
          </p:cNvPr>
          <p:cNvPicPr>
            <a:picLocks noChangeAspect="1"/>
          </p:cNvPicPr>
          <p:nvPr/>
        </p:nvPicPr>
        <p:blipFill rotWithShape="1">
          <a:blip r:embed="rId4"/>
          <a:srcRect l="-1" t="21650" r="-1186" b="10452"/>
          <a:stretch/>
        </p:blipFill>
        <p:spPr>
          <a:xfrm>
            <a:off x="0" y="0"/>
            <a:ext cx="9252520" cy="6021288"/>
          </a:xfrm>
          <a:prstGeom prst="rect">
            <a:avLst/>
          </a:prstGeom>
        </p:spPr>
      </p:pic>
    </p:spTree>
    <p:extLst>
      <p:ext uri="{BB962C8B-B14F-4D97-AF65-F5344CB8AC3E}">
        <p14:creationId xmlns:p14="http://schemas.microsoft.com/office/powerpoint/2010/main" val="2031923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458" name="Picture 2" descr="Diagram&#10;&#10;Description automatically generated">
            <a:extLst>
              <a:ext uri="{FF2B5EF4-FFF2-40B4-BE49-F238E27FC236}">
                <a16:creationId xmlns:a16="http://schemas.microsoft.com/office/drawing/2014/main" id="{2FE521D3-3C2E-4AF0-8EF9-7B17CB7F66B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507" y="386140"/>
            <a:ext cx="2421221" cy="1509000"/>
          </a:xfrm>
          <a:prstGeom prst="rect">
            <a:avLst/>
          </a:prstGeom>
          <a:noFill/>
        </p:spPr>
      </p:pic>
      <p:pic>
        <p:nvPicPr>
          <p:cNvPr id="18434" name="Picture 2" descr="Text&#10;&#10;Description automatically generated">
            <a:extLst>
              <a:ext uri="{FF2B5EF4-FFF2-40B4-BE49-F238E27FC236}">
                <a16:creationId xmlns:a16="http://schemas.microsoft.com/office/drawing/2014/main" id="{284ECC14-A86A-420D-A719-E009C033E93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88156" y="559336"/>
            <a:ext cx="2438274" cy="1121606"/>
          </a:xfrm>
          <a:prstGeom prst="rect">
            <a:avLst/>
          </a:prstGeom>
          <a:noFill/>
        </p:spPr>
      </p:pic>
      <p:pic>
        <p:nvPicPr>
          <p:cNvPr id="17410" name="Picture 2" descr="Graphical user interface, text&#10;&#10;Description automatically generated with medium confidence">
            <a:extLst>
              <a:ext uri="{FF2B5EF4-FFF2-40B4-BE49-F238E27FC236}">
                <a16:creationId xmlns:a16="http://schemas.microsoft.com/office/drawing/2014/main" id="{C2053D26-01A5-4039-9DF1-D038C3CBA52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255477" y="846448"/>
            <a:ext cx="2640328" cy="547385"/>
          </a:xfrm>
          <a:prstGeom prst="rect">
            <a:avLst/>
          </a:prstGeom>
          <a:noFill/>
        </p:spPr>
      </p:pic>
      <p:pic>
        <p:nvPicPr>
          <p:cNvPr id="20482" name="Picture 2" descr="Engineering drawing&#10;&#10;Description automatically generated">
            <a:extLst>
              <a:ext uri="{FF2B5EF4-FFF2-40B4-BE49-F238E27FC236}">
                <a16:creationId xmlns:a16="http://schemas.microsoft.com/office/drawing/2014/main" id="{B5A74957-C939-4866-9A56-85619961D82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13508" y="2740571"/>
            <a:ext cx="2421217" cy="1385881"/>
          </a:xfrm>
          <a:prstGeom prst="rect">
            <a:avLst/>
          </a:prstGeom>
          <a:noFill/>
        </p:spPr>
      </p:pic>
      <p:pic>
        <p:nvPicPr>
          <p:cNvPr id="21506" name="Picture 2" descr="A picture containing text, clipart&#10;&#10;Description automatically generated">
            <a:extLst>
              <a:ext uri="{FF2B5EF4-FFF2-40B4-BE49-F238E27FC236}">
                <a16:creationId xmlns:a16="http://schemas.microsoft.com/office/drawing/2014/main" id="{F5BEB37A-D956-4E68-AB3B-B5E990A58B84}"/>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69573" y="4731417"/>
            <a:ext cx="2419328" cy="1209664"/>
          </a:xfrm>
          <a:prstGeom prst="rect">
            <a:avLst/>
          </a:prstGeom>
          <a:noFill/>
        </p:spPr>
      </p:pic>
      <p:sp>
        <p:nvSpPr>
          <p:cNvPr id="21508" name="Rectangle 74">
            <a:extLst>
              <a:ext uri="{FF2B5EF4-FFF2-40B4-BE49-F238E27FC236}">
                <a16:creationId xmlns:a16="http://schemas.microsoft.com/office/drawing/2014/main" id="{A5A17FC0-D416-4C8B-A9E6-5924D352B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621" y="2300641"/>
            <a:ext cx="6093379"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C4CCF849-59CA-4EB0-8271-CC9F4C02AD5F}"/>
              </a:ext>
            </a:extLst>
          </p:cNvPr>
          <p:cNvSpPr/>
          <p:nvPr/>
        </p:nvSpPr>
        <p:spPr>
          <a:xfrm>
            <a:off x="3492942" y="2916520"/>
            <a:ext cx="4848965" cy="230936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200" b="1" kern="1200" cap="none" spc="50">
                <a:ln w="9525" cmpd="sng">
                  <a:solidFill>
                    <a:schemeClr val="accent1"/>
                  </a:solidFill>
                  <a:prstDash val="solid"/>
                </a:ln>
                <a:solidFill>
                  <a:srgbClr val="FFFFFF"/>
                </a:solidFill>
                <a:effectLst>
                  <a:glow rad="38100">
                    <a:schemeClr val="accent1">
                      <a:alpha val="40000"/>
                    </a:schemeClr>
                  </a:glow>
                </a:effectLst>
                <a:latin typeface="+mj-lt"/>
                <a:ea typeface="+mj-ea"/>
                <a:cs typeface="+mj-cs"/>
              </a:rPr>
              <a:t>Measuring success</a:t>
            </a:r>
          </a:p>
        </p:txBody>
      </p:sp>
      <p:cxnSp>
        <p:nvCxnSpPr>
          <p:cNvPr id="21509" name="Straight Connector 76">
            <a:extLst>
              <a:ext uri="{FF2B5EF4-FFF2-40B4-BE49-F238E27FC236}">
                <a16:creationId xmlns:a16="http://schemas.microsoft.com/office/drawing/2014/main" id="{982DC870-E8E5-4050-B10C-CC24FC67E5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9141714"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21510" name="Straight Connector 78">
            <a:extLst>
              <a:ext uri="{FF2B5EF4-FFF2-40B4-BE49-F238E27FC236}">
                <a16:creationId xmlns:a16="http://schemas.microsoft.com/office/drawing/2014/main" id="{FF76A74F-C283-4DED-BD4D-086753B7CB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304824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21511" name="Straight Connector 80">
            <a:extLst>
              <a:ext uri="{FF2B5EF4-FFF2-40B4-BE49-F238E27FC236}">
                <a16:creationId xmlns:a16="http://schemas.microsoft.com/office/drawing/2014/main" id="{3B2791FB-B2F7-4BBE-B8D8-74C37FF9E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823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891B5DE-6811-4844-BB18-472A3F360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15556"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0198" y="5336249"/>
            <a:ext cx="4114800" cy="0"/>
          </a:xfrm>
          <a:prstGeom prst="line">
            <a:avLst/>
          </a:prstGeom>
          <a:ln w="15875">
            <a:solidFill>
              <a:srgbClr val="FFFFFF">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510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A bald person wearing glasses&#10;&#10;Description automatically generated with medium confidence">
            <a:extLst>
              <a:ext uri="{FF2B5EF4-FFF2-40B4-BE49-F238E27FC236}">
                <a16:creationId xmlns:a16="http://schemas.microsoft.com/office/drawing/2014/main" id="{BEB806B2-0691-49D9-A115-4EB58C8A2C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3" r="13913"/>
          <a:stretch/>
        </p:blipFill>
        <p:spPr bwMode="auto">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p:spPr>
      </p:pic>
      <p:sp>
        <p:nvSpPr>
          <p:cNvPr id="3" name="Content Placeholder 2">
            <a:extLst>
              <a:ext uri="{FF2B5EF4-FFF2-40B4-BE49-F238E27FC236}">
                <a16:creationId xmlns:a16="http://schemas.microsoft.com/office/drawing/2014/main" id="{0DE0869E-0CEA-4CB0-9EF5-146AD8515448}"/>
              </a:ext>
            </a:extLst>
          </p:cNvPr>
          <p:cNvSpPr>
            <a:spLocks noGrp="1"/>
          </p:cNvSpPr>
          <p:nvPr>
            <p:ph idx="1"/>
          </p:nvPr>
        </p:nvSpPr>
        <p:spPr>
          <a:xfrm>
            <a:off x="4427984" y="1230171"/>
            <a:ext cx="4536504" cy="3375920"/>
          </a:xfrm>
        </p:spPr>
        <p:txBody>
          <a:bodyPr anchor="t">
            <a:noAutofit/>
          </a:bodyPr>
          <a:lstStyle/>
          <a:p>
            <a:pPr marL="0" indent="0" algn="ctr">
              <a:buNone/>
            </a:pPr>
            <a:r>
              <a:rPr lang="en-GB" sz="1800" b="0" i="0" dirty="0">
                <a:effectLst/>
                <a:latin typeface="open sans" panose="020B0606030504020204" pitchFamily="34" charset="0"/>
              </a:rPr>
              <a:t>“Over the last year, our industry has been pummelled by a storm of challenges, but the winds of change were blowing well before the pandemic and politics collided so dramatically in 2020,” said </a:t>
            </a:r>
            <a:r>
              <a:rPr lang="en-GB" sz="1800" b="0" i="0" dirty="0" err="1">
                <a:effectLst/>
                <a:latin typeface="open sans" panose="020B0606030504020204" pitchFamily="34" charset="0"/>
              </a:rPr>
              <a:t>Wali</a:t>
            </a:r>
            <a:r>
              <a:rPr lang="en-GB" sz="1800" b="0" i="0" dirty="0">
                <a:effectLst/>
                <a:latin typeface="open sans" panose="020B0606030504020204" pitchFamily="34" charset="0"/>
              </a:rPr>
              <a:t>.</a:t>
            </a:r>
          </a:p>
          <a:p>
            <a:pPr marL="0" indent="0" algn="ctr">
              <a:buNone/>
            </a:pPr>
            <a:r>
              <a:rPr lang="en-GB" sz="1800" b="0" i="0" dirty="0">
                <a:effectLst/>
                <a:latin typeface="open sans" panose="020B0606030504020204" pitchFamily="34" charset="0"/>
              </a:rPr>
              <a:t>“The economic cycle was due for a correction and markets were bloated with over-leveraged and financially engineered assets. Despite the staggering confluence of events last year, I’m confident that we as an industry will recover. We always do. </a:t>
            </a:r>
            <a:endParaRPr lang="en-GB" sz="1800" dirty="0">
              <a:latin typeface="open sans" panose="020B0606030504020204" pitchFamily="34" charset="0"/>
            </a:endParaRPr>
          </a:p>
          <a:p>
            <a:pPr marL="0" indent="0" algn="ctr">
              <a:buNone/>
            </a:pPr>
            <a:r>
              <a:rPr lang="en-GB" sz="1800" b="0" i="0" dirty="0">
                <a:effectLst/>
                <a:latin typeface="open sans" panose="020B0606030504020204" pitchFamily="34" charset="0"/>
              </a:rPr>
              <a:t>Hotel Business Feb, 2021</a:t>
            </a:r>
          </a:p>
        </p:txBody>
      </p:sp>
    </p:spTree>
    <p:extLst>
      <p:ext uri="{BB962C8B-B14F-4D97-AF65-F5344CB8AC3E}">
        <p14:creationId xmlns:p14="http://schemas.microsoft.com/office/powerpoint/2010/main" val="166906656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9Jz689rY7uo?feature=oembed" descr="Hotel Property Management System (PMS): Functions, Modules &amp; Integrations">
            <a:hlinkClick r:id="" action="ppaction://media"/>
            <a:extLst>
              <a:ext uri="{FF2B5EF4-FFF2-40B4-BE49-F238E27FC236}">
                <a16:creationId xmlns:a16="http://schemas.microsoft.com/office/drawing/2014/main" id="{C15187F9-E8D4-694A-8696-79A4EB833435}"/>
              </a:ext>
            </a:extLst>
          </p:cNvPr>
          <p:cNvPicPr>
            <a:picLocks noRot="1" noChangeAspect="1" noChangeArrowheads="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02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38259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5" name="Picture 3" descr="A screenshot of a cell phone&#10;&#10;Description automatically generated">
            <a:extLst>
              <a:ext uri="{FF2B5EF4-FFF2-40B4-BE49-F238E27FC236}">
                <a16:creationId xmlns:a16="http://schemas.microsoft.com/office/drawing/2014/main" id="{5CE9DDA4-1AE7-5944-B33C-36951E7F62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170" y="1052263"/>
            <a:ext cx="7886700" cy="4474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3">
            <a:extLst>
              <a:ext uri="{FF2B5EF4-FFF2-40B4-BE49-F238E27FC236}">
                <a16:creationId xmlns:a16="http://schemas.microsoft.com/office/drawing/2014/main" id="{7DC0C36E-6C54-B440-86FE-19FD72AB6BD8}"/>
              </a:ext>
            </a:extLst>
          </p:cNvPr>
          <p:cNvSpPr>
            <a:spLocks noGrp="1" noChangeArrowheads="1"/>
          </p:cNvSpPr>
          <p:nvPr>
            <p:ph type="title"/>
          </p:nvPr>
        </p:nvSpPr>
        <p:spPr>
          <a:xfrm>
            <a:off x="755170" y="332656"/>
            <a:ext cx="7886700" cy="329804"/>
          </a:xfrm>
        </p:spPr>
        <p:txBody>
          <a:bodyPr/>
          <a:lstStyle/>
          <a:p>
            <a:pPr algn="r"/>
            <a:r>
              <a:rPr lang="en-US" altLang="en-US" sz="4400" dirty="0"/>
              <a:t>PMS</a:t>
            </a:r>
          </a:p>
        </p:txBody>
      </p:sp>
    </p:spTree>
    <p:extLst>
      <p:ext uri="{BB962C8B-B14F-4D97-AF65-F5344CB8AC3E}">
        <p14:creationId xmlns:p14="http://schemas.microsoft.com/office/powerpoint/2010/main" val="3226542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8D7DC6C-B14D-4FB6-825C-EA38755F158B}"/>
              </a:ext>
            </a:extLst>
          </p:cNvPr>
          <p:cNvPicPr>
            <a:picLocks noChangeAspect="1"/>
          </p:cNvPicPr>
          <p:nvPr/>
        </p:nvPicPr>
        <p:blipFill rotWithShape="1">
          <a:blip r:embed="rId3">
            <a:duotone>
              <a:prstClr val="black"/>
              <a:schemeClr val="tx2">
                <a:tint val="45000"/>
                <a:satMod val="400000"/>
              </a:schemeClr>
            </a:duotone>
            <a:alphaModFix amt="25000"/>
          </a:blip>
          <a:srcRect l="6780" r="4219" b="-1"/>
          <a:stretch/>
        </p:blipFill>
        <p:spPr>
          <a:xfrm>
            <a:off x="20" y="10"/>
            <a:ext cx="9141694" cy="6857990"/>
          </a:xfrm>
          <a:prstGeom prst="rect">
            <a:avLst/>
          </a:prstGeom>
        </p:spPr>
      </p:pic>
      <p:sp>
        <p:nvSpPr>
          <p:cNvPr id="2" name="Title 1">
            <a:extLst>
              <a:ext uri="{FF2B5EF4-FFF2-40B4-BE49-F238E27FC236}">
                <a16:creationId xmlns:a16="http://schemas.microsoft.com/office/drawing/2014/main" id="{D5A3FF33-155E-4231-8429-83254A44CA15}"/>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400"/>
              <a:t>Why use this technology?</a:t>
            </a:r>
          </a:p>
        </p:txBody>
      </p:sp>
      <p:graphicFrame>
        <p:nvGraphicFramePr>
          <p:cNvPr id="5" name="Text Placeholder 2">
            <a:extLst>
              <a:ext uri="{FF2B5EF4-FFF2-40B4-BE49-F238E27FC236}">
                <a16:creationId xmlns:a16="http://schemas.microsoft.com/office/drawing/2014/main" id="{6FD58CBA-D5A9-45B6-ABDF-32742D5B09AF}"/>
              </a:ext>
            </a:extLst>
          </p:cNvPr>
          <p:cNvGraphicFramePr/>
          <p:nvPr>
            <p:extLst>
              <p:ext uri="{D42A27DB-BD31-4B8C-83A1-F6EECF244321}">
                <p14:modId xmlns:p14="http://schemas.microsoft.com/office/powerpoint/2010/main" val="149305438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9481429"/>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CBB09-E897-46EA-B45E-CB25C3995BB4}"/>
              </a:ext>
            </a:extLst>
          </p:cNvPr>
          <p:cNvSpPr>
            <a:spLocks noGrp="1"/>
          </p:cNvSpPr>
          <p:nvPr>
            <p:ph type="title"/>
          </p:nvPr>
        </p:nvSpPr>
        <p:spPr>
          <a:xfrm>
            <a:off x="571500" y="803325"/>
            <a:ext cx="3985902" cy="1325563"/>
          </a:xfrm>
        </p:spPr>
        <p:txBody>
          <a:bodyPr vert="horz" lIns="91440" tIns="45720" rIns="91440" bIns="45720" rtlCol="0" anchor="ctr">
            <a:normAutofit/>
          </a:bodyPr>
          <a:lstStyle/>
          <a:p>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A Seamless Guest Experience</a:t>
            </a:r>
            <a:br>
              <a:rPr lang="en-US" sz="2400" kern="1200" dirty="0">
                <a:solidFill>
                  <a:schemeClr val="tx1"/>
                </a:solidFill>
                <a:latin typeface="+mj-lt"/>
                <a:ea typeface="+mj-ea"/>
                <a:cs typeface="+mj-cs"/>
              </a:rPr>
            </a:br>
            <a:endParaRPr lang="en-US" sz="2400" kern="1200" dirty="0">
              <a:solidFill>
                <a:schemeClr val="tx1"/>
              </a:solidFill>
              <a:latin typeface="+mj-lt"/>
              <a:ea typeface="+mj-ea"/>
              <a:cs typeface="+mj-cs"/>
            </a:endParaRPr>
          </a:p>
        </p:txBody>
      </p:sp>
      <p:sp>
        <p:nvSpPr>
          <p:cNvPr id="22" name="Freeform: Shape 2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Logo, company name&#10;&#10;Description automatically generated">
            <a:extLst>
              <a:ext uri="{FF2B5EF4-FFF2-40B4-BE49-F238E27FC236}">
                <a16:creationId xmlns:a16="http://schemas.microsoft.com/office/drawing/2014/main" id="{0F2902BE-96CA-47A8-A0BF-303E924D8AC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13042" y="1117601"/>
            <a:ext cx="2847593" cy="2847593"/>
          </a:xfrm>
          <a:prstGeom prst="rect">
            <a:avLst/>
          </a:prstGeom>
        </p:spPr>
      </p:pic>
      <p:graphicFrame>
        <p:nvGraphicFramePr>
          <p:cNvPr id="17" name="Text Placeholder 2">
            <a:extLst>
              <a:ext uri="{FF2B5EF4-FFF2-40B4-BE49-F238E27FC236}">
                <a16:creationId xmlns:a16="http://schemas.microsoft.com/office/drawing/2014/main" id="{82A885E1-F601-46EE-A833-C35243620249}"/>
              </a:ext>
            </a:extLst>
          </p:cNvPr>
          <p:cNvGraphicFramePr/>
          <p:nvPr>
            <p:extLst>
              <p:ext uri="{D42A27DB-BD31-4B8C-83A1-F6EECF244321}">
                <p14:modId xmlns:p14="http://schemas.microsoft.com/office/powerpoint/2010/main" val="3899370378"/>
              </p:ext>
            </p:extLst>
          </p:nvPr>
        </p:nvGraphicFramePr>
        <p:xfrm>
          <a:off x="571500" y="2279018"/>
          <a:ext cx="3985907"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6" name="TextBox 15">
            <a:extLst>
              <a:ext uri="{FF2B5EF4-FFF2-40B4-BE49-F238E27FC236}">
                <a16:creationId xmlns:a16="http://schemas.microsoft.com/office/drawing/2014/main" id="{DE967450-27C5-4940-9380-544F96125242}"/>
              </a:ext>
            </a:extLst>
          </p:cNvPr>
          <p:cNvSpPr txBox="1"/>
          <p:nvPr/>
        </p:nvSpPr>
        <p:spPr>
          <a:xfrm>
            <a:off x="5836196" y="3595195"/>
            <a:ext cx="2736304" cy="923330"/>
          </a:xfrm>
          <a:prstGeom prst="rect">
            <a:avLst/>
          </a:prstGeom>
          <a:noFill/>
        </p:spPr>
        <p:txBody>
          <a:bodyPr wrap="square">
            <a:spAutoFit/>
          </a:bodyPr>
          <a:lstStyle/>
          <a:p>
            <a:pPr indent="-228600" algn="ctr">
              <a:buFont typeface="Arial" panose="020B0604020202020204" pitchFamily="34" charset="0"/>
              <a:buChar char="•"/>
            </a:pPr>
            <a:r>
              <a:rPr lang="en-US" sz="1800" dirty="0">
                <a:solidFill>
                  <a:schemeClr val="bg1"/>
                </a:solidFill>
              </a:rPr>
              <a:t>At Marriott International, </a:t>
            </a:r>
            <a:r>
              <a:rPr lang="en-US" sz="1800" b="1" dirty="0">
                <a:solidFill>
                  <a:schemeClr val="bg1"/>
                </a:solidFill>
              </a:rPr>
              <a:t>loyalty is a core strategy</a:t>
            </a:r>
            <a:endParaRPr lang="en-US" sz="1800" dirty="0">
              <a:solidFill>
                <a:schemeClr val="bg1"/>
              </a:solidFill>
            </a:endParaRPr>
          </a:p>
        </p:txBody>
      </p:sp>
      <p:pic>
        <p:nvPicPr>
          <p:cNvPr id="8" name="Picture 2" descr="A person with blonde hair&#10;&#10;Description automatically generated with low confidence">
            <a:extLst>
              <a:ext uri="{FF2B5EF4-FFF2-40B4-BE49-F238E27FC236}">
                <a16:creationId xmlns:a16="http://schemas.microsoft.com/office/drawing/2014/main" id="{BCBFC2E9-037A-4C1D-9503-E755F72BE1D1}"/>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6046791" y="152680"/>
            <a:ext cx="2315114" cy="1734100"/>
          </a:xfrm>
          <a:prstGeom prst="rect">
            <a:avLst/>
          </a:prstGeom>
          <a:noFill/>
        </p:spPr>
      </p:pic>
    </p:spTree>
    <p:extLst>
      <p:ext uri="{BB962C8B-B14F-4D97-AF65-F5344CB8AC3E}">
        <p14:creationId xmlns:p14="http://schemas.microsoft.com/office/powerpoint/2010/main" val="2553215954"/>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D1647-721C-4A37-87CE-63CFCC6B83F3}"/>
              </a:ext>
            </a:extLst>
          </p:cNvPr>
          <p:cNvSpPr>
            <a:spLocks noGrp="1"/>
          </p:cNvSpPr>
          <p:nvPr>
            <p:ph type="title"/>
          </p:nvPr>
        </p:nvSpPr>
        <p:spPr>
          <a:xfrm>
            <a:off x="3901965" y="4665605"/>
            <a:ext cx="4979105" cy="1292433"/>
          </a:xfrm>
        </p:spPr>
        <p:txBody>
          <a:bodyPr vert="horz" lIns="91440" tIns="45720" rIns="91440" bIns="45720" rtlCol="0" anchor="ctr">
            <a:normAutofit/>
          </a:bodyPr>
          <a:lstStyle/>
          <a:p>
            <a:br>
              <a:rPr lang="en-US" sz="2900" kern="1200">
                <a:solidFill>
                  <a:schemeClr val="tx1"/>
                </a:solidFill>
                <a:latin typeface="+mj-lt"/>
                <a:ea typeface="+mj-ea"/>
                <a:cs typeface="+mj-cs"/>
              </a:rPr>
            </a:br>
            <a:r>
              <a:rPr lang="en-US" sz="2900" kern="1200">
                <a:solidFill>
                  <a:schemeClr val="tx1"/>
                </a:solidFill>
                <a:latin typeface="+mj-lt"/>
                <a:ea typeface="+mj-ea"/>
                <a:cs typeface="+mj-cs"/>
              </a:rPr>
              <a:t>Who wants this technology?</a:t>
            </a:r>
            <a:br>
              <a:rPr lang="en-US" sz="2900" kern="1200">
                <a:solidFill>
                  <a:schemeClr val="tx1"/>
                </a:solidFill>
                <a:latin typeface="+mj-lt"/>
                <a:ea typeface="+mj-ea"/>
                <a:cs typeface="+mj-cs"/>
              </a:rPr>
            </a:br>
            <a:endParaRPr lang="en-US" sz="2900" kern="1200">
              <a:solidFill>
                <a:schemeClr val="tx1"/>
              </a:solidFill>
              <a:latin typeface="+mj-lt"/>
              <a:ea typeface="+mj-ea"/>
              <a:cs typeface="+mj-cs"/>
            </a:endParaRPr>
          </a:p>
        </p:txBody>
      </p:sp>
      <p:pic>
        <p:nvPicPr>
          <p:cNvPr id="25602" name="Picture 2" descr="A collage of people&#10;&#10;Description automatically generated with low confidence">
            <a:extLst>
              <a:ext uri="{FF2B5EF4-FFF2-40B4-BE49-F238E27FC236}">
                <a16:creationId xmlns:a16="http://schemas.microsoft.com/office/drawing/2014/main" id="{99DCAF2F-6216-4514-8E00-B511815684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952" r="24467" b="2"/>
          <a:stretch/>
        </p:blipFill>
        <p:spPr bwMode="auto">
          <a:xfrm>
            <a:off x="20" y="1"/>
            <a:ext cx="3636208" cy="4359438"/>
          </a:xfrm>
          <a:prstGeom prst="rect">
            <a:avLst/>
          </a:prstGeom>
          <a:noFill/>
        </p:spPr>
      </p:pic>
      <p:pic>
        <p:nvPicPr>
          <p:cNvPr id="4" name="Picture 3">
            <a:extLst>
              <a:ext uri="{FF2B5EF4-FFF2-40B4-BE49-F238E27FC236}">
                <a16:creationId xmlns:a16="http://schemas.microsoft.com/office/drawing/2014/main" id="{C89C8AB4-A7A9-4E95-8CC4-E1C9E492502A}"/>
              </a:ext>
            </a:extLst>
          </p:cNvPr>
          <p:cNvPicPr>
            <a:picLocks noChangeAspect="1"/>
          </p:cNvPicPr>
          <p:nvPr/>
        </p:nvPicPr>
        <p:blipFill rotWithShape="1">
          <a:blip r:embed="rId4"/>
          <a:srcRect l="15234" r="6915" b="2"/>
          <a:stretch/>
        </p:blipFill>
        <p:spPr>
          <a:xfrm>
            <a:off x="3729037" y="-1"/>
            <a:ext cx="5412677" cy="4359440"/>
          </a:xfrm>
          <a:prstGeom prst="rect">
            <a:avLst/>
          </a:prstGeom>
        </p:spPr>
      </p:pic>
      <p:pic>
        <p:nvPicPr>
          <p:cNvPr id="26626" name="Picture 2" descr="A picture containing person, person, female&#10;&#10;Description automatically generated">
            <a:extLst>
              <a:ext uri="{FF2B5EF4-FFF2-40B4-BE49-F238E27FC236}">
                <a16:creationId xmlns:a16="http://schemas.microsoft.com/office/drawing/2014/main" id="{432318AB-E097-443B-9807-733BEAEF170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 b="12417"/>
          <a:stretch/>
        </p:blipFill>
        <p:spPr bwMode="auto">
          <a:xfrm>
            <a:off x="20" y="4472610"/>
            <a:ext cx="3636208" cy="2385390"/>
          </a:xfrm>
          <a:prstGeom prst="rect">
            <a:avLst/>
          </a:prstGeom>
          <a:noFill/>
        </p:spPr>
      </p:pic>
      <p:sp>
        <p:nvSpPr>
          <p:cNvPr id="3" name="AutoShape 2" descr="The impact of Millennials in the workplace · The Consultancy Group">
            <a:extLst>
              <a:ext uri="{FF2B5EF4-FFF2-40B4-BE49-F238E27FC236}">
                <a16:creationId xmlns:a16="http://schemas.microsoft.com/office/drawing/2014/main" id="{31505B2C-59AB-4B2B-AB98-4D9724A9CF73}"/>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492221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128CD-0974-4650-BF93-92EB2E62C747}"/>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2600" kern="1200">
                <a:solidFill>
                  <a:srgbClr val="FFFFFF"/>
                </a:solidFill>
                <a:latin typeface="+mj-lt"/>
                <a:ea typeface="+mj-ea"/>
                <a:cs typeface="+mj-cs"/>
              </a:rPr>
              <a:t>Front Office Interaction with Other Departments in the Hotel</a:t>
            </a:r>
          </a:p>
        </p:txBody>
      </p:sp>
      <p:pic>
        <p:nvPicPr>
          <p:cNvPr id="4" name="Picture 3">
            <a:extLst>
              <a:ext uri="{FF2B5EF4-FFF2-40B4-BE49-F238E27FC236}">
                <a16:creationId xmlns:a16="http://schemas.microsoft.com/office/drawing/2014/main" id="{39CB201D-EDD9-484C-BB59-2F3D107C6AA7}"/>
              </a:ext>
            </a:extLst>
          </p:cNvPr>
          <p:cNvPicPr>
            <a:picLocks noChangeAspect="1"/>
          </p:cNvPicPr>
          <p:nvPr/>
        </p:nvPicPr>
        <p:blipFill>
          <a:blip r:embed="rId3"/>
          <a:stretch>
            <a:fillRect/>
          </a:stretch>
        </p:blipFill>
        <p:spPr>
          <a:xfrm>
            <a:off x="3582987" y="1520764"/>
            <a:ext cx="5085525" cy="3814143"/>
          </a:xfrm>
          <a:prstGeom prst="rect">
            <a:avLst/>
          </a:prstGeom>
        </p:spPr>
      </p:pic>
    </p:spTree>
    <p:extLst>
      <p:ext uri="{BB962C8B-B14F-4D97-AF65-F5344CB8AC3E}">
        <p14:creationId xmlns:p14="http://schemas.microsoft.com/office/powerpoint/2010/main" val="11949101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528C-2FAE-6932-E514-E69634D0735C}"/>
              </a:ext>
            </a:extLst>
          </p:cNvPr>
          <p:cNvSpPr>
            <a:spLocks noGrp="1"/>
          </p:cNvSpPr>
          <p:nvPr>
            <p:ph type="title"/>
          </p:nvPr>
        </p:nvSpPr>
        <p:spPr/>
        <p:txBody>
          <a:bodyPr/>
          <a:lstStyle/>
          <a:p>
            <a:r>
              <a:rPr lang="en-US" b="1" dirty="0"/>
              <a:t>Assignment One - </a:t>
            </a:r>
            <a:r>
              <a:rPr lang="en-GB" sz="3300" dirty="0"/>
              <a:t>Due: </a:t>
            </a:r>
            <a:r>
              <a:rPr lang="en-GB" b="1" dirty="0"/>
              <a:t>28</a:t>
            </a:r>
            <a:r>
              <a:rPr lang="en-GB" b="1" baseline="30000" dirty="0"/>
              <a:t>th</a:t>
            </a:r>
            <a:r>
              <a:rPr lang="en-GB" sz="3300" b="1" dirty="0"/>
              <a:t> October 2022, 23h55</a:t>
            </a:r>
            <a:br>
              <a:rPr lang="en-GB" sz="3300" b="1" dirty="0"/>
            </a:br>
            <a:endParaRPr lang="en-GB" b="1" dirty="0"/>
          </a:p>
        </p:txBody>
      </p:sp>
      <p:sp>
        <p:nvSpPr>
          <p:cNvPr id="3" name="Content Placeholder 2">
            <a:extLst>
              <a:ext uri="{FF2B5EF4-FFF2-40B4-BE49-F238E27FC236}">
                <a16:creationId xmlns:a16="http://schemas.microsoft.com/office/drawing/2014/main" id="{00C51A9D-6EBF-0E8A-5073-4F2D695EB727}"/>
              </a:ext>
            </a:extLst>
          </p:cNvPr>
          <p:cNvSpPr>
            <a:spLocks noGrp="1"/>
          </p:cNvSpPr>
          <p:nvPr>
            <p:ph sz="half" idx="1"/>
          </p:nvPr>
        </p:nvSpPr>
        <p:spPr>
          <a:xfrm>
            <a:off x="312027" y="1760938"/>
            <a:ext cx="4101662" cy="2899295"/>
          </a:xfrm>
        </p:spPr>
        <p:txBody>
          <a:bodyPr/>
          <a:lstStyle/>
          <a:p>
            <a:pPr algn="just"/>
            <a:r>
              <a:rPr lang="en-GB" sz="1800" dirty="0"/>
              <a:t>This part of the assignment will require you to compile a Student Journal entry, based on </a:t>
            </a:r>
            <a:r>
              <a:rPr lang="en-GB" sz="1800" b="1" dirty="0"/>
              <a:t>one</a:t>
            </a:r>
            <a:r>
              <a:rPr lang="en-GB" sz="1800" dirty="0"/>
              <a:t> of the following topics:</a:t>
            </a:r>
          </a:p>
          <a:p>
            <a:pPr marL="0" indent="0" algn="just">
              <a:buNone/>
            </a:pPr>
            <a:endParaRPr lang="en-GB" sz="1800" dirty="0"/>
          </a:p>
          <a:p>
            <a:pPr marL="0" indent="0">
              <a:buNone/>
            </a:pPr>
            <a:r>
              <a:rPr lang="en-GB" sz="1800" dirty="0"/>
              <a:t>• </a:t>
            </a:r>
            <a:r>
              <a:rPr lang="en-GB" sz="1800" b="1" dirty="0"/>
              <a:t>Property Management Software in the front office </a:t>
            </a:r>
          </a:p>
          <a:p>
            <a:pPr marL="0" indent="0">
              <a:buNone/>
            </a:pPr>
            <a:r>
              <a:rPr lang="en-GB" sz="1800" dirty="0"/>
              <a:t>• The role and function of the Front Office in the Hotel Operation</a:t>
            </a:r>
            <a:endParaRPr lang="en-GB" dirty="0"/>
          </a:p>
          <a:p>
            <a:endParaRPr lang="en-GB" dirty="0"/>
          </a:p>
        </p:txBody>
      </p:sp>
      <p:sp>
        <p:nvSpPr>
          <p:cNvPr id="4" name="Content Placeholder 3">
            <a:extLst>
              <a:ext uri="{FF2B5EF4-FFF2-40B4-BE49-F238E27FC236}">
                <a16:creationId xmlns:a16="http://schemas.microsoft.com/office/drawing/2014/main" id="{AFCEA37C-A929-B216-87F1-32EF6C6EA554}"/>
              </a:ext>
            </a:extLst>
          </p:cNvPr>
          <p:cNvSpPr>
            <a:spLocks noGrp="1"/>
          </p:cNvSpPr>
          <p:nvPr>
            <p:ph sz="half" idx="2"/>
          </p:nvPr>
        </p:nvSpPr>
        <p:spPr>
          <a:xfrm>
            <a:off x="4413689" y="1124744"/>
            <a:ext cx="4375588" cy="2899295"/>
          </a:xfrm>
        </p:spPr>
        <p:txBody>
          <a:bodyPr/>
          <a:lstStyle/>
          <a:p>
            <a:pPr marL="214313" indent="-214313" algn="just"/>
            <a:r>
              <a:rPr lang="en-GB" sz="1600" dirty="0"/>
              <a:t>You must include personal reflections and link your written work to industry discussion. Describe how you will be able to apply theoretical knowledge whilst working in industry.</a:t>
            </a:r>
          </a:p>
          <a:p>
            <a:pPr marL="214313" indent="-214313" algn="just"/>
            <a:r>
              <a:rPr lang="en-GB" sz="1600" dirty="0"/>
              <a:t>Discuss why the topic is important in the hospitality industry.</a:t>
            </a:r>
          </a:p>
          <a:p>
            <a:pPr marL="214313" indent="-214313" algn="just"/>
            <a:r>
              <a:rPr lang="en-GB" sz="1600" dirty="0"/>
              <a:t>Consider the appropriate content available on Moodle and experiences. </a:t>
            </a:r>
          </a:p>
          <a:p>
            <a:pPr marL="214313" indent="-214313" algn="just"/>
            <a:r>
              <a:rPr lang="en-GB" sz="1600" dirty="0"/>
              <a:t>What is your knowledge of the topic and what have you learnt? </a:t>
            </a:r>
          </a:p>
          <a:p>
            <a:pPr marL="214313" indent="-214313" algn="just"/>
            <a:r>
              <a:rPr lang="en-GB" sz="1600" dirty="0"/>
              <a:t>Provide a brief summary on what new skills / knowledge you have acquired. </a:t>
            </a:r>
          </a:p>
          <a:p>
            <a:pPr marL="214313" indent="-214313" algn="just"/>
            <a:r>
              <a:rPr lang="en-GB" sz="1600" dirty="0"/>
              <a:t>How will you apply your knowledge in the future? </a:t>
            </a:r>
          </a:p>
          <a:p>
            <a:pPr marL="214313" indent="-214313" algn="just"/>
            <a:r>
              <a:rPr lang="en-GB" sz="1600" dirty="0"/>
              <a:t>What are your personal reflections?</a:t>
            </a:r>
            <a:endParaRPr lang="en-GB" sz="2000" dirty="0"/>
          </a:p>
          <a:p>
            <a:endParaRPr lang="en-GB" dirty="0"/>
          </a:p>
        </p:txBody>
      </p:sp>
    </p:spTree>
    <p:extLst>
      <p:ext uri="{BB962C8B-B14F-4D97-AF65-F5344CB8AC3E}">
        <p14:creationId xmlns:p14="http://schemas.microsoft.com/office/powerpoint/2010/main" val="988988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528C-2FAE-6932-E514-E69634D0735C}"/>
              </a:ext>
            </a:extLst>
          </p:cNvPr>
          <p:cNvSpPr>
            <a:spLocks noGrp="1"/>
          </p:cNvSpPr>
          <p:nvPr>
            <p:ph type="title"/>
          </p:nvPr>
        </p:nvSpPr>
        <p:spPr/>
        <p:txBody>
          <a:bodyPr/>
          <a:lstStyle/>
          <a:p>
            <a:r>
              <a:rPr lang="en-US" b="1" dirty="0"/>
              <a:t>Assignment Two: </a:t>
            </a:r>
            <a:br>
              <a:rPr lang="en-US" b="1" dirty="0"/>
            </a:br>
            <a:r>
              <a:rPr lang="en-GB" sz="3300" b="1" dirty="0"/>
              <a:t>W/C 14</a:t>
            </a:r>
            <a:r>
              <a:rPr lang="en-GB" sz="3300" b="1" baseline="30000" dirty="0"/>
              <a:t>th</a:t>
            </a:r>
            <a:r>
              <a:rPr lang="en-GB" sz="3300" b="1" dirty="0"/>
              <a:t>  November 2022</a:t>
            </a:r>
            <a:br>
              <a:rPr lang="en-GB" sz="3300" b="1" dirty="0"/>
            </a:br>
            <a:endParaRPr lang="en-GB" b="1" dirty="0"/>
          </a:p>
        </p:txBody>
      </p:sp>
      <p:sp>
        <p:nvSpPr>
          <p:cNvPr id="3" name="Content Placeholder 2">
            <a:extLst>
              <a:ext uri="{FF2B5EF4-FFF2-40B4-BE49-F238E27FC236}">
                <a16:creationId xmlns:a16="http://schemas.microsoft.com/office/drawing/2014/main" id="{00C51A9D-6EBF-0E8A-5073-4F2D695EB727}"/>
              </a:ext>
            </a:extLst>
          </p:cNvPr>
          <p:cNvSpPr>
            <a:spLocks noGrp="1"/>
          </p:cNvSpPr>
          <p:nvPr>
            <p:ph sz="half" idx="1"/>
          </p:nvPr>
        </p:nvSpPr>
        <p:spPr>
          <a:xfrm>
            <a:off x="107504" y="2132856"/>
            <a:ext cx="4101662" cy="4116334"/>
          </a:xfrm>
        </p:spPr>
        <p:txBody>
          <a:bodyPr/>
          <a:lstStyle/>
          <a:p>
            <a:pPr marL="0" indent="0">
              <a:buNone/>
            </a:pPr>
            <a:r>
              <a:rPr lang="en-GB" sz="1800" dirty="0"/>
              <a:t>Individual time slots will be arranged by your lecturer. </a:t>
            </a:r>
          </a:p>
          <a:p>
            <a:pPr marL="0" indent="0">
              <a:buNone/>
            </a:pPr>
            <a:endParaRPr lang="en-GB" sz="1800" dirty="0"/>
          </a:p>
          <a:p>
            <a:r>
              <a:rPr lang="en-GB" sz="1800" b="1" dirty="0"/>
              <a:t>Practical assignment: In this scenario, you are working in a 4* hotel as part of the Front Office Team. You will have 10minutes to complete the task. You will be assessed on your ability to undertake practical tasks of a customer service resolution scenario.</a:t>
            </a:r>
          </a:p>
        </p:txBody>
      </p:sp>
      <p:sp>
        <p:nvSpPr>
          <p:cNvPr id="4" name="Content Placeholder 3">
            <a:extLst>
              <a:ext uri="{FF2B5EF4-FFF2-40B4-BE49-F238E27FC236}">
                <a16:creationId xmlns:a16="http://schemas.microsoft.com/office/drawing/2014/main" id="{AFCEA37C-A929-B216-87F1-32EF6C6EA554}"/>
              </a:ext>
            </a:extLst>
          </p:cNvPr>
          <p:cNvSpPr>
            <a:spLocks noGrp="1"/>
          </p:cNvSpPr>
          <p:nvPr>
            <p:ph sz="half" idx="2"/>
          </p:nvPr>
        </p:nvSpPr>
        <p:spPr>
          <a:xfrm>
            <a:off x="5220072" y="3140968"/>
            <a:ext cx="3747223" cy="2599386"/>
          </a:xfrm>
        </p:spPr>
        <p:txBody>
          <a:bodyPr/>
          <a:lstStyle/>
          <a:p>
            <a:pPr marL="0" indent="0">
              <a:buNone/>
            </a:pPr>
            <a:r>
              <a:rPr lang="en-GB" sz="2000" dirty="0"/>
              <a:t>You are a member of the Front Office team and will be assessed on one of the following tasks: </a:t>
            </a:r>
          </a:p>
          <a:p>
            <a:r>
              <a:rPr lang="en-GB" sz="2000" dirty="0"/>
              <a:t> Maintenance issue </a:t>
            </a:r>
          </a:p>
          <a:p>
            <a:r>
              <a:rPr lang="en-GB" sz="2000" dirty="0"/>
              <a:t> Dirty room </a:t>
            </a:r>
          </a:p>
          <a:p>
            <a:r>
              <a:rPr lang="en-GB" sz="2000" dirty="0"/>
              <a:t>Corporate guest – </a:t>
            </a:r>
          </a:p>
          <a:p>
            <a:r>
              <a:rPr lang="en-GB" sz="2000" dirty="0"/>
              <a:t>Fully booked hotel </a:t>
            </a:r>
          </a:p>
        </p:txBody>
      </p:sp>
      <p:sp>
        <p:nvSpPr>
          <p:cNvPr id="6" name="TextBox 5">
            <a:extLst>
              <a:ext uri="{FF2B5EF4-FFF2-40B4-BE49-F238E27FC236}">
                <a16:creationId xmlns:a16="http://schemas.microsoft.com/office/drawing/2014/main" id="{D8B395FB-CB29-33A4-6A59-923BA48EC1A5}"/>
              </a:ext>
            </a:extLst>
          </p:cNvPr>
          <p:cNvSpPr txBox="1"/>
          <p:nvPr/>
        </p:nvSpPr>
        <p:spPr>
          <a:xfrm>
            <a:off x="5148064" y="764704"/>
            <a:ext cx="4101663" cy="2031325"/>
          </a:xfrm>
          <a:prstGeom prst="rect">
            <a:avLst/>
          </a:prstGeom>
          <a:noFill/>
        </p:spPr>
        <p:txBody>
          <a:bodyPr wrap="square">
            <a:spAutoFit/>
          </a:bodyPr>
          <a:lstStyle/>
          <a:p>
            <a:r>
              <a:rPr lang="en-GB" sz="1800" dirty="0"/>
              <a:t>You will apply your interpersonal &amp; communication skills with a guest. This assignment will be in the form of a role play, where your lecturer will play the part of the guest. Communication skills will be explored throughout content and practical experiences.</a:t>
            </a:r>
          </a:p>
        </p:txBody>
      </p:sp>
    </p:spTree>
    <p:extLst>
      <p:ext uri="{BB962C8B-B14F-4D97-AF65-F5344CB8AC3E}">
        <p14:creationId xmlns:p14="http://schemas.microsoft.com/office/powerpoint/2010/main" val="15179441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87836" y="4928233"/>
            <a:ext cx="8176104" cy="1236440"/>
          </a:xfrm>
          <a:noFill/>
        </p:spPr>
        <p:txBody>
          <a:bodyPr vert="horz" lIns="91440" tIns="45720" rIns="91440" bIns="45720" rtlCol="0" anchor="b">
            <a:normAutofit/>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next week.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1f5f6ec95bb0a48820e02e38d02848a0">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01c3316f0dd2ce296747dced19a367aa"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9578B4FA-5A9A-47AD-A67C-1F6F079B50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www.w3.org/XML/1998/namespace"/>
    <ds:schemaRef ds:uri="http://purl.org/dc/terms/"/>
    <ds:schemaRef ds:uri="http://schemas.microsoft.com/office/2006/documentManagement/types"/>
    <ds:schemaRef ds:uri="http://purl.org/dc/elements/1.1/"/>
    <ds:schemaRef ds:uri="http://schemas.microsoft.com/office/infopath/2007/PartnerControls"/>
    <ds:schemaRef ds:uri="3e7a15d4-c698-4f99-9f68-49b1414f3841"/>
    <ds:schemaRef ds:uri="http://schemas.openxmlformats.org/package/2006/metadata/core-properties"/>
    <ds:schemaRef ds:uri="6e64d6fd-104f-4775-b027-3bb9d4227659"/>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4355</Words>
  <Application>Microsoft Office PowerPoint</Application>
  <PresentationFormat>On-screen Show (4:3)</PresentationFormat>
  <Paragraphs>277</Paragraphs>
  <Slides>29</Slides>
  <Notes>25</Notes>
  <HiddenSlides>0</HiddenSlides>
  <MMClips>2</MMClips>
  <ScaleCrop>false</ScaleCrop>
  <HeadingPairs>
    <vt:vector size="6" baseType="variant">
      <vt:variant>
        <vt:lpstr>Fonts Used</vt:lpstr>
      </vt:variant>
      <vt:variant>
        <vt:i4>12</vt:i4>
      </vt:variant>
      <vt:variant>
        <vt:lpstr>Theme</vt:lpstr>
      </vt:variant>
      <vt:variant>
        <vt:i4>17</vt:i4>
      </vt:variant>
      <vt:variant>
        <vt:lpstr>Slide Titles</vt:lpstr>
      </vt:variant>
      <vt:variant>
        <vt:i4>29</vt:i4>
      </vt:variant>
    </vt:vector>
  </HeadingPairs>
  <TitlesOfParts>
    <vt:vector size="58" baseType="lpstr">
      <vt:lpstr>Carlito</vt:lpstr>
      <vt:lpstr>Myriad Pro</vt:lpstr>
      <vt:lpstr>SourceSansPro</vt:lpstr>
      <vt:lpstr>Amasis MT Pro Medium</vt:lpstr>
      <vt:lpstr>arial</vt:lpstr>
      <vt:lpstr>arial</vt:lpstr>
      <vt:lpstr>Calibri</vt:lpstr>
      <vt:lpstr>Calibri Light</vt:lpstr>
      <vt:lpstr>open sans</vt:lpstr>
      <vt:lpstr>Roboto</vt:lpstr>
      <vt:lpstr>Symbol</vt:lpstr>
      <vt:lpstr>Times New Roman</vt: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BA International Hotel Management  Hotel Administration &amp; Front Office Operations   BMIH4004  Week Two</vt:lpstr>
      <vt:lpstr>Content – Week 2</vt:lpstr>
      <vt:lpstr>Module Outcomes</vt:lpstr>
      <vt:lpstr>Breakout room exercise: </vt:lpstr>
      <vt:lpstr>PowerPoint Presentation</vt:lpstr>
      <vt:lpstr>PowerPoint Presentation</vt:lpstr>
      <vt:lpstr>PowerPoint Presentation</vt:lpstr>
      <vt:lpstr>PowerPoint Presentation</vt:lpstr>
      <vt:lpstr>PowerPoint Presentation</vt:lpstr>
      <vt:lpstr>PowerPoint Presentation</vt:lpstr>
      <vt:lpstr>PMS Limitations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PMS</vt:lpstr>
      <vt:lpstr>Why use this technology?</vt:lpstr>
      <vt:lpstr> A Seamless Guest Experience </vt:lpstr>
      <vt:lpstr> Who wants this technology? </vt:lpstr>
      <vt:lpstr>Front Office Interaction with Other Departments in the Hotel</vt:lpstr>
      <vt:lpstr>Assignment One - Due: 28th October 2022, 23h55 </vt:lpstr>
      <vt:lpstr>Assignment Two:  W/C 14th  November 2022 </vt:lpstr>
      <vt:lpstr>I look forward to seeing you next week. If you have any questions in the meantime, please send an email l.blake@uwtsd.ac.uk.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Laurence Blake</cp:lastModifiedBy>
  <cp:revision>32</cp:revision>
  <cp:lastPrinted>2021-01-25T17:46:47Z</cp:lastPrinted>
  <dcterms:created xsi:type="dcterms:W3CDTF">2015-04-14T15:21:28Z</dcterms:created>
  <dcterms:modified xsi:type="dcterms:W3CDTF">2022-10-07T15:29:05Z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