
<file path=[Content_Types].xml><?xml version="1.0" encoding="utf-8"?>
<Types xmlns="http://schemas.openxmlformats.org/package/2006/content-types">
  <Default Extension="jpeg" ContentType="image/jpeg"/>
  <Default Extension="jpg" ContentType="image/gif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media/image9.jpg" ContentType="image/jpeg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media/image11.jpg" ContentType="image/jpeg"/>
  <Override PartName="/ppt/media/image12.jpg" ContentType="image/jpeg"/>
  <Override PartName="/ppt/media/image13.jpg" ContentType="image/jpeg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  <p:sldMasterId id="2147483676" r:id="rId2"/>
  </p:sldMasterIdLst>
  <p:notesMasterIdLst>
    <p:notesMasterId r:id="rId59"/>
  </p:notesMasterIdLst>
  <p:sldIdLst>
    <p:sldId id="366" r:id="rId3"/>
    <p:sldId id="368" r:id="rId4"/>
    <p:sldId id="369" r:id="rId5"/>
    <p:sldId id="370" r:id="rId6"/>
    <p:sldId id="371" r:id="rId7"/>
    <p:sldId id="372" r:id="rId8"/>
    <p:sldId id="373" r:id="rId9"/>
    <p:sldId id="374" r:id="rId10"/>
    <p:sldId id="375" r:id="rId11"/>
    <p:sldId id="376" r:id="rId12"/>
    <p:sldId id="377" r:id="rId13"/>
    <p:sldId id="378" r:id="rId14"/>
    <p:sldId id="379" r:id="rId15"/>
    <p:sldId id="380" r:id="rId16"/>
    <p:sldId id="381" r:id="rId17"/>
    <p:sldId id="382" r:id="rId18"/>
    <p:sldId id="383" r:id="rId19"/>
    <p:sldId id="384" r:id="rId20"/>
    <p:sldId id="385" r:id="rId21"/>
    <p:sldId id="386" r:id="rId22"/>
    <p:sldId id="387" r:id="rId23"/>
    <p:sldId id="388" r:id="rId24"/>
    <p:sldId id="389" r:id="rId25"/>
    <p:sldId id="390" r:id="rId26"/>
    <p:sldId id="391" r:id="rId27"/>
    <p:sldId id="392" r:id="rId28"/>
    <p:sldId id="393" r:id="rId29"/>
    <p:sldId id="394" r:id="rId30"/>
    <p:sldId id="395" r:id="rId31"/>
    <p:sldId id="396" r:id="rId32"/>
    <p:sldId id="397" r:id="rId33"/>
    <p:sldId id="398" r:id="rId34"/>
    <p:sldId id="399" r:id="rId35"/>
    <p:sldId id="400" r:id="rId36"/>
    <p:sldId id="401" r:id="rId37"/>
    <p:sldId id="402" r:id="rId38"/>
    <p:sldId id="403" r:id="rId39"/>
    <p:sldId id="404" r:id="rId40"/>
    <p:sldId id="405" r:id="rId41"/>
    <p:sldId id="406" r:id="rId42"/>
    <p:sldId id="407" r:id="rId43"/>
    <p:sldId id="408" r:id="rId44"/>
    <p:sldId id="409" r:id="rId45"/>
    <p:sldId id="410" r:id="rId46"/>
    <p:sldId id="411" r:id="rId47"/>
    <p:sldId id="412" r:id="rId48"/>
    <p:sldId id="413" r:id="rId49"/>
    <p:sldId id="414" r:id="rId50"/>
    <p:sldId id="415" r:id="rId51"/>
    <p:sldId id="416" r:id="rId52"/>
    <p:sldId id="417" r:id="rId53"/>
    <p:sldId id="418" r:id="rId54"/>
    <p:sldId id="419" r:id="rId55"/>
    <p:sldId id="420" r:id="rId56"/>
    <p:sldId id="421" r:id="rId57"/>
    <p:sldId id="422" r:id="rId58"/>
  </p:sldIdLst>
  <p:sldSz cx="12192000" cy="6858000"/>
  <p:notesSz cx="6669088" cy="97536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996633"/>
    <a:srgbClr val="FF66FF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49880" autoAdjust="0"/>
  </p:normalViewPr>
  <p:slideViewPr>
    <p:cSldViewPr snapToGrid="0">
      <p:cViewPr varScale="1">
        <p:scale>
          <a:sx n="55" d="100"/>
          <a:sy n="55" d="100"/>
        </p:scale>
        <p:origin x="27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61" Type="http://schemas.openxmlformats.org/officeDocument/2006/relationships/viewProps" Target="viewProp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microsoft.com/office/2016/11/relationships/changesInfo" Target="changesInfos/changesInfo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notesMaster" Target="notesMasters/notesMaster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ison Rees-Edwards" userId="6ddc9a34-5fd4-438d-87b4-9c8b83b97512" providerId="ADAL" clId="{21C9B088-5186-435A-AC6F-B324ED4993D6}"/>
    <pc:docChg chg="modSld">
      <pc:chgData name="Alison Rees-Edwards" userId="6ddc9a34-5fd4-438d-87b4-9c8b83b97512" providerId="ADAL" clId="{21C9B088-5186-435A-AC6F-B324ED4993D6}" dt="2025-02-13T15:08:46.746" v="31" actId="6549"/>
      <pc:docMkLst>
        <pc:docMk/>
      </pc:docMkLst>
      <pc:sldChg chg="modNotesTx">
        <pc:chgData name="Alison Rees-Edwards" userId="6ddc9a34-5fd4-438d-87b4-9c8b83b97512" providerId="ADAL" clId="{21C9B088-5186-435A-AC6F-B324ED4993D6}" dt="2025-02-13T15:07:06.807" v="0" actId="6549"/>
        <pc:sldMkLst>
          <pc:docMk/>
          <pc:sldMk cId="125238500" sldId="366"/>
        </pc:sldMkLst>
      </pc:sldChg>
      <pc:sldChg chg="modNotesTx">
        <pc:chgData name="Alison Rees-Edwards" userId="6ddc9a34-5fd4-438d-87b4-9c8b83b97512" providerId="ADAL" clId="{21C9B088-5186-435A-AC6F-B324ED4993D6}" dt="2025-02-13T15:07:15.875" v="1" actId="6549"/>
        <pc:sldMkLst>
          <pc:docMk/>
          <pc:sldMk cId="100256919" sldId="376"/>
        </pc:sldMkLst>
      </pc:sldChg>
      <pc:sldChg chg="modNotesTx">
        <pc:chgData name="Alison Rees-Edwards" userId="6ddc9a34-5fd4-438d-87b4-9c8b83b97512" providerId="ADAL" clId="{21C9B088-5186-435A-AC6F-B324ED4993D6}" dt="2025-02-13T15:07:19.592" v="2" actId="6549"/>
        <pc:sldMkLst>
          <pc:docMk/>
          <pc:sldMk cId="2348001261" sldId="377"/>
        </pc:sldMkLst>
      </pc:sldChg>
      <pc:sldChg chg="modNotesTx">
        <pc:chgData name="Alison Rees-Edwards" userId="6ddc9a34-5fd4-438d-87b4-9c8b83b97512" providerId="ADAL" clId="{21C9B088-5186-435A-AC6F-B324ED4993D6}" dt="2025-02-13T15:07:22.907" v="3" actId="6549"/>
        <pc:sldMkLst>
          <pc:docMk/>
          <pc:sldMk cId="2971855252" sldId="379"/>
        </pc:sldMkLst>
      </pc:sldChg>
      <pc:sldChg chg="modNotesTx">
        <pc:chgData name="Alison Rees-Edwards" userId="6ddc9a34-5fd4-438d-87b4-9c8b83b97512" providerId="ADAL" clId="{21C9B088-5186-435A-AC6F-B324ED4993D6}" dt="2025-02-13T15:07:25.568" v="4" actId="6549"/>
        <pc:sldMkLst>
          <pc:docMk/>
          <pc:sldMk cId="3083875483" sldId="380"/>
        </pc:sldMkLst>
      </pc:sldChg>
      <pc:sldChg chg="modNotesTx">
        <pc:chgData name="Alison Rees-Edwards" userId="6ddc9a34-5fd4-438d-87b4-9c8b83b97512" providerId="ADAL" clId="{21C9B088-5186-435A-AC6F-B324ED4993D6}" dt="2025-02-13T15:07:29.195" v="5" actId="6549"/>
        <pc:sldMkLst>
          <pc:docMk/>
          <pc:sldMk cId="343479938" sldId="381"/>
        </pc:sldMkLst>
      </pc:sldChg>
      <pc:sldChg chg="modNotesTx">
        <pc:chgData name="Alison Rees-Edwards" userId="6ddc9a34-5fd4-438d-87b4-9c8b83b97512" providerId="ADAL" clId="{21C9B088-5186-435A-AC6F-B324ED4993D6}" dt="2025-02-13T15:07:32.387" v="6" actId="6549"/>
        <pc:sldMkLst>
          <pc:docMk/>
          <pc:sldMk cId="255684755" sldId="383"/>
        </pc:sldMkLst>
      </pc:sldChg>
      <pc:sldChg chg="modNotesTx">
        <pc:chgData name="Alison Rees-Edwards" userId="6ddc9a34-5fd4-438d-87b4-9c8b83b97512" providerId="ADAL" clId="{21C9B088-5186-435A-AC6F-B324ED4993D6}" dt="2025-02-13T15:07:35.184" v="7" actId="6549"/>
        <pc:sldMkLst>
          <pc:docMk/>
          <pc:sldMk cId="2007877981" sldId="384"/>
        </pc:sldMkLst>
      </pc:sldChg>
      <pc:sldChg chg="modNotesTx">
        <pc:chgData name="Alison Rees-Edwards" userId="6ddc9a34-5fd4-438d-87b4-9c8b83b97512" providerId="ADAL" clId="{21C9B088-5186-435A-AC6F-B324ED4993D6}" dt="2025-02-13T15:07:37.666" v="8" actId="6549"/>
        <pc:sldMkLst>
          <pc:docMk/>
          <pc:sldMk cId="2419706063" sldId="385"/>
        </pc:sldMkLst>
      </pc:sldChg>
      <pc:sldChg chg="modNotesTx">
        <pc:chgData name="Alison Rees-Edwards" userId="6ddc9a34-5fd4-438d-87b4-9c8b83b97512" providerId="ADAL" clId="{21C9B088-5186-435A-AC6F-B324ED4993D6}" dt="2025-02-13T15:07:39.842" v="9" actId="6549"/>
        <pc:sldMkLst>
          <pc:docMk/>
          <pc:sldMk cId="2748117790" sldId="386"/>
        </pc:sldMkLst>
      </pc:sldChg>
      <pc:sldChg chg="modNotesTx">
        <pc:chgData name="Alison Rees-Edwards" userId="6ddc9a34-5fd4-438d-87b4-9c8b83b97512" providerId="ADAL" clId="{21C9B088-5186-435A-AC6F-B324ED4993D6}" dt="2025-02-13T15:07:42.695" v="10" actId="6549"/>
        <pc:sldMkLst>
          <pc:docMk/>
          <pc:sldMk cId="1276251350" sldId="387"/>
        </pc:sldMkLst>
      </pc:sldChg>
      <pc:sldChg chg="modNotesTx">
        <pc:chgData name="Alison Rees-Edwards" userId="6ddc9a34-5fd4-438d-87b4-9c8b83b97512" providerId="ADAL" clId="{21C9B088-5186-435A-AC6F-B324ED4993D6}" dt="2025-02-13T15:07:44.800" v="11" actId="6549"/>
        <pc:sldMkLst>
          <pc:docMk/>
          <pc:sldMk cId="3992059760" sldId="388"/>
        </pc:sldMkLst>
      </pc:sldChg>
      <pc:sldChg chg="modNotesTx">
        <pc:chgData name="Alison Rees-Edwards" userId="6ddc9a34-5fd4-438d-87b4-9c8b83b97512" providerId="ADAL" clId="{21C9B088-5186-435A-AC6F-B324ED4993D6}" dt="2025-02-13T15:07:47.036" v="12" actId="6549"/>
        <pc:sldMkLst>
          <pc:docMk/>
          <pc:sldMk cId="987782515" sldId="389"/>
        </pc:sldMkLst>
      </pc:sldChg>
      <pc:sldChg chg="modNotesTx">
        <pc:chgData name="Alison Rees-Edwards" userId="6ddc9a34-5fd4-438d-87b4-9c8b83b97512" providerId="ADAL" clId="{21C9B088-5186-435A-AC6F-B324ED4993D6}" dt="2025-02-13T15:07:52.795" v="13" actId="6549"/>
        <pc:sldMkLst>
          <pc:docMk/>
          <pc:sldMk cId="2511383380" sldId="391"/>
        </pc:sldMkLst>
      </pc:sldChg>
      <pc:sldChg chg="modNotesTx">
        <pc:chgData name="Alison Rees-Edwards" userId="6ddc9a34-5fd4-438d-87b4-9c8b83b97512" providerId="ADAL" clId="{21C9B088-5186-435A-AC6F-B324ED4993D6}" dt="2025-02-13T15:07:56.197" v="14" actId="6549"/>
        <pc:sldMkLst>
          <pc:docMk/>
          <pc:sldMk cId="3250130577" sldId="392"/>
        </pc:sldMkLst>
      </pc:sldChg>
      <pc:sldChg chg="modNotesTx">
        <pc:chgData name="Alison Rees-Edwards" userId="6ddc9a34-5fd4-438d-87b4-9c8b83b97512" providerId="ADAL" clId="{21C9B088-5186-435A-AC6F-B324ED4993D6}" dt="2025-02-13T15:07:58.337" v="15" actId="6549"/>
        <pc:sldMkLst>
          <pc:docMk/>
          <pc:sldMk cId="3507109772" sldId="393"/>
        </pc:sldMkLst>
      </pc:sldChg>
      <pc:sldChg chg="modNotesTx">
        <pc:chgData name="Alison Rees-Edwards" userId="6ddc9a34-5fd4-438d-87b4-9c8b83b97512" providerId="ADAL" clId="{21C9B088-5186-435A-AC6F-B324ED4993D6}" dt="2025-02-13T15:08:03.507" v="16" actId="6549"/>
        <pc:sldMkLst>
          <pc:docMk/>
          <pc:sldMk cId="4171379658" sldId="397"/>
        </pc:sldMkLst>
      </pc:sldChg>
      <pc:sldChg chg="modNotesTx">
        <pc:chgData name="Alison Rees-Edwards" userId="6ddc9a34-5fd4-438d-87b4-9c8b83b97512" providerId="ADAL" clId="{21C9B088-5186-435A-AC6F-B324ED4993D6}" dt="2025-02-13T15:08:06.288" v="17" actId="6549"/>
        <pc:sldMkLst>
          <pc:docMk/>
          <pc:sldMk cId="2518408347" sldId="398"/>
        </pc:sldMkLst>
      </pc:sldChg>
      <pc:sldChg chg="modNotesTx">
        <pc:chgData name="Alison Rees-Edwards" userId="6ddc9a34-5fd4-438d-87b4-9c8b83b97512" providerId="ADAL" clId="{21C9B088-5186-435A-AC6F-B324ED4993D6}" dt="2025-02-13T15:08:09.092" v="18" actId="6549"/>
        <pc:sldMkLst>
          <pc:docMk/>
          <pc:sldMk cId="1298455025" sldId="399"/>
        </pc:sldMkLst>
      </pc:sldChg>
      <pc:sldChg chg="modNotesTx">
        <pc:chgData name="Alison Rees-Edwards" userId="6ddc9a34-5fd4-438d-87b4-9c8b83b97512" providerId="ADAL" clId="{21C9B088-5186-435A-AC6F-B324ED4993D6}" dt="2025-02-13T15:08:13.807" v="19" actId="6549"/>
        <pc:sldMkLst>
          <pc:docMk/>
          <pc:sldMk cId="3475550245" sldId="403"/>
        </pc:sldMkLst>
      </pc:sldChg>
      <pc:sldChg chg="modNotesTx">
        <pc:chgData name="Alison Rees-Edwards" userId="6ddc9a34-5fd4-438d-87b4-9c8b83b97512" providerId="ADAL" clId="{21C9B088-5186-435A-AC6F-B324ED4993D6}" dt="2025-02-13T15:08:16.031" v="20" actId="6549"/>
        <pc:sldMkLst>
          <pc:docMk/>
          <pc:sldMk cId="1774736802" sldId="404"/>
        </pc:sldMkLst>
      </pc:sldChg>
      <pc:sldChg chg="modNotesTx">
        <pc:chgData name="Alison Rees-Edwards" userId="6ddc9a34-5fd4-438d-87b4-9c8b83b97512" providerId="ADAL" clId="{21C9B088-5186-435A-AC6F-B324ED4993D6}" dt="2025-02-13T15:08:17.955" v="21" actId="6549"/>
        <pc:sldMkLst>
          <pc:docMk/>
          <pc:sldMk cId="212316661" sldId="405"/>
        </pc:sldMkLst>
      </pc:sldChg>
      <pc:sldChg chg="modNotesTx">
        <pc:chgData name="Alison Rees-Edwards" userId="6ddc9a34-5fd4-438d-87b4-9c8b83b97512" providerId="ADAL" clId="{21C9B088-5186-435A-AC6F-B324ED4993D6}" dt="2025-02-13T15:08:20.273" v="22" actId="6549"/>
        <pc:sldMkLst>
          <pc:docMk/>
          <pc:sldMk cId="3444744150" sldId="406"/>
        </pc:sldMkLst>
      </pc:sldChg>
      <pc:sldChg chg="modNotesTx">
        <pc:chgData name="Alison Rees-Edwards" userId="6ddc9a34-5fd4-438d-87b4-9c8b83b97512" providerId="ADAL" clId="{21C9B088-5186-435A-AC6F-B324ED4993D6}" dt="2025-02-13T15:08:23.801" v="23" actId="6549"/>
        <pc:sldMkLst>
          <pc:docMk/>
          <pc:sldMk cId="870293747" sldId="408"/>
        </pc:sldMkLst>
      </pc:sldChg>
      <pc:sldChg chg="modNotesTx">
        <pc:chgData name="Alison Rees-Edwards" userId="6ddc9a34-5fd4-438d-87b4-9c8b83b97512" providerId="ADAL" clId="{21C9B088-5186-435A-AC6F-B324ED4993D6}" dt="2025-02-13T15:08:27.066" v="24" actId="6549"/>
        <pc:sldMkLst>
          <pc:docMk/>
          <pc:sldMk cId="1056855998" sldId="410"/>
        </pc:sldMkLst>
      </pc:sldChg>
      <pc:sldChg chg="modNotesTx">
        <pc:chgData name="Alison Rees-Edwards" userId="6ddc9a34-5fd4-438d-87b4-9c8b83b97512" providerId="ADAL" clId="{21C9B088-5186-435A-AC6F-B324ED4993D6}" dt="2025-02-13T15:08:29.323" v="25" actId="6549"/>
        <pc:sldMkLst>
          <pc:docMk/>
          <pc:sldMk cId="863995330" sldId="411"/>
        </pc:sldMkLst>
      </pc:sldChg>
      <pc:sldChg chg="modNotesTx">
        <pc:chgData name="Alison Rees-Edwards" userId="6ddc9a34-5fd4-438d-87b4-9c8b83b97512" providerId="ADAL" clId="{21C9B088-5186-435A-AC6F-B324ED4993D6}" dt="2025-02-13T15:08:34.216" v="26" actId="6549"/>
        <pc:sldMkLst>
          <pc:docMk/>
          <pc:sldMk cId="3784858066" sldId="412"/>
        </pc:sldMkLst>
      </pc:sldChg>
      <pc:sldChg chg="modNotesTx">
        <pc:chgData name="Alison Rees-Edwards" userId="6ddc9a34-5fd4-438d-87b4-9c8b83b97512" providerId="ADAL" clId="{21C9B088-5186-435A-AC6F-B324ED4993D6}" dt="2025-02-13T15:08:36.727" v="27" actId="6549"/>
        <pc:sldMkLst>
          <pc:docMk/>
          <pc:sldMk cId="3770143217" sldId="413"/>
        </pc:sldMkLst>
      </pc:sldChg>
      <pc:sldChg chg="modNotesTx">
        <pc:chgData name="Alison Rees-Edwards" userId="6ddc9a34-5fd4-438d-87b4-9c8b83b97512" providerId="ADAL" clId="{21C9B088-5186-435A-AC6F-B324ED4993D6}" dt="2025-02-13T15:08:39.241" v="28" actId="6549"/>
        <pc:sldMkLst>
          <pc:docMk/>
          <pc:sldMk cId="349880271" sldId="414"/>
        </pc:sldMkLst>
      </pc:sldChg>
      <pc:sldChg chg="modNotesTx">
        <pc:chgData name="Alison Rees-Edwards" userId="6ddc9a34-5fd4-438d-87b4-9c8b83b97512" providerId="ADAL" clId="{21C9B088-5186-435A-AC6F-B324ED4993D6}" dt="2025-02-13T15:08:41.395" v="29" actId="6549"/>
        <pc:sldMkLst>
          <pc:docMk/>
          <pc:sldMk cId="1584291161" sldId="415"/>
        </pc:sldMkLst>
      </pc:sldChg>
      <pc:sldChg chg="modNotesTx">
        <pc:chgData name="Alison Rees-Edwards" userId="6ddc9a34-5fd4-438d-87b4-9c8b83b97512" providerId="ADAL" clId="{21C9B088-5186-435A-AC6F-B324ED4993D6}" dt="2025-02-13T15:08:44.349" v="30" actId="6549"/>
        <pc:sldMkLst>
          <pc:docMk/>
          <pc:sldMk cId="1256552849" sldId="416"/>
        </pc:sldMkLst>
      </pc:sldChg>
      <pc:sldChg chg="modNotesTx">
        <pc:chgData name="Alison Rees-Edwards" userId="6ddc9a34-5fd4-438d-87b4-9c8b83b97512" providerId="ADAL" clId="{21C9B088-5186-435A-AC6F-B324ED4993D6}" dt="2025-02-13T15:08:46.746" v="31" actId="6549"/>
        <pc:sldMkLst>
          <pc:docMk/>
          <pc:sldMk cId="1954234033" sldId="417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889933" cy="48767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en-GB"/>
          </a:p>
        </p:txBody>
      </p:sp>
      <p:sp>
        <p:nvSpPr>
          <p:cNvPr id="3" name="Date Placeholder 2"/>
          <p:cNvSpPr txBox="1">
            <a:spLocks noGrp="1"/>
          </p:cNvSpPr>
          <p:nvPr>
            <p:ph type="dt" idx="1"/>
          </p:nvPr>
        </p:nvSpPr>
        <p:spPr>
          <a:xfrm>
            <a:off x="3777605" y="0"/>
            <a:ext cx="2889933" cy="48767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D491C431-8585-4020-BEAB-ABD87AAA9289}" type="datetime1">
              <a:rPr lang="en-GB"/>
              <a:pPr lvl="0"/>
              <a:t>13/02/2025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84133" y="731840"/>
            <a:ext cx="6500807" cy="3657600"/>
          </a:xfrm>
          <a:prstGeom prst="rect">
            <a:avLst/>
          </a:prstGeom>
          <a:noFill/>
          <a:ln w="12701">
            <a:solidFill>
              <a:srgbClr val="000000"/>
            </a:solidFill>
            <a:prstDash val="solid"/>
          </a:ln>
        </p:spPr>
      </p:sp>
      <p:sp>
        <p:nvSpPr>
          <p:cNvPr id="5" name="Notes Placeholder 4"/>
          <p:cNvSpPr txBox="1">
            <a:spLocks noGrp="1"/>
          </p:cNvSpPr>
          <p:nvPr>
            <p:ph type="body" sz="quarter" idx="3"/>
          </p:nvPr>
        </p:nvSpPr>
        <p:spPr>
          <a:xfrm>
            <a:off x="666908" y="4632963"/>
            <a:ext cx="5335267" cy="438912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4"/>
          </p:nvPr>
        </p:nvSpPr>
        <p:spPr>
          <a:xfrm>
            <a:off x="0" y="9264225"/>
            <a:ext cx="2889933" cy="48767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en-GB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xfrm>
            <a:off x="3777605" y="9264225"/>
            <a:ext cx="2889933" cy="48767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5C087D5B-2645-47C3-9D01-BA6EDB97AD64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34592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marR="0" lvl="0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Calibri"/>
      </a:defRPr>
    </a:lvl1pPr>
    <a:lvl2pPr marL="457200" marR="0" lvl="1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Calibri"/>
      </a:defRPr>
    </a:lvl2pPr>
    <a:lvl3pPr marL="914400" marR="0" lvl="2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Calibri"/>
      </a:defRPr>
    </a:lvl3pPr>
    <a:lvl4pPr marL="1371600" marR="0" lvl="3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Calibri"/>
      </a:defRPr>
    </a:lvl4pPr>
    <a:lvl5pPr marL="1828800" marR="0" lvl="4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Calibri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4138" y="731838"/>
            <a:ext cx="6500812" cy="36576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5FFDD11-B3EC-214B-B984-1798BFAD033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151399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84138" y="731838"/>
            <a:ext cx="6500812" cy="3657600"/>
          </a:xfrm>
          <a:ln/>
        </p:spPr>
      </p:sp>
      <p:sp>
        <p:nvSpPr>
          <p:cNvPr id="717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y-GB" altLang="cy-GB">
              <a:latin typeface="Arial" panose="020B0604020202020204" pitchFamily="34" charset="0"/>
            </a:endParaRPr>
          </a:p>
        </p:txBody>
      </p:sp>
      <p:sp>
        <p:nvSpPr>
          <p:cNvPr id="71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55FB1A8-CF2D-4188-B816-F7210B14F170}" type="slidenum">
              <a:rPr kumimoji="0" lang="en-GB" altLang="cy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altLang="cy-GB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285102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225425" y="793750"/>
            <a:ext cx="7061200" cy="39719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B39E918-88F5-4DC3-ADC2-D63BF93AAE5D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21810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4138" y="731838"/>
            <a:ext cx="6500812" cy="3657600"/>
          </a:xfrm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pPr lvl="0"/>
            <a:endParaRPr lang="en-GB" dirty="0"/>
          </a:p>
        </p:txBody>
      </p:sp>
      <p:sp>
        <p:nvSpPr>
          <p:cNvPr id="4" name="Slide Number Placeholder 3"/>
          <p:cNvSpPr txBox="1"/>
          <p:nvPr/>
        </p:nvSpPr>
        <p:spPr>
          <a:xfrm>
            <a:off x="3777605" y="9264225"/>
            <a:ext cx="2889933" cy="48767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97433213-13E9-4353-84CC-5E95B7471E48}" type="slidenum">
              <a:t>10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792513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4138" y="731838"/>
            <a:ext cx="6500812" cy="3657600"/>
          </a:xfrm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pPr lvl="0"/>
            <a:endParaRPr lang="en-GB" dirty="0"/>
          </a:p>
        </p:txBody>
      </p:sp>
      <p:sp>
        <p:nvSpPr>
          <p:cNvPr id="4" name="Slide Number Placeholder 3"/>
          <p:cNvSpPr txBox="1"/>
          <p:nvPr/>
        </p:nvSpPr>
        <p:spPr>
          <a:xfrm>
            <a:off x="3777605" y="9264225"/>
            <a:ext cx="2889933" cy="48767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97433213-13E9-4353-84CC-5E95B7471E48}" type="slidenum">
              <a:t>11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809407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4138" y="731838"/>
            <a:ext cx="6500812" cy="3657600"/>
          </a:xfrm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 txBox="1"/>
          <p:nvPr/>
        </p:nvSpPr>
        <p:spPr>
          <a:xfrm>
            <a:off x="3777605" y="9264225"/>
            <a:ext cx="2889933" cy="48767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4F0C0C9A-FEAA-44D2-80E5-88FA0885E713}" type="slidenum">
              <a:t>12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714047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4138" y="731838"/>
            <a:ext cx="6500812" cy="36576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en-GB" dirty="0"/>
          </a:p>
          <a:p>
            <a:pPr lvl="0"/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5C087D5B-2645-47C3-9D01-BA6EDB97AD64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56632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4138" y="731838"/>
            <a:ext cx="6500812" cy="36576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en-GB" dirty="0"/>
          </a:p>
          <a:p>
            <a:pPr lvl="0"/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5C087D5B-2645-47C3-9D01-BA6EDB97AD64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54487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>
          <a:xfrm>
            <a:off x="84138" y="731838"/>
            <a:ext cx="6500812" cy="3657600"/>
          </a:xfrm>
        </p:spPr>
      </p:sp>
      <p:sp>
        <p:nvSpPr>
          <p:cNvPr id="3" name="Rectangle 3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pPr lvl="0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804646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4138" y="731838"/>
            <a:ext cx="6500812" cy="36576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5C087D5B-2645-47C3-9D01-BA6EDB97AD64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2024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4138" y="731838"/>
            <a:ext cx="6500812" cy="3657600"/>
          </a:xfrm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pPr lvl="0"/>
            <a:endParaRPr lang="en-GB" i="1" dirty="0">
              <a:solidFill>
                <a:srgbClr val="1F497D"/>
              </a:solidFill>
            </a:endParaRPr>
          </a:p>
          <a:p>
            <a:pPr lvl="0"/>
            <a:endParaRPr lang="en-GB" dirty="0"/>
          </a:p>
        </p:txBody>
      </p:sp>
      <p:sp>
        <p:nvSpPr>
          <p:cNvPr id="4" name="Slide Number Placeholder 3"/>
          <p:cNvSpPr txBox="1"/>
          <p:nvPr/>
        </p:nvSpPr>
        <p:spPr>
          <a:xfrm>
            <a:off x="3777605" y="9264225"/>
            <a:ext cx="2889933" cy="48767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C5170C22-84D2-426D-94E6-2168F9474679}" type="slidenum">
              <a:t>17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3061294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4138" y="731838"/>
            <a:ext cx="6500812" cy="3657600"/>
          </a:xfrm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 txBox="1"/>
          <p:nvPr/>
        </p:nvSpPr>
        <p:spPr>
          <a:xfrm>
            <a:off x="3777605" y="9264225"/>
            <a:ext cx="2889933" cy="48767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5227E8D5-7AFD-48B0-A2CF-735E0D2FE35A}" type="slidenum">
              <a:t>18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8311831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4138" y="731838"/>
            <a:ext cx="6500812" cy="36576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5C087D5B-2645-47C3-9D01-BA6EDB97AD64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407666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4138" y="731838"/>
            <a:ext cx="6500812" cy="3657600"/>
          </a:xfrm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pPr lvl="0"/>
            <a:endParaRPr lang="en-GB" dirty="0"/>
          </a:p>
        </p:txBody>
      </p:sp>
      <p:sp>
        <p:nvSpPr>
          <p:cNvPr id="4" name="Slide Number Placeholder 3"/>
          <p:cNvSpPr txBox="1"/>
          <p:nvPr/>
        </p:nvSpPr>
        <p:spPr>
          <a:xfrm>
            <a:off x="3777605" y="9264225"/>
            <a:ext cx="2889933" cy="48767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C5170C22-84D2-426D-94E6-2168F9474679}" type="slidenum">
              <a:t>20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64807440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4138" y="731838"/>
            <a:ext cx="6500812" cy="3657600"/>
          </a:xfrm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pPr lvl="0"/>
            <a:endParaRPr lang="en-GB" dirty="0"/>
          </a:p>
        </p:txBody>
      </p:sp>
      <p:sp>
        <p:nvSpPr>
          <p:cNvPr id="4" name="Slide Number Placeholder 3"/>
          <p:cNvSpPr txBox="1"/>
          <p:nvPr/>
        </p:nvSpPr>
        <p:spPr>
          <a:xfrm>
            <a:off x="3777605" y="9264225"/>
            <a:ext cx="2889933" cy="48767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C5170C22-84D2-426D-94E6-2168F9474679}" type="slidenum">
              <a:t>21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3959160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4138" y="731838"/>
            <a:ext cx="6500812" cy="3657600"/>
          </a:xfrm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 txBox="1"/>
          <p:nvPr/>
        </p:nvSpPr>
        <p:spPr>
          <a:xfrm>
            <a:off x="3777605" y="9264225"/>
            <a:ext cx="2889933" cy="48767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5227E8D5-7AFD-48B0-A2CF-735E0D2FE35A}" type="slidenum">
              <a:t>22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6532556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4138" y="731838"/>
            <a:ext cx="6500812" cy="3657600"/>
          </a:xfrm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pPr lvl="0"/>
            <a:endParaRPr lang="en-GB" dirty="0"/>
          </a:p>
        </p:txBody>
      </p:sp>
      <p:sp>
        <p:nvSpPr>
          <p:cNvPr id="4" name="Slide Number Placeholder 3"/>
          <p:cNvSpPr txBox="1"/>
          <p:nvPr/>
        </p:nvSpPr>
        <p:spPr>
          <a:xfrm>
            <a:off x="3777605" y="9264225"/>
            <a:ext cx="2889933" cy="48767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C5170C22-84D2-426D-94E6-2168F9474679}" type="slidenum">
              <a:t>23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7196195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4138" y="731838"/>
            <a:ext cx="6500812" cy="36576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5C087D5B-2645-47C3-9D01-BA6EDB97AD64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7533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4138" y="731838"/>
            <a:ext cx="6500812" cy="36576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5C087D5B-2645-47C3-9D01-BA6EDB97AD64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638858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4138" y="731838"/>
            <a:ext cx="6500812" cy="36576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5C087D5B-2645-47C3-9D01-BA6EDB97AD64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423615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4138" y="731838"/>
            <a:ext cx="6500812" cy="36576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5C087D5B-2645-47C3-9D01-BA6EDB97AD64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774505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4138" y="731838"/>
            <a:ext cx="6500812" cy="36576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5C087D5B-2645-47C3-9D01-BA6EDB97AD64}" type="slidenum">
              <a:rPr lang="en-GB" smtClean="0"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351201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4138" y="731838"/>
            <a:ext cx="6500812" cy="36576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5C087D5B-2645-47C3-9D01-BA6EDB97AD64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829523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4138" y="731838"/>
            <a:ext cx="6500812" cy="36576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5C087D5B-2645-47C3-9D01-BA6EDB97AD64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563925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4138" y="731838"/>
            <a:ext cx="6500812" cy="3657600"/>
          </a:xfrm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pPr lvl="0"/>
            <a:endParaRPr lang="en-GB" dirty="0"/>
          </a:p>
        </p:txBody>
      </p:sp>
      <p:sp>
        <p:nvSpPr>
          <p:cNvPr id="4" name="Slide Number Placeholder 3"/>
          <p:cNvSpPr txBox="1"/>
          <p:nvPr/>
        </p:nvSpPr>
        <p:spPr>
          <a:xfrm>
            <a:off x="3777605" y="9264225"/>
            <a:ext cx="2889933" cy="48767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C5170C22-84D2-426D-94E6-2168F9474679}" type="slidenum">
              <a:t>32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64698196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4138" y="731838"/>
            <a:ext cx="6500812" cy="36576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5C087D5B-2645-47C3-9D01-BA6EDB97AD64}" type="slidenum">
              <a:rPr lang="en-GB" smtClean="0"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287640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4138" y="731838"/>
            <a:ext cx="6500812" cy="36576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5C087D5B-2645-47C3-9D01-BA6EDB97AD64}" type="slidenum">
              <a:rPr lang="en-GB" smtClean="0"/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4204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4138" y="731838"/>
            <a:ext cx="6500812" cy="36576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5C087D5B-2645-47C3-9D01-BA6EDB97AD64}" type="slidenum">
              <a:rPr lang="en-GB" smtClean="0"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256013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4138" y="731838"/>
            <a:ext cx="6500812" cy="36576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5C087D5B-2645-47C3-9D01-BA6EDB97AD64}" type="slidenum">
              <a:rPr lang="en-GB" smtClean="0"/>
              <a:t>36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508373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4138" y="731838"/>
            <a:ext cx="6500812" cy="3657600"/>
          </a:xfrm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pPr lvl="0"/>
            <a:endParaRPr lang="en-GB" dirty="0"/>
          </a:p>
        </p:txBody>
      </p:sp>
      <p:sp>
        <p:nvSpPr>
          <p:cNvPr id="4" name="Slide Number Placeholder 3"/>
          <p:cNvSpPr txBox="1"/>
          <p:nvPr/>
        </p:nvSpPr>
        <p:spPr>
          <a:xfrm>
            <a:off x="3777605" y="9264225"/>
            <a:ext cx="2889933" cy="48767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C5170C22-84D2-426D-94E6-2168F9474679}" type="slidenum">
              <a:t>37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26809808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4138" y="731838"/>
            <a:ext cx="6500812" cy="36576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5C087D5B-2645-47C3-9D01-BA6EDB97AD64}" type="slidenum">
              <a:rPr lang="en-GB" smtClean="0"/>
              <a:t>38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3861389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4138" y="731838"/>
            <a:ext cx="6500812" cy="36576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5C087D5B-2645-47C3-9D01-BA6EDB97AD64}" type="slidenum">
              <a:rPr lang="en-GB" smtClean="0"/>
              <a:t>39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4081004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4138" y="731838"/>
            <a:ext cx="6500812" cy="36576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5C087D5B-2645-47C3-9D01-BA6EDB97AD64}" type="slidenum">
              <a:rPr lang="en-GB" smtClean="0"/>
              <a:t>40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4197894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4138" y="731838"/>
            <a:ext cx="6500812" cy="36576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5C087D5B-2645-47C3-9D01-BA6EDB97AD64}" type="slidenum">
              <a:rPr lang="en-GB" smtClean="0"/>
              <a:t>41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70467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4138" y="731838"/>
            <a:ext cx="6500812" cy="36576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5C087D5B-2645-47C3-9D01-BA6EDB97AD64}" type="slidenum">
              <a:rPr lang="en-GB" smtClean="0"/>
              <a:t>42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9772142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4138" y="731838"/>
            <a:ext cx="6500812" cy="36576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5C087D5B-2645-47C3-9D01-BA6EDB97AD64}" type="slidenum">
              <a:rPr lang="en-GB" smtClean="0"/>
              <a:t>43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9506024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4138" y="731838"/>
            <a:ext cx="6500812" cy="36576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5C087D5B-2645-47C3-9D01-BA6EDB97AD64}" type="slidenum">
              <a:rPr lang="en-GB" smtClean="0"/>
              <a:t>44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6059300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4138" y="731838"/>
            <a:ext cx="6500812" cy="36576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5C087D5B-2645-47C3-9D01-BA6EDB97AD64}" type="slidenum">
              <a:rPr lang="en-GB" smtClean="0"/>
              <a:t>45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6733568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4138" y="731838"/>
            <a:ext cx="6500812" cy="36576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5C087D5B-2645-47C3-9D01-BA6EDB97AD64}" type="slidenum">
              <a:rPr lang="en-GB" smtClean="0"/>
              <a:t>46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7742760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4138" y="731838"/>
            <a:ext cx="6500812" cy="36576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5C087D5B-2645-47C3-9D01-BA6EDB97AD64}" type="slidenum">
              <a:rPr lang="en-GB" smtClean="0"/>
              <a:t>47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5938357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4138" y="731838"/>
            <a:ext cx="6500812" cy="36576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5C087D5B-2645-47C3-9D01-BA6EDB97AD64}" type="slidenum">
              <a:rPr lang="en-GB" smtClean="0"/>
              <a:t>48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0813503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4138" y="731838"/>
            <a:ext cx="6500812" cy="36576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5C087D5B-2645-47C3-9D01-BA6EDB97AD64}" type="slidenum">
              <a:rPr lang="en-GB" smtClean="0"/>
              <a:t>49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9332022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4138" y="731838"/>
            <a:ext cx="6500812" cy="36576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5C087D5B-2645-47C3-9D01-BA6EDB97AD64}" type="slidenum">
              <a:rPr lang="en-GB" smtClean="0"/>
              <a:t>50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8833652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4138" y="731838"/>
            <a:ext cx="6500812" cy="36576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5C087D5B-2645-47C3-9D01-BA6EDB97AD64}" type="slidenum">
              <a:rPr lang="en-GB" smtClean="0"/>
              <a:t>51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6307253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4138" y="731838"/>
            <a:ext cx="6500812" cy="36576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5C087D5B-2645-47C3-9D01-BA6EDB97AD64}" type="slidenum">
              <a:rPr lang="en-GB" smtClean="0"/>
              <a:t>52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5522587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4138" y="731838"/>
            <a:ext cx="6500812" cy="36576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,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5C087D5B-2645-47C3-9D01-BA6EDB97AD64}" type="slidenum">
              <a:rPr lang="en-GB" smtClean="0"/>
              <a:t>53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4538524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4138" y="731838"/>
            <a:ext cx="6500812" cy="36576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,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5C087D5B-2645-47C3-9D01-BA6EDB97AD64}" type="slidenum">
              <a:rPr lang="en-GB" smtClean="0"/>
              <a:t>54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613988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4138" y="731838"/>
            <a:ext cx="6500812" cy="36576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,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5C087D5B-2645-47C3-9D01-BA6EDB97AD64}" type="slidenum">
              <a:rPr lang="en-GB" smtClean="0"/>
              <a:t>55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3074076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4138" y="731838"/>
            <a:ext cx="6500812" cy="36576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,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5C087D5B-2645-47C3-9D01-BA6EDB97AD64}" type="slidenum">
              <a:rPr lang="en-GB" smtClean="0"/>
              <a:t>56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11055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BF0BA9FB-2FDB-7E46-981B-3CC0ADD4E5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381" y="1516009"/>
            <a:ext cx="10744199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16719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59F52B34-1263-5340-99D2-7468DF6FDF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381" y="1516009"/>
            <a:ext cx="5173716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60C76CE-A814-A147-9C0B-27514F28EA5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305552" y="1516008"/>
            <a:ext cx="5160433" cy="3608442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675020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58730-AE93-FF0E-710A-F58BDEA4B57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5C8CAC4-FE14-692D-39DD-E8D37A7D6F9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36280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2592FF-730A-3ACC-F2C1-FD23CD86FD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D8554D-302E-6091-A417-1F656929E8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6"/>
            <a:ext cx="10515600" cy="364089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06727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FDA8D8-3E08-E825-EEC7-DA6D9D83E5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8770BF-58AF-3C36-FB4C-29139C11C43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56200" cy="380986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631763-20BB-AD5E-505E-1B10D5D9BD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7600" y="1825625"/>
            <a:ext cx="5156200" cy="380986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82839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ABAB3A-AB48-2E71-E045-5905840D90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D3FA62-806F-8FBE-B4E4-05253FC077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B42DAB3-9F42-9E68-2677-7F1BCD9DBC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08071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D676026-1C42-780C-0DA1-36F0677FB4C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1FD8196-3603-CBCC-3637-B437E1B8CB5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08071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99484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32A9CC-E3FD-E6D5-35FF-D4EBDDABB6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F3A581-13D0-8570-8E69-9821B85D70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717" y="457201"/>
            <a:ext cx="6172200" cy="54038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0F2BCBE-6ED5-3286-7E74-9AE28B2A2E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717678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D3CEE0-7BAA-340E-518E-5EC828F3BB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2AE6492-A546-CC16-D9B7-B3125889A40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717" y="457200"/>
            <a:ext cx="6172200" cy="5403851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DA98CA9-D03F-6D93-BD5E-2BAE75F099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139359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5.xml"/><Relationship Id="rId7" Type="http://schemas.openxmlformats.org/officeDocument/2006/relationships/theme" Target="../theme/theme2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5" Type="http://schemas.openxmlformats.org/officeDocument/2006/relationships/slideLayout" Target="../slideLayouts/slideLayout7.xml"/><Relationship Id="rId4" Type="http://schemas.openxmlformats.org/officeDocument/2006/relationships/slideLayout" Target="../slideLayouts/slideLayout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background with white text&#10;&#10;Description automatically generated with medium confidence">
            <a:extLst>
              <a:ext uri="{FF2B5EF4-FFF2-40B4-BE49-F238E27FC236}">
                <a16:creationId xmlns:a16="http://schemas.microsoft.com/office/drawing/2014/main" id="{94D6A193-B301-6B6C-B400-4D5D66BB3411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83219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0D12B95-E5E9-0A88-2236-8231CA4F88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E218A4-832E-EF8D-0DFA-D359DCE4D9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58DF01-6422-7867-AD66-61635F4058B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55CD24-C473-2E4F-9AE6-964E15D7F65F}" type="datetimeFigureOut">
              <a:rPr lang="en-US" smtClean="0"/>
              <a:t>2/13/2025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7AB7A4-DB46-D777-91C4-92DB57F614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AD2823-7223-BDB7-2635-F1184CC9FD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302E44-E074-904B-9870-14DEF89A79BD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A picture containing text, screenshot, businesscard, design&#10;&#10;Description automatically generated">
            <a:extLst>
              <a:ext uri="{FF2B5EF4-FFF2-40B4-BE49-F238E27FC236}">
                <a16:creationId xmlns:a16="http://schemas.microsoft.com/office/drawing/2014/main" id="{22DAAF22-B42F-17F3-6C35-7E6E3C1B7110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7498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5.xml"/><Relationship Id="rId1" Type="http://schemas.openxmlformats.org/officeDocument/2006/relationships/video" Target="https://www.youtube.com/embed/U0bgSbJUBG0?feature=oembed" TargetMode="External"/><Relationship Id="rId4" Type="http://schemas.openxmlformats.org/officeDocument/2006/relationships/image" Target="../media/image7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5.xml"/><Relationship Id="rId1" Type="http://schemas.openxmlformats.org/officeDocument/2006/relationships/video" Target="https://www.youtube.com/embed/T-5HDuhEaDM" TargetMode="External"/><Relationship Id="rId5" Type="http://schemas.openxmlformats.org/officeDocument/2006/relationships/image" Target="../media/image8.jpeg"/><Relationship Id="rId4" Type="http://schemas.openxmlformats.org/officeDocument/2006/relationships/hyperlink" Target="https://www.youtube.com/watch?app=desktop&amp;v=T-5HDuhEaDM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nation.cymru/news/carmarthen-business-denies-anti-welsh-language-comments-after-bad-reviews/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Relationship Id="rId6" Type="http://schemas.openxmlformats.org/officeDocument/2006/relationships/hyperlink" Target="https://www.msn.com/en-gb/news/uknews/university-lecturer-sacked-after-saying-bilingual-road-signs-are-dangerous/ar-AA1i6rud" TargetMode="External"/><Relationship Id="rId5" Type="http://schemas.openxmlformats.org/officeDocument/2006/relationships/hyperlink" Target="https://www.walesonline.co.uk/whats-on/arts-culture-news/artists-refuse-perform-eisteddfod-amid-27157818" TargetMode="External"/><Relationship Id="rId4" Type="http://schemas.openxmlformats.org/officeDocument/2006/relationships/hyperlink" Target="https://www.itv.com/news/wales/2021-02-17/iceland-apologises-after-supermarket-director-calls-welsh-language-gibberish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Relationship Id="rId4" Type="http://schemas.openxmlformats.org/officeDocument/2006/relationships/hyperlink" Target="http://mylanguages.org/welsh_alphabet.php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Relationship Id="rId4" Type="http://schemas.openxmlformats.org/officeDocument/2006/relationships/hyperlink" Target="http://mylanguages.org/welsh_alphabet.php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5.xml"/><Relationship Id="rId1" Type="http://schemas.openxmlformats.org/officeDocument/2006/relationships/video" Target="https://www.youtube.com/embed/h-zu72YpXKY" TargetMode="External"/><Relationship Id="rId5" Type="http://schemas.openxmlformats.org/officeDocument/2006/relationships/image" Target="../media/image10.jpeg"/><Relationship Id="rId4" Type="http://schemas.openxmlformats.org/officeDocument/2006/relationships/hyperlink" Target="https://www.youtube.com/watch?v=h-zu72YpXKY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video" Target="https://www.youtube.com/embed/A-fs5JB_b7E" TargetMode="External"/><Relationship Id="rId1" Type="http://schemas.openxmlformats.org/officeDocument/2006/relationships/video" Target="https://www.youtube.com/embed/g5m3TLBmeuc" TargetMode="Externa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notesSlide" Target="../notesSlides/notesSlide2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video" Target="https://www.youtube.com/embed/Jn7uAsLWXpk" TargetMode="External"/><Relationship Id="rId1" Type="http://schemas.openxmlformats.org/officeDocument/2006/relationships/video" Target="https://www.youtube.com/embed/kvuur1Hm9HE" TargetMode="Externa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notesSlide" Target="../notesSlides/notesSlide2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video" Target="https://www.youtube.com/embed/8ZjpI6fgYSY" TargetMode="External"/><Relationship Id="rId1" Type="http://schemas.openxmlformats.org/officeDocument/2006/relationships/video" Target="https://www.youtube.com/embed/ULYLcymq968" TargetMode="Externa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notesSlide" Target="../notesSlides/notesSlide29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5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5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video" Target="https://www.youtube.com/embed/71hqRT9U0wg" TargetMode="External"/><Relationship Id="rId1" Type="http://schemas.openxmlformats.org/officeDocument/2006/relationships/video" Target="https://www.youtube.com/embed/-aw59C-89P8" TargetMode="Externa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notesSlide" Target="../notesSlides/notesSlide34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5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5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5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5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5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5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3" Type="http://schemas.openxmlformats.org/officeDocument/2006/relationships/video" Target="https://www.youtube.com/embed/RH-xd5bPKTA?feature=oembed" TargetMode="External"/><Relationship Id="rId7" Type="http://schemas.openxmlformats.org/officeDocument/2006/relationships/image" Target="../media/image36.jpeg"/><Relationship Id="rId2" Type="http://schemas.openxmlformats.org/officeDocument/2006/relationships/video" Target="https://www.youtube.com/embed/MbxJ5W3A25E" TargetMode="External"/><Relationship Id="rId1" Type="http://schemas.openxmlformats.org/officeDocument/2006/relationships/video" Target="https://www.youtube.com/embed/s3wNuru4U0I" TargetMode="External"/><Relationship Id="rId6" Type="http://schemas.openxmlformats.org/officeDocument/2006/relationships/image" Target="../media/image35.jpeg"/><Relationship Id="rId5" Type="http://schemas.openxmlformats.org/officeDocument/2006/relationships/notesSlide" Target="../notesSlides/notesSlide41.xml"/><Relationship Id="rId4" Type="http://schemas.openxmlformats.org/officeDocument/2006/relationships/slideLayout" Target="../slideLayouts/slideLayout5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5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5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meithrin.cymru/cymraeg-for-kids/" TargetMode="External"/><Relationship Id="rId3" Type="http://schemas.openxmlformats.org/officeDocument/2006/relationships/hyperlink" Target="https://cyw.cymru/en/" TargetMode="External"/><Relationship Id="rId7" Type="http://schemas.openxmlformats.org/officeDocument/2006/relationships/hyperlink" Target="https://learnwelsh.cymru/" TargetMode="External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5.xml"/><Relationship Id="rId6" Type="http://schemas.openxmlformats.org/officeDocument/2006/relationships/hyperlink" Target="https://www.bbc.co.uk/bitesize/subjects/zdm3nrd" TargetMode="External"/><Relationship Id="rId5" Type="http://schemas.openxmlformats.org/officeDocument/2006/relationships/hyperlink" Target="https://www.bbc.co.uk/cbeebies/shows/cymraeg" TargetMode="External"/><Relationship Id="rId4" Type="http://schemas.openxmlformats.org/officeDocument/2006/relationships/hyperlink" Target="https://cyw.cymru/" TargetMode="External"/><Relationship Id="rId9" Type="http://schemas.openxmlformats.org/officeDocument/2006/relationships/hyperlink" Target="https://dinolingo.com/learn-welsh-for-kids/" TargetMode="Externa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5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71hqRT9U0wg" TargetMode="External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5.xml"/><Relationship Id="rId6" Type="http://schemas.openxmlformats.org/officeDocument/2006/relationships/hyperlink" Target="https://www.bbc.co.uk/blogs/wales/entries/72d77f69-72a7-3626-9c19-469c91f45753" TargetMode="External"/><Relationship Id="rId5" Type="http://schemas.openxmlformats.org/officeDocument/2006/relationships/hyperlink" Target="https://www.youtube.com/watch?v=U0bgSbJUBG0" TargetMode="External"/><Relationship Id="rId4" Type="http://schemas.openxmlformats.org/officeDocument/2006/relationships/hyperlink" Target="https://www.bbc.co.uk/wales/history" TargetMode="Externa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hyperlink" Target="https://census.gov.uk/census-2021-results#:~:text=Census%202021%20results%20are%20the%20data%20and%20supporting,main%20results%20within%20two%20years%20of%20the%20census" TargetMode="External"/><Relationship Id="rId7" Type="http://schemas.openxmlformats.org/officeDocument/2006/relationships/hyperlink" Target="https://www.youtube.com/watch?v=h-zu72YpXKY" TargetMode="External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5.xml"/><Relationship Id="rId6" Type="http://schemas.openxmlformats.org/officeDocument/2006/relationships/hyperlink" Target="https://www.youtube.com/watch?v=ULYLcymq968" TargetMode="External"/><Relationship Id="rId5" Type="http://schemas.openxmlformats.org/officeDocument/2006/relationships/hyperlink" Target="https://www.youtube.com/watch?v=kvuur1Hm9HE" TargetMode="External"/><Relationship Id="rId4" Type="http://schemas.openxmlformats.org/officeDocument/2006/relationships/hyperlink" Target="https://www.youtube.com/watch?v=A-fs5JB_b7E" TargetMode="Externa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8ZjpI6fgYSY" TargetMode="External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5.xml"/><Relationship Id="rId4" Type="http://schemas.openxmlformats.org/officeDocument/2006/relationships/hyperlink" Target="https://www.youtube.com/watch?v=g5m3TLBmeuc" TargetMode="Externa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brary.wales/discover/digital-gallery/printed-material/the-blue-books-of-1847" TargetMode="External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5.xml"/><Relationship Id="rId6" Type="http://schemas.openxmlformats.org/officeDocument/2006/relationships/hyperlink" Target="https://www.youtube.com/watch?app=desktop&amp;v=T-5HDuhEaDM" TargetMode="External"/><Relationship Id="rId5" Type="http://schemas.openxmlformats.org/officeDocument/2006/relationships/hyperlink" Target="https://www.youtube.com/watch?v=Jn7uAsLWXpk" TargetMode="External"/><Relationship Id="rId4" Type="http://schemas.openxmlformats.org/officeDocument/2006/relationships/hyperlink" Target="https://www.youtube.com/watch?v=-aw59C-89P8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7E06FFB-A1DB-B9D6-C19A-B6F200C6B8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66456" y="1385456"/>
            <a:ext cx="4022117" cy="3738338"/>
          </a:xfrm>
        </p:spPr>
        <p:txBody>
          <a:bodyPr/>
          <a:lstStyle/>
          <a:p>
            <a:r>
              <a:rPr lang="en-GB" sz="3600" b="1" dirty="0"/>
              <a:t>ECEY4010C </a:t>
            </a:r>
            <a:br>
              <a:rPr lang="en-GB" sz="3600" dirty="0"/>
            </a:br>
            <a:r>
              <a:rPr lang="en-GB" sz="3600" dirty="0" err="1"/>
              <a:t>Arfer</a:t>
            </a:r>
            <a:r>
              <a:rPr lang="en-GB" sz="3600" dirty="0"/>
              <a:t> </a:t>
            </a:r>
            <a:r>
              <a:rPr lang="en-GB" sz="3600" dirty="0" err="1"/>
              <a:t>amlieithog</a:t>
            </a:r>
            <a:r>
              <a:rPr lang="en-GB" sz="3600" dirty="0"/>
              <a:t> yn y </a:t>
            </a:r>
            <a:r>
              <a:rPr lang="en-GB" sz="3600" dirty="0" err="1"/>
              <a:t>blynyddoedd</a:t>
            </a:r>
            <a:r>
              <a:rPr lang="en-GB" sz="3600" dirty="0"/>
              <a:t> </a:t>
            </a:r>
            <a:r>
              <a:rPr lang="en-GB" sz="3600" dirty="0" err="1"/>
              <a:t>cynnar</a:t>
            </a:r>
            <a:br>
              <a:rPr lang="en-GB" sz="3600" dirty="0"/>
            </a:br>
            <a:br>
              <a:rPr lang="en-GB" sz="3600" dirty="0"/>
            </a:br>
            <a:br>
              <a:rPr lang="en-GB" sz="3600" dirty="0"/>
            </a:br>
            <a:r>
              <a:rPr lang="en-GB" sz="3600" dirty="0"/>
              <a:t>Hanes yr </a:t>
            </a:r>
            <a:r>
              <a:rPr lang="en-GB" sz="3600" dirty="0" err="1"/>
              <a:t>iaith</a:t>
            </a:r>
            <a:r>
              <a:rPr lang="en-GB" sz="3600" dirty="0"/>
              <a:t> Gymraeg</a:t>
            </a:r>
            <a:br>
              <a:rPr lang="en-GB" sz="4400" dirty="0"/>
            </a:br>
            <a:br>
              <a:rPr lang="en-GB" sz="4400" dirty="0"/>
            </a:br>
            <a:br>
              <a:rPr lang="en-GB" sz="4400" dirty="0"/>
            </a:br>
            <a:endParaRPr lang="en-GB" sz="4400" i="1" dirty="0">
              <a:solidFill>
                <a:schemeClr val="accent4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BADC0A30-BE25-DB7F-6367-EEDD0CD0738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915891" y="1385456"/>
            <a:ext cx="5140992" cy="4090434"/>
          </a:xfrm>
        </p:spPr>
        <p:txBody>
          <a:bodyPr/>
          <a:lstStyle/>
          <a:p>
            <a:pPr eaLnBrk="0" fontAlgn="base" hangingPunct="0">
              <a:spcAft>
                <a:spcPct val="0"/>
              </a:spcAft>
              <a:defRPr/>
            </a:pPr>
            <a:r>
              <a:rPr lang="en-GB" sz="3600" b="1" kern="0" dirty="0">
                <a:solidFill>
                  <a:schemeClr val="accent4">
                    <a:lumMod val="20000"/>
                    <a:lumOff val="80000"/>
                  </a:schemeClr>
                </a:solidFill>
                <a:ea typeface="ＭＳ Ｐゴシック" charset="-128"/>
              </a:rPr>
              <a:t>ECEY4010 </a:t>
            </a:r>
          </a:p>
          <a:p>
            <a:pPr eaLnBrk="0" fontAlgn="base" hangingPunct="0">
              <a:spcAft>
                <a:spcPct val="0"/>
              </a:spcAft>
              <a:defRPr/>
            </a:pPr>
            <a:r>
              <a:rPr lang="en-GB" sz="3600" kern="0" dirty="0">
                <a:solidFill>
                  <a:schemeClr val="accent4">
                    <a:lumMod val="20000"/>
                    <a:lumOff val="80000"/>
                  </a:schemeClr>
                </a:solidFill>
                <a:ea typeface="ＭＳ Ｐゴシック" charset="-128"/>
              </a:rPr>
              <a:t>Multilingual practice in the early years</a:t>
            </a:r>
            <a:endParaRPr lang="en-GB" sz="3600" b="1" kern="0" dirty="0">
              <a:solidFill>
                <a:schemeClr val="accent4">
                  <a:lumMod val="20000"/>
                  <a:lumOff val="80000"/>
                </a:schemeClr>
              </a:solidFill>
              <a:ea typeface="ＭＳ Ｐゴシック" charset="-128"/>
            </a:endParaRPr>
          </a:p>
          <a:p>
            <a:pPr eaLnBrk="0" fontAlgn="base" hangingPunct="0">
              <a:spcAft>
                <a:spcPct val="0"/>
              </a:spcAft>
              <a:defRPr/>
            </a:pPr>
            <a:endParaRPr lang="en-GB" sz="3600" kern="0" dirty="0">
              <a:solidFill>
                <a:schemeClr val="accent4">
                  <a:lumMod val="20000"/>
                  <a:lumOff val="80000"/>
                </a:schemeClr>
              </a:solidFill>
              <a:ea typeface="ＭＳ Ｐゴシック" charset="-128"/>
            </a:endParaRPr>
          </a:p>
          <a:p>
            <a:pPr eaLnBrk="0" fontAlgn="base" hangingPunct="0">
              <a:spcAft>
                <a:spcPct val="0"/>
              </a:spcAft>
              <a:defRPr/>
            </a:pPr>
            <a:r>
              <a:rPr lang="en-GB" sz="3600" kern="0" dirty="0">
                <a:solidFill>
                  <a:schemeClr val="accent4">
                    <a:lumMod val="20000"/>
                    <a:lumOff val="80000"/>
                  </a:schemeClr>
                </a:solidFill>
                <a:ea typeface="ＭＳ Ｐゴシック" charset="-128"/>
              </a:rPr>
              <a:t>History of the Welsh language</a:t>
            </a:r>
            <a:endParaRPr lang="cy-GB" sz="3600" kern="0" dirty="0">
              <a:solidFill>
                <a:schemeClr val="accent4">
                  <a:lumMod val="20000"/>
                  <a:lumOff val="80000"/>
                </a:schemeClr>
              </a:solidFill>
              <a:latin typeface="Arial"/>
              <a:ea typeface="ＭＳ Ｐゴシック" charset="-128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52385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3"/>
          <p:cNvSpPr>
            <a:spLocks noGrp="1"/>
          </p:cNvSpPr>
          <p:nvPr>
            <p:ph type="title"/>
          </p:nvPr>
        </p:nvSpPr>
        <p:spPr>
          <a:xfrm>
            <a:off x="908858" y="342960"/>
            <a:ext cx="9130492" cy="701674"/>
          </a:xfrm>
        </p:spPr>
        <p:txBody>
          <a:bodyPr>
            <a:noAutofit/>
          </a:bodyPr>
          <a:lstStyle/>
          <a:p>
            <a:pPr algn="ctr" eaLnBrk="1" hangingPunct="1"/>
            <a:r>
              <a:rPr lang="en-GB" altLang="cy-GB" sz="3600" dirty="0" err="1">
                <a:latin typeface="Arial" panose="020B0604020202020204" pitchFamily="34" charset="0"/>
                <a:cs typeface="Arial" panose="020B0604020202020204" pitchFamily="34" charset="0"/>
              </a:rPr>
              <a:t>Cynnwys</a:t>
            </a:r>
            <a:br>
              <a:rPr lang="en-GB" altLang="cy-GB" sz="3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altLang="cy-GB" sz="3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Contents</a:t>
            </a:r>
            <a:endParaRPr lang="cy-GB" altLang="cy-GB" sz="36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147" name="Content Placeholder 4"/>
          <p:cNvSpPr>
            <a:spLocks noGrp="1"/>
          </p:cNvSpPr>
          <p:nvPr>
            <p:ph sz="half" idx="1"/>
          </p:nvPr>
        </p:nvSpPr>
        <p:spPr>
          <a:xfrm>
            <a:off x="1119447" y="1533378"/>
            <a:ext cx="4919403" cy="4643586"/>
          </a:xfrm>
        </p:spPr>
        <p:txBody>
          <a:bodyPr>
            <a:normAutofit/>
          </a:bodyPr>
          <a:lstStyle/>
          <a:p>
            <a:pPr eaLnBrk="1" hangingPunct="1"/>
            <a:r>
              <a:rPr lang="cy-GB" altLang="cy-GB" dirty="0">
                <a:latin typeface="Arial" panose="020B0604020202020204" pitchFamily="34" charset="0"/>
                <a:cs typeface="Arial" panose="020B0604020202020204" pitchFamily="34" charset="0"/>
              </a:rPr>
              <a:t>Hanes yr iaith;</a:t>
            </a:r>
          </a:p>
          <a:p>
            <a:pPr eaLnBrk="1" hangingPunct="1"/>
            <a:r>
              <a:rPr lang="cy-GB" altLang="cy-GB" dirty="0">
                <a:latin typeface="Arial" panose="020B0604020202020204" pitchFamily="34" charset="0"/>
                <a:cs typeface="Arial" panose="020B0604020202020204" pitchFamily="34" charset="0"/>
              </a:rPr>
              <a:t>Yr wyddor;</a:t>
            </a:r>
          </a:p>
          <a:p>
            <a:pPr eaLnBrk="1" hangingPunct="1"/>
            <a:r>
              <a:rPr lang="cy-GB" altLang="cy-GB" dirty="0">
                <a:latin typeface="Arial" panose="020B0604020202020204" pitchFamily="34" charset="0"/>
                <a:cs typeface="Arial" panose="020B0604020202020204" pitchFamily="34" charset="0"/>
              </a:rPr>
              <a:t>Ymadroddion cyffredin;</a:t>
            </a:r>
          </a:p>
          <a:p>
            <a:pPr eaLnBrk="1" hangingPunct="1"/>
            <a:r>
              <a:rPr lang="cy-GB" altLang="cy-GB" dirty="0">
                <a:latin typeface="Arial" panose="020B0604020202020204" pitchFamily="34" charset="0"/>
                <a:cs typeface="Arial" panose="020B0604020202020204" pitchFamily="34" charset="0"/>
              </a:rPr>
              <a:t>Cerddoriaeth Cymraeg;</a:t>
            </a:r>
          </a:p>
          <a:p>
            <a:pPr eaLnBrk="1" hangingPunct="1"/>
            <a:r>
              <a:rPr lang="cy-GB" altLang="cy-GB" dirty="0">
                <a:latin typeface="Arial" panose="020B0604020202020204" pitchFamily="34" charset="0"/>
                <a:cs typeface="Arial" panose="020B0604020202020204" pitchFamily="34" charset="0"/>
              </a:rPr>
              <a:t>Cyfryngau Cymraeg.</a:t>
            </a:r>
          </a:p>
        </p:txBody>
      </p:sp>
      <p:sp>
        <p:nvSpPr>
          <p:cNvPr id="6148" name="Content Placeholder 5"/>
          <p:cNvSpPr>
            <a:spLocks noGrp="1"/>
          </p:cNvSpPr>
          <p:nvPr>
            <p:ph sz="half" idx="2"/>
          </p:nvPr>
        </p:nvSpPr>
        <p:spPr>
          <a:xfrm>
            <a:off x="6153150" y="1470074"/>
            <a:ext cx="4467958" cy="4729057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cy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History of the language;</a:t>
            </a:r>
          </a:p>
          <a:p>
            <a:pPr eaLnBrk="1" hangingPunct="1"/>
            <a:r>
              <a:rPr lang="en-GB" altLang="cy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alphabet;</a:t>
            </a:r>
          </a:p>
          <a:p>
            <a:pPr eaLnBrk="1" hangingPunct="1"/>
            <a:r>
              <a:rPr lang="en-GB" altLang="cy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Common phrases;</a:t>
            </a:r>
          </a:p>
          <a:p>
            <a:pPr eaLnBrk="1" hangingPunct="1"/>
            <a:r>
              <a:rPr lang="en-GB" altLang="cy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Welsh music;</a:t>
            </a:r>
          </a:p>
          <a:p>
            <a:pPr eaLnBrk="1" hangingPunct="1"/>
            <a:r>
              <a:rPr lang="en-GB" altLang="cy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Welsh media.</a:t>
            </a:r>
          </a:p>
        </p:txBody>
      </p:sp>
    </p:spTree>
    <p:extLst>
      <p:ext uri="{BB962C8B-B14F-4D97-AF65-F5344CB8AC3E}">
        <p14:creationId xmlns:p14="http://schemas.microsoft.com/office/powerpoint/2010/main" val="40963519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7062" y="365126"/>
            <a:ext cx="9302288" cy="1251411"/>
          </a:xfrm>
        </p:spPr>
        <p:txBody>
          <a:bodyPr>
            <a:noAutofit/>
          </a:bodyPr>
          <a:lstStyle/>
          <a:p>
            <a:pPr algn="ctr"/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Sgiliau </a:t>
            </a:r>
            <a:r>
              <a:rPr lang="en-GB" sz="4000" dirty="0" err="1">
                <a:latin typeface="Arial" panose="020B0604020202020204" pitchFamily="34" charset="0"/>
                <a:cs typeface="Arial" panose="020B0604020202020204" pitchFamily="34" charset="0"/>
              </a:rPr>
              <a:t>Cyflogadwyedd</a:t>
            </a:r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GB" sz="4000" dirty="0" err="1">
                <a:latin typeface="Arial" panose="020B0604020202020204" pitchFamily="34" charset="0"/>
                <a:cs typeface="Arial" panose="020B0604020202020204" pitchFamily="34" charset="0"/>
              </a:rPr>
              <a:t>Trosglwyddadwy</a:t>
            </a:r>
            <a:b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4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Employability/Transferable Skills</a:t>
            </a:r>
            <a:endParaRPr lang="en-US" sz="40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6691" y="2025748"/>
            <a:ext cx="5133109" cy="3563492"/>
          </a:xfrm>
        </p:spPr>
        <p:txBody>
          <a:bodyPr>
            <a:normAutofit/>
          </a:bodyPr>
          <a:lstStyle/>
          <a:p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Trefn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Cynllunio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Ymchwilio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Cymryd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nodiadau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Sgiliau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trafod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Rhannu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syniadau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80611" y="1969477"/>
            <a:ext cx="4458739" cy="4207487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Organisation;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Planning;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Researching;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Note taking;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Discussion skills;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Idea sharing.</a:t>
            </a:r>
          </a:p>
          <a:p>
            <a:pPr marL="0" indent="0">
              <a:buNone/>
            </a:pPr>
            <a:endParaRPr lang="en-GB" dirty="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endParaRPr lang="en-US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50463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000" dirty="0" err="1">
                <a:latin typeface="Arial" panose="020B0604020202020204" pitchFamily="34" charset="0"/>
                <a:cs typeface="Arial" panose="020B0604020202020204" pitchFamily="34" charset="0"/>
              </a:rPr>
              <a:t>Adnoddau</a:t>
            </a:r>
            <a:b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4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Resources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PP;</a:t>
            </a:r>
          </a:p>
          <a:p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Ymchwil;</a:t>
            </a:r>
          </a:p>
          <a:p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Erthyglau;</a:t>
            </a:r>
          </a:p>
          <a:p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Gwefannau;</a:t>
            </a:r>
          </a:p>
          <a:p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Cyfryngau.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Research;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Articles;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Websites;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Media.</a:t>
            </a:r>
          </a:p>
        </p:txBody>
      </p:sp>
    </p:spTree>
    <p:extLst>
      <p:ext uri="{BB962C8B-B14F-4D97-AF65-F5344CB8AC3E}">
        <p14:creationId xmlns:p14="http://schemas.microsoft.com/office/powerpoint/2010/main" val="34383570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0684" y="365128"/>
            <a:ext cx="10733116" cy="765404"/>
          </a:xfrm>
        </p:spPr>
        <p:txBody>
          <a:bodyPr>
            <a:noAutofit/>
          </a:bodyPr>
          <a:lstStyle/>
          <a:p>
            <a:pPr algn="ctr"/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Yr </a:t>
            </a:r>
            <a:r>
              <a:rPr lang="en-GB" sz="4000" dirty="0" err="1">
                <a:latin typeface="Arial" panose="020B0604020202020204" pitchFamily="34" charset="0"/>
                <a:cs typeface="Arial" panose="020B0604020202020204" pitchFamily="34" charset="0"/>
              </a:rPr>
              <a:t>iaith</a:t>
            </a:r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 Gymraeg</a:t>
            </a:r>
            <a:b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4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Welsh language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5171" y="1779563"/>
            <a:ext cx="5864629" cy="4397400"/>
          </a:xfrm>
        </p:spPr>
        <p:txBody>
          <a:bodyPr>
            <a:normAutofit/>
          </a:bodyPr>
          <a:lstStyle/>
          <a:p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Esblygodd o’r </a:t>
            </a:r>
            <a:r>
              <a:rPr lang="cy-GB" dirty="0" err="1">
                <a:latin typeface="Arial" panose="020B0604020202020204" pitchFamily="34" charset="0"/>
                <a:cs typeface="Arial" panose="020B0604020202020204" pitchFamily="34" charset="0"/>
              </a:rPr>
              <a:t>Indo</a:t>
            </a: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-Ewropeaidd;</a:t>
            </a:r>
          </a:p>
          <a:p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Wedi'i siarad o leiaf 6,000 o flynyddoedd yn ôl;</a:t>
            </a:r>
          </a:p>
          <a:p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Ymfudo - esblygodd tafodieithoedd i ieithoedd gwahanol;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716258"/>
            <a:ext cx="5587538" cy="4460705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Evolved from Indo-European;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Spoken at least 6,000 years ago;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Migration – dialects evolved into separate languages;</a:t>
            </a:r>
          </a:p>
          <a:p>
            <a:pPr marL="0" indent="0" algn="r">
              <a:buNone/>
            </a:pPr>
            <a:r>
              <a:rPr lang="en-GB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(Davies, 2014)</a:t>
            </a:r>
          </a:p>
          <a:p>
            <a:endParaRPr lang="en-GB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81835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0684" y="365127"/>
            <a:ext cx="10733116" cy="1407401"/>
          </a:xfrm>
        </p:spPr>
        <p:txBody>
          <a:bodyPr>
            <a:noAutofit/>
          </a:bodyPr>
          <a:lstStyle/>
          <a:p>
            <a:pPr algn="ctr"/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Yr </a:t>
            </a:r>
            <a:r>
              <a:rPr lang="en-GB" sz="4000" dirty="0" err="1">
                <a:latin typeface="Arial" panose="020B0604020202020204" pitchFamily="34" charset="0"/>
                <a:cs typeface="Arial" panose="020B0604020202020204" pitchFamily="34" charset="0"/>
              </a:rPr>
              <a:t>iaith</a:t>
            </a:r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 Gymraeg</a:t>
            </a:r>
            <a:b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4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Welsh language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5171" y="1885071"/>
            <a:ext cx="5864629" cy="4291892"/>
          </a:xfrm>
        </p:spPr>
        <p:txBody>
          <a:bodyPr>
            <a:normAutofit/>
          </a:bodyPr>
          <a:lstStyle/>
          <a:p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Ieithoedd Celtaidd Brythonig - un ohonynt yn Gymraeg;</a:t>
            </a:r>
          </a:p>
          <a:p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Cymraeg yw'r iaith hynaf ym Mhrydain.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85071"/>
            <a:ext cx="5587538" cy="4291892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Brythonic Celtic languages – one of which is Welsh;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Welsh is the oldest language in Britain.</a:t>
            </a:r>
          </a:p>
          <a:p>
            <a:pPr marL="0" indent="0" algn="r">
              <a:buNone/>
            </a:pPr>
            <a:r>
              <a:rPr lang="en-GB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(Davies, 2014)</a:t>
            </a:r>
          </a:p>
          <a:p>
            <a:endParaRPr lang="en-GB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02866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341" y="360218"/>
            <a:ext cx="11682154" cy="5640532"/>
          </a:xfrm>
          <a:prstGeom prst="rect">
            <a:avLst/>
          </a:prstGeom>
        </p:spPr>
      </p:pic>
      <p:sp>
        <p:nvSpPr>
          <p:cNvPr id="9" name="Up Arrow 8"/>
          <p:cNvSpPr/>
          <p:nvPr/>
        </p:nvSpPr>
        <p:spPr>
          <a:xfrm flipH="1">
            <a:off x="11094715" y="4245033"/>
            <a:ext cx="554185" cy="432262"/>
          </a:xfrm>
          <a:prstGeom prst="upArrow">
            <a:avLst>
              <a:gd name="adj1" fmla="val 50000"/>
              <a:gd name="adj2" fmla="val 32609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74253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0684" y="365128"/>
            <a:ext cx="10733116" cy="1386300"/>
          </a:xfrm>
        </p:spPr>
        <p:txBody>
          <a:bodyPr>
            <a:noAutofit/>
          </a:bodyPr>
          <a:lstStyle/>
          <a:p>
            <a:pPr algn="ctr"/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Yr </a:t>
            </a:r>
            <a:r>
              <a:rPr lang="en-GB" sz="4000" dirty="0" err="1">
                <a:latin typeface="Arial" panose="020B0604020202020204" pitchFamily="34" charset="0"/>
                <a:cs typeface="Arial" panose="020B0604020202020204" pitchFamily="34" charset="0"/>
              </a:rPr>
              <a:t>iaith</a:t>
            </a:r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 Gymraeg</a:t>
            </a:r>
            <a:b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4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Welsh language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93716" y="1948375"/>
            <a:ext cx="5726084" cy="4228588"/>
          </a:xfrm>
        </p:spPr>
        <p:txBody>
          <a:bodyPr>
            <a:normAutofit/>
          </a:bodyPr>
          <a:lstStyle/>
          <a:p>
            <a:pPr lvl="0"/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Yr iaith Gymraeg wedi rhagflaenu’r iaith Saesneg;</a:t>
            </a:r>
          </a:p>
          <a:p>
            <a:pPr lvl="0"/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Mae’r Gymraeg wedi wynebu yr un heriau ac ieithoedd lleiafrifol/treftadaeth eraill;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948375"/>
            <a:ext cx="5587538" cy="4228588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Welsh preceded the arrival of the English language;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Welsh has faced the same issues as other minority/heritage language;</a:t>
            </a:r>
          </a:p>
          <a:p>
            <a:pPr marL="0" indent="0">
              <a:buNone/>
            </a:pPr>
            <a:endParaRPr lang="en-GB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15706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0684" y="365127"/>
            <a:ext cx="10733116" cy="1477739"/>
          </a:xfrm>
        </p:spPr>
        <p:txBody>
          <a:bodyPr>
            <a:noAutofit/>
          </a:bodyPr>
          <a:lstStyle/>
          <a:p>
            <a:pPr algn="ctr"/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Yr </a:t>
            </a:r>
            <a:r>
              <a:rPr lang="en-GB" sz="4000" dirty="0" err="1">
                <a:latin typeface="Arial" panose="020B0604020202020204" pitchFamily="34" charset="0"/>
                <a:cs typeface="Arial" panose="020B0604020202020204" pitchFamily="34" charset="0"/>
              </a:rPr>
              <a:t>iaith</a:t>
            </a:r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 Gymraeg</a:t>
            </a:r>
            <a:b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4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Welsh language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93716" y="1842867"/>
            <a:ext cx="5726084" cy="4334095"/>
          </a:xfrm>
        </p:spPr>
        <p:txBody>
          <a:bodyPr>
            <a:normAutofit/>
          </a:bodyPr>
          <a:lstStyle/>
          <a:p>
            <a:pPr lvl="0"/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Nawr, mae’r Gymraeg ochr yn ochr gyda Saesneg fel iaith swyddogol Cymru;</a:t>
            </a:r>
          </a:p>
          <a:p>
            <a:pPr lvl="0"/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Fodd bynnag, nid oedd hyn yn wir rhai blynyddoedd yn ôl...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42867"/>
            <a:ext cx="5587538" cy="4334096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Alongside English, it is now the official language of Wales;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However, this status was not always the case…</a:t>
            </a:r>
          </a:p>
          <a:p>
            <a:pPr marL="0" indent="0">
              <a:buNone/>
            </a:pPr>
            <a:endParaRPr lang="en-GB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47111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354677" y="416049"/>
            <a:ext cx="11405060" cy="829292"/>
          </a:xfrm>
        </p:spPr>
        <p:txBody>
          <a:bodyPr>
            <a:normAutofit fontScale="90000"/>
          </a:bodyPr>
          <a:lstStyle/>
          <a:p>
            <a:pPr lvl="0" algn="ctr"/>
            <a:br>
              <a:rPr lang="en-GB" sz="3200" kern="0" dirty="0">
                <a:latin typeface="Arial" panose="020B0604020202020204" pitchFamily="34" charset="0"/>
                <a:ea typeface="ＭＳ Ｐゴシック"/>
              </a:rPr>
            </a:br>
            <a:br>
              <a:rPr lang="en-GB" kern="0" dirty="0">
                <a:latin typeface="Arial" panose="020B0604020202020204" pitchFamily="34" charset="0"/>
                <a:ea typeface="ＭＳ Ｐゴシック"/>
                <a:cs typeface="Arial" panose="020B0604020202020204" pitchFamily="34" charset="0"/>
              </a:rPr>
            </a:br>
            <a:r>
              <a:rPr lang="en-GB" kern="0" dirty="0">
                <a:latin typeface="Arial" panose="020B0604020202020204" pitchFamily="34" charset="0"/>
                <a:ea typeface="ＭＳ Ｐゴシック"/>
                <a:cs typeface="Arial" panose="020B0604020202020204" pitchFamily="34" charset="0"/>
              </a:rPr>
              <a:t>1536 – 1542: </a:t>
            </a:r>
            <a:r>
              <a:rPr lang="en-GB" kern="0" dirty="0" err="1">
                <a:latin typeface="Arial" panose="020B0604020202020204" pitchFamily="34" charset="0"/>
                <a:ea typeface="ＭＳ Ｐゴシック"/>
                <a:cs typeface="Arial" panose="020B0604020202020204" pitchFamily="34" charset="0"/>
              </a:rPr>
              <a:t>Deddfau</a:t>
            </a:r>
            <a:r>
              <a:rPr lang="en-GB" kern="0" dirty="0">
                <a:latin typeface="Arial" panose="020B0604020202020204" pitchFamily="34" charset="0"/>
                <a:ea typeface="ＭＳ Ｐゴシック"/>
                <a:cs typeface="Arial" panose="020B0604020202020204" pitchFamily="34" charset="0"/>
              </a:rPr>
              <a:t> </a:t>
            </a:r>
            <a:r>
              <a:rPr lang="en-GB" kern="0" dirty="0" err="1">
                <a:latin typeface="Arial" panose="020B0604020202020204" pitchFamily="34" charset="0"/>
                <a:ea typeface="ＭＳ Ｐゴシック"/>
                <a:cs typeface="Arial" panose="020B0604020202020204" pitchFamily="34" charset="0"/>
              </a:rPr>
              <a:t>Undeb</a:t>
            </a:r>
            <a:br>
              <a:rPr lang="en-GB" sz="3200" kern="0" dirty="0">
                <a:latin typeface="Arial" panose="020B0604020202020204" pitchFamily="34" charset="0"/>
                <a:ea typeface="ＭＳ Ｐゴシック"/>
                <a:cs typeface="Arial" panose="020B0604020202020204" pitchFamily="34" charset="0"/>
              </a:rPr>
            </a:br>
            <a:r>
              <a:rPr lang="en-GB" sz="3200" kern="0" dirty="0">
                <a:latin typeface="Arial" panose="020B0604020202020204" pitchFamily="34" charset="0"/>
                <a:ea typeface="ＭＳ Ｐゴシック"/>
                <a:cs typeface="Arial" panose="020B0604020202020204" pitchFamily="34" charset="0"/>
              </a:rPr>
              <a:t>                      </a:t>
            </a:r>
            <a:br>
              <a:rPr lang="en-GB" b="1" kern="0" dirty="0">
                <a:latin typeface="Arial"/>
                <a:ea typeface="ＭＳ Ｐゴシック"/>
              </a:rPr>
            </a:br>
            <a:endParaRPr lang="en-GB" dirty="0"/>
          </a:p>
        </p:txBody>
      </p:sp>
      <p:sp>
        <p:nvSpPr>
          <p:cNvPr id="4" name="Content Placeholder 3"/>
          <p:cNvSpPr txBox="1">
            <a:spLocks noGrp="1"/>
          </p:cNvSpPr>
          <p:nvPr>
            <p:ph idx="2"/>
          </p:nvPr>
        </p:nvSpPr>
        <p:spPr>
          <a:xfrm>
            <a:off x="3186545" y="1416230"/>
            <a:ext cx="8573192" cy="4351336"/>
          </a:xfrm>
        </p:spPr>
        <p:txBody>
          <a:bodyPr>
            <a:normAutofit/>
          </a:bodyPr>
          <a:lstStyle/>
          <a:p>
            <a:pPr lvl="0"/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Cyfraith Lloegr i fod yr unig gyfraith yng Nghymru;</a:t>
            </a:r>
          </a:p>
          <a:p>
            <a:pPr lvl="0"/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Saesneg byddai’r unig iaith swyddogol yng Nghymru;</a:t>
            </a:r>
          </a:p>
          <a:p>
            <a:pPr lvl="0"/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Ni fyddai unrhyw un â ddefnyddiodd y Gymraeg yn dal swydd gyhoeddus yn nhiroedd y Brenin;</a:t>
            </a:r>
          </a:p>
          <a:p>
            <a:pPr lvl="0"/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Yr iaith Gymraeg yn colli statws swyddogol;</a:t>
            </a:r>
          </a:p>
          <a:p>
            <a:pPr lvl="0"/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Yr iaith Gymraeg yn gyfyngedig i ddosbarthiadau gweithiol a chanol is.</a:t>
            </a:r>
          </a:p>
          <a:p>
            <a:pPr lvl="0"/>
            <a:endParaRPr lang="cy-GB" dirty="0"/>
          </a:p>
        </p:txBody>
      </p:sp>
      <p:pic>
        <p:nvPicPr>
          <p:cNvPr id="5" name="Picture 9" descr="ANd9GcSskEtDmLc4MRUXXTXg8EUW3ZCZZd_fb-DAGLc481St3YFWthW4uw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354677" y="1659987"/>
            <a:ext cx="2599112" cy="3017307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7" name="TextBox 6"/>
          <p:cNvSpPr txBox="1"/>
          <p:nvPr/>
        </p:nvSpPr>
        <p:spPr>
          <a:xfrm>
            <a:off x="432263" y="4677295"/>
            <a:ext cx="21945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Arial" panose="020B0604020202020204" pitchFamily="34" charset="0"/>
              </a:rPr>
              <a:t>(Source: henry-viii.jpg)</a:t>
            </a:r>
          </a:p>
        </p:txBody>
      </p:sp>
    </p:spTree>
    <p:extLst>
      <p:ext uri="{BB962C8B-B14F-4D97-AF65-F5344CB8AC3E}">
        <p14:creationId xmlns:p14="http://schemas.microsoft.com/office/powerpoint/2010/main" val="1002569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260466" y="365127"/>
            <a:ext cx="10954072" cy="829292"/>
          </a:xfrm>
        </p:spPr>
        <p:txBody>
          <a:bodyPr>
            <a:normAutofit fontScale="90000"/>
          </a:bodyPr>
          <a:lstStyle/>
          <a:p>
            <a:pPr lvl="0" algn="ctr"/>
            <a:br>
              <a:rPr lang="en-GB" sz="3200" kern="0" dirty="0">
                <a:latin typeface="Arial" panose="020B0604020202020204" pitchFamily="34" charset="0"/>
                <a:ea typeface="ＭＳ Ｐゴシック"/>
              </a:rPr>
            </a:br>
            <a:br>
              <a:rPr lang="en-GB" sz="3200" kern="0" dirty="0">
                <a:latin typeface="Arial" panose="020B0604020202020204" pitchFamily="34" charset="0"/>
                <a:ea typeface="ＭＳ Ｐゴシック"/>
                <a:cs typeface="Arial" panose="020B0604020202020204" pitchFamily="34" charset="0"/>
              </a:rPr>
            </a:br>
            <a:r>
              <a:rPr lang="en-GB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/>
                <a:cs typeface="Arial" panose="020B0604020202020204" pitchFamily="34" charset="0"/>
              </a:rPr>
              <a:t>1536 – 1542: The Acts of Union</a:t>
            </a:r>
            <a:br>
              <a:rPr lang="en-GB" b="1" kern="0" dirty="0">
                <a:latin typeface="Arial"/>
                <a:ea typeface="ＭＳ Ｐゴシック"/>
              </a:rPr>
            </a:br>
            <a:endParaRPr lang="en-GB" dirty="0"/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>
          <a:xfrm>
            <a:off x="3463211" y="1416230"/>
            <a:ext cx="8503267" cy="5051119"/>
          </a:xfrm>
        </p:spPr>
        <p:txBody>
          <a:bodyPr>
            <a:normAutofit/>
          </a:bodyPr>
          <a:lstStyle/>
          <a:p>
            <a:pPr hangingPunct="0">
              <a:lnSpc>
                <a:spcPct val="100000"/>
              </a:lnSpc>
              <a:spcBef>
                <a:spcPts val="600"/>
              </a:spcBef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Law of England to be only law of Wales;</a:t>
            </a:r>
          </a:p>
          <a:p>
            <a:pPr hangingPunct="0">
              <a:lnSpc>
                <a:spcPct val="100000"/>
              </a:lnSpc>
              <a:spcBef>
                <a:spcPts val="600"/>
              </a:spcBef>
            </a:pPr>
            <a:r>
              <a:rPr lang="en-GB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/>
                <a:cs typeface="Arial" panose="020B0604020202020204" pitchFamily="34" charset="0"/>
              </a:rPr>
              <a:t>English would be the only official language to be used in Wales;</a:t>
            </a:r>
          </a:p>
          <a:p>
            <a:pPr hangingPunct="0">
              <a:lnSpc>
                <a:spcPct val="100000"/>
              </a:lnSpc>
              <a:spcBef>
                <a:spcPts val="600"/>
              </a:spcBef>
            </a:pPr>
            <a:r>
              <a:rPr lang="en-GB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/>
                <a:cs typeface="Arial" panose="020B0604020202020204" pitchFamily="34" charset="0"/>
              </a:rPr>
              <a:t>Anyone who used the Welsh language would not hold public office in the lands of the King;</a:t>
            </a:r>
          </a:p>
          <a:p>
            <a:pPr hangingPunct="0">
              <a:lnSpc>
                <a:spcPct val="100000"/>
              </a:lnSpc>
              <a:spcBef>
                <a:spcPts val="600"/>
              </a:spcBef>
            </a:pPr>
            <a:r>
              <a:rPr lang="en-GB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/>
                <a:cs typeface="Arial" panose="020B0604020202020204" pitchFamily="34" charset="0"/>
              </a:rPr>
              <a:t>Deprived Welsh of its official status;</a:t>
            </a:r>
          </a:p>
          <a:p>
            <a:pPr hangingPunct="0">
              <a:lnSpc>
                <a:spcPct val="100000"/>
              </a:lnSpc>
              <a:spcBef>
                <a:spcPts val="600"/>
              </a:spcBef>
            </a:pPr>
            <a:r>
              <a:rPr lang="en-GB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/>
                <a:cs typeface="Arial" panose="020B0604020202020204" pitchFamily="34" charset="0"/>
              </a:rPr>
              <a:t>Welsh became confined to working and lower middle classes.</a:t>
            </a:r>
            <a:endParaRPr lang="en-US" kern="0" dirty="0">
              <a:solidFill>
                <a:srgbClr val="0070C0"/>
              </a:solidFill>
              <a:latin typeface="Arial" panose="020B0604020202020204" pitchFamily="34" charset="0"/>
              <a:ea typeface="ＭＳ Ｐゴシック"/>
              <a:cs typeface="Arial" panose="020B0604020202020204" pitchFamily="34" charset="0"/>
            </a:endParaRPr>
          </a:p>
          <a:p>
            <a:pPr lvl="0"/>
            <a:endParaRPr lang="en-GB" dirty="0"/>
          </a:p>
        </p:txBody>
      </p:sp>
      <p:pic>
        <p:nvPicPr>
          <p:cNvPr id="5" name="Picture 9" descr="ANd9GcSskEtDmLc4MRUXXTXg8EUW3ZCZZd_fb-DAGLc481St3YFWthW4uw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354677" y="1559545"/>
            <a:ext cx="2599112" cy="3117749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7" name="TextBox 6"/>
          <p:cNvSpPr txBox="1"/>
          <p:nvPr/>
        </p:nvSpPr>
        <p:spPr>
          <a:xfrm>
            <a:off x="432263" y="4677295"/>
            <a:ext cx="21945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Arial" panose="020B0604020202020204" pitchFamily="34" charset="0"/>
              </a:rPr>
              <a:t>(Source: henry-viii.jpg)</a:t>
            </a:r>
          </a:p>
        </p:txBody>
      </p:sp>
    </p:spTree>
    <p:extLst>
      <p:ext uri="{BB962C8B-B14F-4D97-AF65-F5344CB8AC3E}">
        <p14:creationId xmlns:p14="http://schemas.microsoft.com/office/powerpoint/2010/main" val="23480012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487681" y="404554"/>
            <a:ext cx="10875980" cy="1288440"/>
          </a:xfrm>
        </p:spPr>
        <p:txBody>
          <a:bodyPr>
            <a:normAutofit/>
          </a:bodyPr>
          <a:lstStyle/>
          <a:p>
            <a:pPr lvl="0" algn="ctr"/>
            <a:r>
              <a:rPr lang="en-GB" sz="3200" dirty="0" err="1">
                <a:latin typeface="Arial" panose="020B0604020202020204" pitchFamily="34" charset="0"/>
                <a:cs typeface="Arial" panose="020B0604020202020204" pitchFamily="34" charset="0"/>
              </a:rPr>
              <a:t>Effaith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GB" sz="3200" dirty="0" err="1">
                <a:latin typeface="Arial" panose="020B0604020202020204" pitchFamily="34" charset="0"/>
                <a:cs typeface="Arial" panose="020B0604020202020204" pitchFamily="34" charset="0"/>
              </a:rPr>
              <a:t>Ddeddf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b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200" i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Impact of the Act?</a:t>
            </a:r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>
          <a:xfrm>
            <a:off x="487681" y="2183476"/>
            <a:ext cx="10713718" cy="4453860"/>
          </a:xfrm>
        </p:spPr>
        <p:txBody>
          <a:bodyPr/>
          <a:lstStyle/>
          <a:p>
            <a:pPr marL="342900" lvl="0" indent="-342900" algn="just" hangingPunct="0">
              <a:spcBef>
                <a:spcPts val="700"/>
              </a:spcBef>
              <a:buNone/>
            </a:pPr>
            <a:r>
              <a:rPr lang="en-GB" kern="0" dirty="0">
                <a:latin typeface="Arial" panose="020B0604020202020204" pitchFamily="34" charset="0"/>
                <a:ea typeface="ＭＳ Ｐゴシック"/>
              </a:rPr>
              <a:t>“A monoglot Welsh speaker could only feel underprivileged under such a system and over the centuries this awareness of the privilege of English speakers would nurture attitudes towards the Welsh language which would endanger the existence of the language.”</a:t>
            </a:r>
          </a:p>
          <a:p>
            <a:pPr marL="342900" lvl="0" indent="-342900" hangingPunct="0">
              <a:spcBef>
                <a:spcPts val="700"/>
              </a:spcBef>
              <a:buNone/>
            </a:pPr>
            <a:endParaRPr lang="en-GB" kern="0" dirty="0">
              <a:latin typeface="Arial" panose="020B0604020202020204" pitchFamily="34" charset="0"/>
              <a:ea typeface="ＭＳ Ｐゴシック"/>
            </a:endParaRPr>
          </a:p>
          <a:p>
            <a:pPr marL="342900" lvl="0" indent="-342900" algn="r" hangingPunct="0">
              <a:spcBef>
                <a:spcPts val="700"/>
              </a:spcBef>
              <a:buNone/>
            </a:pPr>
            <a:r>
              <a:rPr lang="en-US" sz="2400" kern="0" dirty="0">
                <a:latin typeface="Arial" panose="020B0604020202020204" pitchFamily="34" charset="0"/>
                <a:ea typeface="ＭＳ Ｐゴシック"/>
                <a:cs typeface="Arial" panose="020B0604020202020204" pitchFamily="34" charset="0"/>
              </a:rPr>
              <a:t>(Davies, 1994: 9)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75333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2756" y="365128"/>
            <a:ext cx="11181478" cy="953825"/>
          </a:xfrm>
        </p:spPr>
        <p:txBody>
          <a:bodyPr>
            <a:noAutofit/>
          </a:bodyPr>
          <a:lstStyle/>
          <a:p>
            <a:pPr algn="ctr"/>
            <a:b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Brad y </a:t>
            </a:r>
            <a:r>
              <a:rPr lang="en-GB" sz="4000" dirty="0" err="1">
                <a:latin typeface="Arial" panose="020B0604020202020204" pitchFamily="34" charset="0"/>
                <a:cs typeface="Arial" panose="020B0604020202020204" pitchFamily="34" charset="0"/>
              </a:rPr>
              <a:t>Llyfrau</a:t>
            </a:r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4000" dirty="0" err="1">
                <a:latin typeface="Arial" panose="020B0604020202020204" pitchFamily="34" charset="0"/>
                <a:cs typeface="Arial" panose="020B0604020202020204" pitchFamily="34" charset="0"/>
              </a:rPr>
              <a:t>Gleision</a:t>
            </a:r>
            <a:b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7" descr="Sir James Kay-Shuttleworth sending the Commissioners to Wales in 1846. Hugh Hughes, 1848"/>
          <p:cNvPicPr>
            <a:picLocks noGrp="1" noChangeAspect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105746" y="1524000"/>
            <a:ext cx="3917615" cy="4012276"/>
          </a:xfrm>
        </p:spPr>
      </p:pic>
      <p:sp>
        <p:nvSpPr>
          <p:cNvPr id="7" name="TextBox 6"/>
          <p:cNvSpPr txBox="1"/>
          <p:nvPr/>
        </p:nvSpPr>
        <p:spPr>
          <a:xfrm flipH="1">
            <a:off x="4193628" y="1818289"/>
            <a:ext cx="7765616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y-GB" sz="2800" dirty="0">
                <a:latin typeface="Arial" panose="020B0604020202020204" pitchFamily="34" charset="0"/>
                <a:cs typeface="Arial" panose="020B0604020202020204" pitchFamily="34" charset="0"/>
              </a:rPr>
              <a:t>Ymchwiliad mewn i system addysg Cymru;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y-GB" sz="2800" dirty="0">
                <a:latin typeface="Arial" panose="020B0604020202020204" pitchFamily="34" charset="0"/>
                <a:cs typeface="Arial" panose="020B0604020202020204" pitchFamily="34" charset="0"/>
              </a:rPr>
              <a:t>Canfyddiadau ~  Plant Cymreig:</a:t>
            </a:r>
          </a:p>
          <a:p>
            <a:r>
              <a:rPr lang="cy-GB" sz="2800" i="1" dirty="0">
                <a:latin typeface="Arial" panose="020B0604020202020204" pitchFamily="34" charset="0"/>
                <a:cs typeface="Arial" panose="020B0604020202020204" pitchFamily="34" charset="0"/>
              </a:rPr>
              <a:t>- Wedi’u addysgu a’u dysgu’n wael;</a:t>
            </a:r>
          </a:p>
          <a:p>
            <a:pPr>
              <a:buFontTx/>
              <a:buChar char="-"/>
            </a:pPr>
            <a:r>
              <a:rPr lang="cy-GB" sz="2800" i="1" dirty="0">
                <a:latin typeface="Arial" panose="020B0604020202020204" pitchFamily="34" charset="0"/>
                <a:cs typeface="Arial" panose="020B0604020202020204" pitchFamily="34" charset="0"/>
              </a:rPr>
              <a:t> Ychydig neu dim dealltwriaeth o’r iaith Saesneg;</a:t>
            </a:r>
          </a:p>
          <a:p>
            <a:pPr>
              <a:buFontTx/>
              <a:buChar char="-"/>
            </a:pPr>
            <a:r>
              <a:rPr lang="cy-GB" sz="2800" i="1" dirty="0">
                <a:latin typeface="Arial" panose="020B0604020202020204" pitchFamily="34" charset="0"/>
                <a:cs typeface="Arial" panose="020B0604020202020204" pitchFamily="34" charset="0"/>
              </a:rPr>
              <a:t> Anwybodus, yn frwnt a chymhelliant gwael</a:t>
            </a:r>
            <a:r>
              <a:rPr lang="cy-GB" sz="28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y-GB" sz="2800" dirty="0">
                <a:latin typeface="Arial" panose="020B0604020202020204" pitchFamily="34" charset="0"/>
                <a:cs typeface="Arial" panose="020B0604020202020204" pitchFamily="34" charset="0"/>
              </a:rPr>
              <a:t>Canlyniad ~ Unig ffordd i wella’u hunain oedd i gyfathrebu a chael eu haddysgu yn Saesneg.</a:t>
            </a:r>
          </a:p>
          <a:p>
            <a:pPr algn="r"/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GB" sz="1600" dirty="0" err="1">
                <a:latin typeface="Arial" panose="020B0604020202020204" pitchFamily="34" charset="0"/>
                <a:cs typeface="Arial" panose="020B0604020202020204" pitchFamily="34" charset="0"/>
              </a:rPr>
              <a:t>Carradice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, 2011; National Library of Wales, no date)</a:t>
            </a:r>
          </a:p>
          <a:p>
            <a:endParaRPr lang="cy-GB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solidFill>
                <a:srgbClr val="002060"/>
              </a:solidFill>
              <a:latin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solidFill>
                <a:srgbClr val="002060"/>
              </a:solidFill>
              <a:latin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solidFill>
                <a:srgbClr val="002060"/>
              </a:solidFill>
              <a:latin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solidFill>
                <a:srgbClr val="002060"/>
              </a:solidFill>
              <a:latin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18552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2756" y="365128"/>
            <a:ext cx="11475768" cy="953825"/>
          </a:xfrm>
        </p:spPr>
        <p:txBody>
          <a:bodyPr>
            <a:noAutofit/>
          </a:bodyPr>
          <a:lstStyle/>
          <a:p>
            <a:pPr algn="ctr"/>
            <a:r>
              <a:rPr lang="en-GB" sz="4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Treason of the Blue Books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023361" y="2017985"/>
            <a:ext cx="7908173" cy="3701171"/>
          </a:xfrm>
        </p:spPr>
        <p:txBody>
          <a:bodyPr>
            <a:normAutofit lnSpcReduction="10000"/>
          </a:bodyPr>
          <a:lstStyle/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Inquiry into Welsh education system;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Findings ~ Welsh children were:</a:t>
            </a:r>
          </a:p>
          <a:p>
            <a:pPr>
              <a:buFontTx/>
              <a:buChar char="-"/>
            </a:pPr>
            <a:r>
              <a:rPr lang="en-GB" i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Poorly educated and taught;</a:t>
            </a:r>
          </a:p>
          <a:p>
            <a:pPr>
              <a:buFontTx/>
              <a:buChar char="-"/>
            </a:pPr>
            <a:r>
              <a:rPr lang="en-GB" i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Little or no understanding of English language;</a:t>
            </a:r>
          </a:p>
          <a:p>
            <a:pPr>
              <a:buFontTx/>
              <a:buChar char="-"/>
            </a:pPr>
            <a:r>
              <a:rPr lang="en-GB" i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Ignorant, dirty, badly motivated;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Result ~ Only way to improve themselves was to communicate, and be educated in English.</a:t>
            </a:r>
          </a:p>
          <a:p>
            <a:pPr marL="0" indent="0" algn="r">
              <a:buNone/>
            </a:pPr>
            <a:r>
              <a:rPr lang="en-GB" sz="1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GB" sz="16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Carradice</a:t>
            </a:r>
            <a:r>
              <a:rPr lang="en-GB" sz="1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2011; National Library of Wales, no date)</a:t>
            </a:r>
          </a:p>
        </p:txBody>
      </p:sp>
      <p:pic>
        <p:nvPicPr>
          <p:cNvPr id="5" name="Picture 7" descr="Sir James Kay-Shuttleworth sending the Commissioners to Wales in 1846. Hugh Hughes, 1848"/>
          <p:cNvPicPr>
            <a:picLocks noGrp="1" noChangeAspect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105746" y="1524000"/>
            <a:ext cx="3917615" cy="4012276"/>
          </a:xfrm>
        </p:spPr>
      </p:pic>
    </p:spTree>
    <p:extLst>
      <p:ext uri="{BB962C8B-B14F-4D97-AF65-F5344CB8AC3E}">
        <p14:creationId xmlns:p14="http://schemas.microsoft.com/office/powerpoint/2010/main" val="30838754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4"/>
          <p:cNvSpPr txBox="1">
            <a:spLocks noGrp="1"/>
          </p:cNvSpPr>
          <p:nvPr>
            <p:ph idx="1"/>
          </p:nvPr>
        </p:nvSpPr>
        <p:spPr>
          <a:xfrm>
            <a:off x="0" y="1907131"/>
            <a:ext cx="5181603" cy="2743200"/>
          </a:xfrm>
        </p:spPr>
        <p:txBody>
          <a:bodyPr>
            <a:normAutofit/>
          </a:bodyPr>
          <a:lstStyle/>
          <a:p>
            <a:pPr lvl="0">
              <a:lnSpc>
                <a:spcPct val="80000"/>
              </a:lnSpc>
            </a:pPr>
            <a:endParaRPr lang="en-US" sz="1000" dirty="0">
              <a:solidFill>
                <a:srgbClr val="C0504D"/>
              </a:solidFill>
              <a:latin typeface="Lucida Handwriting" pitchFamily="66"/>
            </a:endParaRPr>
          </a:p>
          <a:p>
            <a:pPr lvl="0">
              <a:lnSpc>
                <a:spcPct val="80000"/>
              </a:lnSpc>
            </a:pPr>
            <a:endParaRPr lang="en-US" sz="1000" dirty="0">
              <a:solidFill>
                <a:srgbClr val="C0504D"/>
              </a:solidFill>
              <a:latin typeface="Lucida Handwriting" pitchFamily="66"/>
            </a:endParaRPr>
          </a:p>
          <a:p>
            <a:pPr lvl="0">
              <a:lnSpc>
                <a:spcPct val="80000"/>
              </a:lnSpc>
            </a:pPr>
            <a:endParaRPr lang="en-US" sz="1000" dirty="0">
              <a:solidFill>
                <a:srgbClr val="C0504D"/>
              </a:solidFill>
              <a:latin typeface="Lucida Handwriting" pitchFamily="66"/>
            </a:endParaRPr>
          </a:p>
          <a:p>
            <a:pPr lvl="0">
              <a:lnSpc>
                <a:spcPct val="80000"/>
              </a:lnSpc>
            </a:pPr>
            <a:endParaRPr lang="en-US" sz="1000" dirty="0">
              <a:solidFill>
                <a:srgbClr val="C0504D"/>
              </a:solidFill>
              <a:latin typeface="Lucida Handwriting" pitchFamily="66"/>
            </a:endParaRPr>
          </a:p>
          <a:p>
            <a:pPr lvl="0">
              <a:lnSpc>
                <a:spcPct val="80000"/>
              </a:lnSpc>
            </a:pPr>
            <a:endParaRPr lang="en-US" sz="1000" dirty="0">
              <a:solidFill>
                <a:srgbClr val="C0504D"/>
              </a:solidFill>
              <a:latin typeface="Lucida Handwriting" pitchFamily="66"/>
            </a:endParaRPr>
          </a:p>
          <a:p>
            <a:pPr lvl="0">
              <a:lnSpc>
                <a:spcPct val="80000"/>
              </a:lnSpc>
            </a:pPr>
            <a:endParaRPr lang="en-US" sz="1000" dirty="0">
              <a:solidFill>
                <a:srgbClr val="C0504D"/>
              </a:solidFill>
              <a:latin typeface="Lucida Handwriting" pitchFamily="66"/>
            </a:endParaRPr>
          </a:p>
          <a:p>
            <a:pPr lvl="0">
              <a:lnSpc>
                <a:spcPct val="80000"/>
              </a:lnSpc>
            </a:pPr>
            <a:r>
              <a:rPr lang="en-US" sz="400" dirty="0">
                <a:latin typeface="Lucida Handwriting" pitchFamily="66"/>
              </a:rPr>
              <a:t>  </a:t>
            </a:r>
            <a:endParaRPr lang="en-US" sz="400" dirty="0"/>
          </a:p>
        </p:txBody>
      </p:sp>
      <p:pic>
        <p:nvPicPr>
          <p:cNvPr id="6" name="Picture 11" descr="ANd9GcTThk70IxtXe5Yg1IG6vhZ4KZuyApOe7QlGk_537Q2Yz0Joal8v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0" y="-1"/>
            <a:ext cx="12192000" cy="6043449"/>
          </a:xfrm>
          <a:prstGeom prst="rect">
            <a:avLst/>
          </a:prstGeom>
          <a:noFill/>
          <a:ln cap="flat">
            <a:noFill/>
          </a:ln>
        </p:spPr>
      </p:pic>
    </p:spTree>
    <p:extLst>
      <p:ext uri="{BB962C8B-B14F-4D97-AF65-F5344CB8AC3E}">
        <p14:creationId xmlns:p14="http://schemas.microsoft.com/office/powerpoint/2010/main" val="34347993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Welsh Knot (2010)</a:t>
            </a:r>
          </a:p>
        </p:txBody>
      </p:sp>
      <p:pic>
        <p:nvPicPr>
          <p:cNvPr id="7" name="Online Media 6" title="The Welsh Knot (24th October 2010)">
            <a:hlinkClick r:id="" action="ppaction://media"/>
            <a:extLst>
              <a:ext uri="{FF2B5EF4-FFF2-40B4-BE49-F238E27FC236}">
                <a16:creationId xmlns:a16="http://schemas.microsoft.com/office/drawing/2014/main" id="{F01408A4-6C4D-A738-AABA-BA934D275A68}"/>
              </a:ext>
            </a:extLst>
          </p:cNvPr>
          <p:cNvPicPr>
            <a:picLocks noGrp="1" noRot="1" noChangeAspect="1"/>
          </p:cNvPicPr>
          <p:nvPr>
            <p:ph sz="half" idx="1"/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838200" y="1491175"/>
            <a:ext cx="10352649" cy="3974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766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85739" y="365127"/>
            <a:ext cx="11168061" cy="1322996"/>
          </a:xfrm>
        </p:spPr>
        <p:txBody>
          <a:bodyPr>
            <a:noAutofit/>
          </a:bodyPr>
          <a:lstStyle/>
          <a:p>
            <a:pPr lvl="0" algn="ctr"/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Beth </a:t>
            </a:r>
            <a:r>
              <a:rPr lang="en-GB" sz="3600" dirty="0" err="1">
                <a:latin typeface="Arial" panose="020B0604020202020204" pitchFamily="34" charset="0"/>
                <a:cs typeface="Arial" panose="020B0604020202020204" pitchFamily="34" charset="0"/>
              </a:rPr>
              <a:t>oedd</a:t>
            </a: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 yr </a:t>
            </a:r>
            <a:r>
              <a:rPr lang="en-GB" sz="3600" dirty="0" err="1">
                <a:latin typeface="Arial" panose="020B0604020202020204" pitchFamily="34" charset="0"/>
                <a:cs typeface="Arial" panose="020B0604020202020204" pitchFamily="34" charset="0"/>
              </a:rPr>
              <a:t>effaith</a:t>
            </a: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b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was the impact? </a:t>
            </a:r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>
          <a:xfrm>
            <a:off x="185739" y="1779563"/>
            <a:ext cx="6138854" cy="4547416"/>
          </a:xfrm>
        </p:spPr>
        <p:txBody>
          <a:bodyPr>
            <a:normAutofit/>
          </a:bodyPr>
          <a:lstStyle/>
          <a:p>
            <a:pPr lvl="0"/>
            <a:r>
              <a:rPr lang="cy-GB" sz="2400" dirty="0">
                <a:latin typeface="Arial" panose="020B0604020202020204" pitchFamily="34" charset="0"/>
                <a:cs typeface="Arial" panose="020B0604020202020204" pitchFamily="34" charset="0"/>
              </a:rPr>
              <a:t>Cyfrifiad 1911 – 43% siaradwyr Cymraeg;</a:t>
            </a:r>
          </a:p>
          <a:p>
            <a:pPr lvl="0"/>
            <a:r>
              <a:rPr lang="cy-GB" sz="2400" dirty="0">
                <a:latin typeface="Arial" panose="020B0604020202020204" pitchFamily="34" charset="0"/>
                <a:cs typeface="Arial" panose="020B0604020202020204" pitchFamily="34" charset="0"/>
              </a:rPr>
              <a:t>Cyfrifiad 2011 – 19% siaradwyr Cymraeg;</a:t>
            </a:r>
          </a:p>
          <a:p>
            <a:pPr lvl="0"/>
            <a:r>
              <a:rPr lang="cy-GB" sz="2400" dirty="0">
                <a:latin typeface="Arial" panose="020B0604020202020204" pitchFamily="34" charset="0"/>
                <a:cs typeface="Arial" panose="020B0604020202020204" pitchFamily="34" charset="0"/>
              </a:rPr>
              <a:t>Cyfrifiad 2021 – 17.8% siaradwyr Cymraeg.</a:t>
            </a:r>
          </a:p>
          <a:p>
            <a:pPr marL="0" lvl="0" indent="0">
              <a:buNone/>
            </a:pPr>
            <a:r>
              <a:rPr lang="cy-GB" sz="2400" b="1" dirty="0">
                <a:latin typeface="Arial" panose="020B0604020202020204" pitchFamily="34" charset="0"/>
                <a:cs typeface="Arial" panose="020B0604020202020204" pitchFamily="34" charset="0"/>
              </a:rPr>
              <a:t>Pam y gostyngiad?</a:t>
            </a:r>
          </a:p>
          <a:p>
            <a:pPr marL="0" lvl="0" indent="0">
              <a:buNone/>
            </a:pPr>
            <a:endParaRPr lang="cy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cy-GB" sz="2400" dirty="0">
                <a:latin typeface="Arial" panose="020B0604020202020204" pitchFamily="34" charset="0"/>
                <a:cs typeface="Arial" panose="020B0604020202020204" pitchFamily="34" charset="0"/>
              </a:rPr>
              <a:t>Ystyriwch teimladau tuag at yr iaith a allai fod wedi tyfu dros canrifoedd. </a:t>
            </a:r>
          </a:p>
          <a:p>
            <a:pPr lvl="0"/>
            <a:r>
              <a:rPr lang="cy-GB" sz="2400" dirty="0">
                <a:latin typeface="Arial" panose="020B0604020202020204" pitchFamily="34" charset="0"/>
                <a:cs typeface="Arial" panose="020B0604020202020204" pitchFamily="34" charset="0"/>
              </a:rPr>
              <a:t>Beth am eich cymuned chi? </a:t>
            </a:r>
          </a:p>
        </p:txBody>
      </p:sp>
      <p:sp>
        <p:nvSpPr>
          <p:cNvPr id="4" name="Content Placeholder 3"/>
          <p:cNvSpPr txBox="1">
            <a:spLocks noGrp="1"/>
          </p:cNvSpPr>
          <p:nvPr>
            <p:ph idx="2"/>
          </p:nvPr>
        </p:nvSpPr>
        <p:spPr>
          <a:xfrm>
            <a:off x="6324593" y="1779563"/>
            <a:ext cx="5755488" cy="4697434"/>
          </a:xfrm>
        </p:spPr>
        <p:txBody>
          <a:bodyPr>
            <a:noAutofit/>
          </a:bodyPr>
          <a:lstStyle/>
          <a:p>
            <a:pPr lvl="0"/>
            <a:r>
              <a:rPr lang="en-GB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Census 1911 – 43% Welsh speakers;</a:t>
            </a:r>
          </a:p>
          <a:p>
            <a:pPr lvl="0"/>
            <a:r>
              <a:rPr lang="en-GB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Census 2011 – 19% Welsh speakers;</a:t>
            </a:r>
          </a:p>
          <a:p>
            <a:pPr lvl="0"/>
            <a:r>
              <a:rPr lang="en-GB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Census 2021 – 17.8% Welsh speakers.</a:t>
            </a:r>
          </a:p>
          <a:p>
            <a:pPr marL="0" lvl="0" indent="0">
              <a:buNone/>
            </a:pPr>
            <a:r>
              <a:rPr lang="en-GB" sz="2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Why the decline?</a:t>
            </a:r>
          </a:p>
          <a:p>
            <a:pPr marL="0" lvl="0" indent="0">
              <a:buNone/>
            </a:pPr>
            <a:endParaRPr lang="en-GB" sz="2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GB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Consider feelings towards the language which may have grown over centuries. </a:t>
            </a:r>
          </a:p>
          <a:p>
            <a:pPr lvl="0"/>
            <a:r>
              <a:rPr lang="en-GB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about your own communities?</a:t>
            </a:r>
          </a:p>
        </p:txBody>
      </p:sp>
    </p:spTree>
    <p:extLst>
      <p:ext uri="{BB962C8B-B14F-4D97-AF65-F5344CB8AC3E}">
        <p14:creationId xmlns:p14="http://schemas.microsoft.com/office/powerpoint/2010/main" val="25568475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Clip BBC </a:t>
            </a:r>
            <a:b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4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BBC</a:t>
            </a:r>
            <a:r>
              <a:rPr lang="en-GB" sz="4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Clip</a:t>
            </a:r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>
          <a:xfrm>
            <a:off x="514350" y="1825627"/>
            <a:ext cx="3207544" cy="2532061"/>
          </a:xfrm>
        </p:spPr>
        <p:txBody>
          <a:bodyPr>
            <a:normAutofit fontScale="85000" lnSpcReduction="20000"/>
          </a:bodyPr>
          <a:lstStyle/>
          <a:p>
            <a:pPr marL="0" lvl="0" indent="0">
              <a:buNone/>
            </a:pPr>
            <a:endParaRPr lang="en-GB" dirty="0"/>
          </a:p>
          <a:p>
            <a:pPr marL="0" lvl="0" indent="0">
              <a:buNone/>
            </a:pPr>
            <a:r>
              <a:rPr lang="en-GB" dirty="0" err="1"/>
              <a:t>Tomchak</a:t>
            </a:r>
            <a:r>
              <a:rPr lang="en-GB" dirty="0"/>
              <a:t>, A. (2013) </a:t>
            </a:r>
            <a:r>
              <a:rPr lang="en-GB" i="1" dirty="0"/>
              <a:t>Minority Languages</a:t>
            </a:r>
            <a:r>
              <a:rPr lang="en-GB" dirty="0"/>
              <a:t>, </a:t>
            </a:r>
            <a:r>
              <a:rPr lang="en-GB" dirty="0">
                <a:hlinkClick r:id="rId4"/>
              </a:rPr>
              <a:t>https://www.youtube.com/watch?app=desktop&amp;v=T-5HDuhEaDM</a:t>
            </a:r>
            <a:r>
              <a:rPr lang="en-GB" dirty="0"/>
              <a:t> [Accessed: February 17 2021].</a:t>
            </a:r>
          </a:p>
        </p:txBody>
      </p:sp>
      <p:pic>
        <p:nvPicPr>
          <p:cNvPr id="5" name="T-5HDuhEaDM"/>
          <p:cNvPicPr>
            <a:picLocks noGrp="1" noRot="1" noChangeAspect="1"/>
          </p:cNvPicPr>
          <p:nvPr>
            <p:ph idx="2"/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4758095" y="735806"/>
            <a:ext cx="7321986" cy="4736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787798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600" dirty="0" err="1">
                <a:latin typeface="Arial" panose="020B0604020202020204" pitchFamily="34" charset="0"/>
                <a:cs typeface="Arial" panose="020B0604020202020204" pitchFamily="34" charset="0"/>
              </a:rPr>
              <a:t>Meddwl</a:t>
            </a: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600" dirty="0" err="1">
                <a:latin typeface="Arial" panose="020B0604020202020204" pitchFamily="34" charset="0"/>
                <a:cs typeface="Arial" panose="020B0604020202020204" pitchFamily="34" charset="0"/>
              </a:rPr>
              <a:t>cyfredol</a:t>
            </a: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b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Current thinking?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6634" y="1825624"/>
            <a:ext cx="5857766" cy="4196803"/>
          </a:xfrm>
        </p:spPr>
        <p:txBody>
          <a:bodyPr>
            <a:normAutofit fontScale="85000" lnSpcReduction="20000"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Nation Cymru (2018)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Carmarthen business denies ‘anti-Welsh language’ comments after bad reviews,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https://nation.cymru/news/carmarthen-business-denies-anti-welsh-language-comments-after-bad-reviews/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[Accessed: February 17 2021].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ITV News (2021)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Iceland apologises after supermarket director calls Welsh language 'gibberish‘,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https://www.itv.com/news/wales/2021-02-17/iceland-apologises-after-supermarket-director-calls-welsh-language-gibberish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[Accessed: February 17 2021].</a:t>
            </a: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Wales Online (2023)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Artists refuse to perform at Eisteddfod amid Welsh-language policy row’,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Artists refuse to perform at Eisteddfod amid Welsh-language policy row - Wales Online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[Accessed: October 17 2023].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Sky News (2023)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University lecturer ‘sacked’ after saying bilingual road signs are ‘dangerous’,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University lecturer 'sacked' after saying bilingual road signs are 'dangerous' (msn.com)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[Accessed: October 17 2023].</a:t>
            </a:r>
          </a:p>
        </p:txBody>
      </p:sp>
    </p:spTree>
    <p:extLst>
      <p:ext uri="{BB962C8B-B14F-4D97-AF65-F5344CB8AC3E}">
        <p14:creationId xmlns:p14="http://schemas.microsoft.com/office/powerpoint/2010/main" val="241970606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85739" y="365127"/>
            <a:ext cx="11168061" cy="770729"/>
          </a:xfrm>
        </p:spPr>
        <p:txBody>
          <a:bodyPr>
            <a:noAutofit/>
          </a:bodyPr>
          <a:lstStyle/>
          <a:p>
            <a:pPr lvl="0" algn="ctr"/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Yr </a:t>
            </a:r>
            <a:r>
              <a:rPr lang="en-GB" sz="3600" dirty="0" err="1">
                <a:latin typeface="Arial" panose="020B0604020202020204" pitchFamily="34" charset="0"/>
                <a:cs typeface="Arial" panose="020B0604020202020204" pitchFamily="34" charset="0"/>
              </a:rPr>
              <a:t>Wyddor</a:t>
            </a:r>
            <a:b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Alphabet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795" y="1337600"/>
            <a:ext cx="4761914" cy="3737638"/>
          </a:xfrm>
        </p:spPr>
      </p:pic>
      <p:sp>
        <p:nvSpPr>
          <p:cNvPr id="4" name="Content Placeholder 3"/>
          <p:cNvSpPr txBox="1">
            <a:spLocks noGrp="1"/>
          </p:cNvSpPr>
          <p:nvPr>
            <p:ph idx="2"/>
          </p:nvPr>
        </p:nvSpPr>
        <p:spPr>
          <a:xfrm>
            <a:off x="5465379" y="2028497"/>
            <a:ext cx="6121783" cy="4448500"/>
          </a:xfrm>
        </p:spPr>
        <p:txBody>
          <a:bodyPr>
            <a:noAutofit/>
          </a:bodyPr>
          <a:lstStyle/>
          <a:p>
            <a:pPr lvl="0"/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29 lythyren;</a:t>
            </a:r>
          </a:p>
          <a:p>
            <a:pPr lvl="0"/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Newydd ychwanegu ‘j’;</a:t>
            </a:r>
          </a:p>
          <a:p>
            <a:pPr lvl="0"/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8 lythyren dwbl;</a:t>
            </a:r>
          </a:p>
          <a:p>
            <a:pPr lvl="0"/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Bob lythyren yn ffonetig.</a:t>
            </a:r>
          </a:p>
          <a:p>
            <a:pPr marL="0" lvl="0" indent="0">
              <a:buNone/>
            </a:pPr>
            <a:r>
              <a:rPr lang="en-GB" sz="2400" dirty="0">
                <a:solidFill>
                  <a:srgbClr val="1F497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 </a:t>
            </a:r>
            <a:r>
              <a:rPr lang="en-GB" sz="2400" dirty="0" err="1">
                <a:solidFill>
                  <a:srgbClr val="1F497D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Ynganiad</a:t>
            </a:r>
            <a:r>
              <a:rPr lang="en-GB" sz="2400" dirty="0">
                <a:solidFill>
                  <a:srgbClr val="1F497D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/Pronunciation</a:t>
            </a:r>
            <a:endParaRPr lang="en-GB" sz="2400" dirty="0">
              <a:solidFill>
                <a:srgbClr val="1F497D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 flipH="1">
            <a:off x="521492" y="5151068"/>
            <a:ext cx="28146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(Source: Pinterest, no date)</a:t>
            </a:r>
          </a:p>
        </p:txBody>
      </p:sp>
    </p:spTree>
    <p:extLst>
      <p:ext uri="{BB962C8B-B14F-4D97-AF65-F5344CB8AC3E}">
        <p14:creationId xmlns:p14="http://schemas.microsoft.com/office/powerpoint/2010/main" val="274811779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85739" y="365127"/>
            <a:ext cx="11168061" cy="770729"/>
          </a:xfrm>
        </p:spPr>
        <p:txBody>
          <a:bodyPr>
            <a:noAutofit/>
          </a:bodyPr>
          <a:lstStyle/>
          <a:p>
            <a:pPr lvl="0" algn="ctr"/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Yr </a:t>
            </a:r>
            <a:r>
              <a:rPr lang="en-GB" sz="3600" dirty="0" err="1">
                <a:latin typeface="Arial" panose="020B0604020202020204" pitchFamily="34" charset="0"/>
                <a:cs typeface="Arial" panose="020B0604020202020204" pitchFamily="34" charset="0"/>
              </a:rPr>
              <a:t>Wyddor</a:t>
            </a:r>
            <a:b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Alphabet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986" y="1427871"/>
            <a:ext cx="4578044" cy="3647367"/>
          </a:xfrm>
        </p:spPr>
      </p:pic>
      <p:sp>
        <p:nvSpPr>
          <p:cNvPr id="4" name="Content Placeholder 3"/>
          <p:cNvSpPr txBox="1">
            <a:spLocks noGrp="1"/>
          </p:cNvSpPr>
          <p:nvPr>
            <p:ph idx="2"/>
          </p:nvPr>
        </p:nvSpPr>
        <p:spPr>
          <a:xfrm>
            <a:off x="5297214" y="1912883"/>
            <a:ext cx="6289949" cy="4564114"/>
          </a:xfrm>
        </p:spPr>
        <p:txBody>
          <a:bodyPr>
            <a:noAutofit/>
          </a:bodyPr>
          <a:lstStyle/>
          <a:p>
            <a:pPr lvl="0"/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29 letters;</a:t>
            </a:r>
          </a:p>
          <a:p>
            <a:pPr lvl="0"/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‘j’ recently added;</a:t>
            </a:r>
          </a:p>
          <a:p>
            <a:pPr lvl="0"/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 double letters;</a:t>
            </a:r>
          </a:p>
          <a:p>
            <a:pPr lvl="0"/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Every letter is phonetic.</a:t>
            </a:r>
            <a:endParaRPr lang="en-GB" dirty="0">
              <a:solidFill>
                <a:srgbClr val="1F497D"/>
              </a:solidFill>
              <a:latin typeface="Arial" panose="020B0604020202020204" pitchFamily="34" charset="0"/>
              <a:cs typeface="Arial" panose="020B0604020202020204" pitchFamily="34" charset="0"/>
              <a:hlinkClick r:id="rId4"/>
            </a:endParaRPr>
          </a:p>
          <a:p>
            <a:pPr lvl="0"/>
            <a:endParaRPr lang="en-GB" dirty="0">
              <a:solidFill>
                <a:srgbClr val="1F497D"/>
              </a:solidFill>
              <a:latin typeface="Arial" panose="020B0604020202020204" pitchFamily="34" charset="0"/>
              <a:cs typeface="Arial" panose="020B0604020202020204" pitchFamily="34" charset="0"/>
              <a:hlinkClick r:id="rId4"/>
            </a:endParaRPr>
          </a:p>
          <a:p>
            <a:pPr marL="0" lvl="0" indent="0">
              <a:buNone/>
            </a:pPr>
            <a:r>
              <a:rPr lang="en-GB" dirty="0" err="1">
                <a:solidFill>
                  <a:srgbClr val="1F497D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Ynganiad</a:t>
            </a:r>
            <a:r>
              <a:rPr lang="en-GB" dirty="0">
                <a:solidFill>
                  <a:srgbClr val="1F497D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/Pronunciation</a:t>
            </a:r>
            <a:endParaRPr lang="en-GB" dirty="0">
              <a:solidFill>
                <a:srgbClr val="1F497D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 flipH="1">
            <a:off x="521492" y="5151068"/>
            <a:ext cx="28146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(Source: Pinterest, no date)</a:t>
            </a:r>
          </a:p>
        </p:txBody>
      </p:sp>
    </p:spTree>
    <p:extLst>
      <p:ext uri="{BB962C8B-B14F-4D97-AF65-F5344CB8AC3E}">
        <p14:creationId xmlns:p14="http://schemas.microsoft.com/office/powerpoint/2010/main" val="127625135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 algn="ct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Clip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Cyw</a:t>
            </a:r>
            <a:b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Clip from </a:t>
            </a:r>
            <a:r>
              <a:rPr lang="en-GB" i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Cyw</a:t>
            </a: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2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(Chick in Welsh)</a:t>
            </a:r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>
          <a:xfrm>
            <a:off x="514350" y="1825627"/>
            <a:ext cx="3207544" cy="2532061"/>
          </a:xfrm>
        </p:spPr>
        <p:txBody>
          <a:bodyPr>
            <a:normAutofit fontScale="92500" lnSpcReduction="20000"/>
          </a:bodyPr>
          <a:lstStyle/>
          <a:p>
            <a:pPr marL="0" lvl="0" indent="0">
              <a:buNone/>
            </a:pPr>
            <a:endParaRPr lang="en-GB" dirty="0"/>
          </a:p>
          <a:p>
            <a:pPr marL="0" lvl="0" indent="0">
              <a:buNone/>
            </a:pPr>
            <a:r>
              <a:rPr lang="en-GB" dirty="0" err="1"/>
              <a:t>Cyw</a:t>
            </a:r>
            <a:r>
              <a:rPr lang="en-GB" dirty="0"/>
              <a:t> (2017) </a:t>
            </a:r>
            <a:r>
              <a:rPr lang="en-GB" i="1" dirty="0" err="1"/>
              <a:t>Cân</a:t>
            </a:r>
            <a:r>
              <a:rPr lang="en-GB" i="1" dirty="0"/>
              <a:t> Yr </a:t>
            </a:r>
            <a:r>
              <a:rPr lang="en-GB" i="1" dirty="0" err="1"/>
              <a:t>Wyddor</a:t>
            </a:r>
            <a:r>
              <a:rPr lang="en-GB" i="1" dirty="0"/>
              <a:t> 🍎 | The </a:t>
            </a:r>
            <a:r>
              <a:rPr lang="en-GB" i="1" dirty="0" err="1"/>
              <a:t>Cyw</a:t>
            </a:r>
            <a:r>
              <a:rPr lang="en-GB" i="1" dirty="0"/>
              <a:t> Alphabet Song</a:t>
            </a:r>
            <a:r>
              <a:rPr lang="en-GB" dirty="0"/>
              <a:t>, </a:t>
            </a:r>
            <a:r>
              <a:rPr lang="en-GB" dirty="0">
                <a:hlinkClick r:id="rId4"/>
              </a:rPr>
              <a:t>https://www.youtube.com/watch?v=h-zu72YpXKY</a:t>
            </a:r>
            <a:r>
              <a:rPr lang="en-GB" dirty="0"/>
              <a:t> [Accessed: February 17 2021].</a:t>
            </a:r>
          </a:p>
        </p:txBody>
      </p:sp>
      <p:pic>
        <p:nvPicPr>
          <p:cNvPr id="6" name="h-zu72YpXKY"/>
          <p:cNvPicPr>
            <a:picLocks noGrp="1" noRot="1" noChangeAspect="1"/>
          </p:cNvPicPr>
          <p:nvPr>
            <p:ph sz="half" idx="2"/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4371975" y="1876128"/>
            <a:ext cx="7158038" cy="3760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205976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914400" y="365127"/>
            <a:ext cx="10439400" cy="770729"/>
          </a:xfrm>
        </p:spPr>
        <p:txBody>
          <a:bodyPr>
            <a:noAutofit/>
          </a:bodyPr>
          <a:lstStyle/>
          <a:p>
            <a:pPr lvl="0"/>
            <a:r>
              <a:rPr lang="en-GB" sz="3600" dirty="0" err="1">
                <a:latin typeface="Arial" panose="020B0604020202020204" pitchFamily="34" charset="0"/>
                <a:cs typeface="Arial" panose="020B0604020202020204" pitchFamily="34" charset="0"/>
              </a:rPr>
              <a:t>Syniadau</a:t>
            </a: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… </a:t>
            </a:r>
            <a:b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Ideas…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581" y="1452562"/>
            <a:ext cx="3124200" cy="308272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9138" y="1619084"/>
            <a:ext cx="2650331" cy="386017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022" y="778669"/>
            <a:ext cx="3898272" cy="4214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778251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1463" y="365127"/>
            <a:ext cx="2064543" cy="2128041"/>
          </a:xfrm>
        </p:spPr>
        <p:txBody>
          <a:bodyPr>
            <a:normAutofit/>
          </a:bodyPr>
          <a:lstStyle/>
          <a:p>
            <a:r>
              <a:rPr lang="en-GB" sz="3600" dirty="0" err="1">
                <a:latin typeface="Arial" panose="020B0604020202020204" pitchFamily="34" charset="0"/>
                <a:cs typeface="Arial" panose="020B0604020202020204" pitchFamily="34" charset="0"/>
              </a:rPr>
              <a:t>Lliwiau</a:t>
            </a:r>
            <a:b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Colours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261005"/>
              </p:ext>
            </p:extLst>
          </p:nvPr>
        </p:nvGraphicFramePr>
        <p:xfrm>
          <a:off x="2500313" y="365125"/>
          <a:ext cx="8715376" cy="514270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357688">
                  <a:extLst>
                    <a:ext uri="{9D8B030D-6E8A-4147-A177-3AD203B41FA5}">
                      <a16:colId xmlns:a16="http://schemas.microsoft.com/office/drawing/2014/main" val="2713178875"/>
                    </a:ext>
                  </a:extLst>
                </a:gridCol>
                <a:gridCol w="4357688">
                  <a:extLst>
                    <a:ext uri="{9D8B030D-6E8A-4147-A177-3AD203B41FA5}">
                      <a16:colId xmlns:a16="http://schemas.microsoft.com/office/drawing/2014/main" val="916268519"/>
                    </a:ext>
                  </a:extLst>
                </a:gridCol>
              </a:tblGrid>
              <a:tr h="467519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 err="1">
                          <a:solidFill>
                            <a:srgbClr val="FF0000"/>
                          </a:solidFill>
                          <a:latin typeface="Arial" panose="020B0604020202020204" pitchFamily="34" charset="0"/>
                        </a:rPr>
                        <a:t>coch</a:t>
                      </a:r>
                      <a:endParaRPr lang="en-GB" sz="2400" b="1" dirty="0">
                        <a:solidFill>
                          <a:srgbClr val="FF0000"/>
                        </a:solidFill>
                        <a:latin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</a:rPr>
                        <a:t>red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32341089"/>
                  </a:ext>
                </a:extLst>
              </a:tr>
              <a:tr h="467519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 err="1">
                          <a:solidFill>
                            <a:srgbClr val="FF9933"/>
                          </a:solidFill>
                          <a:latin typeface="Arial" panose="020B0604020202020204" pitchFamily="34" charset="0"/>
                        </a:rPr>
                        <a:t>oren</a:t>
                      </a:r>
                      <a:endParaRPr lang="en-GB" sz="2400" b="1" dirty="0">
                        <a:solidFill>
                          <a:srgbClr val="FF9933"/>
                        </a:solidFill>
                        <a:latin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9933"/>
                          </a:solidFill>
                          <a:latin typeface="Arial" panose="020B0604020202020204" pitchFamily="34" charset="0"/>
                        </a:rPr>
                        <a:t>orange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74931036"/>
                  </a:ext>
                </a:extLst>
              </a:tr>
              <a:tr h="467519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 err="1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</a:rPr>
                        <a:t>melyn</a:t>
                      </a:r>
                      <a:endParaRPr lang="en-GB" sz="2400" b="1" dirty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</a:rPr>
                        <a:t>yellow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7348043"/>
                  </a:ext>
                </a:extLst>
              </a:tr>
              <a:tr h="467519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 err="1">
                          <a:solidFill>
                            <a:srgbClr val="00B050"/>
                          </a:solidFill>
                          <a:latin typeface="Arial" panose="020B0604020202020204" pitchFamily="34" charset="0"/>
                        </a:rPr>
                        <a:t>gwyrdd</a:t>
                      </a:r>
                      <a:endParaRPr lang="en-GB" sz="2400" b="1" dirty="0">
                        <a:solidFill>
                          <a:srgbClr val="00B050"/>
                        </a:solidFill>
                        <a:latin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00B050"/>
                          </a:solidFill>
                          <a:latin typeface="Arial" panose="020B0604020202020204" pitchFamily="34" charset="0"/>
                        </a:rPr>
                        <a:t>green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7460969"/>
                  </a:ext>
                </a:extLst>
              </a:tr>
              <a:tr h="467519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 err="1">
                          <a:solidFill>
                            <a:srgbClr val="00B0F0"/>
                          </a:solidFill>
                          <a:latin typeface="Arial" panose="020B0604020202020204" pitchFamily="34" charset="0"/>
                        </a:rPr>
                        <a:t>glas</a:t>
                      </a:r>
                      <a:endParaRPr lang="en-GB" sz="2400" b="1" dirty="0">
                        <a:solidFill>
                          <a:srgbClr val="00B0F0"/>
                        </a:solidFill>
                        <a:latin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00B0F0"/>
                          </a:solidFill>
                          <a:latin typeface="Arial" panose="020B0604020202020204" pitchFamily="34" charset="0"/>
                        </a:rPr>
                        <a:t>blue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62126732"/>
                  </a:ext>
                </a:extLst>
              </a:tr>
              <a:tr h="467519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 err="1">
                          <a:solidFill>
                            <a:srgbClr val="7030A0"/>
                          </a:solidFill>
                          <a:latin typeface="Arial" panose="020B0604020202020204" pitchFamily="34" charset="0"/>
                        </a:rPr>
                        <a:t>porffor</a:t>
                      </a:r>
                      <a:r>
                        <a:rPr lang="en-GB" sz="2400" b="1" dirty="0">
                          <a:solidFill>
                            <a:srgbClr val="7030A0"/>
                          </a:solidFill>
                          <a:latin typeface="Arial" panose="020B0604020202020204" pitchFamily="34" charset="0"/>
                        </a:rPr>
                        <a:t>/</a:t>
                      </a:r>
                      <a:r>
                        <a:rPr lang="en-GB" sz="2400" b="1" dirty="0" err="1">
                          <a:solidFill>
                            <a:srgbClr val="7030A0"/>
                          </a:solidFill>
                          <a:latin typeface="Arial" panose="020B0604020202020204" pitchFamily="34" charset="0"/>
                        </a:rPr>
                        <a:t>piws</a:t>
                      </a:r>
                      <a:endParaRPr lang="en-GB" sz="2400" b="1" dirty="0">
                        <a:solidFill>
                          <a:srgbClr val="7030A0"/>
                        </a:solidFill>
                        <a:latin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7030A0"/>
                          </a:solidFill>
                          <a:latin typeface="Arial" panose="020B0604020202020204" pitchFamily="34" charset="0"/>
                        </a:rPr>
                        <a:t>purple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2763423"/>
                  </a:ext>
                </a:extLst>
              </a:tr>
              <a:tr h="467519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 err="1">
                          <a:solidFill>
                            <a:srgbClr val="FF66FF"/>
                          </a:solidFill>
                          <a:latin typeface="Arial" panose="020B0604020202020204" pitchFamily="34" charset="0"/>
                        </a:rPr>
                        <a:t>pinc</a:t>
                      </a:r>
                      <a:endParaRPr lang="en-GB" sz="2400" b="1" dirty="0">
                        <a:solidFill>
                          <a:srgbClr val="FF66FF"/>
                        </a:solidFill>
                        <a:latin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66FF"/>
                          </a:solidFill>
                          <a:latin typeface="Arial" panose="020B0604020202020204" pitchFamily="34" charset="0"/>
                        </a:rPr>
                        <a:t>pink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9197274"/>
                  </a:ext>
                </a:extLst>
              </a:tr>
              <a:tr h="467519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 err="1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</a:rPr>
                        <a:t>gwyn</a:t>
                      </a:r>
                      <a:endParaRPr lang="en-GB" sz="24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</a:rPr>
                        <a:t>white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84592803"/>
                  </a:ext>
                </a:extLst>
              </a:tr>
              <a:tr h="467519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 err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</a:rPr>
                        <a:t>llwyd</a:t>
                      </a:r>
                      <a:endParaRPr lang="en-GB" sz="2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</a:rPr>
                        <a:t>grey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25331481"/>
                  </a:ext>
                </a:extLst>
              </a:tr>
              <a:tr h="467519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Arial" panose="020B0604020202020204" pitchFamily="34" charset="0"/>
                        </a:rPr>
                        <a:t>du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Arial" panose="020B0604020202020204" pitchFamily="34" charset="0"/>
                        </a:rPr>
                        <a:t>black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138932"/>
                  </a:ext>
                </a:extLst>
              </a:tr>
              <a:tr h="467519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996633"/>
                          </a:solidFill>
                          <a:latin typeface="Arial" panose="020B0604020202020204" pitchFamily="34" charset="0"/>
                        </a:rPr>
                        <a:t>brown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996633"/>
                          </a:solidFill>
                          <a:latin typeface="Arial" panose="020B0604020202020204" pitchFamily="34" charset="0"/>
                        </a:rPr>
                        <a:t>brown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7845366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3664813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365128"/>
            <a:ext cx="10882312" cy="826986"/>
          </a:xfrm>
        </p:spPr>
        <p:txBody>
          <a:bodyPr>
            <a:noAutofit/>
          </a:bodyPr>
          <a:lstStyle/>
          <a:p>
            <a:pPr algn="ctr"/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Y </a:t>
            </a:r>
            <a:r>
              <a:rPr lang="en-GB" sz="3600" dirty="0" err="1">
                <a:latin typeface="Arial" panose="020B0604020202020204" pitchFamily="34" charset="0"/>
                <a:cs typeface="Arial" panose="020B0604020202020204" pitchFamily="34" charset="0"/>
              </a:rPr>
              <a:t>gystrawen</a:t>
            </a: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 Gymraeg</a:t>
            </a:r>
            <a:b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Welsh syntax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1485900"/>
            <a:ext cx="5548312" cy="4691063"/>
          </a:xfrm>
        </p:spPr>
        <p:txBody>
          <a:bodyPr/>
          <a:lstStyle/>
          <a:p>
            <a:pPr marL="0" indent="0">
              <a:buNone/>
            </a:pP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yr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iaith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Gymraeg,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rhoddir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geiriau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mewn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trefn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wahanol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eiriau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Saesneg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Saesneg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Ansoddair-Enw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Cymraeg –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Enw-Ansoddair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485901"/>
            <a:ext cx="5843588" cy="4121944"/>
          </a:xfrm>
        </p:spPr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Welsh, words are placed in a different order to English words.</a:t>
            </a:r>
          </a:p>
          <a:p>
            <a:pPr marL="0" indent="0">
              <a:buNone/>
            </a:pPr>
            <a:endParaRPr lang="en-GB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English – Adjective-Noun;</a:t>
            </a:r>
          </a:p>
          <a:p>
            <a:pPr marL="0" indent="0">
              <a:buNone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Welsh – Noun-Adjective.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Example:</a:t>
            </a:r>
            <a:r>
              <a:rPr lang="en-GB" dirty="0"/>
              <a:t> 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20025" y="3929063"/>
            <a:ext cx="1866900" cy="167878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9958388" y="3929063"/>
            <a:ext cx="179308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red car</a:t>
            </a:r>
          </a:p>
          <a:p>
            <a:endParaRPr lang="en-GB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GB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 </a:t>
            </a:r>
            <a:r>
              <a:rPr lang="en-GB" sz="28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coch</a:t>
            </a:r>
            <a:endParaRPr lang="en-GB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1138338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365128"/>
            <a:ext cx="10882312" cy="826986"/>
          </a:xfrm>
        </p:spPr>
        <p:txBody>
          <a:bodyPr>
            <a:normAutofit fontScale="90000"/>
          </a:bodyPr>
          <a:lstStyle/>
          <a:p>
            <a:r>
              <a:rPr lang="en-GB" sz="3200" dirty="0" err="1">
                <a:latin typeface="Arial" panose="020B0604020202020204" pitchFamily="34" charset="0"/>
                <a:cs typeface="Arial" panose="020B0604020202020204" pitchFamily="34" charset="0"/>
              </a:rPr>
              <a:t>Ewch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200" dirty="0" err="1">
                <a:latin typeface="Arial" panose="020B0604020202020204" pitchFamily="34" charset="0"/>
                <a:cs typeface="Arial" panose="020B0604020202020204" pitchFamily="34" charset="0"/>
              </a:rPr>
              <a:t>amdani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!</a:t>
            </a:r>
            <a:b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2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Have a go!</a:t>
            </a: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394488" y="1395494"/>
            <a:ext cx="2971800" cy="15430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88738" y="485776"/>
            <a:ext cx="2286000" cy="20002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08263" y="543619"/>
            <a:ext cx="2645537" cy="147710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2434" y="3770731"/>
            <a:ext cx="3103854" cy="154763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85061" y="3718162"/>
            <a:ext cx="2857500" cy="16002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9806005" y="3876086"/>
            <a:ext cx="20297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b="1" dirty="0"/>
              <a:t>black cat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b="1" dirty="0" err="1"/>
              <a:t>cath</a:t>
            </a:r>
            <a:r>
              <a:rPr lang="en-GB" sz="2400" b="1" dirty="0"/>
              <a:t> </a:t>
            </a:r>
            <a:r>
              <a:rPr lang="en-GB" sz="2400" b="1" dirty="0" err="1"/>
              <a:t>ddu</a:t>
            </a:r>
            <a:endParaRPr lang="en-GB" sz="24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3431023" y="4135030"/>
            <a:ext cx="245997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rgbClr val="00B050"/>
                </a:solidFill>
              </a:rPr>
              <a:t>green grass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 err="1">
                <a:solidFill>
                  <a:srgbClr val="00B050"/>
                </a:solidFill>
              </a:rPr>
              <a:t>porfa</a:t>
            </a:r>
            <a:r>
              <a:rPr lang="en-GB" sz="2400" b="1" dirty="0">
                <a:solidFill>
                  <a:srgbClr val="00B050"/>
                </a:solidFill>
              </a:rPr>
              <a:t>/</a:t>
            </a:r>
            <a:r>
              <a:rPr lang="en-GB" sz="2400" b="1" dirty="0" err="1">
                <a:solidFill>
                  <a:srgbClr val="00B050"/>
                </a:solidFill>
              </a:rPr>
              <a:t>glaswellt</a:t>
            </a:r>
            <a:r>
              <a:rPr lang="en-GB" sz="2400" b="1" dirty="0">
                <a:solidFill>
                  <a:srgbClr val="00B050"/>
                </a:solidFill>
              </a:rPr>
              <a:t> </a:t>
            </a:r>
            <a:r>
              <a:rPr lang="en-GB" sz="2400" b="1" dirty="0" err="1">
                <a:solidFill>
                  <a:srgbClr val="00B050"/>
                </a:solidFill>
              </a:rPr>
              <a:t>gwyrdd</a:t>
            </a:r>
            <a:endParaRPr lang="en-GB" sz="2400" b="1" dirty="0">
              <a:solidFill>
                <a:srgbClr val="00B05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942089" y="2856488"/>
            <a:ext cx="22819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rgbClr val="0070C0"/>
                </a:solidFill>
              </a:rPr>
              <a:t>blue book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 err="1">
                <a:solidFill>
                  <a:srgbClr val="0070C0"/>
                </a:solidFill>
              </a:rPr>
              <a:t>llyfr</a:t>
            </a:r>
            <a:r>
              <a:rPr lang="en-GB" sz="2400" b="1" dirty="0">
                <a:solidFill>
                  <a:srgbClr val="0070C0"/>
                </a:solidFill>
              </a:rPr>
              <a:t> </a:t>
            </a:r>
            <a:r>
              <a:rPr lang="en-GB" sz="2400" b="1" dirty="0" err="1">
                <a:solidFill>
                  <a:srgbClr val="0070C0"/>
                </a:solidFill>
              </a:rPr>
              <a:t>glas</a:t>
            </a:r>
            <a:endParaRPr lang="en-GB" sz="2400" b="1" dirty="0">
              <a:solidFill>
                <a:srgbClr val="0070C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 flipH="1">
            <a:off x="4649749" y="2606674"/>
            <a:ext cx="20180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rgbClr val="FF0000"/>
                </a:solidFill>
              </a:rPr>
              <a:t>red apple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 err="1">
                <a:solidFill>
                  <a:srgbClr val="FF0000"/>
                </a:solidFill>
              </a:rPr>
              <a:t>afal</a:t>
            </a:r>
            <a:r>
              <a:rPr lang="en-GB" sz="2400" b="1" dirty="0">
                <a:solidFill>
                  <a:srgbClr val="FF0000"/>
                </a:solidFill>
              </a:rPr>
              <a:t> </a:t>
            </a:r>
            <a:r>
              <a:rPr lang="en-GB" sz="2400" b="1" dirty="0" err="1">
                <a:solidFill>
                  <a:srgbClr val="FF0000"/>
                </a:solidFill>
              </a:rPr>
              <a:t>coch</a:t>
            </a:r>
            <a:endParaRPr lang="en-GB" sz="2400" b="1" dirty="0">
              <a:solidFill>
                <a:srgbClr val="FF0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071173" y="2301216"/>
            <a:ext cx="22826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rgbClr val="FFC000"/>
                </a:solidFill>
              </a:rPr>
              <a:t>yellow sun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rgbClr val="FFC000"/>
                </a:solidFill>
              </a:rPr>
              <a:t>haul </a:t>
            </a:r>
            <a:r>
              <a:rPr lang="en-GB" sz="2400" b="1" dirty="0" err="1">
                <a:solidFill>
                  <a:srgbClr val="FFC000"/>
                </a:solidFill>
              </a:rPr>
              <a:t>melyn</a:t>
            </a:r>
            <a:endParaRPr lang="en-GB" sz="24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0130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365128"/>
            <a:ext cx="10882312" cy="826986"/>
          </a:xfrm>
        </p:spPr>
        <p:txBody>
          <a:bodyPr>
            <a:noAutofit/>
          </a:bodyPr>
          <a:lstStyle/>
          <a:p>
            <a:pPr algn="ctr"/>
            <a:r>
              <a:rPr lang="en-GB" sz="3600" dirty="0" err="1">
                <a:latin typeface="Arial" panose="020B0604020202020204" pitchFamily="34" charset="0"/>
                <a:cs typeface="Arial" panose="020B0604020202020204" pitchFamily="34" charset="0"/>
              </a:rPr>
              <a:t>Amser</a:t>
            </a: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600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600" dirty="0" err="1">
                <a:latin typeface="Arial" panose="020B0604020202020204" pitchFamily="34" charset="0"/>
                <a:cs typeface="Arial" panose="020B0604020202020204" pitchFamily="34" charset="0"/>
              </a:rPr>
              <a:t>ganu</a:t>
            </a: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b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Time to sing…</a:t>
            </a:r>
          </a:p>
        </p:txBody>
      </p:sp>
      <p:pic>
        <p:nvPicPr>
          <p:cNvPr id="6" name="g5m3TLBmeuc"/>
          <p:cNvPicPr>
            <a:picLocks noGrp="1" noRot="1" noChangeAspect="1"/>
          </p:cNvPicPr>
          <p:nvPr>
            <p:ph sz="half" idx="1"/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6107906" y="1521619"/>
            <a:ext cx="5572125" cy="352901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365081" y="5179218"/>
            <a:ext cx="51863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(Source: Hey </a:t>
            </a:r>
            <a:r>
              <a:rPr lang="en-GB" dirty="0" err="1"/>
              <a:t>dee</a:t>
            </a:r>
            <a:r>
              <a:rPr lang="en-GB" dirty="0"/>
              <a:t> </a:t>
            </a:r>
            <a:r>
              <a:rPr lang="en-GB" dirty="0" err="1"/>
              <a:t>ho</a:t>
            </a:r>
            <a:r>
              <a:rPr lang="en-GB" dirty="0"/>
              <a:t> educational services, 2018)</a:t>
            </a:r>
          </a:p>
        </p:txBody>
      </p:sp>
      <p:pic>
        <p:nvPicPr>
          <p:cNvPr id="9" name="A-fs5JB_b7E"/>
          <p:cNvPicPr>
            <a:picLocks noRot="1" noChangeAspect="1"/>
          </p:cNvPicPr>
          <p:nvPr>
            <a:videoFile r:link="rId2"/>
          </p:nvPr>
        </p:nvPicPr>
        <p:blipFill>
          <a:blip r:embed="rId6"/>
          <a:stretch>
            <a:fillRect/>
          </a:stretch>
        </p:blipFill>
        <p:spPr>
          <a:xfrm>
            <a:off x="471488" y="1521619"/>
            <a:ext cx="5200650" cy="3529012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 flipH="1">
            <a:off x="885825" y="5264944"/>
            <a:ext cx="40290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(Source: </a:t>
            </a:r>
            <a:r>
              <a:rPr lang="en-GB" dirty="0" err="1"/>
              <a:t>Cymraeg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Blant</a:t>
            </a:r>
            <a:r>
              <a:rPr lang="en-GB" dirty="0"/>
              <a:t>, 2018)</a:t>
            </a:r>
          </a:p>
        </p:txBody>
      </p:sp>
    </p:spTree>
    <p:extLst>
      <p:ext uri="{BB962C8B-B14F-4D97-AF65-F5344CB8AC3E}">
        <p14:creationId xmlns:p14="http://schemas.microsoft.com/office/powerpoint/2010/main" val="350710977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5756" y="365127"/>
            <a:ext cx="2040732" cy="3571079"/>
          </a:xfrm>
        </p:spPr>
        <p:txBody>
          <a:bodyPr>
            <a:normAutofit/>
          </a:bodyPr>
          <a:lstStyle/>
          <a:p>
            <a:r>
              <a:rPr lang="en-GB" sz="3200" dirty="0" err="1">
                <a:latin typeface="Arial" panose="020B0604020202020204" pitchFamily="34" charset="0"/>
                <a:cs typeface="Arial" panose="020B0604020202020204" pitchFamily="34" charset="0"/>
              </a:rPr>
              <a:t>Rhifau</a:t>
            </a:r>
            <a:b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2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Numbers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464594" y="365128"/>
            <a:ext cx="3555206" cy="5811836"/>
          </a:xfrm>
        </p:spPr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1 - Un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2 -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Dau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3 - Tri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4 -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Pedwar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5 - Pump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6 -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Chwech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7 - Saith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8 -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Wyth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9 -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Naw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10 -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Deg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07906" y="365127"/>
            <a:ext cx="5245894" cy="5811835"/>
          </a:xfrm>
        </p:spPr>
        <p:txBody>
          <a:bodyPr/>
          <a:lstStyle/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1 - One 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2 - Two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3 - Three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4 - Four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5 - Five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6 - Six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7 - Seven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8 - Eight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9 - Nine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10 - Ten</a:t>
            </a:r>
          </a:p>
        </p:txBody>
      </p:sp>
    </p:spTree>
    <p:extLst>
      <p:ext uri="{BB962C8B-B14F-4D97-AF65-F5344CB8AC3E}">
        <p14:creationId xmlns:p14="http://schemas.microsoft.com/office/powerpoint/2010/main" val="116299938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5756" y="365127"/>
            <a:ext cx="2040732" cy="3571079"/>
          </a:xfrm>
        </p:spPr>
        <p:txBody>
          <a:bodyPr>
            <a:normAutofit/>
          </a:bodyPr>
          <a:lstStyle/>
          <a:p>
            <a:r>
              <a:rPr lang="en-GB" sz="3200" dirty="0" err="1">
                <a:latin typeface="Arial" panose="020B0604020202020204" pitchFamily="34" charset="0"/>
              </a:rPr>
              <a:t>Rhifau</a:t>
            </a:r>
            <a:br>
              <a:rPr lang="en-GB" sz="3200" dirty="0">
                <a:latin typeface="Arial" panose="020B0604020202020204" pitchFamily="34" charset="0"/>
              </a:rPr>
            </a:br>
            <a:r>
              <a:rPr lang="en-GB" sz="3200" dirty="0">
                <a:solidFill>
                  <a:srgbClr val="0070C0"/>
                </a:solidFill>
                <a:latin typeface="Arial" panose="020B0604020202020204" pitchFamily="34" charset="0"/>
              </a:rPr>
              <a:t>Numbers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464594" y="365128"/>
            <a:ext cx="4702894" cy="5811836"/>
          </a:xfrm>
        </p:spPr>
        <p:txBody>
          <a:bodyPr>
            <a:normAutofit lnSpcReduction="10000"/>
          </a:bodyPr>
          <a:lstStyle/>
          <a:p>
            <a:r>
              <a:rPr lang="cy-GB" dirty="0">
                <a:latin typeface="Arial" panose="020B0604020202020204" pitchFamily="34" charset="0"/>
              </a:rPr>
              <a:t>20 - Dau ddeg/Ugain</a:t>
            </a:r>
          </a:p>
          <a:p>
            <a:r>
              <a:rPr lang="cy-GB" dirty="0">
                <a:latin typeface="Arial" panose="020B0604020202020204" pitchFamily="34" charset="0"/>
              </a:rPr>
              <a:t>30 - Trideg</a:t>
            </a:r>
          </a:p>
          <a:p>
            <a:r>
              <a:rPr lang="cy-GB" dirty="0">
                <a:latin typeface="Arial" panose="020B0604020202020204" pitchFamily="34" charset="0"/>
              </a:rPr>
              <a:t>40 - Pedwardeg</a:t>
            </a:r>
          </a:p>
          <a:p>
            <a:r>
              <a:rPr lang="cy-GB" dirty="0">
                <a:latin typeface="Arial" panose="020B0604020202020204" pitchFamily="34" charset="0"/>
              </a:rPr>
              <a:t>50 - Pumdeg</a:t>
            </a:r>
          </a:p>
          <a:p>
            <a:r>
              <a:rPr lang="cy-GB" dirty="0">
                <a:latin typeface="Arial" panose="020B0604020202020204" pitchFamily="34" charset="0"/>
              </a:rPr>
              <a:t>60 - Chwedeg</a:t>
            </a:r>
          </a:p>
          <a:p>
            <a:r>
              <a:rPr lang="cy-GB" dirty="0">
                <a:latin typeface="Arial" panose="020B0604020202020204" pitchFamily="34" charset="0"/>
              </a:rPr>
              <a:t>70 - Saithdeg</a:t>
            </a:r>
          </a:p>
          <a:p>
            <a:r>
              <a:rPr lang="cy-GB" dirty="0">
                <a:latin typeface="Arial" panose="020B0604020202020204" pitchFamily="34" charset="0"/>
              </a:rPr>
              <a:t>80 - Wythdeg</a:t>
            </a:r>
          </a:p>
          <a:p>
            <a:r>
              <a:rPr lang="cy-GB" dirty="0">
                <a:latin typeface="Arial" panose="020B0604020202020204" pitchFamily="34" charset="0"/>
              </a:rPr>
              <a:t>90 - Nawdeg</a:t>
            </a:r>
          </a:p>
          <a:p>
            <a:r>
              <a:rPr lang="cy-GB" dirty="0">
                <a:latin typeface="Arial" panose="020B0604020202020204" pitchFamily="34" charset="0"/>
              </a:rPr>
              <a:t>100 - Cant</a:t>
            </a:r>
          </a:p>
          <a:p>
            <a:r>
              <a:rPr lang="cy-GB" dirty="0">
                <a:latin typeface="Arial" panose="020B0604020202020204" pitchFamily="34" charset="0"/>
              </a:rPr>
              <a:t>1,000 - Mil</a:t>
            </a:r>
          </a:p>
          <a:p>
            <a:r>
              <a:rPr lang="cy-GB" dirty="0">
                <a:latin typeface="Arial" panose="020B0604020202020204" pitchFamily="34" charset="0"/>
              </a:rPr>
              <a:t>1,000,000 - Miliwn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67488" y="365128"/>
            <a:ext cx="4186311" cy="5156992"/>
          </a:xfrm>
        </p:spPr>
        <p:txBody>
          <a:bodyPr>
            <a:normAutofit lnSpcReduction="10000"/>
          </a:bodyPr>
          <a:lstStyle/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20 - Twenty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30 - Thirty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40 - Forty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50 - Fifty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60 - Sixty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70 - Seventy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80 - Eighty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90 - Ninety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100 - Hundred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1,000 - Thousand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1,000,000 - Million</a:t>
            </a:r>
          </a:p>
          <a:p>
            <a:pPr marL="0" indent="0">
              <a:buNone/>
            </a:pPr>
            <a:endParaRPr lang="en-GB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644383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5756" y="365127"/>
            <a:ext cx="2040732" cy="3571079"/>
          </a:xfrm>
        </p:spPr>
        <p:txBody>
          <a:bodyPr>
            <a:normAutofit/>
          </a:bodyPr>
          <a:lstStyle/>
          <a:p>
            <a:r>
              <a:rPr lang="en-GB" sz="3200" dirty="0" err="1">
                <a:latin typeface="Arial" panose="020B0604020202020204" pitchFamily="34" charset="0"/>
              </a:rPr>
              <a:t>Rhifau</a:t>
            </a:r>
            <a:r>
              <a:rPr lang="en-GB" sz="3200" dirty="0">
                <a:latin typeface="Arial" panose="020B0604020202020204" pitchFamily="34" charset="0"/>
              </a:rPr>
              <a:t> </a:t>
            </a:r>
            <a:r>
              <a:rPr lang="en-GB" sz="3200" dirty="0" err="1">
                <a:latin typeface="Arial" panose="020B0604020202020204" pitchFamily="34" charset="0"/>
              </a:rPr>
              <a:t>trefnol</a:t>
            </a:r>
            <a:br>
              <a:rPr lang="en-GB" sz="3200" dirty="0">
                <a:latin typeface="Arial" panose="020B0604020202020204" pitchFamily="34" charset="0"/>
              </a:rPr>
            </a:br>
            <a:br>
              <a:rPr lang="en-GB" sz="3200" dirty="0">
                <a:latin typeface="Arial" panose="020B0604020202020204" pitchFamily="34" charset="0"/>
              </a:rPr>
            </a:br>
            <a:r>
              <a:rPr lang="en-GB" sz="3200" dirty="0">
                <a:solidFill>
                  <a:srgbClr val="0070C0"/>
                </a:solidFill>
                <a:latin typeface="Arial" panose="020B0604020202020204" pitchFamily="34" charset="0"/>
              </a:rPr>
              <a:t>Ordinal numbers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464594" y="365128"/>
            <a:ext cx="4470778" cy="5811836"/>
          </a:xfrm>
        </p:spPr>
        <p:txBody>
          <a:bodyPr>
            <a:normAutofit fontScale="85000" lnSpcReduction="20000"/>
          </a:bodyPr>
          <a:lstStyle/>
          <a:p>
            <a:r>
              <a:rPr lang="cy-GB" dirty="0">
                <a:latin typeface="Arial" panose="020B0604020202020204" pitchFamily="34" charset="0"/>
              </a:rPr>
              <a:t>1af - Cyntaf/yn gyntaf</a:t>
            </a:r>
          </a:p>
          <a:p>
            <a:r>
              <a:rPr lang="cy-GB" dirty="0">
                <a:latin typeface="Arial" panose="020B0604020202020204" pitchFamily="34" charset="0"/>
              </a:rPr>
              <a:t>2il - Ail</a:t>
            </a:r>
          </a:p>
          <a:p>
            <a:r>
              <a:rPr lang="cy-GB" dirty="0">
                <a:latin typeface="Arial" panose="020B0604020202020204" pitchFamily="34" charset="0"/>
              </a:rPr>
              <a:t>3ydd - Trydydd</a:t>
            </a:r>
          </a:p>
          <a:p>
            <a:r>
              <a:rPr lang="cy-GB" dirty="0">
                <a:latin typeface="Arial" panose="020B0604020202020204" pitchFamily="34" charset="0"/>
              </a:rPr>
              <a:t>4ydd - Pedwerydd</a:t>
            </a:r>
          </a:p>
          <a:p>
            <a:r>
              <a:rPr lang="cy-GB" dirty="0">
                <a:latin typeface="Arial" panose="020B0604020202020204" pitchFamily="34" charset="0"/>
              </a:rPr>
              <a:t>5ed - Pumed</a:t>
            </a:r>
          </a:p>
          <a:p>
            <a:r>
              <a:rPr lang="cy-GB" dirty="0">
                <a:latin typeface="Arial" panose="020B0604020202020204" pitchFamily="34" charset="0"/>
              </a:rPr>
              <a:t>6ed - Chweched</a:t>
            </a:r>
          </a:p>
          <a:p>
            <a:r>
              <a:rPr lang="cy-GB" dirty="0">
                <a:latin typeface="Arial" panose="020B0604020202020204" pitchFamily="34" charset="0"/>
              </a:rPr>
              <a:t>7fed - Seithfed</a:t>
            </a:r>
          </a:p>
          <a:p>
            <a:r>
              <a:rPr lang="cy-GB" dirty="0">
                <a:latin typeface="Arial" panose="020B0604020202020204" pitchFamily="34" charset="0"/>
              </a:rPr>
              <a:t>8fed - Wythfed</a:t>
            </a:r>
          </a:p>
          <a:p>
            <a:r>
              <a:rPr lang="cy-GB" dirty="0">
                <a:latin typeface="Arial" panose="020B0604020202020204" pitchFamily="34" charset="0"/>
              </a:rPr>
              <a:t>9fed - Nawfed</a:t>
            </a:r>
          </a:p>
          <a:p>
            <a:r>
              <a:rPr lang="cy-GB" dirty="0">
                <a:latin typeface="Arial" panose="020B0604020202020204" pitchFamily="34" charset="0"/>
              </a:rPr>
              <a:t>10fed - Degfed</a:t>
            </a:r>
          </a:p>
          <a:p>
            <a:r>
              <a:rPr lang="cy-GB" dirty="0">
                <a:latin typeface="Arial" panose="020B0604020202020204" pitchFamily="34" charset="0"/>
              </a:rPr>
              <a:t>100fed - Canfed</a:t>
            </a:r>
          </a:p>
          <a:p>
            <a:r>
              <a:rPr lang="cy-GB" dirty="0">
                <a:latin typeface="Arial" panose="020B0604020202020204" pitchFamily="34" charset="0"/>
              </a:rPr>
              <a:t>1,000fed - Milfed</a:t>
            </a:r>
          </a:p>
          <a:p>
            <a:r>
              <a:rPr lang="cy-GB" dirty="0">
                <a:latin typeface="Arial" panose="020B0604020202020204" pitchFamily="34" charset="0"/>
              </a:rPr>
              <a:t>1,000,000fed - Miliynfed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46388" y="365128"/>
            <a:ext cx="4207412" cy="5156992"/>
          </a:xfrm>
        </p:spPr>
        <p:txBody>
          <a:bodyPr>
            <a:normAutofit fontScale="85000" lnSpcReduction="20000"/>
          </a:bodyPr>
          <a:lstStyle/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1</a:t>
            </a:r>
            <a:r>
              <a:rPr lang="en-GB" baseline="30000" dirty="0">
                <a:solidFill>
                  <a:srgbClr val="0070C0"/>
                </a:solidFill>
                <a:latin typeface="Arial" panose="020B0604020202020204" pitchFamily="34" charset="0"/>
              </a:rPr>
              <a:t>st</a:t>
            </a: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 - First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2</a:t>
            </a:r>
            <a:r>
              <a:rPr lang="en-GB" baseline="30000" dirty="0">
                <a:solidFill>
                  <a:srgbClr val="0070C0"/>
                </a:solidFill>
                <a:latin typeface="Arial" panose="020B0604020202020204" pitchFamily="34" charset="0"/>
              </a:rPr>
              <a:t>nd</a:t>
            </a: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 - Second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3</a:t>
            </a:r>
            <a:r>
              <a:rPr lang="en-GB" baseline="30000" dirty="0">
                <a:solidFill>
                  <a:srgbClr val="0070C0"/>
                </a:solidFill>
                <a:latin typeface="Arial" panose="020B0604020202020204" pitchFamily="34" charset="0"/>
              </a:rPr>
              <a:t>rd</a:t>
            </a: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 - Third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4</a:t>
            </a:r>
            <a:r>
              <a:rPr lang="en-GB" baseline="30000" dirty="0">
                <a:solidFill>
                  <a:srgbClr val="0070C0"/>
                </a:solidFill>
                <a:latin typeface="Arial" panose="020B0604020202020204" pitchFamily="34" charset="0"/>
              </a:rPr>
              <a:t>th</a:t>
            </a: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 - Fourth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5</a:t>
            </a:r>
            <a:r>
              <a:rPr lang="en-GB" baseline="30000" dirty="0">
                <a:solidFill>
                  <a:srgbClr val="0070C0"/>
                </a:solidFill>
                <a:latin typeface="Arial" panose="020B0604020202020204" pitchFamily="34" charset="0"/>
              </a:rPr>
              <a:t>th</a:t>
            </a: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 - Fifth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6</a:t>
            </a:r>
            <a:r>
              <a:rPr lang="en-GB" baseline="30000" dirty="0">
                <a:solidFill>
                  <a:srgbClr val="0070C0"/>
                </a:solidFill>
                <a:latin typeface="Arial" panose="020B0604020202020204" pitchFamily="34" charset="0"/>
              </a:rPr>
              <a:t>th</a:t>
            </a: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 - Sixth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7</a:t>
            </a:r>
            <a:r>
              <a:rPr lang="en-GB" baseline="30000" dirty="0">
                <a:solidFill>
                  <a:srgbClr val="0070C0"/>
                </a:solidFill>
                <a:latin typeface="Arial" panose="020B0604020202020204" pitchFamily="34" charset="0"/>
              </a:rPr>
              <a:t>th</a:t>
            </a: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 - Seventh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8</a:t>
            </a:r>
            <a:r>
              <a:rPr lang="en-GB" baseline="30000" dirty="0">
                <a:solidFill>
                  <a:srgbClr val="0070C0"/>
                </a:solidFill>
                <a:latin typeface="Arial" panose="020B0604020202020204" pitchFamily="34" charset="0"/>
              </a:rPr>
              <a:t>th</a:t>
            </a: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 - Eighth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9</a:t>
            </a:r>
            <a:r>
              <a:rPr lang="en-GB" baseline="30000" dirty="0">
                <a:solidFill>
                  <a:srgbClr val="0070C0"/>
                </a:solidFill>
                <a:latin typeface="Arial" panose="020B0604020202020204" pitchFamily="34" charset="0"/>
              </a:rPr>
              <a:t>th</a:t>
            </a: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 - Ninth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10</a:t>
            </a:r>
            <a:r>
              <a:rPr lang="en-GB" baseline="30000" dirty="0">
                <a:solidFill>
                  <a:srgbClr val="0070C0"/>
                </a:solidFill>
                <a:latin typeface="Arial" panose="020B0604020202020204" pitchFamily="34" charset="0"/>
              </a:rPr>
              <a:t>th</a:t>
            </a: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 - Tenth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100</a:t>
            </a:r>
            <a:r>
              <a:rPr lang="en-GB" baseline="30000" dirty="0">
                <a:solidFill>
                  <a:srgbClr val="0070C0"/>
                </a:solidFill>
                <a:latin typeface="Arial" panose="020B0604020202020204" pitchFamily="34" charset="0"/>
              </a:rPr>
              <a:t>th</a:t>
            </a: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 - Hundredth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1,000</a:t>
            </a:r>
            <a:r>
              <a:rPr lang="en-GB" baseline="30000" dirty="0">
                <a:solidFill>
                  <a:srgbClr val="0070C0"/>
                </a:solidFill>
                <a:latin typeface="Arial" panose="020B0604020202020204" pitchFamily="34" charset="0"/>
              </a:rPr>
              <a:t>th</a:t>
            </a: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 - Thousandth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1,000,000</a:t>
            </a:r>
            <a:r>
              <a:rPr lang="en-GB" baseline="30000" dirty="0">
                <a:solidFill>
                  <a:srgbClr val="0070C0"/>
                </a:solidFill>
                <a:latin typeface="Arial" panose="020B0604020202020204" pitchFamily="34" charset="0"/>
              </a:rPr>
              <a:t>th</a:t>
            </a: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 - Millionth</a:t>
            </a:r>
          </a:p>
          <a:p>
            <a:pPr marL="0" indent="0">
              <a:buNone/>
            </a:pPr>
            <a:endParaRPr lang="en-GB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024671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913415"/>
          </a:xfrm>
        </p:spPr>
        <p:txBody>
          <a:bodyPr>
            <a:normAutofit fontScale="90000"/>
          </a:bodyPr>
          <a:lstStyle/>
          <a:p>
            <a:r>
              <a:rPr lang="en-GB" sz="3200" dirty="0">
                <a:latin typeface="Arial" panose="020B0604020202020204" pitchFamily="34" charset="0"/>
              </a:rPr>
              <a:t>Y </a:t>
            </a:r>
            <a:r>
              <a:rPr lang="en-GB" sz="3200" dirty="0" err="1">
                <a:latin typeface="Arial" panose="020B0604020202020204" pitchFamily="34" charset="0"/>
              </a:rPr>
              <a:t>tywydd</a:t>
            </a:r>
            <a:br>
              <a:rPr lang="en-GB" sz="3200" dirty="0">
                <a:latin typeface="Arial" panose="020B0604020202020204" pitchFamily="34" charset="0"/>
              </a:rPr>
            </a:br>
            <a:r>
              <a:rPr lang="en-GB" sz="3200" dirty="0">
                <a:solidFill>
                  <a:srgbClr val="0070C0"/>
                </a:solidFill>
                <a:latin typeface="Arial" panose="020B0604020202020204" pitchFamily="34" charset="0"/>
              </a:rPr>
              <a:t>The weather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7958" y="1375646"/>
            <a:ext cx="5671842" cy="4801317"/>
          </a:xfrm>
        </p:spPr>
        <p:txBody>
          <a:bodyPr/>
          <a:lstStyle/>
          <a:p>
            <a:pPr marL="0" indent="0">
              <a:buNone/>
            </a:pPr>
            <a:r>
              <a:rPr lang="en-GB" b="1" dirty="0">
                <a:latin typeface="Arial" panose="020B0604020202020204" pitchFamily="34" charset="0"/>
              </a:rPr>
              <a:t>“Beth </a:t>
            </a:r>
            <a:r>
              <a:rPr lang="en-GB" b="1" dirty="0" err="1">
                <a:latin typeface="Arial" panose="020B0604020202020204" pitchFamily="34" charset="0"/>
              </a:rPr>
              <a:t>yw’r</a:t>
            </a:r>
            <a:r>
              <a:rPr lang="en-GB" b="1" dirty="0">
                <a:latin typeface="Arial" panose="020B0604020202020204" pitchFamily="34" charset="0"/>
              </a:rPr>
              <a:t> </a:t>
            </a:r>
            <a:r>
              <a:rPr lang="en-GB" b="1" dirty="0" err="1">
                <a:latin typeface="Arial" panose="020B0604020202020204" pitchFamily="34" charset="0"/>
              </a:rPr>
              <a:t>tywydd</a:t>
            </a:r>
            <a:r>
              <a:rPr lang="en-GB" b="1" dirty="0">
                <a:latin typeface="Arial" panose="020B0604020202020204" pitchFamily="34" charset="0"/>
              </a:rPr>
              <a:t> </a:t>
            </a:r>
            <a:r>
              <a:rPr lang="en-GB" b="1" dirty="0" err="1">
                <a:latin typeface="Arial" panose="020B0604020202020204" pitchFamily="34" charset="0"/>
              </a:rPr>
              <a:t>heddiw</a:t>
            </a:r>
            <a:r>
              <a:rPr lang="en-GB" b="1" dirty="0">
                <a:latin typeface="Arial" panose="020B0604020202020204" pitchFamily="34" charset="0"/>
              </a:rPr>
              <a:t>?”</a:t>
            </a:r>
          </a:p>
          <a:p>
            <a:r>
              <a:rPr lang="en-GB" dirty="0" err="1">
                <a:latin typeface="Arial" panose="020B0604020202020204" pitchFamily="34" charset="0"/>
              </a:rPr>
              <a:t>Mae’n</a:t>
            </a:r>
            <a:r>
              <a:rPr lang="en-GB" dirty="0">
                <a:latin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</a:rPr>
              <a:t>heulog</a:t>
            </a:r>
            <a:endParaRPr lang="en-GB" dirty="0">
              <a:latin typeface="Arial" panose="020B0604020202020204" pitchFamily="34" charset="0"/>
            </a:endParaRPr>
          </a:p>
          <a:p>
            <a:r>
              <a:rPr lang="en-GB" dirty="0" err="1">
                <a:latin typeface="Arial" panose="020B0604020202020204" pitchFamily="34" charset="0"/>
              </a:rPr>
              <a:t>Mae’n</a:t>
            </a:r>
            <a:r>
              <a:rPr lang="en-GB" dirty="0">
                <a:latin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</a:rPr>
              <a:t>bwrw</a:t>
            </a:r>
            <a:r>
              <a:rPr lang="en-GB" dirty="0">
                <a:latin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</a:rPr>
              <a:t>glaw</a:t>
            </a:r>
            <a:endParaRPr lang="en-GB" dirty="0">
              <a:latin typeface="Arial" panose="020B0604020202020204" pitchFamily="34" charset="0"/>
            </a:endParaRPr>
          </a:p>
          <a:p>
            <a:r>
              <a:rPr lang="en-GB" dirty="0" err="1">
                <a:latin typeface="Arial" panose="020B0604020202020204" pitchFamily="34" charset="0"/>
              </a:rPr>
              <a:t>Mae’n</a:t>
            </a:r>
            <a:r>
              <a:rPr lang="en-GB" dirty="0">
                <a:latin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</a:rPr>
              <a:t>bwrw</a:t>
            </a:r>
            <a:r>
              <a:rPr lang="en-GB" dirty="0">
                <a:latin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</a:rPr>
              <a:t>eira</a:t>
            </a:r>
            <a:endParaRPr lang="en-GB" dirty="0">
              <a:latin typeface="Arial" panose="020B0604020202020204" pitchFamily="34" charset="0"/>
            </a:endParaRPr>
          </a:p>
          <a:p>
            <a:r>
              <a:rPr lang="en-GB" dirty="0" err="1">
                <a:latin typeface="Arial" panose="020B0604020202020204" pitchFamily="34" charset="0"/>
              </a:rPr>
              <a:t>Mae’n</a:t>
            </a:r>
            <a:r>
              <a:rPr lang="en-GB" dirty="0">
                <a:latin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</a:rPr>
              <a:t>wyntog</a:t>
            </a:r>
            <a:endParaRPr lang="en-GB" dirty="0">
              <a:latin typeface="Arial" panose="020B0604020202020204" pitchFamily="34" charset="0"/>
            </a:endParaRPr>
          </a:p>
          <a:p>
            <a:r>
              <a:rPr lang="en-GB" dirty="0" err="1">
                <a:latin typeface="Arial" panose="020B0604020202020204" pitchFamily="34" charset="0"/>
              </a:rPr>
              <a:t>Mae’n</a:t>
            </a:r>
            <a:r>
              <a:rPr lang="en-GB" dirty="0">
                <a:latin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</a:rPr>
              <a:t>gymylog</a:t>
            </a:r>
            <a:endParaRPr lang="en-GB" dirty="0">
              <a:latin typeface="Arial" panose="020B0604020202020204" pitchFamily="34" charset="0"/>
            </a:endParaRPr>
          </a:p>
          <a:p>
            <a:r>
              <a:rPr lang="en-GB" dirty="0" err="1">
                <a:latin typeface="Arial" panose="020B0604020202020204" pitchFamily="34" charset="0"/>
              </a:rPr>
              <a:t>Mae’n</a:t>
            </a:r>
            <a:r>
              <a:rPr lang="en-GB" dirty="0">
                <a:latin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</a:rPr>
              <a:t>niwlog</a:t>
            </a:r>
            <a:endParaRPr lang="en-GB" dirty="0">
              <a:latin typeface="Arial" panose="020B0604020202020204" pitchFamily="34" charset="0"/>
            </a:endParaRPr>
          </a:p>
          <a:p>
            <a:r>
              <a:rPr lang="en-GB" dirty="0" err="1">
                <a:latin typeface="Arial" panose="020B0604020202020204" pitchFamily="34" charset="0"/>
              </a:rPr>
              <a:t>Mae’n</a:t>
            </a:r>
            <a:r>
              <a:rPr lang="en-GB" dirty="0">
                <a:latin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</a:rPr>
              <a:t>stormus</a:t>
            </a:r>
            <a:endParaRPr lang="en-GB" dirty="0">
              <a:latin typeface="Arial" panose="020B0604020202020204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793897" y="1375646"/>
            <a:ext cx="6174223" cy="4801317"/>
          </a:xfrm>
        </p:spPr>
        <p:txBody>
          <a:bodyPr/>
          <a:lstStyle/>
          <a:p>
            <a:pPr marL="0" indent="0">
              <a:buNone/>
            </a:pPr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</a:rPr>
              <a:t>“What’s the weather today?”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It’s sunny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It’s raining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It’s snowing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It’s windy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It’s cloudy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It’s foggy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It’s stormy</a:t>
            </a:r>
          </a:p>
        </p:txBody>
      </p:sp>
    </p:spTree>
    <p:extLst>
      <p:ext uri="{BB962C8B-B14F-4D97-AF65-F5344CB8AC3E}">
        <p14:creationId xmlns:p14="http://schemas.microsoft.com/office/powerpoint/2010/main" val="417137965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914400" y="365127"/>
            <a:ext cx="10439400" cy="770729"/>
          </a:xfrm>
        </p:spPr>
        <p:txBody>
          <a:bodyPr>
            <a:noAutofit/>
          </a:bodyPr>
          <a:lstStyle/>
          <a:p>
            <a:pPr lvl="0"/>
            <a:r>
              <a:rPr lang="en-GB" sz="3600" dirty="0" err="1">
                <a:latin typeface="Arial" panose="020B0604020202020204" pitchFamily="34" charset="0"/>
              </a:rPr>
              <a:t>Syniadau</a:t>
            </a:r>
            <a:r>
              <a:rPr lang="en-GB" sz="3600" dirty="0">
                <a:latin typeface="Arial" panose="020B0604020202020204" pitchFamily="34" charset="0"/>
              </a:rPr>
              <a:t>… </a:t>
            </a:r>
            <a:br>
              <a:rPr lang="en-GB" sz="3600" dirty="0">
                <a:latin typeface="Arial" panose="020B0604020202020204" pitchFamily="34" charset="0"/>
              </a:rPr>
            </a:br>
            <a:r>
              <a:rPr lang="en-GB" sz="3600" dirty="0">
                <a:solidFill>
                  <a:srgbClr val="0070C0"/>
                </a:solidFill>
                <a:latin typeface="Arial" panose="020B0604020202020204" pitchFamily="34" charset="0"/>
              </a:rPr>
              <a:t>Ideas…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979" y="2001777"/>
            <a:ext cx="3772236" cy="276443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92035" y="1602222"/>
            <a:ext cx="3681877" cy="350385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88989" y="1005844"/>
            <a:ext cx="2810929" cy="3730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840834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365128"/>
            <a:ext cx="10882312" cy="826986"/>
          </a:xfrm>
        </p:spPr>
        <p:txBody>
          <a:bodyPr>
            <a:normAutofit fontScale="90000"/>
          </a:bodyPr>
          <a:lstStyle/>
          <a:p>
            <a:r>
              <a:rPr lang="en-GB" sz="3200" dirty="0" err="1">
                <a:latin typeface="Arial" panose="020B0604020202020204" pitchFamily="34" charset="0"/>
              </a:rPr>
              <a:t>Amser</a:t>
            </a:r>
            <a:r>
              <a:rPr lang="en-GB" sz="3200" dirty="0">
                <a:latin typeface="Arial" panose="020B0604020202020204" pitchFamily="34" charset="0"/>
              </a:rPr>
              <a:t> </a:t>
            </a:r>
            <a:r>
              <a:rPr lang="en-GB" sz="3200" dirty="0" err="1">
                <a:latin typeface="Arial" panose="020B0604020202020204" pitchFamily="34" charset="0"/>
              </a:rPr>
              <a:t>i</a:t>
            </a:r>
            <a:r>
              <a:rPr lang="en-GB" sz="3200" dirty="0">
                <a:latin typeface="Arial" panose="020B0604020202020204" pitchFamily="34" charset="0"/>
              </a:rPr>
              <a:t> </a:t>
            </a:r>
            <a:r>
              <a:rPr lang="en-GB" sz="3200" dirty="0" err="1">
                <a:latin typeface="Arial" panose="020B0604020202020204" pitchFamily="34" charset="0"/>
              </a:rPr>
              <a:t>ganu</a:t>
            </a:r>
            <a:r>
              <a:rPr lang="en-GB" sz="3200" dirty="0">
                <a:latin typeface="Arial" panose="020B0604020202020204" pitchFamily="34" charset="0"/>
              </a:rPr>
              <a:t>…</a:t>
            </a:r>
            <a:br>
              <a:rPr lang="en-GB" sz="3200" dirty="0">
                <a:latin typeface="Arial" panose="020B0604020202020204" pitchFamily="34" charset="0"/>
              </a:rPr>
            </a:br>
            <a:r>
              <a:rPr lang="en-GB" sz="3200" dirty="0">
                <a:solidFill>
                  <a:srgbClr val="0070C0"/>
                </a:solidFill>
                <a:latin typeface="Arial" panose="020B0604020202020204" pitchFamily="34" charset="0"/>
              </a:rPr>
              <a:t>Time to sing…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365081" y="5179218"/>
            <a:ext cx="51863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(Source: The </a:t>
            </a:r>
            <a:r>
              <a:rPr lang="en-GB" dirty="0" err="1"/>
              <a:t>Kiboomers</a:t>
            </a:r>
            <a:r>
              <a:rPr lang="en-GB" dirty="0"/>
              <a:t>, 2016)</a:t>
            </a:r>
          </a:p>
        </p:txBody>
      </p:sp>
      <p:sp>
        <p:nvSpPr>
          <p:cNvPr id="10" name="TextBox 9"/>
          <p:cNvSpPr txBox="1"/>
          <p:nvPr/>
        </p:nvSpPr>
        <p:spPr>
          <a:xfrm flipH="1">
            <a:off x="885825" y="5264944"/>
            <a:ext cx="40290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(Source: </a:t>
            </a:r>
            <a:r>
              <a:rPr lang="en-GB" dirty="0" err="1"/>
              <a:t>Cyw</a:t>
            </a:r>
            <a:r>
              <a:rPr lang="en-GB" dirty="0"/>
              <a:t>, 2019)</a:t>
            </a:r>
          </a:p>
        </p:txBody>
      </p:sp>
      <p:pic>
        <p:nvPicPr>
          <p:cNvPr id="4" name="kvuur1Hm9HE"/>
          <p:cNvPicPr>
            <a:picLocks noGrp="1" noRot="1" noChangeAspect="1"/>
          </p:cNvPicPr>
          <p:nvPr>
            <p:ph sz="half" idx="1"/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641421" y="1424198"/>
            <a:ext cx="5427606" cy="3755020"/>
          </a:xfrm>
          <a:prstGeom prst="rect">
            <a:avLst/>
          </a:prstGeom>
        </p:spPr>
      </p:pic>
      <p:pic>
        <p:nvPicPr>
          <p:cNvPr id="5" name="Jn7uAsLWXpk"/>
          <p:cNvPicPr>
            <a:picLocks noRot="1" noChangeAspect="1"/>
          </p:cNvPicPr>
          <p:nvPr>
            <a:videoFile r:link="rId2"/>
          </p:nvPr>
        </p:nvPicPr>
        <p:blipFill>
          <a:blip r:embed="rId6"/>
          <a:stretch>
            <a:fillRect/>
          </a:stretch>
        </p:blipFill>
        <p:spPr>
          <a:xfrm>
            <a:off x="6505996" y="1424198"/>
            <a:ext cx="5267916" cy="365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845502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913415"/>
          </a:xfrm>
        </p:spPr>
        <p:txBody>
          <a:bodyPr>
            <a:noAutofit/>
          </a:bodyPr>
          <a:lstStyle/>
          <a:p>
            <a:pPr algn="ctr"/>
            <a:r>
              <a:rPr lang="en-GB" sz="3600" dirty="0" err="1">
                <a:latin typeface="Arial" panose="020B0604020202020204" pitchFamily="34" charset="0"/>
              </a:rPr>
              <a:t>Dyddiau’r</a:t>
            </a:r>
            <a:r>
              <a:rPr lang="en-GB" sz="3600" dirty="0">
                <a:latin typeface="Arial" panose="020B0604020202020204" pitchFamily="34" charset="0"/>
              </a:rPr>
              <a:t> </a:t>
            </a:r>
            <a:r>
              <a:rPr lang="en-GB" sz="3600" dirty="0" err="1">
                <a:latin typeface="Arial" panose="020B0604020202020204" pitchFamily="34" charset="0"/>
              </a:rPr>
              <a:t>wythnos</a:t>
            </a:r>
            <a:br>
              <a:rPr lang="en-GB" sz="3600" dirty="0">
                <a:latin typeface="Arial" panose="020B0604020202020204" pitchFamily="34" charset="0"/>
              </a:rPr>
            </a:br>
            <a:r>
              <a:rPr lang="en-GB" sz="3600" dirty="0">
                <a:solidFill>
                  <a:srgbClr val="0070C0"/>
                </a:solidFill>
                <a:latin typeface="Arial" panose="020B0604020202020204" pitchFamily="34" charset="0"/>
              </a:rPr>
              <a:t>Days of the week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7958" y="1575582"/>
            <a:ext cx="5671842" cy="4601381"/>
          </a:xfrm>
        </p:spPr>
        <p:txBody>
          <a:bodyPr/>
          <a:lstStyle/>
          <a:p>
            <a:r>
              <a:rPr lang="en-GB" dirty="0" err="1">
                <a:latin typeface="Arial" panose="020B0604020202020204" pitchFamily="34" charset="0"/>
              </a:rPr>
              <a:t>Dydd</a:t>
            </a:r>
            <a:r>
              <a:rPr lang="en-GB" dirty="0">
                <a:latin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</a:rPr>
              <a:t>Sul</a:t>
            </a:r>
            <a:endParaRPr lang="en-GB" dirty="0">
              <a:latin typeface="Arial" panose="020B0604020202020204" pitchFamily="34" charset="0"/>
            </a:endParaRPr>
          </a:p>
          <a:p>
            <a:r>
              <a:rPr lang="en-GB" dirty="0" err="1">
                <a:latin typeface="Arial" panose="020B0604020202020204" pitchFamily="34" charset="0"/>
              </a:rPr>
              <a:t>Dydd</a:t>
            </a:r>
            <a:r>
              <a:rPr lang="en-GB" dirty="0">
                <a:latin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</a:rPr>
              <a:t>Llun</a:t>
            </a:r>
            <a:endParaRPr lang="en-GB" dirty="0">
              <a:latin typeface="Arial" panose="020B0604020202020204" pitchFamily="34" charset="0"/>
            </a:endParaRPr>
          </a:p>
          <a:p>
            <a:r>
              <a:rPr lang="en-GB" dirty="0" err="1">
                <a:latin typeface="Arial" panose="020B0604020202020204" pitchFamily="34" charset="0"/>
              </a:rPr>
              <a:t>Dydd</a:t>
            </a:r>
            <a:r>
              <a:rPr lang="en-GB" dirty="0">
                <a:latin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</a:rPr>
              <a:t>Mawrth</a:t>
            </a:r>
            <a:endParaRPr lang="en-GB" dirty="0">
              <a:latin typeface="Arial" panose="020B0604020202020204" pitchFamily="34" charset="0"/>
            </a:endParaRPr>
          </a:p>
          <a:p>
            <a:r>
              <a:rPr lang="en-GB" dirty="0" err="1">
                <a:latin typeface="Arial" panose="020B0604020202020204" pitchFamily="34" charset="0"/>
              </a:rPr>
              <a:t>Dydd</a:t>
            </a:r>
            <a:r>
              <a:rPr lang="en-GB" dirty="0">
                <a:latin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</a:rPr>
              <a:t>Mercher</a:t>
            </a:r>
            <a:endParaRPr lang="en-GB" dirty="0">
              <a:latin typeface="Arial" panose="020B0604020202020204" pitchFamily="34" charset="0"/>
            </a:endParaRPr>
          </a:p>
          <a:p>
            <a:r>
              <a:rPr lang="en-GB" dirty="0" err="1">
                <a:latin typeface="Arial" panose="020B0604020202020204" pitchFamily="34" charset="0"/>
              </a:rPr>
              <a:t>Dydd</a:t>
            </a:r>
            <a:r>
              <a:rPr lang="en-GB" dirty="0">
                <a:latin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</a:rPr>
              <a:t>Iau</a:t>
            </a:r>
            <a:endParaRPr lang="en-GB" dirty="0">
              <a:latin typeface="Arial" panose="020B0604020202020204" pitchFamily="34" charset="0"/>
            </a:endParaRPr>
          </a:p>
          <a:p>
            <a:r>
              <a:rPr lang="en-GB" dirty="0" err="1">
                <a:latin typeface="Arial" panose="020B0604020202020204" pitchFamily="34" charset="0"/>
              </a:rPr>
              <a:t>Dydd</a:t>
            </a:r>
            <a:r>
              <a:rPr lang="en-GB" dirty="0">
                <a:latin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</a:rPr>
              <a:t>Gwener</a:t>
            </a:r>
            <a:endParaRPr lang="en-GB" dirty="0">
              <a:latin typeface="Arial" panose="020B0604020202020204" pitchFamily="34" charset="0"/>
            </a:endParaRPr>
          </a:p>
          <a:p>
            <a:r>
              <a:rPr lang="en-GB" dirty="0" err="1">
                <a:latin typeface="Arial" panose="020B0604020202020204" pitchFamily="34" charset="0"/>
              </a:rPr>
              <a:t>Dydd</a:t>
            </a:r>
            <a:r>
              <a:rPr lang="en-GB" dirty="0">
                <a:latin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</a:rPr>
              <a:t>Sadwrn</a:t>
            </a:r>
            <a:endParaRPr lang="en-GB" dirty="0">
              <a:latin typeface="Arial" panose="020B0604020202020204" pitchFamily="34" charset="0"/>
            </a:endParaRPr>
          </a:p>
          <a:p>
            <a:r>
              <a:rPr lang="en-GB" dirty="0" err="1">
                <a:latin typeface="Arial" panose="020B0604020202020204" pitchFamily="34" charset="0"/>
              </a:rPr>
              <a:t>Penwythnos</a:t>
            </a:r>
            <a:endParaRPr lang="en-GB" dirty="0">
              <a:latin typeface="Arial" panose="020B0604020202020204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793897" y="1575582"/>
            <a:ext cx="6174223" cy="4601381"/>
          </a:xfrm>
        </p:spPr>
        <p:txBody>
          <a:bodyPr/>
          <a:lstStyle/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Sunday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Monday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Tuesday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Wednesday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Thursday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Friday 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Saturday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Weekend</a:t>
            </a:r>
          </a:p>
        </p:txBody>
      </p:sp>
    </p:spTree>
    <p:extLst>
      <p:ext uri="{BB962C8B-B14F-4D97-AF65-F5344CB8AC3E}">
        <p14:creationId xmlns:p14="http://schemas.microsoft.com/office/powerpoint/2010/main" val="43025753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486" y="1116701"/>
            <a:ext cx="1990640" cy="2379058"/>
          </a:xfrm>
        </p:spPr>
        <p:txBody>
          <a:bodyPr>
            <a:normAutofit/>
          </a:bodyPr>
          <a:lstStyle/>
          <a:p>
            <a:r>
              <a:rPr lang="en-GB" sz="3200" dirty="0" err="1">
                <a:latin typeface="Arial" panose="020B0604020202020204" pitchFamily="34" charset="0"/>
              </a:rPr>
              <a:t>Misoedd</a:t>
            </a:r>
            <a:br>
              <a:rPr lang="en-GB" sz="3200" dirty="0">
                <a:latin typeface="Arial" panose="020B0604020202020204" pitchFamily="34" charset="0"/>
              </a:rPr>
            </a:br>
            <a:r>
              <a:rPr lang="en-GB" sz="3200" dirty="0">
                <a:solidFill>
                  <a:srgbClr val="0070C0"/>
                </a:solidFill>
                <a:latin typeface="Arial" panose="020B0604020202020204" pitchFamily="34" charset="0"/>
              </a:rPr>
              <a:t>Months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605635" y="647362"/>
            <a:ext cx="4102662" cy="5529601"/>
          </a:xfrm>
        </p:spPr>
        <p:txBody>
          <a:bodyPr>
            <a:normAutofit fontScale="92500" lnSpcReduction="20000"/>
          </a:bodyPr>
          <a:lstStyle/>
          <a:p>
            <a:r>
              <a:rPr lang="en-GB" dirty="0" err="1">
                <a:latin typeface="Arial" panose="020B0604020202020204" pitchFamily="34" charset="0"/>
              </a:rPr>
              <a:t>Ionawr</a:t>
            </a:r>
            <a:endParaRPr lang="en-GB" dirty="0">
              <a:latin typeface="Arial" panose="020B0604020202020204" pitchFamily="34" charset="0"/>
            </a:endParaRPr>
          </a:p>
          <a:p>
            <a:r>
              <a:rPr lang="en-GB" dirty="0" err="1">
                <a:latin typeface="Arial" panose="020B0604020202020204" pitchFamily="34" charset="0"/>
              </a:rPr>
              <a:t>Chwefror</a:t>
            </a:r>
            <a:endParaRPr lang="en-GB" dirty="0">
              <a:latin typeface="Arial" panose="020B0604020202020204" pitchFamily="34" charset="0"/>
            </a:endParaRPr>
          </a:p>
          <a:p>
            <a:r>
              <a:rPr lang="en-GB" dirty="0" err="1">
                <a:latin typeface="Arial" panose="020B0604020202020204" pitchFamily="34" charset="0"/>
              </a:rPr>
              <a:t>Mawrth</a:t>
            </a:r>
            <a:endParaRPr lang="en-GB" dirty="0">
              <a:latin typeface="Arial" panose="020B0604020202020204" pitchFamily="34" charset="0"/>
            </a:endParaRPr>
          </a:p>
          <a:p>
            <a:r>
              <a:rPr lang="en-GB" dirty="0" err="1">
                <a:latin typeface="Arial" panose="020B0604020202020204" pitchFamily="34" charset="0"/>
              </a:rPr>
              <a:t>Ebrill</a:t>
            </a:r>
            <a:endParaRPr lang="en-GB" dirty="0">
              <a:latin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</a:rPr>
              <a:t>Mai </a:t>
            </a:r>
          </a:p>
          <a:p>
            <a:r>
              <a:rPr lang="en-GB" dirty="0" err="1">
                <a:latin typeface="Arial" panose="020B0604020202020204" pitchFamily="34" charset="0"/>
              </a:rPr>
              <a:t>Mehefin</a:t>
            </a:r>
            <a:endParaRPr lang="en-GB" dirty="0">
              <a:latin typeface="Arial" panose="020B0604020202020204" pitchFamily="34" charset="0"/>
            </a:endParaRPr>
          </a:p>
          <a:p>
            <a:r>
              <a:rPr lang="en-GB" dirty="0" err="1">
                <a:latin typeface="Arial" panose="020B0604020202020204" pitchFamily="34" charset="0"/>
              </a:rPr>
              <a:t>Gorffennaf</a:t>
            </a:r>
            <a:endParaRPr lang="en-GB" dirty="0">
              <a:latin typeface="Arial" panose="020B0604020202020204" pitchFamily="34" charset="0"/>
            </a:endParaRPr>
          </a:p>
          <a:p>
            <a:r>
              <a:rPr lang="en-GB" dirty="0" err="1">
                <a:latin typeface="Arial" panose="020B0604020202020204" pitchFamily="34" charset="0"/>
              </a:rPr>
              <a:t>Awst</a:t>
            </a:r>
            <a:endParaRPr lang="en-GB" dirty="0">
              <a:latin typeface="Arial" panose="020B0604020202020204" pitchFamily="34" charset="0"/>
            </a:endParaRPr>
          </a:p>
          <a:p>
            <a:r>
              <a:rPr lang="en-GB" dirty="0" err="1">
                <a:latin typeface="Arial" panose="020B0604020202020204" pitchFamily="34" charset="0"/>
              </a:rPr>
              <a:t>Medi</a:t>
            </a:r>
            <a:r>
              <a:rPr lang="en-GB" dirty="0">
                <a:latin typeface="Arial" panose="020B0604020202020204" pitchFamily="34" charset="0"/>
              </a:rPr>
              <a:t> </a:t>
            </a:r>
          </a:p>
          <a:p>
            <a:r>
              <a:rPr lang="en-GB" dirty="0" err="1">
                <a:latin typeface="Arial" panose="020B0604020202020204" pitchFamily="34" charset="0"/>
              </a:rPr>
              <a:t>Hydref</a:t>
            </a:r>
            <a:endParaRPr lang="en-GB" dirty="0">
              <a:latin typeface="Arial" panose="020B0604020202020204" pitchFamily="34" charset="0"/>
            </a:endParaRPr>
          </a:p>
          <a:p>
            <a:r>
              <a:rPr lang="en-GB" dirty="0" err="1">
                <a:latin typeface="Arial" panose="020B0604020202020204" pitchFamily="34" charset="0"/>
              </a:rPr>
              <a:t>Tachwedd</a:t>
            </a:r>
            <a:endParaRPr lang="en-GB" dirty="0">
              <a:latin typeface="Arial" panose="020B0604020202020204" pitchFamily="34" charset="0"/>
            </a:endParaRPr>
          </a:p>
          <a:p>
            <a:r>
              <a:rPr lang="en-GB" dirty="0" err="1">
                <a:latin typeface="Arial" panose="020B0604020202020204" pitchFamily="34" charset="0"/>
              </a:rPr>
              <a:t>Rhagfyr</a:t>
            </a:r>
            <a:endParaRPr lang="en-GB" dirty="0">
              <a:latin typeface="Arial" panose="020B0604020202020204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20991" y="582628"/>
            <a:ext cx="4847129" cy="5049430"/>
          </a:xfrm>
        </p:spPr>
        <p:txBody>
          <a:bodyPr>
            <a:normAutofit fontScale="92500" lnSpcReduction="20000"/>
          </a:bodyPr>
          <a:lstStyle/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January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February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March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April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May 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June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July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August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September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October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November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December</a:t>
            </a:r>
          </a:p>
          <a:p>
            <a:pPr marL="0" indent="0">
              <a:buNone/>
            </a:pPr>
            <a:endParaRPr lang="en-GB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467725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8640" y="365127"/>
            <a:ext cx="3254617" cy="1126048"/>
          </a:xfrm>
        </p:spPr>
        <p:txBody>
          <a:bodyPr>
            <a:noAutofit/>
          </a:bodyPr>
          <a:lstStyle/>
          <a:p>
            <a:r>
              <a:rPr lang="en-GB" sz="3600" dirty="0" err="1">
                <a:latin typeface="Arial" panose="020B0604020202020204" pitchFamily="34" charset="0"/>
              </a:rPr>
              <a:t>Tymhorau</a:t>
            </a:r>
            <a:br>
              <a:rPr lang="en-GB" sz="3600" dirty="0">
                <a:latin typeface="Arial" panose="020B0604020202020204" pitchFamily="34" charset="0"/>
              </a:rPr>
            </a:br>
            <a:r>
              <a:rPr lang="en-GB" sz="3600" dirty="0">
                <a:solidFill>
                  <a:srgbClr val="0070C0"/>
                </a:solidFill>
                <a:latin typeface="Arial" panose="020B0604020202020204" pitchFamily="34" charset="0"/>
              </a:rPr>
              <a:t>Seasons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7958" y="2370966"/>
            <a:ext cx="4458711" cy="2799845"/>
          </a:xfrm>
        </p:spPr>
        <p:txBody>
          <a:bodyPr>
            <a:normAutofit/>
          </a:bodyPr>
          <a:lstStyle/>
          <a:p>
            <a:r>
              <a:rPr lang="en-GB" dirty="0" err="1">
                <a:latin typeface="Arial" panose="020B0604020202020204" pitchFamily="34" charset="0"/>
              </a:rPr>
              <a:t>Gwanwyn</a:t>
            </a:r>
            <a:r>
              <a:rPr lang="en-GB" dirty="0">
                <a:latin typeface="Arial" panose="020B0604020202020204" pitchFamily="34" charset="0"/>
              </a:rPr>
              <a:t> - </a:t>
            </a: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Spring</a:t>
            </a:r>
          </a:p>
          <a:p>
            <a:r>
              <a:rPr lang="en-GB" dirty="0">
                <a:latin typeface="Arial" panose="020B0604020202020204" pitchFamily="34" charset="0"/>
              </a:rPr>
              <a:t>Haf - </a:t>
            </a: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Summer</a:t>
            </a:r>
          </a:p>
          <a:p>
            <a:r>
              <a:rPr lang="en-GB" dirty="0" err="1">
                <a:latin typeface="Arial" panose="020B0604020202020204" pitchFamily="34" charset="0"/>
              </a:rPr>
              <a:t>Hydref</a:t>
            </a:r>
            <a:r>
              <a:rPr lang="en-GB" dirty="0">
                <a:latin typeface="Arial" panose="020B0604020202020204" pitchFamily="34" charset="0"/>
              </a:rPr>
              <a:t> - </a:t>
            </a: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Autumn</a:t>
            </a:r>
          </a:p>
          <a:p>
            <a:r>
              <a:rPr lang="en-GB" dirty="0" err="1">
                <a:latin typeface="Arial" panose="020B0604020202020204" pitchFamily="34" charset="0"/>
              </a:rPr>
              <a:t>Gaeaf</a:t>
            </a:r>
            <a:r>
              <a:rPr lang="en-GB" dirty="0">
                <a:latin typeface="Arial" panose="020B0604020202020204" pitchFamily="34" charset="0"/>
              </a:rPr>
              <a:t> - </a:t>
            </a: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Winter</a:t>
            </a: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</a:endParaRPr>
          </a:p>
        </p:txBody>
      </p:sp>
      <p:pic>
        <p:nvPicPr>
          <p:cNvPr id="5" name="ULYLcymq968"/>
          <p:cNvPicPr>
            <a:picLocks noGrp="1" noRot="1" noChangeAspect="1"/>
          </p:cNvPicPr>
          <p:nvPr>
            <p:ph sz="half" idx="2"/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4189237" y="365127"/>
            <a:ext cx="4515403" cy="2539914"/>
          </a:xfrm>
          <a:prstGeom prst="rect">
            <a:avLst/>
          </a:prstGeom>
        </p:spPr>
      </p:pic>
      <p:pic>
        <p:nvPicPr>
          <p:cNvPr id="6" name="8ZjpI6fgYSY"/>
          <p:cNvPicPr>
            <a:picLocks noRot="1" noChangeAspect="1"/>
          </p:cNvPicPr>
          <p:nvPr>
            <a:videoFile r:link="rId2"/>
          </p:nvPr>
        </p:nvPicPr>
        <p:blipFill>
          <a:blip r:embed="rId6"/>
          <a:stretch>
            <a:fillRect/>
          </a:stretch>
        </p:blipFill>
        <p:spPr>
          <a:xfrm>
            <a:off x="6125671" y="3188262"/>
            <a:ext cx="5000878" cy="211202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9111631" y="995320"/>
            <a:ext cx="2176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(Source: </a:t>
            </a:r>
            <a:r>
              <a:rPr lang="en-GB" dirty="0" err="1"/>
              <a:t>Cyw</a:t>
            </a:r>
            <a:r>
              <a:rPr lang="en-GB" dirty="0"/>
              <a:t>, 2017)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241104" y="2524715"/>
            <a:ext cx="27674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(Source: Have fun teaching, 2015)</a:t>
            </a:r>
          </a:p>
        </p:txBody>
      </p:sp>
    </p:spTree>
    <p:extLst>
      <p:ext uri="{BB962C8B-B14F-4D97-AF65-F5344CB8AC3E}">
        <p14:creationId xmlns:p14="http://schemas.microsoft.com/office/powerpoint/2010/main" val="353296434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914400" y="365127"/>
            <a:ext cx="10439400" cy="770729"/>
          </a:xfrm>
        </p:spPr>
        <p:txBody>
          <a:bodyPr>
            <a:noAutofit/>
          </a:bodyPr>
          <a:lstStyle/>
          <a:p>
            <a:pPr lvl="0"/>
            <a:r>
              <a:rPr lang="en-GB" sz="3200" dirty="0" err="1">
                <a:latin typeface="Arial" panose="020B0604020202020204" pitchFamily="34" charset="0"/>
              </a:rPr>
              <a:t>Syniadau</a:t>
            </a:r>
            <a:r>
              <a:rPr lang="en-GB" sz="3200" dirty="0">
                <a:latin typeface="Arial" panose="020B0604020202020204" pitchFamily="34" charset="0"/>
              </a:rPr>
              <a:t>… </a:t>
            </a:r>
            <a:br>
              <a:rPr lang="en-GB" sz="3200" dirty="0">
                <a:latin typeface="Arial" panose="020B0604020202020204" pitchFamily="34" charset="0"/>
              </a:rPr>
            </a:br>
            <a:r>
              <a:rPr lang="en-GB" sz="3200" dirty="0">
                <a:solidFill>
                  <a:srgbClr val="0070C0"/>
                </a:solidFill>
                <a:latin typeface="Arial" panose="020B0604020202020204" pitchFamily="34" charset="0"/>
              </a:rPr>
              <a:t>Ideas…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4388" y="1563349"/>
            <a:ext cx="2900362" cy="389685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15375" y="1563350"/>
            <a:ext cx="2638425" cy="389685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86338" y="1107280"/>
            <a:ext cx="3036093" cy="4413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555024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913415"/>
          </a:xfrm>
        </p:spPr>
        <p:txBody>
          <a:bodyPr>
            <a:normAutofit fontScale="90000"/>
          </a:bodyPr>
          <a:lstStyle/>
          <a:p>
            <a:r>
              <a:rPr lang="en-GB" sz="3200" dirty="0" err="1">
                <a:latin typeface="Arial" panose="020B0604020202020204" pitchFamily="34" charset="0"/>
              </a:rPr>
              <a:t>Teimladau</a:t>
            </a:r>
            <a:r>
              <a:rPr lang="en-GB" sz="3200" dirty="0">
                <a:latin typeface="Arial" panose="020B0604020202020204" pitchFamily="34" charset="0"/>
              </a:rPr>
              <a:t> – “</a:t>
            </a:r>
            <a:r>
              <a:rPr lang="en-GB" sz="3200" dirty="0" err="1">
                <a:latin typeface="Arial" panose="020B0604020202020204" pitchFamily="34" charset="0"/>
              </a:rPr>
              <a:t>Sut</a:t>
            </a:r>
            <a:r>
              <a:rPr lang="en-GB" sz="3200" dirty="0">
                <a:latin typeface="Arial" panose="020B0604020202020204" pitchFamily="34" charset="0"/>
              </a:rPr>
              <a:t> </a:t>
            </a:r>
            <a:r>
              <a:rPr lang="en-GB" sz="3200" dirty="0" err="1">
                <a:latin typeface="Arial" panose="020B0604020202020204" pitchFamily="34" charset="0"/>
              </a:rPr>
              <a:t>wyt</a:t>
            </a:r>
            <a:r>
              <a:rPr lang="en-GB" sz="3200" dirty="0">
                <a:latin typeface="Arial" panose="020B0604020202020204" pitchFamily="34" charset="0"/>
              </a:rPr>
              <a:t> </a:t>
            </a:r>
            <a:r>
              <a:rPr lang="en-GB" sz="3200" dirty="0" err="1">
                <a:latin typeface="Arial" panose="020B0604020202020204" pitchFamily="34" charset="0"/>
              </a:rPr>
              <a:t>ti’n</a:t>
            </a:r>
            <a:r>
              <a:rPr lang="en-GB" sz="3200" dirty="0">
                <a:latin typeface="Arial" panose="020B0604020202020204" pitchFamily="34" charset="0"/>
              </a:rPr>
              <a:t> </a:t>
            </a:r>
            <a:r>
              <a:rPr lang="en-GB" sz="3200" dirty="0" err="1">
                <a:latin typeface="Arial" panose="020B0604020202020204" pitchFamily="34" charset="0"/>
              </a:rPr>
              <a:t>teimlo</a:t>
            </a:r>
            <a:r>
              <a:rPr lang="en-GB" sz="3200" dirty="0">
                <a:latin typeface="Arial" panose="020B0604020202020204" pitchFamily="34" charset="0"/>
              </a:rPr>
              <a:t>?”</a:t>
            </a:r>
            <a:br>
              <a:rPr lang="en-GB" sz="3200" dirty="0">
                <a:latin typeface="Arial" panose="020B0604020202020204" pitchFamily="34" charset="0"/>
              </a:rPr>
            </a:br>
            <a:r>
              <a:rPr lang="en-GB" sz="3200" dirty="0">
                <a:solidFill>
                  <a:srgbClr val="0070C0"/>
                </a:solidFill>
                <a:latin typeface="Arial" panose="020B0604020202020204" pitchFamily="34" charset="0"/>
              </a:rPr>
              <a:t>Feelings – “How are you feeling?”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7958" y="1375646"/>
            <a:ext cx="5671842" cy="4801317"/>
          </a:xfrm>
        </p:spPr>
        <p:txBody>
          <a:bodyPr/>
          <a:lstStyle/>
          <a:p>
            <a:r>
              <a:rPr lang="en-GB" dirty="0" err="1">
                <a:latin typeface="Arial" panose="020B0604020202020204" pitchFamily="34" charset="0"/>
              </a:rPr>
              <a:t>Rwy’n</a:t>
            </a:r>
            <a:r>
              <a:rPr lang="en-GB" dirty="0">
                <a:latin typeface="Arial" panose="020B0604020202020204" pitchFamily="34" charset="0"/>
              </a:rPr>
              <a:t>/</a:t>
            </a:r>
            <a:r>
              <a:rPr lang="en-GB" dirty="0" err="1">
                <a:latin typeface="Arial" panose="020B0604020202020204" pitchFamily="34" charset="0"/>
              </a:rPr>
              <a:t>Rydw</a:t>
            </a:r>
            <a:r>
              <a:rPr lang="en-GB" dirty="0">
                <a:latin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</a:rPr>
              <a:t>i’n</a:t>
            </a:r>
            <a:r>
              <a:rPr lang="en-GB" dirty="0">
                <a:latin typeface="Arial" panose="020B0604020202020204" pitchFamily="34" charset="0"/>
              </a:rPr>
              <a:t> hapus.</a:t>
            </a:r>
          </a:p>
          <a:p>
            <a:r>
              <a:rPr lang="en-GB" dirty="0" err="1">
                <a:latin typeface="Arial" panose="020B0604020202020204" pitchFamily="34" charset="0"/>
              </a:rPr>
              <a:t>Rwy’n</a:t>
            </a:r>
            <a:r>
              <a:rPr lang="en-GB" dirty="0">
                <a:latin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</a:rPr>
              <a:t>teimlo’n</a:t>
            </a:r>
            <a:r>
              <a:rPr lang="en-GB" dirty="0">
                <a:latin typeface="Arial" panose="020B0604020202020204" pitchFamily="34" charset="0"/>
              </a:rPr>
              <a:t> hapus.</a:t>
            </a:r>
          </a:p>
          <a:p>
            <a:endParaRPr lang="en-GB" dirty="0">
              <a:latin typeface="Arial" panose="020B0604020202020204" pitchFamily="34" charset="0"/>
            </a:endParaRPr>
          </a:p>
          <a:p>
            <a:r>
              <a:rPr lang="en-GB" dirty="0" err="1">
                <a:latin typeface="Arial" panose="020B0604020202020204" pitchFamily="34" charset="0"/>
              </a:rPr>
              <a:t>Rwy’n</a:t>
            </a:r>
            <a:r>
              <a:rPr lang="en-GB" dirty="0">
                <a:latin typeface="Arial" panose="020B0604020202020204" pitchFamily="34" charset="0"/>
              </a:rPr>
              <a:t>/</a:t>
            </a:r>
            <a:r>
              <a:rPr lang="en-GB" dirty="0" err="1">
                <a:latin typeface="Arial" panose="020B0604020202020204" pitchFamily="34" charset="0"/>
              </a:rPr>
              <a:t>Rydw</a:t>
            </a:r>
            <a:r>
              <a:rPr lang="en-GB" dirty="0">
                <a:latin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</a:rPr>
              <a:t>i’n</a:t>
            </a:r>
            <a:r>
              <a:rPr lang="en-GB" dirty="0">
                <a:latin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</a:rPr>
              <a:t>drist</a:t>
            </a:r>
            <a:r>
              <a:rPr lang="en-GB" dirty="0">
                <a:latin typeface="Arial" panose="020B0604020202020204" pitchFamily="34" charset="0"/>
              </a:rPr>
              <a:t>.</a:t>
            </a:r>
          </a:p>
          <a:p>
            <a:r>
              <a:rPr lang="en-GB" dirty="0" err="1">
                <a:latin typeface="Arial" panose="020B0604020202020204" pitchFamily="34" charset="0"/>
              </a:rPr>
              <a:t>Rwy’n</a:t>
            </a:r>
            <a:r>
              <a:rPr lang="en-GB" dirty="0">
                <a:latin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</a:rPr>
              <a:t>teimlo’n</a:t>
            </a:r>
            <a:r>
              <a:rPr lang="en-GB" dirty="0">
                <a:latin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</a:rPr>
              <a:t>drist</a:t>
            </a:r>
            <a:r>
              <a:rPr lang="en-GB" dirty="0">
                <a:latin typeface="Arial" panose="020B0604020202020204" pitchFamily="34" charset="0"/>
              </a:rPr>
              <a:t>.</a:t>
            </a:r>
          </a:p>
          <a:p>
            <a:endParaRPr lang="en-GB" dirty="0">
              <a:latin typeface="Arial" panose="020B0604020202020204" pitchFamily="34" charset="0"/>
            </a:endParaRPr>
          </a:p>
          <a:p>
            <a:r>
              <a:rPr lang="en-GB" dirty="0" err="1">
                <a:latin typeface="Arial" panose="020B0604020202020204" pitchFamily="34" charset="0"/>
              </a:rPr>
              <a:t>Rwy’n</a:t>
            </a:r>
            <a:r>
              <a:rPr lang="en-GB" dirty="0">
                <a:latin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</a:rPr>
              <a:t>flin</a:t>
            </a:r>
            <a:r>
              <a:rPr lang="en-GB" dirty="0">
                <a:latin typeface="Arial" panose="020B0604020202020204" pitchFamily="34" charset="0"/>
              </a:rPr>
              <a:t>/</a:t>
            </a:r>
            <a:r>
              <a:rPr lang="en-GB" dirty="0" err="1">
                <a:latin typeface="Arial" panose="020B0604020202020204" pitchFamily="34" charset="0"/>
              </a:rPr>
              <a:t>Mae’n</a:t>
            </a:r>
            <a:r>
              <a:rPr lang="en-GB" dirty="0">
                <a:latin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</a:rPr>
              <a:t>ddrwg</a:t>
            </a:r>
            <a:r>
              <a:rPr lang="en-GB" dirty="0">
                <a:latin typeface="Arial" panose="020B0604020202020204" pitchFamily="34" charset="0"/>
              </a:rPr>
              <a:t> gen </a:t>
            </a:r>
            <a:r>
              <a:rPr lang="en-GB" dirty="0" err="1">
                <a:latin typeface="Arial" panose="020B0604020202020204" pitchFamily="34" charset="0"/>
              </a:rPr>
              <a:t>i</a:t>
            </a:r>
            <a:r>
              <a:rPr lang="en-GB" dirty="0">
                <a:latin typeface="Arial" panose="020B0604020202020204" pitchFamily="34" charset="0"/>
              </a:rPr>
              <a:t>.</a:t>
            </a:r>
          </a:p>
          <a:p>
            <a:r>
              <a:rPr lang="en-GB" dirty="0" err="1">
                <a:latin typeface="Arial" panose="020B0604020202020204" pitchFamily="34" charset="0"/>
              </a:rPr>
              <a:t>Rwy’n</a:t>
            </a:r>
            <a:r>
              <a:rPr lang="en-GB" dirty="0">
                <a:latin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</a:rPr>
              <a:t>teimlo’n</a:t>
            </a:r>
            <a:r>
              <a:rPr lang="en-GB" dirty="0">
                <a:latin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</a:rPr>
              <a:t>flin</a:t>
            </a:r>
            <a:r>
              <a:rPr lang="en-GB" dirty="0">
                <a:latin typeface="Arial" panose="020B0604020202020204" pitchFamily="34" charset="0"/>
              </a:rPr>
              <a:t>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29413" y="1375646"/>
            <a:ext cx="5238707" cy="4801317"/>
          </a:xfrm>
        </p:spPr>
        <p:txBody>
          <a:bodyPr/>
          <a:lstStyle/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I am happy.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I feel happy.</a:t>
            </a:r>
          </a:p>
          <a:p>
            <a:endParaRPr lang="en-GB" dirty="0">
              <a:solidFill>
                <a:srgbClr val="0070C0"/>
              </a:solidFill>
              <a:latin typeface="Arial" panose="020B0604020202020204" pitchFamily="34" charset="0"/>
            </a:endParaRP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I am sad.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I feel sad.</a:t>
            </a:r>
          </a:p>
          <a:p>
            <a:endParaRPr lang="en-GB" dirty="0">
              <a:solidFill>
                <a:srgbClr val="0070C0"/>
              </a:solidFill>
              <a:latin typeface="Arial" panose="020B0604020202020204" pitchFamily="34" charset="0"/>
            </a:endParaRP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I am sorry.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I feel sorry.</a:t>
            </a:r>
          </a:p>
        </p:txBody>
      </p:sp>
    </p:spTree>
    <p:extLst>
      <p:ext uri="{BB962C8B-B14F-4D97-AF65-F5344CB8AC3E}">
        <p14:creationId xmlns:p14="http://schemas.microsoft.com/office/powerpoint/2010/main" val="177473680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913415"/>
          </a:xfrm>
        </p:spPr>
        <p:txBody>
          <a:bodyPr>
            <a:normAutofit fontScale="90000"/>
          </a:bodyPr>
          <a:lstStyle/>
          <a:p>
            <a:r>
              <a:rPr lang="en-GB" sz="3200" dirty="0" err="1">
                <a:latin typeface="Arial" panose="020B0604020202020204" pitchFamily="34" charset="0"/>
              </a:rPr>
              <a:t>Teimladau</a:t>
            </a:r>
            <a:br>
              <a:rPr lang="en-GB" sz="3200" dirty="0">
                <a:latin typeface="Arial" panose="020B0604020202020204" pitchFamily="34" charset="0"/>
              </a:rPr>
            </a:br>
            <a:r>
              <a:rPr lang="en-GB" sz="3200" dirty="0">
                <a:solidFill>
                  <a:srgbClr val="0070C0"/>
                </a:solidFill>
                <a:latin typeface="Arial" panose="020B0604020202020204" pitchFamily="34" charset="0"/>
              </a:rPr>
              <a:t>Feelings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7956" y="1375646"/>
            <a:ext cx="6174287" cy="4801317"/>
          </a:xfrm>
        </p:spPr>
        <p:txBody>
          <a:bodyPr/>
          <a:lstStyle/>
          <a:p>
            <a:r>
              <a:rPr lang="en-GB" dirty="0" err="1">
                <a:latin typeface="Arial" panose="020B0604020202020204" pitchFamily="34" charset="0"/>
              </a:rPr>
              <a:t>Rwy’n</a:t>
            </a:r>
            <a:r>
              <a:rPr lang="en-GB" dirty="0">
                <a:latin typeface="Arial" panose="020B0604020202020204" pitchFamily="34" charset="0"/>
              </a:rPr>
              <a:t>/</a:t>
            </a:r>
            <a:r>
              <a:rPr lang="en-GB" dirty="0" err="1">
                <a:latin typeface="Arial" panose="020B0604020202020204" pitchFamily="34" charset="0"/>
              </a:rPr>
              <a:t>Rydw</a:t>
            </a:r>
            <a:r>
              <a:rPr lang="en-GB" dirty="0">
                <a:latin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</a:rPr>
              <a:t>i’n</a:t>
            </a:r>
            <a:r>
              <a:rPr lang="en-GB" dirty="0">
                <a:latin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</a:rPr>
              <a:t>gyffrous</a:t>
            </a:r>
            <a:r>
              <a:rPr lang="en-GB" dirty="0">
                <a:latin typeface="Arial" panose="020B0604020202020204" pitchFamily="34" charset="0"/>
              </a:rPr>
              <a:t>.</a:t>
            </a:r>
          </a:p>
          <a:p>
            <a:r>
              <a:rPr lang="en-GB" dirty="0" err="1">
                <a:latin typeface="Arial" panose="020B0604020202020204" pitchFamily="34" charset="0"/>
              </a:rPr>
              <a:t>Rwy’n</a:t>
            </a:r>
            <a:r>
              <a:rPr lang="en-GB" dirty="0">
                <a:latin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</a:rPr>
              <a:t>teimlo’n</a:t>
            </a:r>
            <a:r>
              <a:rPr lang="en-GB" dirty="0">
                <a:latin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</a:rPr>
              <a:t>gyffrous</a:t>
            </a:r>
            <a:r>
              <a:rPr lang="en-GB" dirty="0">
                <a:latin typeface="Arial" panose="020B0604020202020204" pitchFamily="34" charset="0"/>
              </a:rPr>
              <a:t>.</a:t>
            </a:r>
          </a:p>
          <a:p>
            <a:endParaRPr lang="en-GB" dirty="0">
              <a:latin typeface="Arial" panose="020B0604020202020204" pitchFamily="34" charset="0"/>
            </a:endParaRPr>
          </a:p>
          <a:p>
            <a:r>
              <a:rPr lang="en-GB" dirty="0" err="1">
                <a:latin typeface="Arial" panose="020B0604020202020204" pitchFamily="34" charset="0"/>
              </a:rPr>
              <a:t>Rwy’n</a:t>
            </a:r>
            <a:r>
              <a:rPr lang="en-GB" dirty="0">
                <a:latin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</a:rPr>
              <a:t>flinedig</a:t>
            </a:r>
            <a:r>
              <a:rPr lang="en-GB" dirty="0">
                <a:latin typeface="Arial" panose="020B0604020202020204" pitchFamily="34" charset="0"/>
              </a:rPr>
              <a:t>/</a:t>
            </a:r>
            <a:r>
              <a:rPr lang="en-GB" dirty="0" err="1">
                <a:latin typeface="Arial" panose="020B0604020202020204" pitchFamily="34" charset="0"/>
              </a:rPr>
              <a:t>Rwyf</a:t>
            </a:r>
            <a:r>
              <a:rPr lang="en-GB" dirty="0">
                <a:latin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</a:rPr>
              <a:t>wedi</a:t>
            </a:r>
            <a:r>
              <a:rPr lang="en-GB" dirty="0">
                <a:latin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</a:rPr>
              <a:t>blino</a:t>
            </a:r>
            <a:r>
              <a:rPr lang="en-GB" dirty="0">
                <a:latin typeface="Arial" panose="020B0604020202020204" pitchFamily="34" charset="0"/>
              </a:rPr>
              <a:t>.</a:t>
            </a:r>
          </a:p>
          <a:p>
            <a:r>
              <a:rPr lang="en-GB" dirty="0" err="1">
                <a:latin typeface="Arial" panose="020B0604020202020204" pitchFamily="34" charset="0"/>
              </a:rPr>
              <a:t>Rwy’n</a:t>
            </a:r>
            <a:r>
              <a:rPr lang="en-GB" dirty="0">
                <a:latin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</a:rPr>
              <a:t>teimlo’n</a:t>
            </a:r>
            <a:r>
              <a:rPr lang="en-GB" dirty="0">
                <a:latin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</a:rPr>
              <a:t>flinedig</a:t>
            </a:r>
            <a:r>
              <a:rPr lang="en-GB" dirty="0">
                <a:latin typeface="Arial" panose="020B0604020202020204" pitchFamily="34" charset="0"/>
              </a:rPr>
              <a:t>.</a:t>
            </a:r>
          </a:p>
          <a:p>
            <a:endParaRPr lang="en-GB" dirty="0">
              <a:latin typeface="Arial" panose="020B0604020202020204" pitchFamily="34" charset="0"/>
            </a:endParaRPr>
          </a:p>
          <a:p>
            <a:r>
              <a:rPr lang="en-GB" dirty="0" err="1">
                <a:latin typeface="Arial" panose="020B0604020202020204" pitchFamily="34" charset="0"/>
              </a:rPr>
              <a:t>Rwy’n</a:t>
            </a:r>
            <a:r>
              <a:rPr lang="en-GB" dirty="0">
                <a:latin typeface="Arial" panose="020B0604020202020204" pitchFamily="34" charset="0"/>
              </a:rPr>
              <a:t>/</a:t>
            </a:r>
            <a:r>
              <a:rPr lang="en-GB" dirty="0" err="1">
                <a:latin typeface="Arial" panose="020B0604020202020204" pitchFamily="34" charset="0"/>
              </a:rPr>
              <a:t>Rydw</a:t>
            </a:r>
            <a:r>
              <a:rPr lang="en-GB" dirty="0">
                <a:latin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</a:rPr>
              <a:t>i’n</a:t>
            </a:r>
            <a:r>
              <a:rPr lang="en-GB" dirty="0">
                <a:latin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</a:rPr>
              <a:t>ofnus</a:t>
            </a:r>
            <a:r>
              <a:rPr lang="en-GB" dirty="0">
                <a:latin typeface="Arial" panose="020B0604020202020204" pitchFamily="34" charset="0"/>
              </a:rPr>
              <a:t>.</a:t>
            </a:r>
          </a:p>
          <a:p>
            <a:r>
              <a:rPr lang="en-GB" dirty="0" err="1">
                <a:latin typeface="Arial" panose="020B0604020202020204" pitchFamily="34" charset="0"/>
              </a:rPr>
              <a:t>Rwy’n</a:t>
            </a:r>
            <a:r>
              <a:rPr lang="en-GB" dirty="0">
                <a:latin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</a:rPr>
              <a:t>teimlo’n</a:t>
            </a:r>
            <a:r>
              <a:rPr lang="en-GB" dirty="0">
                <a:latin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</a:rPr>
              <a:t>ofnus</a:t>
            </a:r>
            <a:r>
              <a:rPr lang="en-GB" dirty="0">
                <a:latin typeface="Arial" panose="020B0604020202020204" pitchFamily="34" charset="0"/>
              </a:rPr>
              <a:t>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29413" y="1375646"/>
            <a:ext cx="5238707" cy="4801317"/>
          </a:xfrm>
        </p:spPr>
        <p:txBody>
          <a:bodyPr/>
          <a:lstStyle/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I am excited.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I feel excited.</a:t>
            </a:r>
          </a:p>
          <a:p>
            <a:pPr marL="0" indent="0">
              <a:buNone/>
            </a:pPr>
            <a:endParaRPr lang="en-GB" dirty="0">
              <a:solidFill>
                <a:srgbClr val="0070C0"/>
              </a:solidFill>
              <a:latin typeface="Arial" panose="020B0604020202020204" pitchFamily="34" charset="0"/>
            </a:endParaRP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I am tired.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I feel tired.</a:t>
            </a:r>
          </a:p>
          <a:p>
            <a:endParaRPr lang="en-GB" dirty="0">
              <a:solidFill>
                <a:srgbClr val="0070C0"/>
              </a:solidFill>
              <a:latin typeface="Arial" panose="020B0604020202020204" pitchFamily="34" charset="0"/>
            </a:endParaRP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I am frightened.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I feel frightened.</a:t>
            </a:r>
          </a:p>
        </p:txBody>
      </p:sp>
    </p:spTree>
    <p:extLst>
      <p:ext uri="{BB962C8B-B14F-4D97-AF65-F5344CB8AC3E}">
        <p14:creationId xmlns:p14="http://schemas.microsoft.com/office/powerpoint/2010/main" val="21231666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913415"/>
          </a:xfrm>
        </p:spPr>
        <p:txBody>
          <a:bodyPr>
            <a:normAutofit fontScale="90000"/>
          </a:bodyPr>
          <a:lstStyle/>
          <a:p>
            <a:r>
              <a:rPr lang="en-GB" sz="3200" dirty="0" err="1">
                <a:latin typeface="Arial" panose="020B0604020202020204" pitchFamily="34" charset="0"/>
              </a:rPr>
              <a:t>Teimladau</a:t>
            </a:r>
            <a:br>
              <a:rPr lang="en-GB" sz="3200" dirty="0">
                <a:latin typeface="Arial" panose="020B0604020202020204" pitchFamily="34" charset="0"/>
              </a:rPr>
            </a:br>
            <a:r>
              <a:rPr lang="en-GB" sz="3200" dirty="0">
                <a:solidFill>
                  <a:srgbClr val="0070C0"/>
                </a:solidFill>
                <a:latin typeface="Arial" panose="020B0604020202020204" pitchFamily="34" charset="0"/>
              </a:rPr>
              <a:t>Feelings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7956" y="1375646"/>
            <a:ext cx="6174287" cy="4801317"/>
          </a:xfrm>
        </p:spPr>
        <p:txBody>
          <a:bodyPr/>
          <a:lstStyle/>
          <a:p>
            <a:r>
              <a:rPr lang="en-GB" dirty="0" err="1">
                <a:latin typeface="Arial" panose="020B0604020202020204" pitchFamily="34" charset="0"/>
              </a:rPr>
              <a:t>Rwyf</a:t>
            </a:r>
            <a:r>
              <a:rPr lang="en-GB" dirty="0">
                <a:latin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</a:rPr>
              <a:t>wedi</a:t>
            </a:r>
            <a:r>
              <a:rPr lang="en-GB" dirty="0">
                <a:latin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</a:rPr>
              <a:t>synnu</a:t>
            </a:r>
            <a:r>
              <a:rPr lang="en-GB" dirty="0">
                <a:latin typeface="Arial" panose="020B0604020202020204" pitchFamily="34" charset="0"/>
              </a:rPr>
              <a:t>.</a:t>
            </a:r>
          </a:p>
          <a:p>
            <a:r>
              <a:rPr lang="en-GB" dirty="0" err="1">
                <a:latin typeface="Arial" panose="020B0604020202020204" pitchFamily="34" charset="0"/>
              </a:rPr>
              <a:t>Rwy’n</a:t>
            </a:r>
            <a:r>
              <a:rPr lang="en-GB" dirty="0">
                <a:latin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</a:rPr>
              <a:t>teimlo’n</a:t>
            </a:r>
            <a:r>
              <a:rPr lang="en-GB" dirty="0">
                <a:latin typeface="Arial" panose="020B0604020202020204" pitchFamily="34" charset="0"/>
              </a:rPr>
              <a:t> syn.</a:t>
            </a: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</a:endParaRPr>
          </a:p>
          <a:p>
            <a:r>
              <a:rPr lang="en-GB" dirty="0" err="1">
                <a:latin typeface="Arial" panose="020B0604020202020204" pitchFamily="34" charset="0"/>
              </a:rPr>
              <a:t>Rwy’n</a:t>
            </a:r>
            <a:r>
              <a:rPr lang="en-GB" dirty="0">
                <a:latin typeface="Arial" panose="020B0604020202020204" pitchFamily="34" charset="0"/>
              </a:rPr>
              <a:t>/</a:t>
            </a:r>
            <a:r>
              <a:rPr lang="en-GB" dirty="0" err="1">
                <a:latin typeface="Arial" panose="020B0604020202020204" pitchFamily="34" charset="0"/>
              </a:rPr>
              <a:t>Rydw</a:t>
            </a:r>
            <a:r>
              <a:rPr lang="en-GB" dirty="0">
                <a:latin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</a:rPr>
              <a:t>i’n</a:t>
            </a:r>
            <a:r>
              <a:rPr lang="en-GB" dirty="0">
                <a:latin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</a:rPr>
              <a:t>grac</a:t>
            </a:r>
            <a:r>
              <a:rPr lang="en-GB" dirty="0">
                <a:latin typeface="Arial" panose="020B0604020202020204" pitchFamily="34" charset="0"/>
              </a:rPr>
              <a:t>/</a:t>
            </a:r>
            <a:r>
              <a:rPr lang="en-GB" dirty="0" err="1">
                <a:latin typeface="Arial" panose="020B0604020202020204" pitchFamily="34" charset="0"/>
              </a:rPr>
              <a:t>ddig</a:t>
            </a:r>
            <a:r>
              <a:rPr lang="en-GB" dirty="0">
                <a:latin typeface="Arial" panose="020B0604020202020204" pitchFamily="34" charset="0"/>
              </a:rPr>
              <a:t>.</a:t>
            </a:r>
          </a:p>
          <a:p>
            <a:r>
              <a:rPr lang="en-GB" dirty="0" err="1">
                <a:latin typeface="Arial" panose="020B0604020202020204" pitchFamily="34" charset="0"/>
              </a:rPr>
              <a:t>Rwy’n</a:t>
            </a:r>
            <a:r>
              <a:rPr lang="en-GB" dirty="0">
                <a:latin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</a:rPr>
              <a:t>teimlo’n</a:t>
            </a:r>
            <a:r>
              <a:rPr lang="en-GB" dirty="0">
                <a:latin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</a:rPr>
              <a:t>grac</a:t>
            </a:r>
            <a:r>
              <a:rPr lang="en-GB" dirty="0">
                <a:latin typeface="Arial" panose="020B0604020202020204" pitchFamily="34" charset="0"/>
              </a:rPr>
              <a:t>/</a:t>
            </a:r>
            <a:r>
              <a:rPr lang="en-GB" dirty="0" err="1">
                <a:latin typeface="Arial" panose="020B0604020202020204" pitchFamily="34" charset="0"/>
              </a:rPr>
              <a:t>ddig</a:t>
            </a:r>
            <a:r>
              <a:rPr lang="en-GB" dirty="0">
                <a:latin typeface="Arial" panose="020B0604020202020204" pitchFamily="34" charset="0"/>
              </a:rPr>
              <a:t>.</a:t>
            </a:r>
          </a:p>
          <a:p>
            <a:endParaRPr lang="en-GB" dirty="0">
              <a:latin typeface="Arial" panose="020B0604020202020204" pitchFamily="34" charset="0"/>
            </a:endParaRPr>
          </a:p>
          <a:p>
            <a:r>
              <a:rPr lang="en-GB" dirty="0" err="1">
                <a:latin typeface="Arial" panose="020B0604020202020204" pitchFamily="34" charset="0"/>
              </a:rPr>
              <a:t>Rwy’n</a:t>
            </a:r>
            <a:r>
              <a:rPr lang="en-GB" dirty="0">
                <a:latin typeface="Arial" panose="020B0604020202020204" pitchFamily="34" charset="0"/>
              </a:rPr>
              <a:t>/</a:t>
            </a:r>
            <a:r>
              <a:rPr lang="en-GB" dirty="0" err="1">
                <a:latin typeface="Arial" panose="020B0604020202020204" pitchFamily="34" charset="0"/>
              </a:rPr>
              <a:t>Rydw</a:t>
            </a:r>
            <a:r>
              <a:rPr lang="en-GB" dirty="0">
                <a:latin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</a:rPr>
              <a:t>i’n</a:t>
            </a:r>
            <a:r>
              <a:rPr lang="en-GB" dirty="0">
                <a:latin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</a:rPr>
              <a:t>swil</a:t>
            </a:r>
            <a:r>
              <a:rPr lang="en-GB" dirty="0">
                <a:latin typeface="Arial" panose="020B0604020202020204" pitchFamily="34" charset="0"/>
              </a:rPr>
              <a:t>.</a:t>
            </a:r>
          </a:p>
          <a:p>
            <a:r>
              <a:rPr lang="en-GB" dirty="0" err="1">
                <a:latin typeface="Arial" panose="020B0604020202020204" pitchFamily="34" charset="0"/>
              </a:rPr>
              <a:t>Rwy’n</a:t>
            </a:r>
            <a:r>
              <a:rPr lang="en-GB" dirty="0">
                <a:latin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</a:rPr>
              <a:t>teimlo’n</a:t>
            </a:r>
            <a:r>
              <a:rPr lang="en-GB" dirty="0">
                <a:latin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</a:rPr>
              <a:t>swil</a:t>
            </a:r>
            <a:r>
              <a:rPr lang="en-GB" dirty="0">
                <a:latin typeface="Arial" panose="020B0604020202020204" pitchFamily="34" charset="0"/>
              </a:rPr>
              <a:t>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29413" y="1375646"/>
            <a:ext cx="5238707" cy="4801317"/>
          </a:xfrm>
        </p:spPr>
        <p:txBody>
          <a:bodyPr/>
          <a:lstStyle/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I am surprised.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I feel surprised.</a:t>
            </a:r>
          </a:p>
          <a:p>
            <a:pPr marL="0" indent="0">
              <a:buNone/>
            </a:pPr>
            <a:endParaRPr lang="en-GB" dirty="0">
              <a:solidFill>
                <a:srgbClr val="0070C0"/>
              </a:solidFill>
              <a:latin typeface="Arial" panose="020B0604020202020204" pitchFamily="34" charset="0"/>
            </a:endParaRP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I am angry.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I feel angry.</a:t>
            </a:r>
          </a:p>
          <a:p>
            <a:endParaRPr lang="en-GB" dirty="0">
              <a:solidFill>
                <a:srgbClr val="0070C0"/>
              </a:solidFill>
              <a:latin typeface="Arial" panose="020B0604020202020204" pitchFamily="34" charset="0"/>
            </a:endParaRP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I am shy.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I feel shy.</a:t>
            </a:r>
          </a:p>
        </p:txBody>
      </p:sp>
    </p:spTree>
    <p:extLst>
      <p:ext uri="{BB962C8B-B14F-4D97-AF65-F5344CB8AC3E}">
        <p14:creationId xmlns:p14="http://schemas.microsoft.com/office/powerpoint/2010/main" val="344474415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 err="1">
                <a:latin typeface="Arial" panose="020B0604020202020204" pitchFamily="34" charset="0"/>
              </a:rPr>
              <a:t>Amser</a:t>
            </a:r>
            <a:r>
              <a:rPr lang="en-GB" sz="3600" dirty="0">
                <a:latin typeface="Arial" panose="020B0604020202020204" pitchFamily="34" charset="0"/>
              </a:rPr>
              <a:t> </a:t>
            </a:r>
            <a:r>
              <a:rPr lang="en-GB" sz="3600" dirty="0" err="1">
                <a:latin typeface="Arial" panose="020B0604020202020204" pitchFamily="34" charset="0"/>
              </a:rPr>
              <a:t>i</a:t>
            </a:r>
            <a:r>
              <a:rPr lang="en-GB" sz="3600" dirty="0">
                <a:latin typeface="Arial" panose="020B0604020202020204" pitchFamily="34" charset="0"/>
              </a:rPr>
              <a:t> </a:t>
            </a:r>
            <a:r>
              <a:rPr lang="en-GB" sz="3600" dirty="0" err="1">
                <a:latin typeface="Arial" panose="020B0604020202020204" pitchFamily="34" charset="0"/>
              </a:rPr>
              <a:t>ganu</a:t>
            </a:r>
            <a:r>
              <a:rPr lang="en-GB" sz="3600" dirty="0">
                <a:latin typeface="Arial" panose="020B0604020202020204" pitchFamily="34" charset="0"/>
              </a:rPr>
              <a:t>…</a:t>
            </a:r>
            <a:br>
              <a:rPr lang="en-GB" sz="3600" dirty="0">
                <a:latin typeface="Arial" panose="020B0604020202020204" pitchFamily="34" charset="0"/>
              </a:rPr>
            </a:br>
            <a:r>
              <a:rPr lang="en-GB" sz="3600" dirty="0">
                <a:solidFill>
                  <a:srgbClr val="0070C0"/>
                </a:solidFill>
                <a:latin typeface="Arial" panose="020B0604020202020204" pitchFamily="34" charset="0"/>
              </a:rPr>
              <a:t>Time to sing…</a:t>
            </a:r>
            <a:endParaRPr lang="en-GB" sz="3600" dirty="0">
              <a:solidFill>
                <a:srgbClr val="0070C0"/>
              </a:solidFill>
            </a:endParaRPr>
          </a:p>
        </p:txBody>
      </p:sp>
      <p:pic>
        <p:nvPicPr>
          <p:cNvPr id="6" name="-aw59C-89P8"/>
          <p:cNvPicPr>
            <a:picLocks noRot="1" noChangeAspect="1"/>
          </p:cNvPicPr>
          <p:nvPr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383382" y="1828801"/>
            <a:ext cx="5317330" cy="3200399"/>
          </a:xfrm>
          <a:prstGeom prst="rect">
            <a:avLst/>
          </a:prstGeom>
        </p:spPr>
      </p:pic>
      <p:pic>
        <p:nvPicPr>
          <p:cNvPr id="7" name="71hqRT9U0wg"/>
          <p:cNvPicPr>
            <a:picLocks noRot="1" noChangeAspect="1"/>
          </p:cNvPicPr>
          <p:nvPr>
            <a:videoFile r:link="rId2"/>
          </p:nvPr>
        </p:nvPicPr>
        <p:blipFill>
          <a:blip r:embed="rId6"/>
          <a:stretch>
            <a:fillRect/>
          </a:stretch>
        </p:blipFill>
        <p:spPr>
          <a:xfrm>
            <a:off x="6193631" y="1828801"/>
            <a:ext cx="5279232" cy="320039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 flipH="1">
            <a:off x="7089457" y="5250656"/>
            <a:ext cx="35833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(Source: Barefoot Books, 2010)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550194" y="5322093"/>
            <a:ext cx="36075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(Source: </a:t>
            </a:r>
            <a:r>
              <a:rPr lang="en-GB" dirty="0" err="1"/>
              <a:t>stiwdiojg</a:t>
            </a:r>
            <a:r>
              <a:rPr lang="en-GB" dirty="0"/>
              <a:t> </a:t>
            </a:r>
            <a:r>
              <a:rPr lang="en-GB" dirty="0" err="1"/>
              <a:t>cymru</a:t>
            </a:r>
            <a:r>
              <a:rPr lang="en-GB" dirty="0"/>
              <a:t>, 2014)</a:t>
            </a:r>
          </a:p>
        </p:txBody>
      </p:sp>
    </p:spTree>
    <p:extLst>
      <p:ext uri="{BB962C8B-B14F-4D97-AF65-F5344CB8AC3E}">
        <p14:creationId xmlns:p14="http://schemas.microsoft.com/office/powerpoint/2010/main" val="33179930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638" y="2228849"/>
            <a:ext cx="1899212" cy="2089933"/>
          </a:xfrm>
        </p:spPr>
        <p:txBody>
          <a:bodyPr>
            <a:normAutofit fontScale="90000"/>
          </a:bodyPr>
          <a:lstStyle/>
          <a:p>
            <a:r>
              <a:rPr lang="en-GB" sz="3200" dirty="0" err="1">
                <a:latin typeface="Arial" panose="020B0604020202020204" pitchFamily="34" charset="0"/>
              </a:rPr>
              <a:t>Rhannau</a:t>
            </a:r>
            <a:r>
              <a:rPr lang="en-GB" sz="3200" dirty="0">
                <a:latin typeface="Arial" panose="020B0604020202020204" pitchFamily="34" charset="0"/>
              </a:rPr>
              <a:t> </a:t>
            </a:r>
            <a:r>
              <a:rPr lang="en-GB" sz="3200" dirty="0" err="1">
                <a:latin typeface="Arial" panose="020B0604020202020204" pitchFamily="34" charset="0"/>
              </a:rPr>
              <a:t>o’r</a:t>
            </a:r>
            <a:r>
              <a:rPr lang="en-GB" sz="3200" dirty="0">
                <a:latin typeface="Arial" panose="020B0604020202020204" pitchFamily="34" charset="0"/>
              </a:rPr>
              <a:t> </a:t>
            </a:r>
            <a:r>
              <a:rPr lang="en-GB" sz="3200" dirty="0" err="1">
                <a:latin typeface="Arial" panose="020B0604020202020204" pitchFamily="34" charset="0"/>
              </a:rPr>
              <a:t>corff</a:t>
            </a:r>
            <a:br>
              <a:rPr lang="en-GB" sz="3200" dirty="0">
                <a:latin typeface="Arial" panose="020B0604020202020204" pitchFamily="34" charset="0"/>
              </a:rPr>
            </a:br>
            <a:br>
              <a:rPr lang="en-GB" sz="3200" dirty="0">
                <a:latin typeface="Arial" panose="020B0604020202020204" pitchFamily="34" charset="0"/>
              </a:rPr>
            </a:br>
            <a:r>
              <a:rPr lang="en-GB" sz="3200" dirty="0">
                <a:solidFill>
                  <a:srgbClr val="0070C0"/>
                </a:solidFill>
                <a:latin typeface="Arial" panose="020B0604020202020204" pitchFamily="34" charset="0"/>
              </a:rPr>
              <a:t>Parts of the body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4589" y="355402"/>
            <a:ext cx="9629774" cy="6266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029374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 err="1">
                <a:latin typeface="Arial" panose="020B0604020202020204" pitchFamily="34" charset="0"/>
              </a:rPr>
              <a:t>Syniadau</a:t>
            </a:r>
            <a:r>
              <a:rPr lang="en-GB" sz="3200" dirty="0">
                <a:latin typeface="Arial" panose="020B0604020202020204" pitchFamily="34" charset="0"/>
              </a:rPr>
              <a:t> </a:t>
            </a:r>
            <a:r>
              <a:rPr lang="en-GB" sz="3200" dirty="0" err="1">
                <a:latin typeface="Arial" panose="020B0604020202020204" pitchFamily="34" charset="0"/>
              </a:rPr>
              <a:t>eraill</a:t>
            </a:r>
            <a:r>
              <a:rPr lang="en-GB" sz="3200" dirty="0">
                <a:latin typeface="Arial" panose="020B0604020202020204" pitchFamily="34" charset="0"/>
              </a:rPr>
              <a:t>?</a:t>
            </a:r>
            <a:br>
              <a:rPr lang="en-GB" sz="3200" dirty="0">
                <a:latin typeface="Arial" panose="020B0604020202020204" pitchFamily="34" charset="0"/>
              </a:rPr>
            </a:br>
            <a:r>
              <a:rPr lang="en-GB" sz="3200" dirty="0">
                <a:solidFill>
                  <a:srgbClr val="0070C0"/>
                </a:solidFill>
                <a:latin typeface="Arial" panose="020B0604020202020204" pitchFamily="34" charset="0"/>
              </a:rPr>
              <a:t>Further ideas?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4369" y="1825625"/>
            <a:ext cx="5729287" cy="4351338"/>
          </a:xfrm>
        </p:spPr>
        <p:txBody>
          <a:bodyPr/>
          <a:lstStyle/>
          <a:p>
            <a:r>
              <a:rPr lang="cy-GB" dirty="0">
                <a:latin typeface="Arial" panose="020B0604020202020204" pitchFamily="34" charset="0"/>
              </a:rPr>
              <a:t>Anifeiliaid;</a:t>
            </a:r>
          </a:p>
          <a:p>
            <a:r>
              <a:rPr lang="cy-GB" dirty="0">
                <a:latin typeface="Arial" panose="020B0604020202020204" pitchFamily="34" charset="0"/>
              </a:rPr>
              <a:t>Trafnidiaeth;</a:t>
            </a:r>
          </a:p>
          <a:p>
            <a:r>
              <a:rPr lang="cy-GB" dirty="0">
                <a:latin typeface="Arial" panose="020B0604020202020204" pitchFamily="34" charset="0"/>
              </a:rPr>
              <a:t>Siapiau;</a:t>
            </a:r>
          </a:p>
          <a:p>
            <a:r>
              <a:rPr lang="cy-GB" dirty="0">
                <a:latin typeface="Arial" panose="020B0604020202020204" pitchFamily="34" charset="0"/>
              </a:rPr>
              <a:t>Adrodd stori;</a:t>
            </a:r>
          </a:p>
          <a:p>
            <a:r>
              <a:rPr lang="cy-GB" dirty="0">
                <a:latin typeface="Arial" panose="020B0604020202020204" pitchFamily="34" charset="0"/>
              </a:rPr>
              <a:t>Gweithgareddau awyr agored;</a:t>
            </a:r>
          </a:p>
          <a:p>
            <a:r>
              <a:rPr lang="cy-GB" dirty="0">
                <a:latin typeface="Arial" panose="020B0604020202020204" pitchFamily="34" charset="0"/>
              </a:rPr>
              <a:t>Dillad;</a:t>
            </a:r>
          </a:p>
          <a:p>
            <a:r>
              <a:rPr lang="cy-GB" dirty="0">
                <a:latin typeface="Arial" panose="020B0604020202020204" pitchFamily="34" charset="0"/>
              </a:rPr>
              <a:t>Diddordebau.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022306" y="1825625"/>
            <a:ext cx="4331494" cy="4351338"/>
          </a:xfrm>
        </p:spPr>
        <p:txBody>
          <a:bodyPr/>
          <a:lstStyle/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Animals;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Transport;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Shapes;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Storytelling;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Outdoor activities;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Clothing;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Interests.</a:t>
            </a:r>
            <a:endParaRPr lang="en-GB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291910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8355037" cy="963611"/>
          </a:xfrm>
        </p:spPr>
        <p:txBody>
          <a:bodyPr>
            <a:noAutofit/>
          </a:bodyPr>
          <a:lstStyle/>
          <a:p>
            <a:pPr algn="ctr"/>
            <a:r>
              <a:rPr lang="en-GB" sz="3600" dirty="0" err="1">
                <a:latin typeface="Arial" panose="020B0604020202020204" pitchFamily="34" charset="0"/>
              </a:rPr>
              <a:t>Cerddoriaeth</a:t>
            </a:r>
            <a:r>
              <a:rPr lang="en-GB" sz="3600" dirty="0">
                <a:latin typeface="Arial" panose="020B0604020202020204" pitchFamily="34" charset="0"/>
              </a:rPr>
              <a:t> Gymraeg – </a:t>
            </a:r>
            <a:r>
              <a:rPr lang="en-GB" sz="3600" dirty="0" err="1">
                <a:latin typeface="Arial" panose="020B0604020202020204" pitchFamily="34" charset="0"/>
              </a:rPr>
              <a:t>Gwlad</a:t>
            </a:r>
            <a:r>
              <a:rPr lang="en-GB" sz="3600" dirty="0">
                <a:latin typeface="Arial" panose="020B0604020202020204" pitchFamily="34" charset="0"/>
              </a:rPr>
              <a:t> y </a:t>
            </a:r>
            <a:r>
              <a:rPr lang="en-GB" sz="3600" dirty="0" err="1">
                <a:latin typeface="Arial" panose="020B0604020202020204" pitchFamily="34" charset="0"/>
              </a:rPr>
              <a:t>Gân</a:t>
            </a:r>
            <a:br>
              <a:rPr lang="en-GB" sz="3600" dirty="0">
                <a:latin typeface="Arial" panose="020B0604020202020204" pitchFamily="34" charset="0"/>
              </a:rPr>
            </a:br>
            <a:r>
              <a:rPr lang="en-GB" sz="3600" dirty="0">
                <a:solidFill>
                  <a:srgbClr val="0070C0"/>
                </a:solidFill>
                <a:latin typeface="Arial" panose="020B0604020202020204" pitchFamily="34" charset="0"/>
              </a:rPr>
              <a:t>Welsh music – Land of Song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14375" y="1693865"/>
            <a:ext cx="5305425" cy="4483098"/>
          </a:xfrm>
        </p:spPr>
        <p:txBody>
          <a:bodyPr>
            <a:normAutofit/>
          </a:bodyPr>
          <a:lstStyle/>
          <a:p>
            <a:r>
              <a:rPr lang="cy-GB" dirty="0">
                <a:latin typeface="Arial" panose="020B0604020202020204" pitchFamily="34" charset="0"/>
              </a:rPr>
              <a:t>Canu yn rhan o hunaniaeth a thraddodiadau Cymreig;</a:t>
            </a:r>
          </a:p>
          <a:p>
            <a:r>
              <a:rPr lang="cy-GB" dirty="0">
                <a:latin typeface="Arial" panose="020B0604020202020204" pitchFamily="34" charset="0"/>
              </a:rPr>
              <a:t>Corau/cerddoriaeth gorawl;</a:t>
            </a:r>
          </a:p>
          <a:p>
            <a:r>
              <a:rPr lang="cy-GB" dirty="0">
                <a:latin typeface="Arial" panose="020B0604020202020204" pitchFamily="34" charset="0"/>
              </a:rPr>
              <a:t>Eglwys/Capel/Ysgol Sul;</a:t>
            </a:r>
          </a:p>
          <a:p>
            <a:r>
              <a:rPr lang="cy-GB" dirty="0">
                <a:latin typeface="Arial" panose="020B0604020202020204" pitchFamily="34" charset="0"/>
              </a:rPr>
              <a:t>Eisteddfodau;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199" y="1693865"/>
            <a:ext cx="5743575" cy="3849685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Singing is part of Welsh identity and traditions;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Choirs/choral music;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Church/Chapel/Sunday school;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Eisteddfod;</a:t>
            </a:r>
          </a:p>
        </p:txBody>
      </p:sp>
    </p:spTree>
    <p:extLst>
      <p:ext uri="{BB962C8B-B14F-4D97-AF65-F5344CB8AC3E}">
        <p14:creationId xmlns:p14="http://schemas.microsoft.com/office/powerpoint/2010/main" val="105685599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8235462" cy="963611"/>
          </a:xfrm>
        </p:spPr>
        <p:txBody>
          <a:bodyPr>
            <a:noAutofit/>
          </a:bodyPr>
          <a:lstStyle/>
          <a:p>
            <a:pPr algn="ctr"/>
            <a:r>
              <a:rPr lang="en-GB" sz="3600" dirty="0" err="1">
                <a:latin typeface="Arial" panose="020B0604020202020204" pitchFamily="34" charset="0"/>
              </a:rPr>
              <a:t>Cerddoriaeth</a:t>
            </a:r>
            <a:r>
              <a:rPr lang="en-GB" sz="3600" dirty="0">
                <a:latin typeface="Arial" panose="020B0604020202020204" pitchFamily="34" charset="0"/>
              </a:rPr>
              <a:t> Gymraeg – </a:t>
            </a:r>
            <a:r>
              <a:rPr lang="en-GB" sz="3600" dirty="0" err="1">
                <a:latin typeface="Arial" panose="020B0604020202020204" pitchFamily="34" charset="0"/>
              </a:rPr>
              <a:t>Gwlad</a:t>
            </a:r>
            <a:r>
              <a:rPr lang="en-GB" sz="3600" dirty="0">
                <a:latin typeface="Arial" panose="020B0604020202020204" pitchFamily="34" charset="0"/>
              </a:rPr>
              <a:t> y </a:t>
            </a:r>
            <a:r>
              <a:rPr lang="en-GB" sz="3600" dirty="0" err="1">
                <a:latin typeface="Arial" panose="020B0604020202020204" pitchFamily="34" charset="0"/>
              </a:rPr>
              <a:t>Gân</a:t>
            </a:r>
            <a:br>
              <a:rPr lang="en-GB" sz="3600" dirty="0">
                <a:latin typeface="Arial" panose="020B0604020202020204" pitchFamily="34" charset="0"/>
              </a:rPr>
            </a:br>
            <a:r>
              <a:rPr lang="en-GB" sz="3600" dirty="0">
                <a:solidFill>
                  <a:srgbClr val="0070C0"/>
                </a:solidFill>
                <a:latin typeface="Arial" panose="020B0604020202020204" pitchFamily="34" charset="0"/>
              </a:rPr>
              <a:t>Welsh music – Land of Song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14375" y="1920239"/>
            <a:ext cx="5305425" cy="4256723"/>
          </a:xfrm>
        </p:spPr>
        <p:txBody>
          <a:bodyPr>
            <a:normAutofit/>
          </a:bodyPr>
          <a:lstStyle/>
          <a:p>
            <a:r>
              <a:rPr lang="cy-GB" dirty="0">
                <a:latin typeface="Arial" panose="020B0604020202020204" pitchFamily="34" charset="0"/>
              </a:rPr>
              <a:t>Pyllau glo/haearn;</a:t>
            </a:r>
          </a:p>
          <a:p>
            <a:r>
              <a:rPr lang="cy-GB" dirty="0">
                <a:latin typeface="Arial" panose="020B0604020202020204" pitchFamily="34" charset="0"/>
              </a:rPr>
              <a:t>Clybiau a chymdeithasau;</a:t>
            </a:r>
          </a:p>
          <a:p>
            <a:r>
              <a:rPr lang="cy-GB" dirty="0">
                <a:latin typeface="Arial" panose="020B0604020202020204" pitchFamily="34" charset="0"/>
              </a:rPr>
              <a:t>Gwyliau a chyngherddau;</a:t>
            </a:r>
          </a:p>
          <a:p>
            <a:r>
              <a:rPr lang="cy-GB" dirty="0">
                <a:latin typeface="Arial" panose="020B0604020202020204" pitchFamily="34" charset="0"/>
              </a:rPr>
              <a:t>Chwaraeon.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199" y="1920239"/>
            <a:ext cx="5743575" cy="3623311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Mines (coal, iron);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Clubs and societies;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Festivals and concerts;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Sports.</a:t>
            </a:r>
          </a:p>
        </p:txBody>
      </p:sp>
    </p:spTree>
    <p:extLst>
      <p:ext uri="{BB962C8B-B14F-4D97-AF65-F5344CB8AC3E}">
        <p14:creationId xmlns:p14="http://schemas.microsoft.com/office/powerpoint/2010/main" val="86399533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9955924" cy="963611"/>
          </a:xfrm>
        </p:spPr>
        <p:txBody>
          <a:bodyPr>
            <a:noAutofit/>
          </a:bodyPr>
          <a:lstStyle/>
          <a:p>
            <a:pPr algn="ctr"/>
            <a:r>
              <a:rPr lang="en-GB" sz="3600" dirty="0" err="1">
                <a:latin typeface="Arial" panose="020B0604020202020204" pitchFamily="34" charset="0"/>
              </a:rPr>
              <a:t>Cerddoriaeth</a:t>
            </a:r>
            <a:r>
              <a:rPr lang="en-GB" sz="3600" dirty="0">
                <a:latin typeface="Arial" panose="020B0604020202020204" pitchFamily="34" charset="0"/>
              </a:rPr>
              <a:t> </a:t>
            </a:r>
            <a:br>
              <a:rPr lang="en-GB" sz="3600" dirty="0">
                <a:latin typeface="Arial" panose="020B0604020202020204" pitchFamily="34" charset="0"/>
              </a:rPr>
            </a:br>
            <a:r>
              <a:rPr lang="en-GB" sz="3600" dirty="0">
                <a:solidFill>
                  <a:srgbClr val="0070C0"/>
                </a:solidFill>
                <a:latin typeface="Arial" panose="020B0604020202020204" pitchFamily="34" charset="0"/>
              </a:rPr>
              <a:t>Music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14375" y="1507331"/>
            <a:ext cx="5305425" cy="4669632"/>
          </a:xfrm>
        </p:spPr>
        <p:txBody>
          <a:bodyPr>
            <a:normAutofit/>
          </a:bodyPr>
          <a:lstStyle/>
          <a:p>
            <a:r>
              <a:rPr lang="en-GB" dirty="0" err="1">
                <a:latin typeface="Arial" panose="020B0604020202020204" pitchFamily="34" charset="0"/>
              </a:rPr>
              <a:t>Anthemau</a:t>
            </a:r>
            <a:r>
              <a:rPr lang="en-GB" dirty="0">
                <a:latin typeface="Arial" panose="020B0604020202020204" pitchFamily="34" charset="0"/>
              </a:rPr>
              <a:t>;</a:t>
            </a:r>
          </a:p>
          <a:p>
            <a:r>
              <a:rPr lang="en-GB" dirty="0" err="1">
                <a:latin typeface="Arial" panose="020B0604020202020204" pitchFamily="34" charset="0"/>
              </a:rPr>
              <a:t>Emynau</a:t>
            </a:r>
            <a:r>
              <a:rPr lang="en-GB" dirty="0">
                <a:latin typeface="Arial" panose="020B0604020202020204" pitchFamily="34" charset="0"/>
              </a:rPr>
              <a:t>;</a:t>
            </a:r>
          </a:p>
          <a:p>
            <a:r>
              <a:rPr lang="en-GB" dirty="0" err="1">
                <a:latin typeface="Arial" panose="020B0604020202020204" pitchFamily="34" charset="0"/>
              </a:rPr>
              <a:t>Hwiangerddi</a:t>
            </a:r>
            <a:r>
              <a:rPr lang="en-GB" dirty="0">
                <a:latin typeface="Arial" panose="020B0604020202020204" pitchFamily="34" charset="0"/>
              </a:rPr>
              <a:t>;</a:t>
            </a:r>
          </a:p>
          <a:p>
            <a:r>
              <a:rPr lang="en-GB" dirty="0" err="1">
                <a:latin typeface="Arial" panose="020B0604020202020204" pitchFamily="34" charset="0"/>
              </a:rPr>
              <a:t>Caneuon</a:t>
            </a:r>
            <a:r>
              <a:rPr lang="en-GB" dirty="0">
                <a:latin typeface="Arial" panose="020B0604020202020204" pitchFamily="34" charset="0"/>
              </a:rPr>
              <a:t> plant;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199" y="1507331"/>
            <a:ext cx="5743575" cy="4036219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Anthems;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Hymns;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Nursery rhymes;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Children’s songs;</a:t>
            </a:r>
          </a:p>
        </p:txBody>
      </p:sp>
    </p:spTree>
    <p:extLst>
      <p:ext uri="{BB962C8B-B14F-4D97-AF65-F5344CB8AC3E}">
        <p14:creationId xmlns:p14="http://schemas.microsoft.com/office/powerpoint/2010/main" val="378485806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491952" cy="963611"/>
          </a:xfrm>
        </p:spPr>
        <p:txBody>
          <a:bodyPr>
            <a:noAutofit/>
          </a:bodyPr>
          <a:lstStyle/>
          <a:p>
            <a:pPr algn="ctr"/>
            <a:r>
              <a:rPr lang="en-GB" sz="3600" dirty="0" err="1">
                <a:latin typeface="Arial" panose="020B0604020202020204" pitchFamily="34" charset="0"/>
              </a:rPr>
              <a:t>Cerddoriaeth</a:t>
            </a:r>
            <a:r>
              <a:rPr lang="en-GB" sz="3600" dirty="0">
                <a:latin typeface="Arial" panose="020B0604020202020204" pitchFamily="34" charset="0"/>
              </a:rPr>
              <a:t> </a:t>
            </a:r>
            <a:br>
              <a:rPr lang="en-GB" sz="3600" dirty="0">
                <a:latin typeface="Arial" panose="020B0604020202020204" pitchFamily="34" charset="0"/>
              </a:rPr>
            </a:br>
            <a:r>
              <a:rPr lang="en-GB" sz="3600" dirty="0">
                <a:solidFill>
                  <a:srgbClr val="0070C0"/>
                </a:solidFill>
                <a:latin typeface="Arial" panose="020B0604020202020204" pitchFamily="34" charset="0"/>
              </a:rPr>
              <a:t>Music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14375" y="1507331"/>
            <a:ext cx="5305425" cy="4669632"/>
          </a:xfrm>
        </p:spPr>
        <p:txBody>
          <a:bodyPr>
            <a:normAutofit/>
          </a:bodyPr>
          <a:lstStyle/>
          <a:p>
            <a:r>
              <a:rPr lang="en-GB" dirty="0" err="1">
                <a:latin typeface="Arial" panose="020B0604020202020204" pitchFamily="34" charset="0"/>
              </a:rPr>
              <a:t>Corau</a:t>
            </a:r>
            <a:r>
              <a:rPr lang="en-GB" dirty="0">
                <a:latin typeface="Arial" panose="020B0604020202020204" pitchFamily="34" charset="0"/>
              </a:rPr>
              <a:t>/</a:t>
            </a:r>
            <a:r>
              <a:rPr lang="en-GB" dirty="0" err="1">
                <a:latin typeface="Arial" panose="020B0604020202020204" pitchFamily="34" charset="0"/>
              </a:rPr>
              <a:t>cerddoriaeth</a:t>
            </a:r>
            <a:r>
              <a:rPr lang="en-GB" dirty="0">
                <a:latin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</a:rPr>
              <a:t>gorawl</a:t>
            </a:r>
            <a:r>
              <a:rPr lang="en-GB" dirty="0">
                <a:latin typeface="Arial" panose="020B0604020202020204" pitchFamily="34" charset="0"/>
              </a:rPr>
              <a:t>;</a:t>
            </a:r>
          </a:p>
          <a:p>
            <a:r>
              <a:rPr lang="en-GB" dirty="0" err="1">
                <a:latin typeface="Arial" panose="020B0604020202020204" pitchFamily="34" charset="0"/>
              </a:rPr>
              <a:t>Canu</a:t>
            </a:r>
            <a:r>
              <a:rPr lang="en-GB" dirty="0">
                <a:latin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</a:rPr>
              <a:t>gwerin</a:t>
            </a:r>
            <a:r>
              <a:rPr lang="en-GB" dirty="0">
                <a:latin typeface="Arial" panose="020B0604020202020204" pitchFamily="34" charset="0"/>
              </a:rPr>
              <a:t>;</a:t>
            </a:r>
          </a:p>
          <a:p>
            <a:r>
              <a:rPr lang="en-GB" dirty="0" err="1">
                <a:latin typeface="Arial" panose="020B0604020202020204" pitchFamily="34" charset="0"/>
              </a:rPr>
              <a:t>Cerddoriaeth</a:t>
            </a:r>
            <a:r>
              <a:rPr lang="en-GB" dirty="0">
                <a:latin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</a:rPr>
              <a:t>gyfoes</a:t>
            </a:r>
            <a:r>
              <a:rPr lang="en-GB" dirty="0">
                <a:latin typeface="Arial" panose="020B0604020202020204" pitchFamily="34" charset="0"/>
              </a:rPr>
              <a:t>;</a:t>
            </a:r>
          </a:p>
          <a:p>
            <a:r>
              <a:rPr lang="en-GB" dirty="0" err="1">
                <a:latin typeface="Arial" panose="020B0604020202020204" pitchFamily="34" charset="0"/>
              </a:rPr>
              <a:t>Eraill</a:t>
            </a:r>
            <a:r>
              <a:rPr lang="en-GB" dirty="0">
                <a:latin typeface="Arial" panose="020B0604020202020204" pitchFamily="34" charset="0"/>
              </a:rPr>
              <a:t>?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199" y="1507331"/>
            <a:ext cx="5743575" cy="4036219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Choirs/choral music;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Folk music;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Contemporary music;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Others?</a:t>
            </a:r>
          </a:p>
        </p:txBody>
      </p:sp>
    </p:spTree>
    <p:extLst>
      <p:ext uri="{BB962C8B-B14F-4D97-AF65-F5344CB8AC3E}">
        <p14:creationId xmlns:p14="http://schemas.microsoft.com/office/powerpoint/2010/main" val="377014321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1092198"/>
          </a:xfrm>
        </p:spPr>
        <p:txBody>
          <a:bodyPr>
            <a:normAutofit/>
          </a:bodyPr>
          <a:lstStyle/>
          <a:p>
            <a:pPr algn="ctr"/>
            <a:r>
              <a:rPr lang="en-GB" sz="3200" dirty="0" err="1">
                <a:latin typeface="Arial" panose="020B0604020202020204" pitchFamily="34" charset="0"/>
              </a:rPr>
              <a:t>Caneuon</a:t>
            </a:r>
            <a:r>
              <a:rPr lang="en-GB" sz="3200" dirty="0">
                <a:latin typeface="Arial" panose="020B0604020202020204" pitchFamily="34" charset="0"/>
              </a:rPr>
              <a:t> </a:t>
            </a:r>
            <a:r>
              <a:rPr lang="en-GB" sz="3200" dirty="0" err="1">
                <a:latin typeface="Arial" panose="020B0604020202020204" pitchFamily="34" charset="0"/>
              </a:rPr>
              <a:t>elusennol</a:t>
            </a:r>
            <a:br>
              <a:rPr lang="en-GB" sz="3200" dirty="0">
                <a:latin typeface="Arial" panose="020B0604020202020204" pitchFamily="34" charset="0"/>
              </a:rPr>
            </a:br>
            <a:r>
              <a:rPr lang="en-GB" sz="3200" dirty="0">
                <a:solidFill>
                  <a:srgbClr val="0070C0"/>
                </a:solidFill>
                <a:latin typeface="Arial" panose="020B0604020202020204" pitchFamily="34" charset="0"/>
              </a:rPr>
              <a:t>Charity songs</a:t>
            </a:r>
          </a:p>
        </p:txBody>
      </p:sp>
      <p:pic>
        <p:nvPicPr>
          <p:cNvPr id="6" name="s3wNuru4U0I"/>
          <p:cNvPicPr>
            <a:picLocks noGrp="1" noRot="1" noChangeAspect="1"/>
          </p:cNvPicPr>
          <p:nvPr>
            <p:ph sz="half" idx="2"/>
            <a:videoFile r:link="rId1"/>
          </p:nvPr>
        </p:nvPicPr>
        <p:blipFill>
          <a:blip r:embed="rId6"/>
          <a:stretch>
            <a:fillRect/>
          </a:stretch>
        </p:blipFill>
        <p:spPr>
          <a:xfrm>
            <a:off x="4524375" y="1825625"/>
            <a:ext cx="3169444" cy="2996406"/>
          </a:xfrm>
          <a:prstGeom prst="rect">
            <a:avLst/>
          </a:prstGeom>
        </p:spPr>
      </p:pic>
      <p:pic>
        <p:nvPicPr>
          <p:cNvPr id="7" name="MbxJ5W3A25E"/>
          <p:cNvPicPr>
            <a:picLocks noRot="1" noChangeAspect="1"/>
          </p:cNvPicPr>
          <p:nvPr>
            <a:videoFile r:link="rId2"/>
          </p:nvPr>
        </p:nvPicPr>
        <p:blipFill>
          <a:blip r:embed="rId7"/>
          <a:stretch>
            <a:fillRect/>
          </a:stretch>
        </p:blipFill>
        <p:spPr>
          <a:xfrm>
            <a:off x="8251031" y="1825625"/>
            <a:ext cx="3457575" cy="2996406"/>
          </a:xfrm>
          <a:prstGeom prst="rect">
            <a:avLst/>
          </a:prstGeom>
        </p:spPr>
      </p:pic>
      <p:pic>
        <p:nvPicPr>
          <p:cNvPr id="3" name="Online Media 2" title="Band Aid - Do They Know It's Christmas? (Official Video) [4K]">
            <a:hlinkClick r:id="" action="ppaction://media"/>
            <a:extLst>
              <a:ext uri="{FF2B5EF4-FFF2-40B4-BE49-F238E27FC236}">
                <a16:creationId xmlns:a16="http://schemas.microsoft.com/office/drawing/2014/main" id="{F85F671A-0C4A-4992-1B38-03AAD6E5BBFF}"/>
              </a:ext>
            </a:extLst>
          </p:cNvPr>
          <p:cNvPicPr>
            <a:picLocks noRot="1" noChangeAspect="1"/>
          </p:cNvPicPr>
          <p:nvPr>
            <a:videoFile r:link="rId3"/>
          </p:nvPr>
        </p:nvPicPr>
        <p:blipFill>
          <a:blip r:embed="rId8"/>
          <a:stretch>
            <a:fillRect/>
          </a:stretch>
        </p:blipFill>
        <p:spPr>
          <a:xfrm>
            <a:off x="483394" y="1825625"/>
            <a:ext cx="3619640" cy="2996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880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200" dirty="0" err="1">
                <a:latin typeface="Arial" panose="020B0604020202020204" pitchFamily="34" charset="0"/>
              </a:rPr>
              <a:t>Cyfryngau</a:t>
            </a:r>
            <a:r>
              <a:rPr lang="en-GB" sz="3200" dirty="0">
                <a:latin typeface="Arial" panose="020B0604020202020204" pitchFamily="34" charset="0"/>
              </a:rPr>
              <a:t> </a:t>
            </a:r>
            <a:r>
              <a:rPr lang="en-GB" sz="3200" dirty="0" err="1">
                <a:latin typeface="Arial" panose="020B0604020202020204" pitchFamily="34" charset="0"/>
              </a:rPr>
              <a:t>Cymraeg</a:t>
            </a:r>
            <a:br>
              <a:rPr lang="en-GB" sz="3200" dirty="0">
                <a:latin typeface="Arial" panose="020B0604020202020204" pitchFamily="34" charset="0"/>
              </a:rPr>
            </a:br>
            <a:r>
              <a:rPr lang="en-GB" sz="3200" dirty="0">
                <a:solidFill>
                  <a:srgbClr val="0070C0"/>
                </a:solidFill>
                <a:latin typeface="Arial" panose="020B0604020202020204" pitchFamily="34" charset="0"/>
              </a:rPr>
              <a:t>Welsh media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 err="1">
                <a:latin typeface="Arial" panose="020B0604020202020204" pitchFamily="34" charset="0"/>
              </a:rPr>
              <a:t>Rhaglenni</a:t>
            </a:r>
            <a:r>
              <a:rPr lang="en-GB" dirty="0">
                <a:latin typeface="Arial" panose="020B0604020202020204" pitchFamily="34" charset="0"/>
              </a:rPr>
              <a:t> teledu;</a:t>
            </a:r>
          </a:p>
          <a:p>
            <a:r>
              <a:rPr lang="en-GB" dirty="0" err="1">
                <a:latin typeface="Arial" panose="020B0604020202020204" pitchFamily="34" charset="0"/>
              </a:rPr>
              <a:t>Ffilmiau</a:t>
            </a:r>
            <a:r>
              <a:rPr lang="en-GB" dirty="0">
                <a:latin typeface="Arial" panose="020B0604020202020204" pitchFamily="34" charset="0"/>
              </a:rPr>
              <a:t>;</a:t>
            </a:r>
          </a:p>
          <a:p>
            <a:r>
              <a:rPr lang="en-GB" dirty="0" err="1">
                <a:latin typeface="Arial" panose="020B0604020202020204" pitchFamily="34" charset="0"/>
              </a:rPr>
              <a:t>CDau</a:t>
            </a:r>
            <a:r>
              <a:rPr lang="en-GB" dirty="0">
                <a:latin typeface="Arial" panose="020B0604020202020204" pitchFamily="34" charset="0"/>
              </a:rPr>
              <a:t>/</a:t>
            </a:r>
            <a:r>
              <a:rPr lang="en-GB" dirty="0" err="1">
                <a:latin typeface="Arial" panose="020B0604020202020204" pitchFamily="34" charset="0"/>
              </a:rPr>
              <a:t>Ffrydio</a:t>
            </a:r>
            <a:r>
              <a:rPr lang="en-GB" dirty="0">
                <a:latin typeface="Arial" panose="020B0604020202020204" pitchFamily="34" charset="0"/>
              </a:rPr>
              <a:t>;</a:t>
            </a:r>
          </a:p>
          <a:p>
            <a:r>
              <a:rPr lang="en-GB" dirty="0" err="1">
                <a:latin typeface="Arial" panose="020B0604020202020204" pitchFamily="34" charset="0"/>
              </a:rPr>
              <a:t>DVDau</a:t>
            </a:r>
            <a:r>
              <a:rPr lang="en-GB" dirty="0">
                <a:latin typeface="Arial" panose="020B0604020202020204" pitchFamily="34" charset="0"/>
              </a:rPr>
              <a:t>;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Television programmes;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Films;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CDs/Streaming;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DVDs;</a:t>
            </a:r>
          </a:p>
        </p:txBody>
      </p:sp>
    </p:spTree>
    <p:extLst>
      <p:ext uri="{BB962C8B-B14F-4D97-AF65-F5344CB8AC3E}">
        <p14:creationId xmlns:p14="http://schemas.microsoft.com/office/powerpoint/2010/main" val="1584291161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200" dirty="0" err="1">
                <a:latin typeface="Arial" panose="020B0604020202020204" pitchFamily="34" charset="0"/>
              </a:rPr>
              <a:t>Cyfryngau</a:t>
            </a:r>
            <a:r>
              <a:rPr lang="en-GB" sz="3200" dirty="0">
                <a:latin typeface="Arial" panose="020B0604020202020204" pitchFamily="34" charset="0"/>
              </a:rPr>
              <a:t> </a:t>
            </a:r>
            <a:r>
              <a:rPr lang="en-GB" sz="3200" dirty="0" err="1">
                <a:latin typeface="Arial" panose="020B0604020202020204" pitchFamily="34" charset="0"/>
              </a:rPr>
              <a:t>Cymraeg</a:t>
            </a:r>
            <a:br>
              <a:rPr lang="en-GB" sz="3200" dirty="0">
                <a:latin typeface="Arial" panose="020B0604020202020204" pitchFamily="34" charset="0"/>
              </a:rPr>
            </a:br>
            <a:r>
              <a:rPr lang="en-GB" sz="3200" dirty="0">
                <a:solidFill>
                  <a:srgbClr val="0070C0"/>
                </a:solidFill>
                <a:latin typeface="Arial" panose="020B0604020202020204" pitchFamily="34" charset="0"/>
              </a:rPr>
              <a:t>Welsh media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 err="1">
                <a:latin typeface="Arial" panose="020B0604020202020204" pitchFamily="34" charset="0"/>
              </a:rPr>
              <a:t>Gwefannau</a:t>
            </a:r>
            <a:r>
              <a:rPr lang="en-GB" dirty="0">
                <a:latin typeface="Arial" panose="020B0604020202020204" pitchFamily="34" charset="0"/>
              </a:rPr>
              <a:t>;</a:t>
            </a:r>
          </a:p>
          <a:p>
            <a:r>
              <a:rPr lang="en-GB" dirty="0" err="1">
                <a:latin typeface="Arial" panose="020B0604020202020204" pitchFamily="34" charset="0"/>
              </a:rPr>
              <a:t>Llyfrau</a:t>
            </a:r>
            <a:r>
              <a:rPr lang="en-GB" dirty="0">
                <a:latin typeface="Arial" panose="020B0604020202020204" pitchFamily="34" charset="0"/>
              </a:rPr>
              <a:t>;</a:t>
            </a:r>
          </a:p>
          <a:p>
            <a:r>
              <a:rPr lang="en-GB" dirty="0" err="1">
                <a:latin typeface="Arial" panose="020B0604020202020204" pitchFamily="34" charset="0"/>
              </a:rPr>
              <a:t>Cyfryngau</a:t>
            </a:r>
            <a:r>
              <a:rPr lang="en-GB" dirty="0">
                <a:latin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</a:rPr>
              <a:t>cymdeithasol</a:t>
            </a:r>
            <a:r>
              <a:rPr lang="en-GB" dirty="0">
                <a:latin typeface="Arial" panose="020B0604020202020204" pitchFamily="34" charset="0"/>
              </a:rPr>
              <a:t>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Websites;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Books;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Social media.</a:t>
            </a:r>
          </a:p>
        </p:txBody>
      </p:sp>
    </p:spTree>
    <p:extLst>
      <p:ext uri="{BB962C8B-B14F-4D97-AF65-F5344CB8AC3E}">
        <p14:creationId xmlns:p14="http://schemas.microsoft.com/office/powerpoint/2010/main" val="1256552849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856454"/>
          </a:xfrm>
        </p:spPr>
        <p:txBody>
          <a:bodyPr>
            <a:noAutofit/>
          </a:bodyPr>
          <a:lstStyle/>
          <a:p>
            <a:pPr algn="ctr"/>
            <a:r>
              <a:rPr lang="en-GB" sz="3600" dirty="0" err="1">
                <a:latin typeface="Arial" panose="020B0604020202020204" pitchFamily="34" charset="0"/>
              </a:rPr>
              <a:t>Gwefannau</a:t>
            </a:r>
            <a:br>
              <a:rPr lang="en-GB" sz="3600" dirty="0">
                <a:latin typeface="Arial" panose="020B0604020202020204" pitchFamily="34" charset="0"/>
              </a:rPr>
            </a:br>
            <a:r>
              <a:rPr lang="en-GB" sz="3600" dirty="0">
                <a:solidFill>
                  <a:srgbClr val="0070C0"/>
                </a:solidFill>
                <a:latin typeface="Arial" panose="020B0604020202020204" pitchFamily="34" charset="0"/>
              </a:rPr>
              <a:t>Websites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71475" y="1885949"/>
            <a:ext cx="11294269" cy="379333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 err="1">
                <a:latin typeface="Arial" panose="020B0604020202020204" pitchFamily="34" charset="0"/>
              </a:rPr>
              <a:t>Cyw</a:t>
            </a:r>
            <a:r>
              <a:rPr lang="en-GB" sz="2400" dirty="0">
                <a:latin typeface="Arial" panose="020B0604020202020204" pitchFamily="34" charset="0"/>
              </a:rPr>
              <a:t> - </a:t>
            </a:r>
            <a:r>
              <a:rPr lang="en-GB" sz="2400" dirty="0">
                <a:latin typeface="Arial" panose="020B0604020202020204" pitchFamily="34" charset="0"/>
                <a:hlinkClick r:id="rId3"/>
              </a:rPr>
              <a:t>https://cyw.cymru/en/</a:t>
            </a:r>
            <a:r>
              <a:rPr lang="en-GB" sz="2400" dirty="0">
                <a:latin typeface="Arial" panose="020B0604020202020204" pitchFamily="34" charset="0"/>
              </a:rPr>
              <a:t> </a:t>
            </a:r>
          </a:p>
          <a:p>
            <a:pPr marL="0" indent="0">
              <a:buNone/>
            </a:pPr>
            <a:r>
              <a:rPr lang="en-GB" sz="2400" dirty="0">
                <a:latin typeface="Arial" panose="020B0604020202020204" pitchFamily="34" charset="0"/>
              </a:rPr>
              <a:t>           </a:t>
            </a:r>
            <a:r>
              <a:rPr lang="en-GB" sz="2400" dirty="0">
                <a:latin typeface="Arial" panose="020B0604020202020204" pitchFamily="34" charset="0"/>
                <a:hlinkClick r:id="rId4"/>
              </a:rPr>
              <a:t>https://cyw.cymru/</a:t>
            </a:r>
            <a:r>
              <a:rPr lang="en-GB" sz="2400" dirty="0">
                <a:latin typeface="Arial" panose="020B0604020202020204" pitchFamily="34" charset="0"/>
              </a:rPr>
              <a:t> </a:t>
            </a:r>
          </a:p>
          <a:p>
            <a:pPr marL="0" indent="0">
              <a:buNone/>
            </a:pPr>
            <a:r>
              <a:rPr lang="en-GB" sz="2400" dirty="0" err="1">
                <a:latin typeface="Arial" panose="020B0604020202020204" pitchFamily="34" charset="0"/>
              </a:rPr>
              <a:t>Cbeebies</a:t>
            </a:r>
            <a:r>
              <a:rPr lang="en-GB" sz="2400" dirty="0">
                <a:latin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</a:rPr>
              <a:t>Cymru</a:t>
            </a:r>
            <a:r>
              <a:rPr lang="en-GB" sz="2400" dirty="0">
                <a:latin typeface="Arial" panose="020B0604020202020204" pitchFamily="34" charset="0"/>
              </a:rPr>
              <a:t> - </a:t>
            </a:r>
            <a:r>
              <a:rPr lang="en-GB" sz="2400" dirty="0">
                <a:latin typeface="Arial" panose="020B0604020202020204" pitchFamily="34" charset="0"/>
                <a:hlinkClick r:id="rId5"/>
              </a:rPr>
              <a:t>https://www.bbc.co.uk/cbeebies/shows/cymraeg</a:t>
            </a:r>
            <a:r>
              <a:rPr lang="en-GB" sz="2400" dirty="0">
                <a:latin typeface="Arial" panose="020B0604020202020204" pitchFamily="34" charset="0"/>
              </a:rPr>
              <a:t> </a:t>
            </a:r>
          </a:p>
          <a:p>
            <a:pPr marL="0" indent="0">
              <a:buNone/>
            </a:pPr>
            <a:r>
              <a:rPr lang="en-GB" sz="2400" dirty="0">
                <a:latin typeface="Arial" panose="020B0604020202020204" pitchFamily="34" charset="0"/>
              </a:rPr>
              <a:t>BBC </a:t>
            </a:r>
            <a:r>
              <a:rPr lang="en-GB" sz="2400" dirty="0" err="1">
                <a:latin typeface="Arial" panose="020B0604020202020204" pitchFamily="34" charset="0"/>
              </a:rPr>
              <a:t>Bitesize</a:t>
            </a:r>
            <a:r>
              <a:rPr lang="en-GB" sz="2400" dirty="0">
                <a:latin typeface="Arial" panose="020B0604020202020204" pitchFamily="34" charset="0"/>
              </a:rPr>
              <a:t> – </a:t>
            </a:r>
            <a:r>
              <a:rPr lang="en-GB" sz="2400" dirty="0">
                <a:latin typeface="Arial" panose="020B0604020202020204" pitchFamily="34" charset="0"/>
                <a:hlinkClick r:id="rId6"/>
              </a:rPr>
              <a:t>https://www.bbc.co.uk/bitesize/subjects/zdm3nrd</a:t>
            </a:r>
            <a:r>
              <a:rPr lang="en-GB" sz="2400" dirty="0">
                <a:latin typeface="Arial" panose="020B0604020202020204" pitchFamily="34" charset="0"/>
              </a:rPr>
              <a:t> </a:t>
            </a:r>
          </a:p>
          <a:p>
            <a:pPr marL="0" indent="0">
              <a:buNone/>
            </a:pPr>
            <a:r>
              <a:rPr lang="en-GB" sz="2400" dirty="0" err="1">
                <a:latin typeface="Arial" panose="020B0604020202020204" pitchFamily="34" charset="0"/>
              </a:rPr>
              <a:t>Llywodraeth</a:t>
            </a:r>
            <a:r>
              <a:rPr lang="en-GB" sz="2400" dirty="0">
                <a:latin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</a:rPr>
              <a:t>Cymru</a:t>
            </a:r>
            <a:r>
              <a:rPr lang="en-GB" sz="2400" dirty="0">
                <a:latin typeface="Arial" panose="020B0604020202020204" pitchFamily="34" charset="0"/>
              </a:rPr>
              <a:t>/Welsh Government - </a:t>
            </a:r>
            <a:r>
              <a:rPr lang="en-GB" sz="2400" dirty="0">
                <a:latin typeface="Arial" panose="020B0604020202020204" pitchFamily="34" charset="0"/>
                <a:hlinkClick r:id="rId7"/>
              </a:rPr>
              <a:t>https://learnwelsh.cymru/</a:t>
            </a:r>
            <a:r>
              <a:rPr lang="en-GB" sz="2400" dirty="0">
                <a:latin typeface="Arial" panose="020B0604020202020204" pitchFamily="34" charset="0"/>
              </a:rPr>
              <a:t> </a:t>
            </a:r>
          </a:p>
          <a:p>
            <a:pPr marL="0" indent="0">
              <a:buNone/>
            </a:pPr>
            <a:r>
              <a:rPr lang="en-GB" sz="2400" dirty="0" err="1">
                <a:latin typeface="Arial" panose="020B0604020202020204" pitchFamily="34" charset="0"/>
              </a:rPr>
              <a:t>Mudiad</a:t>
            </a:r>
            <a:r>
              <a:rPr lang="en-GB" sz="2400" dirty="0">
                <a:latin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</a:rPr>
              <a:t>Meithrin</a:t>
            </a:r>
            <a:r>
              <a:rPr lang="en-GB" sz="2400" dirty="0">
                <a:latin typeface="Arial" panose="020B0604020202020204" pitchFamily="34" charset="0"/>
              </a:rPr>
              <a:t> - </a:t>
            </a:r>
            <a:r>
              <a:rPr lang="en-GB" sz="2400" dirty="0">
                <a:latin typeface="Arial" panose="020B0604020202020204" pitchFamily="34" charset="0"/>
                <a:hlinkClick r:id="rId8"/>
              </a:rPr>
              <a:t>https://www.meithrin.cymru/cymraeg-for-kids/</a:t>
            </a:r>
            <a:r>
              <a:rPr lang="en-GB" sz="2400" dirty="0">
                <a:latin typeface="Arial" panose="020B0604020202020204" pitchFamily="34" charset="0"/>
              </a:rPr>
              <a:t> </a:t>
            </a:r>
          </a:p>
          <a:p>
            <a:pPr marL="0" indent="0">
              <a:buNone/>
            </a:pPr>
            <a:r>
              <a:rPr lang="en-GB" sz="2400" dirty="0" err="1">
                <a:latin typeface="Arial" panose="020B0604020202020204" pitchFamily="34" charset="0"/>
              </a:rPr>
              <a:t>Dinolingo</a:t>
            </a:r>
            <a:r>
              <a:rPr lang="en-GB" sz="2400" dirty="0">
                <a:latin typeface="Arial" panose="020B0604020202020204" pitchFamily="34" charset="0"/>
              </a:rPr>
              <a:t> - </a:t>
            </a:r>
            <a:r>
              <a:rPr lang="en-GB" sz="2400" dirty="0">
                <a:latin typeface="Arial" panose="020B0604020202020204" pitchFamily="34" charset="0"/>
                <a:hlinkClick r:id="rId9"/>
              </a:rPr>
              <a:t>https://dinolingo.com/learn-welsh-for-kids/</a:t>
            </a:r>
            <a:r>
              <a:rPr lang="en-GB" sz="2400" dirty="0">
                <a:latin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54234033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600" dirty="0" err="1">
                <a:latin typeface="Arial" panose="020B0604020202020204" pitchFamily="34" charset="0"/>
              </a:rPr>
              <a:t>Eich</a:t>
            </a:r>
            <a:r>
              <a:rPr lang="en-GB" sz="3600" dirty="0">
                <a:latin typeface="Arial" panose="020B0604020202020204" pitchFamily="34" charset="0"/>
              </a:rPr>
              <a:t> </a:t>
            </a:r>
            <a:r>
              <a:rPr lang="en-GB" sz="3600" dirty="0" err="1">
                <a:latin typeface="Arial" panose="020B0604020202020204" pitchFamily="34" charset="0"/>
              </a:rPr>
              <a:t>aseiniad</a:t>
            </a:r>
            <a:r>
              <a:rPr lang="en-GB" sz="3600" dirty="0">
                <a:latin typeface="Arial" panose="020B0604020202020204" pitchFamily="34" charset="0"/>
              </a:rPr>
              <a:t>…</a:t>
            </a:r>
            <a:br>
              <a:rPr lang="en-GB" sz="3600" dirty="0">
                <a:latin typeface="Arial" panose="020B0604020202020204" pitchFamily="34" charset="0"/>
              </a:rPr>
            </a:br>
            <a:r>
              <a:rPr lang="en-GB" sz="3600" dirty="0">
                <a:solidFill>
                  <a:srgbClr val="0070C0"/>
                </a:solidFill>
                <a:latin typeface="Arial" panose="020B0604020202020204" pitchFamily="34" charset="0"/>
              </a:rPr>
              <a:t>Your assignment…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1456" y="1825625"/>
            <a:ext cx="5798344" cy="4351338"/>
          </a:xfrm>
        </p:spPr>
        <p:txBody>
          <a:bodyPr/>
          <a:lstStyle/>
          <a:p>
            <a:r>
              <a:rPr lang="cy-GB" dirty="0">
                <a:latin typeface="Arial" panose="020B0604020202020204" pitchFamily="34" charset="0"/>
              </a:rPr>
              <a:t>Wedi cael eich cyflwyno i sawl syniad ar gyfer gweithgaredd;</a:t>
            </a:r>
          </a:p>
          <a:p>
            <a:r>
              <a:rPr lang="cy-GB" dirty="0">
                <a:latin typeface="Arial" panose="020B0604020202020204" pitchFamily="34" charset="0"/>
              </a:rPr>
              <a:t>Ystyriwch gynnwys cân/caneuon;</a:t>
            </a:r>
          </a:p>
          <a:p>
            <a:pPr>
              <a:buFontTx/>
              <a:buChar char="-"/>
            </a:pPr>
            <a:r>
              <a:rPr lang="cy-GB" dirty="0">
                <a:latin typeface="Arial" panose="020B0604020202020204" pitchFamily="34" charset="0"/>
              </a:rPr>
              <a:t>Gallwch ddefnyddio CD/DVD i’ch cefnogi;</a:t>
            </a:r>
          </a:p>
          <a:p>
            <a:r>
              <a:rPr lang="cy-GB" dirty="0">
                <a:latin typeface="Arial" panose="020B0604020202020204" pitchFamily="34" charset="0"/>
              </a:rPr>
              <a:t>Ymarferwch eich ynganiad;</a:t>
            </a:r>
          </a:p>
          <a:p>
            <a:r>
              <a:rPr lang="cy-GB" dirty="0">
                <a:latin typeface="Arial" panose="020B0604020202020204" pitchFamily="34" charset="0"/>
              </a:rPr>
              <a:t>Cofiwch amseru. 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Introduced to several ideas for an activity;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Consider including song/s;</a:t>
            </a:r>
          </a:p>
          <a:p>
            <a:pPr marL="0" indent="0">
              <a:buNone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- Can use CD/DVD for support;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Practice pronunciation;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Remember the timing.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62790947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0684" y="365128"/>
            <a:ext cx="10733116" cy="765404"/>
          </a:xfrm>
        </p:spPr>
        <p:txBody>
          <a:bodyPr>
            <a:noAutofit/>
          </a:bodyPr>
          <a:lstStyle/>
          <a:p>
            <a:pPr algn="ctr"/>
            <a:r>
              <a:rPr lang="en-GB" sz="3600" dirty="0" err="1">
                <a:latin typeface="Arial" panose="020B0604020202020204" pitchFamily="34" charset="0"/>
              </a:rPr>
              <a:t>Cyfeiriadau</a:t>
            </a:r>
            <a:br>
              <a:rPr lang="en-GB" sz="3600" dirty="0">
                <a:latin typeface="Arial" panose="020B0604020202020204" pitchFamily="34" charset="0"/>
              </a:rPr>
            </a:br>
            <a:r>
              <a:rPr lang="en-GB" sz="3600" dirty="0">
                <a:solidFill>
                  <a:srgbClr val="0070C0"/>
                </a:solidFill>
                <a:latin typeface="Arial" panose="020B0604020202020204" pitchFamily="34" charset="0"/>
              </a:rPr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0713" y="1346661"/>
            <a:ext cx="11859491" cy="483030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y-GB" sz="2400" dirty="0" err="1">
                <a:latin typeface="Arial" panose="020B0604020202020204" pitchFamily="34" charset="0"/>
              </a:rPr>
              <a:t>Barefoot</a:t>
            </a:r>
            <a:r>
              <a:rPr lang="cy-GB" sz="2400" dirty="0">
                <a:latin typeface="Arial" panose="020B0604020202020204" pitchFamily="34" charset="0"/>
              </a:rPr>
              <a:t> </a:t>
            </a:r>
            <a:r>
              <a:rPr lang="cy-GB" sz="2400" dirty="0" err="1">
                <a:latin typeface="Arial" panose="020B0604020202020204" pitchFamily="34" charset="0"/>
              </a:rPr>
              <a:t>Books</a:t>
            </a:r>
            <a:r>
              <a:rPr lang="cy-GB" sz="2400" dirty="0">
                <a:latin typeface="Arial" panose="020B0604020202020204" pitchFamily="34" charset="0"/>
              </a:rPr>
              <a:t> (2010) </a:t>
            </a:r>
            <a:r>
              <a:rPr lang="cy-GB" sz="2400" i="1" dirty="0" err="1">
                <a:latin typeface="Arial" panose="020B0604020202020204" pitchFamily="34" charset="0"/>
              </a:rPr>
              <a:t>If</a:t>
            </a:r>
            <a:r>
              <a:rPr lang="cy-GB" sz="2400" i="1" dirty="0">
                <a:latin typeface="Arial" panose="020B0604020202020204" pitchFamily="34" charset="0"/>
              </a:rPr>
              <a:t> </a:t>
            </a:r>
            <a:r>
              <a:rPr lang="cy-GB" sz="2400" i="1" dirty="0" err="1">
                <a:latin typeface="Arial" panose="020B0604020202020204" pitchFamily="34" charset="0"/>
              </a:rPr>
              <a:t>you’re</a:t>
            </a:r>
            <a:r>
              <a:rPr lang="cy-GB" sz="2400" i="1" dirty="0">
                <a:latin typeface="Arial" panose="020B0604020202020204" pitchFamily="34" charset="0"/>
              </a:rPr>
              <a:t> </a:t>
            </a:r>
            <a:r>
              <a:rPr lang="cy-GB" sz="2400" i="1" dirty="0" err="1">
                <a:latin typeface="Arial" panose="020B0604020202020204" pitchFamily="34" charset="0"/>
              </a:rPr>
              <a:t>happy</a:t>
            </a:r>
            <a:r>
              <a:rPr lang="cy-GB" sz="2400" i="1" dirty="0">
                <a:latin typeface="Arial" panose="020B0604020202020204" pitchFamily="34" charset="0"/>
              </a:rPr>
              <a:t> and </a:t>
            </a:r>
            <a:r>
              <a:rPr lang="cy-GB" sz="2400" i="1" dirty="0" err="1">
                <a:latin typeface="Arial" panose="020B0604020202020204" pitchFamily="34" charset="0"/>
              </a:rPr>
              <a:t>you</a:t>
            </a:r>
            <a:r>
              <a:rPr lang="cy-GB" sz="2400" i="1" dirty="0">
                <a:latin typeface="Arial" panose="020B0604020202020204" pitchFamily="34" charset="0"/>
              </a:rPr>
              <a:t> </a:t>
            </a:r>
            <a:r>
              <a:rPr lang="cy-GB" sz="2400" i="1" dirty="0" err="1">
                <a:latin typeface="Arial" panose="020B0604020202020204" pitchFamily="34" charset="0"/>
              </a:rPr>
              <a:t>know</a:t>
            </a:r>
            <a:r>
              <a:rPr lang="cy-GB" sz="2400" i="1" dirty="0">
                <a:latin typeface="Arial" panose="020B0604020202020204" pitchFamily="34" charset="0"/>
              </a:rPr>
              <a:t> it</a:t>
            </a:r>
            <a:r>
              <a:rPr lang="cy-GB" sz="2400" dirty="0">
                <a:latin typeface="Arial" panose="020B0604020202020204" pitchFamily="34" charset="0"/>
              </a:rPr>
              <a:t>, </a:t>
            </a:r>
            <a:r>
              <a:rPr lang="cy-GB" sz="2400" dirty="0">
                <a:latin typeface="Arial" panose="020B0604020202020204" pitchFamily="34" charset="0"/>
                <a:hlinkClick r:id="rId3"/>
              </a:rPr>
              <a:t>https://www.youtube.com/watch?v=71hqRT9U0wg</a:t>
            </a:r>
            <a:r>
              <a:rPr lang="cy-GB" sz="2400" dirty="0">
                <a:latin typeface="Arial" panose="020B0604020202020204" pitchFamily="34" charset="0"/>
              </a:rPr>
              <a:t> </a:t>
            </a:r>
            <a:r>
              <a:rPr lang="en-GB" sz="2400" dirty="0">
                <a:latin typeface="Arial" panose="020B0604020202020204" pitchFamily="34" charset="0"/>
              </a:rPr>
              <a:t>[Accessed: February 18 2021].</a:t>
            </a:r>
          </a:p>
          <a:p>
            <a:pPr marL="0" indent="0">
              <a:buNone/>
            </a:pPr>
            <a:r>
              <a:rPr lang="cy-GB" sz="2400" dirty="0" err="1">
                <a:latin typeface="Arial" panose="020B0604020202020204" pitchFamily="34" charset="0"/>
              </a:rPr>
              <a:t>Baugh</a:t>
            </a:r>
            <a:r>
              <a:rPr lang="cy-GB" sz="2400" dirty="0">
                <a:latin typeface="Arial" panose="020B0604020202020204" pitchFamily="34" charset="0"/>
              </a:rPr>
              <a:t>, A. &amp; Cable, T. (2013) </a:t>
            </a:r>
            <a:r>
              <a:rPr lang="cy-GB" sz="2400" i="1" dirty="0">
                <a:latin typeface="Arial" panose="020B0604020202020204" pitchFamily="34" charset="0"/>
              </a:rPr>
              <a:t>A </a:t>
            </a:r>
            <a:r>
              <a:rPr lang="cy-GB" sz="2400" i="1" dirty="0" err="1">
                <a:latin typeface="Arial" panose="020B0604020202020204" pitchFamily="34" charset="0"/>
              </a:rPr>
              <a:t>History</a:t>
            </a:r>
            <a:r>
              <a:rPr lang="cy-GB" sz="2400" i="1" dirty="0">
                <a:latin typeface="Arial" panose="020B0604020202020204" pitchFamily="34" charset="0"/>
              </a:rPr>
              <a:t> of the </a:t>
            </a:r>
            <a:r>
              <a:rPr lang="cy-GB" sz="2400" i="1" dirty="0" err="1">
                <a:latin typeface="Arial" panose="020B0604020202020204" pitchFamily="34" charset="0"/>
              </a:rPr>
              <a:t>English</a:t>
            </a:r>
            <a:r>
              <a:rPr lang="cy-GB" sz="2400" i="1" dirty="0">
                <a:latin typeface="Arial" panose="020B0604020202020204" pitchFamily="34" charset="0"/>
              </a:rPr>
              <a:t> </a:t>
            </a:r>
            <a:r>
              <a:rPr lang="cy-GB" sz="2400" i="1" dirty="0" err="1">
                <a:latin typeface="Arial" panose="020B0604020202020204" pitchFamily="34" charset="0"/>
              </a:rPr>
              <a:t>language</a:t>
            </a:r>
            <a:r>
              <a:rPr lang="cy-GB" sz="2400" i="1" dirty="0">
                <a:latin typeface="Arial" panose="020B0604020202020204" pitchFamily="34" charset="0"/>
              </a:rPr>
              <a:t>. </a:t>
            </a:r>
            <a:r>
              <a:rPr lang="cy-GB" sz="2400" dirty="0">
                <a:latin typeface="Arial" panose="020B0604020202020204" pitchFamily="34" charset="0"/>
              </a:rPr>
              <a:t>London: Routledge.</a:t>
            </a:r>
          </a:p>
          <a:p>
            <a:pPr marL="0" indent="0">
              <a:buNone/>
            </a:pPr>
            <a:r>
              <a:rPr lang="cy-GB" sz="2400" dirty="0">
                <a:latin typeface="Arial" panose="020B0604020202020204" pitchFamily="34" charset="0"/>
              </a:rPr>
              <a:t>BBC (2014) </a:t>
            </a:r>
            <a:r>
              <a:rPr lang="en-GB" sz="2400" i="1" dirty="0">
                <a:latin typeface="Arial" panose="020B0604020202020204" pitchFamily="34" charset="0"/>
              </a:rPr>
              <a:t>The 1536 Act of Union, </a:t>
            </a:r>
            <a:r>
              <a:rPr lang="en-GB" sz="2400" dirty="0">
                <a:latin typeface="Arial" panose="020B0604020202020204" pitchFamily="34" charset="0"/>
                <a:hlinkClick r:id="rId4"/>
              </a:rPr>
              <a:t>https://www.bbc.co.uk/wales/history</a:t>
            </a:r>
            <a:r>
              <a:rPr lang="en-GB" sz="2400" dirty="0">
                <a:latin typeface="Arial" panose="020B0604020202020204" pitchFamily="34" charset="0"/>
              </a:rPr>
              <a:t> [Accessed: February 11 2021].</a:t>
            </a:r>
          </a:p>
          <a:p>
            <a:pPr marL="0" indent="0">
              <a:buNone/>
            </a:pPr>
            <a:r>
              <a:rPr lang="en-GB" sz="2400" dirty="0" err="1">
                <a:latin typeface="Arial" panose="020B0604020202020204" pitchFamily="34" charset="0"/>
              </a:rPr>
              <a:t>Britishdocs</a:t>
            </a:r>
            <a:r>
              <a:rPr lang="en-GB" sz="2400" dirty="0">
                <a:latin typeface="Arial" panose="020B0604020202020204" pitchFamily="34" charset="0"/>
              </a:rPr>
              <a:t> (2010) </a:t>
            </a:r>
            <a:r>
              <a:rPr lang="en-GB" sz="2400" i="1" dirty="0">
                <a:latin typeface="Arial" panose="020B0604020202020204" pitchFamily="34" charset="0"/>
              </a:rPr>
              <a:t>The Welsh Knot </a:t>
            </a:r>
            <a:r>
              <a:rPr lang="en-GB" sz="2400" dirty="0">
                <a:latin typeface="Arial" panose="020B0604020202020204" pitchFamily="34" charset="0"/>
              </a:rPr>
              <a:t>[video], </a:t>
            </a:r>
            <a:r>
              <a:rPr lang="en-GB" sz="2400" dirty="0">
                <a:latin typeface="Arial" panose="020B0604020202020204" pitchFamily="34" charset="0"/>
                <a:hlinkClick r:id="rId5"/>
              </a:rPr>
              <a:t>https://www.youtube.com/watch?v=U0bgSbJUBG0</a:t>
            </a:r>
            <a:r>
              <a:rPr lang="en-GB" sz="2400" dirty="0">
                <a:latin typeface="Arial" panose="020B0604020202020204" pitchFamily="34" charset="0"/>
              </a:rPr>
              <a:t> [Accessed: February 11 2021].</a:t>
            </a:r>
          </a:p>
          <a:p>
            <a:pPr marL="0" indent="0">
              <a:buNone/>
            </a:pPr>
            <a:r>
              <a:rPr lang="en-GB" sz="2400" dirty="0" err="1">
                <a:latin typeface="Arial" panose="020B0604020202020204" pitchFamily="34" charset="0"/>
              </a:rPr>
              <a:t>Carradice</a:t>
            </a:r>
            <a:r>
              <a:rPr lang="en-GB" sz="2400" dirty="0">
                <a:latin typeface="Arial" panose="020B0604020202020204" pitchFamily="34" charset="0"/>
              </a:rPr>
              <a:t>, C. (2011) The Treason of the Blue Books, </a:t>
            </a:r>
            <a:r>
              <a:rPr lang="en-GB" sz="2400" dirty="0">
                <a:latin typeface="Arial" panose="020B0604020202020204" pitchFamily="34" charset="0"/>
                <a:hlinkClick r:id="rId6"/>
              </a:rPr>
              <a:t>https://www.bbc.co.uk/blogs/wales/entries/72d77f69-72a7-3626-9c19-469c91f45753</a:t>
            </a:r>
            <a:r>
              <a:rPr lang="en-GB" sz="2400" dirty="0">
                <a:latin typeface="Arial" panose="020B0604020202020204" pitchFamily="34" charset="0"/>
              </a:rPr>
              <a:t> [Accessed: February 11 2021].</a:t>
            </a:r>
          </a:p>
          <a:p>
            <a:pPr marL="0" indent="0">
              <a:buNone/>
            </a:pPr>
            <a:endParaRPr lang="cy-GB" sz="1800" dirty="0">
              <a:latin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</a:rPr>
              <a:t> </a:t>
            </a:r>
          </a:p>
          <a:p>
            <a:pPr marL="0" indent="0">
              <a:buNone/>
            </a:pPr>
            <a:endParaRPr lang="cy-GB" sz="2000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5501402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0684" y="365128"/>
            <a:ext cx="10733116" cy="765404"/>
          </a:xfrm>
        </p:spPr>
        <p:txBody>
          <a:bodyPr>
            <a:noAutofit/>
          </a:bodyPr>
          <a:lstStyle/>
          <a:p>
            <a:pPr algn="ctr"/>
            <a:r>
              <a:rPr lang="en-GB" sz="3600" dirty="0" err="1">
                <a:latin typeface="Arial" panose="020B0604020202020204" pitchFamily="34" charset="0"/>
              </a:rPr>
              <a:t>Cyfeiriadau</a:t>
            </a:r>
            <a:br>
              <a:rPr lang="en-GB" sz="3600" dirty="0">
                <a:latin typeface="Arial" panose="020B0604020202020204" pitchFamily="34" charset="0"/>
              </a:rPr>
            </a:br>
            <a:r>
              <a:rPr lang="en-GB" sz="3600" dirty="0">
                <a:solidFill>
                  <a:srgbClr val="0070C0"/>
                </a:solidFill>
                <a:latin typeface="Arial" panose="020B0604020202020204" pitchFamily="34" charset="0"/>
              </a:rPr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0713" y="1346661"/>
            <a:ext cx="11859491" cy="4830301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2600" dirty="0">
                <a:latin typeface="Arial" panose="020B0604020202020204" pitchFamily="34" charset="0"/>
              </a:rPr>
              <a:t>Census 2021 (2022) Census 2021 Results, </a:t>
            </a:r>
            <a:r>
              <a:rPr lang="en-GB" sz="2600" dirty="0">
                <a:latin typeface="Arial" panose="020B0604020202020204" pitchFamily="34" charset="0"/>
                <a:hlinkClick r:id="rId3"/>
              </a:rPr>
              <a:t>https://census.gov.uk/census-2021-results#:~:text=Census%202021%20results%20are%20the%20data%20and%20supporting,main%20results%20within%20two%20years%20of%20the%20census</a:t>
            </a:r>
            <a:r>
              <a:rPr lang="en-GB" sz="2600" dirty="0">
                <a:latin typeface="Arial" panose="020B0604020202020204" pitchFamily="34" charset="0"/>
              </a:rPr>
              <a:t>. [Accessed: February 23 2023].</a:t>
            </a:r>
          </a:p>
          <a:p>
            <a:pPr marL="0" indent="0">
              <a:buNone/>
            </a:pPr>
            <a:r>
              <a:rPr lang="en-GB" sz="2600" dirty="0">
                <a:latin typeface="Arial" panose="020B0604020202020204" pitchFamily="34" charset="0"/>
              </a:rPr>
              <a:t>Cymraeg </a:t>
            </a:r>
            <a:r>
              <a:rPr lang="en-GB" sz="2600" dirty="0" err="1">
                <a:latin typeface="Arial" panose="020B0604020202020204" pitchFamily="34" charset="0"/>
              </a:rPr>
              <a:t>i</a:t>
            </a:r>
            <a:r>
              <a:rPr lang="en-GB" sz="2600" dirty="0">
                <a:latin typeface="Arial" panose="020B0604020202020204" pitchFamily="34" charset="0"/>
              </a:rPr>
              <a:t> </a:t>
            </a:r>
            <a:r>
              <a:rPr lang="en-GB" sz="2600" dirty="0" err="1">
                <a:latin typeface="Arial" panose="020B0604020202020204" pitchFamily="34" charset="0"/>
              </a:rPr>
              <a:t>Blant</a:t>
            </a:r>
            <a:r>
              <a:rPr lang="en-GB" sz="2600" dirty="0">
                <a:latin typeface="Arial" panose="020B0604020202020204" pitchFamily="34" charset="0"/>
              </a:rPr>
              <a:t> (2018) </a:t>
            </a:r>
            <a:r>
              <a:rPr lang="en-GB" sz="2600" dirty="0" err="1">
                <a:latin typeface="Arial" panose="020B0604020202020204" pitchFamily="34" charset="0"/>
              </a:rPr>
              <a:t>Lliwiau</a:t>
            </a:r>
            <a:r>
              <a:rPr lang="en-GB" sz="2600" dirty="0">
                <a:latin typeface="Arial" panose="020B0604020202020204" pitchFamily="34" charset="0"/>
              </a:rPr>
              <a:t>’ Enfys, </a:t>
            </a:r>
            <a:r>
              <a:rPr lang="en-GB" sz="2600" dirty="0">
                <a:latin typeface="Arial" panose="020B0604020202020204" pitchFamily="34" charset="0"/>
                <a:hlinkClick r:id="rId4"/>
              </a:rPr>
              <a:t>https://www.youtube.com/watch?v=A-fs5JB_b7E</a:t>
            </a:r>
            <a:r>
              <a:rPr lang="en-GB" sz="2600" dirty="0">
                <a:latin typeface="Arial" panose="020B0604020202020204" pitchFamily="34" charset="0"/>
              </a:rPr>
              <a:t> [Accessed: February 17 2021].</a:t>
            </a:r>
          </a:p>
          <a:p>
            <a:pPr marL="0" indent="0">
              <a:buNone/>
            </a:pPr>
            <a:r>
              <a:rPr lang="en-GB" sz="2600" dirty="0" err="1">
                <a:latin typeface="Arial" panose="020B0604020202020204" pitchFamily="34" charset="0"/>
              </a:rPr>
              <a:t>Cyw</a:t>
            </a:r>
            <a:r>
              <a:rPr lang="en-GB" sz="2600" dirty="0">
                <a:latin typeface="Arial" panose="020B0604020202020204" pitchFamily="34" charset="0"/>
              </a:rPr>
              <a:t> (2019) </a:t>
            </a:r>
            <a:r>
              <a:rPr lang="en-GB" sz="2600" i="1" dirty="0" err="1">
                <a:latin typeface="Arial" panose="020B0604020202020204" pitchFamily="34" charset="0"/>
              </a:rPr>
              <a:t>Caru</a:t>
            </a:r>
            <a:r>
              <a:rPr lang="en-GB" sz="2600" i="1" dirty="0">
                <a:latin typeface="Arial" panose="020B0604020202020204" pitchFamily="34" charset="0"/>
              </a:rPr>
              <a:t> </a:t>
            </a:r>
            <a:r>
              <a:rPr lang="en-GB" sz="2600" i="1" dirty="0" err="1">
                <a:latin typeface="Arial" panose="020B0604020202020204" pitchFamily="34" charset="0"/>
              </a:rPr>
              <a:t>Canu</a:t>
            </a:r>
            <a:r>
              <a:rPr lang="en-GB" sz="2600" i="1" dirty="0">
                <a:latin typeface="Arial" panose="020B0604020202020204" pitchFamily="34" charset="0"/>
              </a:rPr>
              <a:t>, </a:t>
            </a:r>
            <a:r>
              <a:rPr lang="en-GB" sz="2600" dirty="0">
                <a:latin typeface="Arial" panose="020B0604020202020204" pitchFamily="34" charset="0"/>
                <a:hlinkClick r:id="rId5"/>
              </a:rPr>
              <a:t>https://www.youtube.com/watch?v=kvuur1Hm9HE</a:t>
            </a:r>
            <a:r>
              <a:rPr lang="en-GB" sz="2600" dirty="0">
                <a:latin typeface="Arial" panose="020B0604020202020204" pitchFamily="34" charset="0"/>
              </a:rPr>
              <a:t> </a:t>
            </a:r>
            <a:r>
              <a:rPr lang="cy-GB" sz="2600" dirty="0">
                <a:latin typeface="Arial" panose="020B0604020202020204" pitchFamily="34" charset="0"/>
              </a:rPr>
              <a:t>[</a:t>
            </a:r>
            <a:r>
              <a:rPr lang="cy-GB" sz="2600" dirty="0" err="1">
                <a:latin typeface="Arial" panose="020B0604020202020204" pitchFamily="34" charset="0"/>
              </a:rPr>
              <a:t>Accessed</a:t>
            </a:r>
            <a:r>
              <a:rPr lang="cy-GB" sz="2600" dirty="0">
                <a:latin typeface="Arial" panose="020B0604020202020204" pitchFamily="34" charset="0"/>
              </a:rPr>
              <a:t>: </a:t>
            </a:r>
            <a:r>
              <a:rPr lang="cy-GB" sz="2600" dirty="0" err="1">
                <a:latin typeface="Arial" panose="020B0604020202020204" pitchFamily="34" charset="0"/>
              </a:rPr>
              <a:t>February</a:t>
            </a:r>
            <a:r>
              <a:rPr lang="cy-GB" sz="2600" dirty="0">
                <a:latin typeface="Arial" panose="020B0604020202020204" pitchFamily="34" charset="0"/>
              </a:rPr>
              <a:t> 17 2021].</a:t>
            </a:r>
          </a:p>
          <a:p>
            <a:pPr marL="0" indent="0">
              <a:buNone/>
            </a:pPr>
            <a:r>
              <a:rPr lang="cy-GB" sz="2600" dirty="0">
                <a:latin typeface="Arial" panose="020B0604020202020204" pitchFamily="34" charset="0"/>
              </a:rPr>
              <a:t>Cyw (2017) </a:t>
            </a:r>
            <a:r>
              <a:rPr lang="cy-GB" sz="2600" i="1" dirty="0">
                <a:latin typeface="Arial" panose="020B0604020202020204" pitchFamily="34" charset="0"/>
              </a:rPr>
              <a:t>Can y Tymhorau</a:t>
            </a:r>
            <a:r>
              <a:rPr lang="cy-GB" sz="2600" dirty="0">
                <a:latin typeface="Arial" panose="020B0604020202020204" pitchFamily="34" charset="0"/>
              </a:rPr>
              <a:t>, </a:t>
            </a:r>
            <a:r>
              <a:rPr lang="cy-GB" sz="2600" dirty="0">
                <a:latin typeface="Arial" panose="020B0604020202020204" pitchFamily="34" charset="0"/>
                <a:hlinkClick r:id="rId6"/>
              </a:rPr>
              <a:t>https://www.youtube.com/watch?v=ULYLcymq968</a:t>
            </a:r>
            <a:r>
              <a:rPr lang="cy-GB" sz="2600" dirty="0">
                <a:latin typeface="Arial" panose="020B0604020202020204" pitchFamily="34" charset="0"/>
              </a:rPr>
              <a:t> </a:t>
            </a:r>
            <a:r>
              <a:rPr lang="en-GB" sz="2600" dirty="0">
                <a:latin typeface="Arial" panose="020B0604020202020204" pitchFamily="34" charset="0"/>
              </a:rPr>
              <a:t>[Accessed: February 17 2021].</a:t>
            </a:r>
          </a:p>
          <a:p>
            <a:pPr marL="0" indent="0">
              <a:buNone/>
            </a:pPr>
            <a:r>
              <a:rPr lang="cy-GB" sz="2600" dirty="0">
                <a:latin typeface="Arial" panose="020B0604020202020204" pitchFamily="34" charset="0"/>
              </a:rPr>
              <a:t>Cyw (2017) </a:t>
            </a:r>
            <a:r>
              <a:rPr lang="cy-GB" sz="2600" i="1" dirty="0">
                <a:latin typeface="Arial" panose="020B0604020202020204" pitchFamily="34" charset="0"/>
              </a:rPr>
              <a:t>Cân Yr Wyddor 🍎 | The Cyw </a:t>
            </a:r>
            <a:r>
              <a:rPr lang="cy-GB" sz="2600" i="1" dirty="0" err="1">
                <a:latin typeface="Arial" panose="020B0604020202020204" pitchFamily="34" charset="0"/>
              </a:rPr>
              <a:t>Alphabet</a:t>
            </a:r>
            <a:r>
              <a:rPr lang="cy-GB" sz="2600" i="1" dirty="0">
                <a:latin typeface="Arial" panose="020B0604020202020204" pitchFamily="34" charset="0"/>
              </a:rPr>
              <a:t> </a:t>
            </a:r>
            <a:r>
              <a:rPr lang="cy-GB" sz="2600" i="1" dirty="0" err="1">
                <a:latin typeface="Arial" panose="020B0604020202020204" pitchFamily="34" charset="0"/>
              </a:rPr>
              <a:t>Song</a:t>
            </a:r>
            <a:r>
              <a:rPr lang="cy-GB" sz="2600" dirty="0">
                <a:latin typeface="Arial" panose="020B0604020202020204" pitchFamily="34" charset="0"/>
              </a:rPr>
              <a:t>, </a:t>
            </a:r>
            <a:r>
              <a:rPr lang="cy-GB" sz="2600" dirty="0">
                <a:latin typeface="Arial" panose="020B0604020202020204" pitchFamily="34" charset="0"/>
                <a:hlinkClick r:id="rId7"/>
              </a:rPr>
              <a:t>https://www.youtube.com/watch?v=h-zu72YpXKY</a:t>
            </a:r>
            <a:r>
              <a:rPr lang="cy-GB" sz="2600" dirty="0">
                <a:latin typeface="Arial" panose="020B0604020202020204" pitchFamily="34" charset="0"/>
              </a:rPr>
              <a:t>  [</a:t>
            </a:r>
            <a:r>
              <a:rPr lang="cy-GB" sz="2600" dirty="0" err="1">
                <a:latin typeface="Arial" panose="020B0604020202020204" pitchFamily="34" charset="0"/>
              </a:rPr>
              <a:t>Accessed</a:t>
            </a:r>
            <a:r>
              <a:rPr lang="cy-GB" sz="2600" dirty="0">
                <a:latin typeface="Arial" panose="020B0604020202020204" pitchFamily="34" charset="0"/>
              </a:rPr>
              <a:t>: </a:t>
            </a:r>
            <a:r>
              <a:rPr lang="cy-GB" sz="2600" dirty="0" err="1">
                <a:latin typeface="Arial" panose="020B0604020202020204" pitchFamily="34" charset="0"/>
              </a:rPr>
              <a:t>February</a:t>
            </a:r>
            <a:r>
              <a:rPr lang="cy-GB" sz="2600" dirty="0">
                <a:latin typeface="Arial" panose="020B0604020202020204" pitchFamily="34" charset="0"/>
              </a:rPr>
              <a:t> 17 2021].</a:t>
            </a:r>
          </a:p>
          <a:p>
            <a:pPr marL="0" indent="0">
              <a:buNone/>
            </a:pPr>
            <a:endParaRPr lang="cy-GB" sz="1800" dirty="0">
              <a:latin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</a:rPr>
              <a:t> </a:t>
            </a:r>
          </a:p>
          <a:p>
            <a:pPr marL="0" indent="0">
              <a:buNone/>
            </a:pPr>
            <a:endParaRPr lang="cy-GB" sz="2000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6232578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0684" y="365128"/>
            <a:ext cx="10733116" cy="765404"/>
          </a:xfrm>
        </p:spPr>
        <p:txBody>
          <a:bodyPr>
            <a:noAutofit/>
          </a:bodyPr>
          <a:lstStyle/>
          <a:p>
            <a:pPr algn="ctr"/>
            <a:r>
              <a:rPr lang="en-GB" sz="3600" dirty="0" err="1">
                <a:latin typeface="Arial" panose="020B0604020202020204" pitchFamily="34" charset="0"/>
              </a:rPr>
              <a:t>Cyfeiriadau</a:t>
            </a:r>
            <a:br>
              <a:rPr lang="en-GB" sz="3600" dirty="0">
                <a:latin typeface="Arial" panose="020B0604020202020204" pitchFamily="34" charset="0"/>
              </a:rPr>
            </a:br>
            <a:r>
              <a:rPr lang="en-GB" sz="3600" dirty="0">
                <a:solidFill>
                  <a:srgbClr val="0070C0"/>
                </a:solidFill>
                <a:latin typeface="Arial" panose="020B0604020202020204" pitchFamily="34" charset="0"/>
              </a:rPr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0713" y="1346661"/>
            <a:ext cx="11859491" cy="483030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y-GB" sz="2400" dirty="0">
                <a:latin typeface="Arial" panose="020B0604020202020204" pitchFamily="34" charset="0"/>
              </a:rPr>
              <a:t>Davies, J. (2014) </a:t>
            </a:r>
            <a:r>
              <a:rPr lang="cy-GB" sz="2400" i="1" dirty="0">
                <a:latin typeface="Arial" panose="020B0604020202020204" pitchFamily="34" charset="0"/>
              </a:rPr>
              <a:t>The Welsh </a:t>
            </a:r>
            <a:r>
              <a:rPr lang="cy-GB" sz="2400" i="1" dirty="0" err="1">
                <a:latin typeface="Arial" panose="020B0604020202020204" pitchFamily="34" charset="0"/>
              </a:rPr>
              <a:t>Language</a:t>
            </a:r>
            <a:r>
              <a:rPr lang="cy-GB" sz="2400" i="1" dirty="0">
                <a:latin typeface="Arial" panose="020B0604020202020204" pitchFamily="34" charset="0"/>
              </a:rPr>
              <a:t>: A </a:t>
            </a:r>
            <a:r>
              <a:rPr lang="cy-GB" sz="2400" i="1" dirty="0" err="1">
                <a:latin typeface="Arial" panose="020B0604020202020204" pitchFamily="34" charset="0"/>
              </a:rPr>
              <a:t>History</a:t>
            </a:r>
            <a:r>
              <a:rPr lang="cy-GB" sz="2400" i="1" dirty="0">
                <a:latin typeface="Arial" panose="020B0604020202020204" pitchFamily="34" charset="0"/>
              </a:rPr>
              <a:t>. </a:t>
            </a:r>
            <a:r>
              <a:rPr lang="cy-GB" sz="2400" dirty="0">
                <a:latin typeface="Arial" panose="020B0604020202020204" pitchFamily="34" charset="0"/>
              </a:rPr>
              <a:t>Cardiff: University of Wales </a:t>
            </a:r>
            <a:r>
              <a:rPr lang="cy-GB" sz="2400" dirty="0" err="1">
                <a:latin typeface="Arial" panose="020B0604020202020204" pitchFamily="34" charset="0"/>
              </a:rPr>
              <a:t>Press</a:t>
            </a:r>
            <a:endParaRPr lang="cy-GB" sz="2400" dirty="0">
              <a:latin typeface="Arial" panose="020B0604020202020204" pitchFamily="34" charset="0"/>
            </a:endParaRPr>
          </a:p>
          <a:p>
            <a:pPr marL="0" indent="0">
              <a:buNone/>
            </a:pPr>
            <a:r>
              <a:rPr lang="cy-GB" sz="2400" dirty="0">
                <a:latin typeface="Arial" panose="020B0604020202020204" pitchFamily="34" charset="0"/>
              </a:rPr>
              <a:t>Davies, J. (</a:t>
            </a:r>
            <a:r>
              <a:rPr lang="en-GB" sz="2400" dirty="0">
                <a:latin typeface="Arial" panose="020B0604020202020204" pitchFamily="34" charset="0"/>
              </a:rPr>
              <a:t>1994) </a:t>
            </a:r>
            <a:r>
              <a:rPr lang="en-GB" sz="2400" i="1" dirty="0">
                <a:latin typeface="Arial" panose="020B0604020202020204" pitchFamily="34" charset="0"/>
              </a:rPr>
              <a:t>The History of Wales. </a:t>
            </a:r>
            <a:r>
              <a:rPr lang="en-GB" sz="2400" dirty="0">
                <a:latin typeface="Arial" panose="020B0604020202020204" pitchFamily="34" charset="0"/>
              </a:rPr>
              <a:t>London: Penguin.</a:t>
            </a:r>
          </a:p>
          <a:p>
            <a:pPr marL="0" indent="0">
              <a:buNone/>
            </a:pPr>
            <a:r>
              <a:rPr lang="en-GB" sz="2400" dirty="0">
                <a:latin typeface="Arial" panose="020B0604020202020204" pitchFamily="34" charset="0"/>
              </a:rPr>
              <a:t>Have Fun Teaching (2015) </a:t>
            </a:r>
            <a:r>
              <a:rPr lang="en-GB" sz="2400" i="1" dirty="0">
                <a:latin typeface="Arial" panose="020B0604020202020204" pitchFamily="34" charset="0"/>
              </a:rPr>
              <a:t>Seasons Song, </a:t>
            </a:r>
            <a:r>
              <a:rPr lang="en-GB" sz="2400" dirty="0">
                <a:latin typeface="Arial" panose="020B0604020202020204" pitchFamily="34" charset="0"/>
                <a:hlinkClick r:id="rId3"/>
              </a:rPr>
              <a:t>https://www.youtube.com/watch?v=8ZjpI6fgYSY</a:t>
            </a:r>
            <a:r>
              <a:rPr lang="en-GB" sz="2400" dirty="0">
                <a:latin typeface="Arial" panose="020B0604020202020204" pitchFamily="34" charset="0"/>
              </a:rPr>
              <a:t> Accessed: February 17 2021].</a:t>
            </a:r>
          </a:p>
          <a:p>
            <a:pPr marL="0" indent="0">
              <a:buNone/>
            </a:pPr>
            <a:r>
              <a:rPr lang="en-GB" sz="2400" dirty="0">
                <a:latin typeface="Arial" panose="020B0604020202020204" pitchFamily="34" charset="0"/>
              </a:rPr>
              <a:t>Hey </a:t>
            </a:r>
            <a:r>
              <a:rPr lang="en-GB" sz="2400" dirty="0" err="1">
                <a:latin typeface="Arial" panose="020B0604020202020204" pitchFamily="34" charset="0"/>
              </a:rPr>
              <a:t>dee</a:t>
            </a:r>
            <a:r>
              <a:rPr lang="en-GB" sz="2400" dirty="0">
                <a:latin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</a:rPr>
              <a:t>ho</a:t>
            </a:r>
            <a:r>
              <a:rPr lang="en-GB" sz="2400" dirty="0">
                <a:latin typeface="Arial" panose="020B0604020202020204" pitchFamily="34" charset="0"/>
              </a:rPr>
              <a:t> Educational Services (2018) </a:t>
            </a:r>
            <a:r>
              <a:rPr lang="en-GB" sz="2400" i="1" dirty="0">
                <a:latin typeface="Arial" panose="020B0604020202020204" pitchFamily="34" charset="0"/>
              </a:rPr>
              <a:t>Sing a Rainbow - with all your </a:t>
            </a:r>
            <a:r>
              <a:rPr lang="en-GB" sz="2400" i="1" dirty="0" err="1">
                <a:latin typeface="Arial" panose="020B0604020202020204" pitchFamily="34" charset="0"/>
              </a:rPr>
              <a:t>Auslan</a:t>
            </a:r>
            <a:r>
              <a:rPr lang="en-GB" sz="2400" i="1" dirty="0">
                <a:latin typeface="Arial" panose="020B0604020202020204" pitchFamily="34" charset="0"/>
              </a:rPr>
              <a:t> signs, </a:t>
            </a:r>
            <a:r>
              <a:rPr lang="en-GB" sz="2400" dirty="0">
                <a:latin typeface="Arial" panose="020B0604020202020204" pitchFamily="34" charset="0"/>
                <a:hlinkClick r:id="rId4"/>
              </a:rPr>
              <a:t>https://www.youtube.com/watch?v=g5m3TLBmeuc</a:t>
            </a:r>
            <a:r>
              <a:rPr lang="en-GB" sz="2400" dirty="0">
                <a:latin typeface="Arial" panose="020B0604020202020204" pitchFamily="34" charset="0"/>
              </a:rPr>
              <a:t> [Accessed: February 17 2021].</a:t>
            </a:r>
          </a:p>
          <a:p>
            <a:pPr marL="0" indent="0">
              <a:buNone/>
            </a:pPr>
            <a:endParaRPr lang="cy-GB" sz="1800" dirty="0">
              <a:latin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</a:rPr>
              <a:t> </a:t>
            </a:r>
          </a:p>
          <a:p>
            <a:pPr marL="0" indent="0">
              <a:buNone/>
            </a:pPr>
            <a:endParaRPr lang="cy-GB" sz="2000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1956737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0684" y="365128"/>
            <a:ext cx="10733116" cy="765404"/>
          </a:xfrm>
        </p:spPr>
        <p:txBody>
          <a:bodyPr>
            <a:noAutofit/>
          </a:bodyPr>
          <a:lstStyle/>
          <a:p>
            <a:pPr algn="ctr"/>
            <a:r>
              <a:rPr lang="en-GB" sz="3600" dirty="0" err="1">
                <a:latin typeface="Arial" panose="020B0604020202020204" pitchFamily="34" charset="0"/>
              </a:rPr>
              <a:t>Cyfeiriadau</a:t>
            </a:r>
            <a:br>
              <a:rPr lang="en-GB" sz="3600" dirty="0">
                <a:latin typeface="Arial" panose="020B0604020202020204" pitchFamily="34" charset="0"/>
              </a:rPr>
            </a:br>
            <a:r>
              <a:rPr lang="en-GB" sz="3600" dirty="0">
                <a:solidFill>
                  <a:srgbClr val="0070C0"/>
                </a:solidFill>
                <a:latin typeface="Arial" panose="020B0604020202020204" pitchFamily="34" charset="0"/>
              </a:rPr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0713" y="1346661"/>
            <a:ext cx="11859491" cy="483030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>
                <a:latin typeface="Arial" panose="020B0604020202020204" pitchFamily="34" charset="0"/>
              </a:rPr>
              <a:t>National Library of Wales (no date) </a:t>
            </a:r>
            <a:r>
              <a:rPr lang="en-GB" sz="2400" i="1" dirty="0">
                <a:latin typeface="Arial" panose="020B0604020202020204" pitchFamily="34" charset="0"/>
              </a:rPr>
              <a:t>The Blue Books of 1847, </a:t>
            </a:r>
            <a:r>
              <a:rPr lang="en-GB" sz="2400" dirty="0">
                <a:latin typeface="Arial" panose="020B0604020202020204" pitchFamily="34" charset="0"/>
                <a:hlinkClick r:id="rId3"/>
              </a:rPr>
              <a:t>https://www.library.wales/discover/digital-gallery/printed-material/the-blue-books-of-1847</a:t>
            </a:r>
            <a:r>
              <a:rPr lang="en-GB" sz="2400" dirty="0">
                <a:latin typeface="Arial" panose="020B0604020202020204" pitchFamily="34" charset="0"/>
              </a:rPr>
              <a:t> [Accessed: February 11 2021].</a:t>
            </a:r>
          </a:p>
          <a:p>
            <a:pPr marL="0" indent="0">
              <a:buNone/>
            </a:pPr>
            <a:r>
              <a:rPr lang="en-GB" sz="2400" dirty="0" err="1">
                <a:latin typeface="Arial" panose="020B0604020202020204" pitchFamily="34" charset="0"/>
              </a:rPr>
              <a:t>Stiwdiojg</a:t>
            </a:r>
            <a:r>
              <a:rPr lang="en-GB" sz="2400" dirty="0">
                <a:latin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</a:rPr>
              <a:t>Cymru</a:t>
            </a:r>
            <a:r>
              <a:rPr lang="en-GB" sz="2400" dirty="0">
                <a:latin typeface="Arial" panose="020B0604020202020204" pitchFamily="34" charset="0"/>
              </a:rPr>
              <a:t> (2014) </a:t>
            </a:r>
            <a:r>
              <a:rPr lang="en-GB" sz="2400" i="1" dirty="0">
                <a:latin typeface="Arial" panose="020B0604020202020204" pitchFamily="34" charset="0"/>
              </a:rPr>
              <a:t>Mr Hapus</a:t>
            </a:r>
            <a:r>
              <a:rPr lang="en-GB" sz="2400" dirty="0">
                <a:latin typeface="Arial" panose="020B0604020202020204" pitchFamily="34" charset="0"/>
              </a:rPr>
              <a:t>, </a:t>
            </a:r>
            <a:r>
              <a:rPr lang="en-GB" sz="2400" dirty="0">
                <a:latin typeface="Arial" panose="020B0604020202020204" pitchFamily="34" charset="0"/>
                <a:hlinkClick r:id="rId4"/>
              </a:rPr>
              <a:t>https://www.youtube.com/watch?v=-aw59C-89P8</a:t>
            </a:r>
            <a:r>
              <a:rPr lang="en-GB" sz="2400" dirty="0">
                <a:latin typeface="Arial" panose="020B0604020202020204" pitchFamily="34" charset="0"/>
              </a:rPr>
              <a:t> [Accessed: February 18 2021].</a:t>
            </a:r>
          </a:p>
          <a:p>
            <a:pPr marL="0" indent="0">
              <a:buNone/>
            </a:pPr>
            <a:r>
              <a:rPr lang="en-GB" sz="2400" dirty="0">
                <a:latin typeface="Arial" panose="020B0604020202020204" pitchFamily="34" charset="0"/>
              </a:rPr>
              <a:t>The </a:t>
            </a:r>
            <a:r>
              <a:rPr lang="en-GB" sz="2400" dirty="0" err="1">
                <a:latin typeface="Arial" panose="020B0604020202020204" pitchFamily="34" charset="0"/>
              </a:rPr>
              <a:t>Kiboomers</a:t>
            </a:r>
            <a:r>
              <a:rPr lang="en-GB" sz="2400" dirty="0">
                <a:latin typeface="Arial" panose="020B0604020202020204" pitchFamily="34" charset="0"/>
              </a:rPr>
              <a:t> (2016) </a:t>
            </a:r>
            <a:r>
              <a:rPr lang="en-GB" sz="2400" i="1" dirty="0">
                <a:latin typeface="Arial" panose="020B0604020202020204" pitchFamily="34" charset="0"/>
              </a:rPr>
              <a:t>What's the Weather Like Today, </a:t>
            </a:r>
            <a:r>
              <a:rPr lang="en-GB" sz="2400" dirty="0">
                <a:latin typeface="Arial" panose="020B0604020202020204" pitchFamily="34" charset="0"/>
                <a:hlinkClick r:id="rId5"/>
              </a:rPr>
              <a:t>https://www.youtube.com/watch?v=Jn7uAsLWXpk</a:t>
            </a:r>
            <a:r>
              <a:rPr lang="en-GB" sz="2400" dirty="0">
                <a:latin typeface="Arial" panose="020B0604020202020204" pitchFamily="34" charset="0"/>
              </a:rPr>
              <a:t> [Accessed: February 17 2021]. </a:t>
            </a:r>
          </a:p>
          <a:p>
            <a:pPr marL="0" indent="0">
              <a:buNone/>
            </a:pPr>
            <a:r>
              <a:rPr lang="en-GB" sz="2400" dirty="0" err="1">
                <a:latin typeface="Arial" panose="020B0604020202020204" pitchFamily="34" charset="0"/>
              </a:rPr>
              <a:t>Tomchak</a:t>
            </a:r>
            <a:r>
              <a:rPr lang="en-GB" sz="2400" dirty="0">
                <a:latin typeface="Arial" panose="020B0604020202020204" pitchFamily="34" charset="0"/>
              </a:rPr>
              <a:t>, A. (2013) </a:t>
            </a:r>
            <a:r>
              <a:rPr lang="en-GB" sz="2400" i="1" dirty="0">
                <a:latin typeface="Arial" panose="020B0604020202020204" pitchFamily="34" charset="0"/>
              </a:rPr>
              <a:t>Minority Languages, </a:t>
            </a:r>
            <a:r>
              <a:rPr lang="en-GB" sz="2400" dirty="0">
                <a:latin typeface="Arial" panose="020B0604020202020204" pitchFamily="34" charset="0"/>
                <a:hlinkClick r:id="rId6"/>
              </a:rPr>
              <a:t>https://www.youtube.com/watch?app=desktop&amp;v=T-5HDuhEaDM</a:t>
            </a:r>
            <a:r>
              <a:rPr lang="en-GB" sz="2400" dirty="0">
                <a:latin typeface="Arial" panose="020B0604020202020204" pitchFamily="34" charset="0"/>
              </a:rPr>
              <a:t>  [Accessed: February 17 2021].</a:t>
            </a:r>
          </a:p>
          <a:p>
            <a:pPr marL="0" indent="0">
              <a:buNone/>
            </a:pPr>
            <a:endParaRPr lang="cy-GB" sz="1800" dirty="0">
              <a:latin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</a:rPr>
              <a:t> </a:t>
            </a:r>
          </a:p>
          <a:p>
            <a:pPr marL="0" indent="0">
              <a:buNone/>
            </a:pPr>
            <a:endParaRPr lang="cy-GB" sz="2000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509903"/>
      </p:ext>
    </p:extLst>
  </p:cSld>
  <p:clrMapOvr>
    <a:masterClrMapping/>
  </p:clrMapOvr>
</p:sld>
</file>

<file path=ppt/theme/theme1.xml><?xml version="1.0" encoding="utf-8"?>
<a:theme xmlns:a="http://schemas.openxmlformats.org/drawingml/2006/main" name="Sub Titl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Accessibl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2901</Words>
  <Application>Microsoft Office PowerPoint</Application>
  <PresentationFormat>Widescreen</PresentationFormat>
  <Paragraphs>571</Paragraphs>
  <Slides>56</Slides>
  <Notes>49</Notes>
  <HiddenSlides>0</HiddenSlides>
  <MMClips>14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56</vt:i4>
      </vt:variant>
    </vt:vector>
  </HeadingPairs>
  <TitlesOfParts>
    <vt:vector size="63" baseType="lpstr">
      <vt:lpstr>ＭＳ Ｐゴシック</vt:lpstr>
      <vt:lpstr>Arial</vt:lpstr>
      <vt:lpstr>Calibri</vt:lpstr>
      <vt:lpstr>Calibri Light</vt:lpstr>
      <vt:lpstr>Lucida Handwriting</vt:lpstr>
      <vt:lpstr>Sub Title 1</vt:lpstr>
      <vt:lpstr>Accessible 2</vt:lpstr>
      <vt:lpstr>ECEY4010C  Arfer amlieithog yn y blynyddoedd cynnar   Hanes yr iaith Gymraeg   </vt:lpstr>
      <vt:lpstr>Cynnwys Contents</vt:lpstr>
      <vt:lpstr>Sgiliau Cyflogadwyedd/Trosglwyddadwy Employability/Transferable Skills</vt:lpstr>
      <vt:lpstr>Adnoddau Resources</vt:lpstr>
      <vt:lpstr>Yr iaith Gymraeg The Welsh language</vt:lpstr>
      <vt:lpstr>Yr iaith Gymraeg The Welsh language</vt:lpstr>
      <vt:lpstr>PowerPoint Presentation</vt:lpstr>
      <vt:lpstr>Yr iaith Gymraeg The Welsh language</vt:lpstr>
      <vt:lpstr>Yr iaith Gymraeg The Welsh language</vt:lpstr>
      <vt:lpstr>  1536 – 1542: Deddfau Undeb                        </vt:lpstr>
      <vt:lpstr>  1536 – 1542: The Acts of Union </vt:lpstr>
      <vt:lpstr>Effaith y Ddeddf? Impact of the Act?</vt:lpstr>
      <vt:lpstr> Brad y Llyfrau Gleision </vt:lpstr>
      <vt:lpstr>The Treason of the Blue Books</vt:lpstr>
      <vt:lpstr>PowerPoint Presentation</vt:lpstr>
      <vt:lpstr>The Welsh Knot (2010)</vt:lpstr>
      <vt:lpstr>Beth oedd yr effaith? What was the impact? </vt:lpstr>
      <vt:lpstr>Clip BBC  BBC Clip</vt:lpstr>
      <vt:lpstr>Meddwl cyfredol? Current thinking?</vt:lpstr>
      <vt:lpstr>Yr Wyddor The Alphabet</vt:lpstr>
      <vt:lpstr>Yr Wyddor The Alphabet</vt:lpstr>
      <vt:lpstr>Clip Cyw Clip from Cyw (Chick in Welsh)</vt:lpstr>
      <vt:lpstr>Syniadau…  Ideas…</vt:lpstr>
      <vt:lpstr>Lliwiau Colours</vt:lpstr>
      <vt:lpstr>Y gystrawen Gymraeg Welsh syntax</vt:lpstr>
      <vt:lpstr>Ewch amdani! Have a go!</vt:lpstr>
      <vt:lpstr>Amser i ganu… Time to sing…</vt:lpstr>
      <vt:lpstr>Rhifau Numbers</vt:lpstr>
      <vt:lpstr>Rhifau Numbers</vt:lpstr>
      <vt:lpstr>Rhifau trefnol  Ordinal numbers</vt:lpstr>
      <vt:lpstr>Y tywydd The weather</vt:lpstr>
      <vt:lpstr>Syniadau…  Ideas…</vt:lpstr>
      <vt:lpstr>Amser i ganu… Time to sing…</vt:lpstr>
      <vt:lpstr>Dyddiau’r wythnos Days of the week</vt:lpstr>
      <vt:lpstr>Misoedd Months</vt:lpstr>
      <vt:lpstr>Tymhorau Seasons</vt:lpstr>
      <vt:lpstr>Syniadau…  Ideas…</vt:lpstr>
      <vt:lpstr>Teimladau – “Sut wyt ti’n teimlo?” Feelings – “How are you feeling?”</vt:lpstr>
      <vt:lpstr>Teimladau Feelings</vt:lpstr>
      <vt:lpstr>Teimladau Feelings</vt:lpstr>
      <vt:lpstr>Amser i ganu… Time to sing…</vt:lpstr>
      <vt:lpstr>Rhannau o’r corff  Parts of the body</vt:lpstr>
      <vt:lpstr>Syniadau eraill? Further ideas?</vt:lpstr>
      <vt:lpstr>Cerddoriaeth Gymraeg – Gwlad y Gân Welsh music – Land of Song</vt:lpstr>
      <vt:lpstr>Cerddoriaeth Gymraeg – Gwlad y Gân Welsh music – Land of Song</vt:lpstr>
      <vt:lpstr>Cerddoriaeth  Music </vt:lpstr>
      <vt:lpstr>Cerddoriaeth  Music </vt:lpstr>
      <vt:lpstr>Caneuon elusennol Charity songs</vt:lpstr>
      <vt:lpstr>Cyfryngau Cymraeg Welsh media</vt:lpstr>
      <vt:lpstr>Cyfryngau Cymraeg Welsh media</vt:lpstr>
      <vt:lpstr>Gwefannau Websites</vt:lpstr>
      <vt:lpstr>Eich aseiniad… Your assignment…</vt:lpstr>
      <vt:lpstr>Cyfeiriadau References</vt:lpstr>
      <vt:lpstr>Cyfeiriadau References</vt:lpstr>
      <vt:lpstr>Cyfeiriadau References</vt:lpstr>
      <vt:lpstr>Cyfeiriadau 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Hanes Amlieithrwydd History of Multilingualism</dc:title>
  <dc:creator>Ann Tinney</dc:creator>
  <cp:lastModifiedBy>Alison Rees-Edwards</cp:lastModifiedBy>
  <cp:revision>121</cp:revision>
  <cp:lastPrinted>2018-02-26T16:09:26Z</cp:lastPrinted>
  <dcterms:created xsi:type="dcterms:W3CDTF">2017-02-27T22:53:01Z</dcterms:created>
  <dcterms:modified xsi:type="dcterms:W3CDTF">2025-02-13T15:08:50Z</dcterms:modified>
</cp:coreProperties>
</file>