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handoutMasterIdLst>
    <p:handoutMasterId r:id="rId25"/>
  </p:handoutMasterIdLst>
  <p:sldIdLst>
    <p:sldId id="256" r:id="rId5"/>
    <p:sldId id="258" r:id="rId6"/>
    <p:sldId id="261" r:id="rId7"/>
    <p:sldId id="266" r:id="rId8"/>
    <p:sldId id="302" r:id="rId9"/>
    <p:sldId id="303" r:id="rId10"/>
    <p:sldId id="304" r:id="rId11"/>
    <p:sldId id="305" r:id="rId12"/>
    <p:sldId id="306" r:id="rId13"/>
    <p:sldId id="307" r:id="rId14"/>
    <p:sldId id="308" r:id="rId15"/>
    <p:sldId id="309" r:id="rId16"/>
    <p:sldId id="310" r:id="rId17"/>
    <p:sldId id="311" r:id="rId18"/>
    <p:sldId id="312" r:id="rId19"/>
    <p:sldId id="313" r:id="rId20"/>
    <p:sldId id="314" r:id="rId21"/>
    <p:sldId id="315" r:id="rId22"/>
    <p:sldId id="316" r:id="rId23"/>
    <p:sldId id="317" r:id="rId24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2CACF15C-0E89-4F0A-8138-8D5CFE0CDD60}">
          <p14:sldIdLst>
            <p14:sldId id="256"/>
            <p14:sldId id="258"/>
            <p14:sldId id="261"/>
            <p14:sldId id="266"/>
            <p14:sldId id="302"/>
            <p14:sldId id="303"/>
            <p14:sldId id="304"/>
            <p14:sldId id="305"/>
            <p14:sldId id="306"/>
            <p14:sldId id="307"/>
            <p14:sldId id="308"/>
            <p14:sldId id="309"/>
            <p14:sldId id="310"/>
            <p14:sldId id="311"/>
            <p14:sldId id="312"/>
            <p14:sldId id="313"/>
            <p14:sldId id="314"/>
            <p14:sldId id="315"/>
            <p14:sldId id="316"/>
            <p14:sldId id="317"/>
          </p14:sldIdLst>
        </p14:section>
        <p14:section name="Untitled Section" id="{EDB85C92-EE14-4501-89D8-2583DBAD0CD5}">
          <p14:sldIdLst/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5987" autoAdjust="0"/>
    <p:restoredTop sz="94660"/>
  </p:normalViewPr>
  <p:slideViewPr>
    <p:cSldViewPr>
      <p:cViewPr varScale="1">
        <p:scale>
          <a:sx n="86" d="100"/>
          <a:sy n="86" d="100"/>
        </p:scale>
        <p:origin x="1339" y="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2880"/>
        <p:guide pos="2160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26" Type="http://schemas.openxmlformats.org/officeDocument/2006/relationships/presProps" Target="presProps.xml"/><Relationship Id="rId3" Type="http://schemas.openxmlformats.org/officeDocument/2006/relationships/customXml" Target="../customXml/item3.xml"/><Relationship Id="rId21" Type="http://schemas.openxmlformats.org/officeDocument/2006/relationships/slide" Target="slides/slide17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5" Type="http://schemas.openxmlformats.org/officeDocument/2006/relationships/handoutMaster" Target="handoutMasters/handoutMaster1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slide" Target="slides/slide16.xml"/><Relationship Id="rId29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slide" Target="slides/slide20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slide" Target="slides/slide19.xml"/><Relationship Id="rId28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slide" Target="slides/slide18.xml"/><Relationship Id="rId27" Type="http://schemas.openxmlformats.org/officeDocument/2006/relationships/viewProps" Target="view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01/06/2020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01/06/2020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628800"/>
            <a:ext cx="7992888" cy="1470025"/>
          </a:xfrm>
        </p:spPr>
        <p:txBody>
          <a:bodyPr>
            <a:normAutofit fontScale="90000"/>
          </a:bodyPr>
          <a:lstStyle/>
          <a:p>
            <a:r>
              <a:rPr lang="en-GB" dirty="0">
                <a:solidFill>
                  <a:srgbClr val="FF0000"/>
                </a:solidFill>
              </a:rPr>
              <a:t> </a:t>
            </a:r>
            <a:br>
              <a:rPr lang="en-GB" dirty="0">
                <a:solidFill>
                  <a:srgbClr val="FF0000"/>
                </a:solidFill>
              </a:rPr>
            </a:br>
            <a:r>
              <a:rPr lang="en-GB" dirty="0">
                <a:solidFill>
                  <a:srgbClr val="FF0000"/>
                </a:solidFill>
              </a:rPr>
              <a:t>            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BA International Hotel Management 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Marketing Essentials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GB" b="1" dirty="0">
                <a:solidFill>
                  <a:srgbClr val="FF0000"/>
                </a:solidFill>
              </a:rPr>
              <a:t>M4X01916 	</a:t>
            </a:r>
            <a:br>
              <a:rPr lang="en-US" altLang="en-US" b="1" dirty="0">
                <a:latin typeface="Times New Roman" pitchFamily="18" charset="0"/>
                <a:cs typeface="Times New Roman" pitchFamily="18" charset="0"/>
              </a:rPr>
            </a:br>
            <a:r>
              <a:rPr lang="en-US" altLang="en-US" b="1" dirty="0">
                <a:latin typeface="Times New Roman" pitchFamily="18" charset="0"/>
                <a:cs typeface="Times New Roman" pitchFamily="18" charset="0"/>
              </a:rPr>
              <a:t>Week 4 Lecture 3</a:t>
            </a: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br>
              <a:rPr lang="en-GB" dirty="0">
                <a:solidFill>
                  <a:srgbClr val="FF0000"/>
                </a:solidFill>
              </a:rPr>
            </a:br>
            <a:endParaRPr lang="en-GB" dirty="0">
              <a:solidFill>
                <a:srgbClr val="FF0000"/>
              </a:solidFill>
            </a:endParaRPr>
          </a:p>
        </p:txBody>
      </p:sp>
      <p:sp>
        <p:nvSpPr>
          <p:cNvPr id="3" name="Rectangle 2"/>
          <p:cNvSpPr/>
          <p:nvPr/>
        </p:nvSpPr>
        <p:spPr>
          <a:xfrm>
            <a:off x="1475656" y="2837215"/>
            <a:ext cx="640871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algn="ctr"/>
            <a:endParaRPr lang="en-GB" sz="2800" dirty="0">
              <a:solidFill>
                <a:schemeClr val="accent2">
                  <a:lumMod val="60000"/>
                  <a:lumOff val="4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40895528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Lecture 3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endParaRPr lang="en-GB" dirty="0"/>
          </a:p>
          <a:p>
            <a:pPr marL="0" indent="0" algn="ctr">
              <a:buNone/>
            </a:pPr>
            <a:endParaRPr lang="en-GB" sz="3600" dirty="0">
              <a:solidFill>
                <a:srgbClr val="002060"/>
              </a:solidFill>
            </a:endParaRPr>
          </a:p>
          <a:p>
            <a:pPr marL="0" indent="0" algn="ctr">
              <a:buNone/>
            </a:pPr>
            <a:r>
              <a:rPr lang="en-GB" sz="4000" b="1" dirty="0">
                <a:solidFill>
                  <a:srgbClr val="002060"/>
                </a:solidFill>
              </a:rPr>
              <a:t>Analysing the Marketing Environment</a:t>
            </a:r>
            <a:endParaRPr lang="en-GB" sz="40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22838942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Learning Outcomes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10000"/>
          </a:bodyPr>
          <a:lstStyle/>
          <a:p>
            <a:pPr marL="0" indent="0">
              <a:buNone/>
            </a:pPr>
            <a:r>
              <a:rPr lang="en-GB" dirty="0"/>
              <a:t>At the end of this lecture students should be able to:</a:t>
            </a:r>
          </a:p>
          <a:p>
            <a:r>
              <a:rPr lang="en-GB" dirty="0"/>
              <a:t>Define the Marketing Environment;</a:t>
            </a:r>
          </a:p>
          <a:p>
            <a:r>
              <a:rPr lang="en-GB" dirty="0"/>
              <a:t>Identify and distinguish various marketing environment;</a:t>
            </a:r>
          </a:p>
          <a:p>
            <a:r>
              <a:rPr lang="en-GB" dirty="0"/>
              <a:t>Identify various stakeholders in company’s marketing environment;</a:t>
            </a:r>
          </a:p>
          <a:p>
            <a:r>
              <a:rPr lang="en-GB" dirty="0"/>
              <a:t>Understand how companies analyse its market and marketing environment.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2975771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3000" dirty="0"/>
              <a:t>A company’s marketing environment consists of the actors and forces outside marketing that affect marketing management’s ability to build and maintain successful relationships with target customers</a:t>
            </a:r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r>
              <a:rPr lang="en-GB" dirty="0"/>
              <a:t>As company’s marketing environment changes, company must evolve and change as well or risk being left behind.</a:t>
            </a:r>
          </a:p>
        </p:txBody>
      </p:sp>
    </p:spTree>
    <p:extLst>
      <p:ext uri="{BB962C8B-B14F-4D97-AF65-F5344CB8AC3E}">
        <p14:creationId xmlns:p14="http://schemas.microsoft.com/office/powerpoint/2010/main" val="388700588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124744"/>
            <a:ext cx="8229600" cy="4608511"/>
          </a:xfrm>
        </p:spPr>
        <p:txBody>
          <a:bodyPr>
            <a:normAutofit fontScale="40000" lnSpcReduction="20000"/>
          </a:bodyPr>
          <a:lstStyle/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endParaRPr lang="en-GB" sz="2600" b="1" dirty="0"/>
          </a:p>
          <a:p>
            <a:pPr marL="0" indent="0" algn="just">
              <a:buNone/>
            </a:pPr>
            <a:r>
              <a:rPr lang="en-GB" sz="4500" b="1" dirty="0"/>
              <a:t>The Marketing Environment at a glance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738BD6D-A395-4EB9-B752-78F6CF2DFF72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115616" y="1196753"/>
            <a:ext cx="5998637" cy="38164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6894656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000" dirty="0"/>
              <a:t>The marketing environment consists of a microenvironment and a macroenvironment.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The </a:t>
            </a:r>
            <a:r>
              <a:rPr lang="en-GB" sz="3000" b="1" i="1" dirty="0"/>
              <a:t>microenvironment</a:t>
            </a:r>
            <a:r>
              <a:rPr lang="en-GB" sz="3000" dirty="0"/>
              <a:t> consists of the actors close to the company that affect its ability to serve its customers.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The </a:t>
            </a:r>
            <a:r>
              <a:rPr lang="en-GB" sz="3000" b="1" i="1" dirty="0"/>
              <a:t>macroenvironment</a:t>
            </a:r>
            <a:r>
              <a:rPr lang="en-GB" sz="3000" dirty="0"/>
              <a:t> </a:t>
            </a:r>
            <a:r>
              <a:rPr lang="en-GB" dirty="0"/>
              <a:t>consists of the larger societal forces that affect the microenvironment.</a:t>
            </a:r>
          </a:p>
        </p:txBody>
      </p:sp>
    </p:spTree>
    <p:extLst>
      <p:ext uri="{BB962C8B-B14F-4D97-AF65-F5344CB8AC3E}">
        <p14:creationId xmlns:p14="http://schemas.microsoft.com/office/powerpoint/2010/main" val="238938394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000" dirty="0"/>
              <a:t>Stakeholders in the microenvironment: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The company itself;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Customers;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Suppliers;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Distributors (Market intermediaries);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Competitors.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1814892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79512" y="1340769"/>
            <a:ext cx="8712968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000" b="1" dirty="0"/>
              <a:t>The Company: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/>
              <a:t>The marketing management must realise that its primary task is to build relationships with customers by creating customer value and satisfaction.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/>
              <a:t>The marketing management must take other company units into consideration. Units such as top management, R &amp; D, finance, purchasing, operations and accounting.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/>
              <a:t>This implies that all units/departments must share the responsibility for understanding customer needs and creating customer value.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2200" dirty="0"/>
              <a:t>They constitute integral part of customer value delivery network. </a:t>
            </a:r>
          </a:p>
          <a:p>
            <a:pPr marL="0" indent="0" algn="just">
              <a:buNone/>
            </a:pP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129075845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77500" lnSpcReduction="20000"/>
          </a:bodyPr>
          <a:lstStyle/>
          <a:p>
            <a:pPr marL="0" indent="0" algn="just">
              <a:buNone/>
            </a:pPr>
            <a:r>
              <a:rPr lang="en-GB" sz="3600" b="1" dirty="0"/>
              <a:t>Customers: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They are the most important actors in the company’s microenvironment.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The focus of the company’s entire value delivery network is engage target customers and create strong relationships with them.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Examples of company’s target markets include: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Consumer markets;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Business/customer markets;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Reseller markets;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Government markets;</a:t>
            </a:r>
          </a:p>
          <a:p>
            <a:pPr algn="just">
              <a:buFont typeface="Wingdings" panose="05000000000000000000" pitchFamily="2" charset="2"/>
              <a:buChar char="Ø"/>
            </a:pPr>
            <a:r>
              <a:rPr lang="en-GB" sz="3000" dirty="0"/>
              <a:t>International markets.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79905109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/>
          </a:bodyPr>
          <a:lstStyle/>
          <a:p>
            <a:pPr marL="0" indent="0" algn="just">
              <a:buNone/>
            </a:pPr>
            <a:r>
              <a:rPr lang="en-GB" sz="3000" b="1" dirty="0"/>
              <a:t>Suppliers: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They constitute an important link in the company’s entire customer value delivery network.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They provide the resources needed by the company to produce its goods and services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Supplier problems can seriously affect marketing, e.g. Toyota, Primark.</a:t>
            </a:r>
          </a:p>
        </p:txBody>
      </p:sp>
    </p:spTree>
    <p:extLst>
      <p:ext uri="{BB962C8B-B14F-4D97-AF65-F5344CB8AC3E}">
        <p14:creationId xmlns:p14="http://schemas.microsoft.com/office/powerpoint/2010/main" val="108141210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92500" lnSpcReduction="10000"/>
          </a:bodyPr>
          <a:lstStyle/>
          <a:p>
            <a:pPr marL="0" indent="0" algn="just">
              <a:buNone/>
            </a:pPr>
            <a:r>
              <a:rPr lang="en-GB" sz="3000" b="1" dirty="0"/>
              <a:t>Competitors: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For a company to be successful, it must offer greater customer value and satisfaction than its competitors do.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Marketers must do more than mere effort to adapt to the needs of target consumers.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They also must gain strategic advantage by positioning their products strongly against competitors’ products in the minds of customers.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172064628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lnSpcReduction="10000"/>
          </a:bodyPr>
          <a:lstStyle/>
          <a:p>
            <a:pPr marL="0" indent="0" algn="just">
              <a:buNone/>
            </a:pPr>
            <a:r>
              <a:rPr lang="en-GB" b="1" dirty="0"/>
              <a:t>The Company’s Macroenvironment:</a:t>
            </a:r>
          </a:p>
          <a:p>
            <a:pPr algn="just">
              <a:buFont typeface="Wingdings" panose="05000000000000000000" pitchFamily="2" charset="2"/>
              <a:buChar char="§"/>
            </a:pPr>
            <a:r>
              <a:rPr lang="en-GB" sz="3000" dirty="0"/>
              <a:t>A framework to analysing a company’s macroenvironment is the </a:t>
            </a:r>
            <a:r>
              <a:rPr lang="en-GB" altLang="en-US" sz="2800" dirty="0"/>
              <a:t>PESTEL analysis.</a:t>
            </a:r>
          </a:p>
          <a:p>
            <a:pPr>
              <a:lnSpc>
                <a:spcPct val="70000"/>
              </a:lnSpc>
              <a:buFont typeface="Wingdings" panose="05000000000000000000" pitchFamily="2" charset="2"/>
              <a:buChar char="Ø"/>
            </a:pPr>
            <a:r>
              <a:rPr lang="en-GB" altLang="en-US" sz="1800" dirty="0"/>
              <a:t>Political</a:t>
            </a:r>
          </a:p>
          <a:p>
            <a:pPr>
              <a:lnSpc>
                <a:spcPct val="70000"/>
              </a:lnSpc>
              <a:buFont typeface="Wingdings" panose="05000000000000000000" pitchFamily="2" charset="2"/>
              <a:buChar char="Ø"/>
            </a:pPr>
            <a:r>
              <a:rPr lang="en-GB" altLang="en-US" sz="1800" dirty="0"/>
              <a:t>Economic</a:t>
            </a:r>
          </a:p>
          <a:p>
            <a:pPr>
              <a:lnSpc>
                <a:spcPct val="70000"/>
              </a:lnSpc>
              <a:buFont typeface="Wingdings" panose="05000000000000000000" pitchFamily="2" charset="2"/>
              <a:buChar char="Ø"/>
            </a:pPr>
            <a:r>
              <a:rPr lang="en-GB" altLang="en-US" sz="1800" dirty="0"/>
              <a:t>Social</a:t>
            </a:r>
          </a:p>
          <a:p>
            <a:pPr>
              <a:lnSpc>
                <a:spcPct val="70000"/>
              </a:lnSpc>
              <a:buFont typeface="Wingdings" panose="05000000000000000000" pitchFamily="2" charset="2"/>
              <a:buChar char="Ø"/>
            </a:pPr>
            <a:r>
              <a:rPr lang="en-GB" altLang="en-US" sz="1800" dirty="0"/>
              <a:t>Technology</a:t>
            </a:r>
          </a:p>
          <a:p>
            <a:pPr>
              <a:lnSpc>
                <a:spcPct val="70000"/>
              </a:lnSpc>
              <a:buFont typeface="Wingdings" panose="05000000000000000000" pitchFamily="2" charset="2"/>
              <a:buChar char="Ø"/>
            </a:pPr>
            <a:r>
              <a:rPr lang="en-GB" altLang="en-US" sz="1800" dirty="0"/>
              <a:t>Environmental (Physical forces)</a:t>
            </a:r>
          </a:p>
          <a:p>
            <a:pPr>
              <a:lnSpc>
                <a:spcPct val="70000"/>
              </a:lnSpc>
              <a:buFont typeface="Wingdings" panose="05000000000000000000" pitchFamily="2" charset="2"/>
              <a:buChar char="Ø"/>
            </a:pPr>
            <a:r>
              <a:rPr lang="en-GB" altLang="en-US" sz="1800" dirty="0"/>
              <a:t>Legal </a:t>
            </a:r>
          </a:p>
          <a:p>
            <a:pPr>
              <a:lnSpc>
                <a:spcPct val="70000"/>
              </a:lnSpc>
            </a:pPr>
            <a:endParaRPr lang="en-GB" altLang="en-US" sz="14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dirty="0"/>
              <a:t>This helps in identifying the key drivers in the macro environment that may affect the business in the coming years.</a:t>
            </a:r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1956577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85000" lnSpcReduction="20000"/>
          </a:bodyPr>
          <a:lstStyle/>
          <a:p>
            <a:pPr>
              <a:buFont typeface="Wingdings" panose="05000000000000000000" pitchFamily="2" charset="2"/>
              <a:buChar char="Ø"/>
            </a:pPr>
            <a:r>
              <a:rPr lang="en-GB" altLang="en-US" dirty="0"/>
              <a:t>Political &amp; Legal Factors: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The European Union</a:t>
            </a:r>
          </a:p>
          <a:p>
            <a:pPr lvl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1275" dirty="0"/>
              <a:t>BREXIT </a:t>
            </a:r>
          </a:p>
          <a:p>
            <a:pPr lvl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1275" dirty="0"/>
              <a:t>Pan European standardisation – consumer durables and clothing.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A potential change of government,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Unstable government due to the balance of power,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Tax law, changing superannuation policies,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000" dirty="0"/>
              <a:t>Labour laws, and trade restrictions.</a:t>
            </a: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Pro-competitive legislation</a:t>
            </a:r>
          </a:p>
          <a:p>
            <a:pPr lvl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1275" dirty="0"/>
              <a:t>Ensuring competition is fair and legal.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Consumer legislation </a:t>
            </a:r>
          </a:p>
          <a:p>
            <a:pPr lvl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1275" dirty="0"/>
              <a:t>Designed to protect consumers. </a:t>
            </a:r>
          </a:p>
          <a:p>
            <a:pPr lvl="1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en-GB" altLang="en-US" sz="1275" dirty="0"/>
              <a:t>Outlaw practices that are deemed to be unfair, misleading or aggressive. 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Codes of practice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sz="2200" dirty="0"/>
              <a:t>The </a:t>
            </a:r>
            <a:r>
              <a:rPr lang="en-GB" sz="2200" b="1" dirty="0"/>
              <a:t>Data Protection Act</a:t>
            </a:r>
            <a:r>
              <a:rPr lang="en-GB" sz="2200" dirty="0"/>
              <a:t> 2018 (UK's implementation of the General </a:t>
            </a:r>
            <a:r>
              <a:rPr lang="en-GB" sz="2200" b="1" dirty="0"/>
              <a:t>Data Protection</a:t>
            </a:r>
            <a:r>
              <a:rPr lang="en-GB" sz="2200" dirty="0"/>
              <a:t> Regulation -GDPR)</a:t>
            </a:r>
            <a:endParaRPr lang="en-GB" altLang="en-US" sz="2200" dirty="0"/>
          </a:p>
          <a:p>
            <a:pPr marL="0" indent="0" algn="just">
              <a:buNone/>
            </a:pPr>
            <a:endParaRPr lang="en-GB" altLang="en-US" sz="2800" dirty="0"/>
          </a:p>
          <a:p>
            <a:pPr marL="0" indent="0" algn="just">
              <a:buNone/>
            </a:pPr>
            <a:endParaRPr lang="en-GB" sz="3000" dirty="0"/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01418805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340769"/>
            <a:ext cx="8229600" cy="4176464"/>
          </a:xfrm>
        </p:spPr>
        <p:txBody>
          <a:bodyPr>
            <a:normAutofit fontScale="62500" lnSpcReduction="20000"/>
          </a:bodyPr>
          <a:lstStyle/>
          <a:p>
            <a:pPr marL="0" indent="0" algn="just">
              <a:buNone/>
            </a:pPr>
            <a:r>
              <a:rPr lang="en-GB" b="1" dirty="0"/>
              <a:t>Economic:</a:t>
            </a:r>
          </a:p>
          <a:p>
            <a:pPr>
              <a:lnSpc>
                <a:spcPct val="70000"/>
              </a:lnSpc>
            </a:pPr>
            <a:endParaRPr lang="en-GB" altLang="en-US" sz="14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Economic growth and unemployment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Many sectors closely mirror the economic pattern.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Low growth = high unemployment = low spending.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Interest and exchange rates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Low interest rates = boom in borrowing for capital investments. 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Taxation and inflation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Direct taxes – on income and wealth – Income Tax, Inheritance, Capital</a:t>
            </a:r>
          </a:p>
          <a:p>
            <a:pPr marL="0" indent="0" algn="just">
              <a:lnSpc>
                <a:spcPct val="70000"/>
              </a:lnSpc>
              <a:buNone/>
            </a:pPr>
            <a:r>
              <a:rPr lang="en-GB" altLang="en-US" sz="3100" dirty="0"/>
              <a:t>     Gains. </a:t>
            </a:r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endParaRPr lang="en-GB" altLang="en-US" sz="3100" dirty="0"/>
          </a:p>
          <a:p>
            <a:pPr algn="just">
              <a:lnSpc>
                <a:spcPct val="70000"/>
              </a:lnSpc>
              <a:buFont typeface="Wingdings" panose="05000000000000000000" pitchFamily="2" charset="2"/>
              <a:buChar char="§"/>
            </a:pPr>
            <a:r>
              <a:rPr lang="en-GB" altLang="en-US" sz="3100" dirty="0"/>
              <a:t>Indirect Taxes – VAT, Excise Duties, Tariffs – included in the price of</a:t>
            </a:r>
          </a:p>
          <a:p>
            <a:pPr marL="0" indent="0" algn="just">
              <a:lnSpc>
                <a:spcPct val="70000"/>
              </a:lnSpc>
              <a:buNone/>
            </a:pPr>
            <a:r>
              <a:rPr lang="en-GB" altLang="en-US" sz="3100" dirty="0"/>
              <a:t>     goods and services that we buy. </a:t>
            </a:r>
          </a:p>
          <a:p>
            <a:pPr marL="0" indent="0" algn="just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86956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CFB-3A59-4B5B-B85C-410BB0E5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0563-3A65-4B43-8B94-E5BFCE1B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altLang="en-US" b="1" dirty="0">
                <a:solidFill>
                  <a:srgbClr val="0D0D0D"/>
                </a:solidFill>
              </a:rPr>
              <a:t>Social Factors: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dirty="0"/>
              <a:t>Demographic forces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dirty="0"/>
              <a:t>Cultural forces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dirty="0"/>
              <a:t>Corporate social responsibility and marketing ethics</a:t>
            </a:r>
          </a:p>
          <a:p>
            <a:pPr>
              <a:lnSpc>
                <a:spcPct val="90000"/>
              </a:lnSpc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dirty="0"/>
              <a:t>The consumer movement 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23156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CFB-3A59-4B5B-B85C-410BB0E5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0563-3A65-4B43-8B94-E5BFCE1B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GB" altLang="en-US" b="1" dirty="0">
                <a:solidFill>
                  <a:srgbClr val="0D0D0D"/>
                </a:solidFill>
              </a:rPr>
              <a:t>Environmental Factors (Physical Forces):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Climate change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Pollution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Recyclable and non-wasteful packaging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Use of environmentally friendly ingredients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Animal testing of new products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Use of environmentally friendly ingredients</a:t>
            </a:r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6B03AE19-072B-4C39-97C5-1EF9F1BF7CF7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3" y="4333874"/>
            <a:ext cx="3105696" cy="215207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9A9541BB-341F-480B-AF3A-01671FE7911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292080" y="4333874"/>
            <a:ext cx="3578662" cy="215207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57636181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CFB-3A59-4B5B-B85C-410BB0E5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dirty="0"/>
              <a:t>Marketing Environment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0563-3A65-4B43-8B94-E5BFCE1B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buNone/>
            </a:pPr>
            <a:r>
              <a:rPr lang="en-US" altLang="en-US" b="1" dirty="0">
                <a:solidFill>
                  <a:srgbClr val="0D0D0D"/>
                </a:solidFill>
              </a:rPr>
              <a:t>Technological Forces</a:t>
            </a:r>
            <a:r>
              <a:rPr lang="en-GB" altLang="en-US" b="1" dirty="0">
                <a:solidFill>
                  <a:srgbClr val="0D0D0D"/>
                </a:solidFill>
              </a:rPr>
              <a:t>: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The most dramatic force shaping the way market operates;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New technologies create new markets and opportunities.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Every new technology replaces an older technology as the technological environment changes rapidly.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Technology has led to novel inventions such as antibiotics, robotic surgery, miniaturised electronics, apps, smartphones, the internet and the IoT (the Internet of Things).</a:t>
            </a:r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en-GB" altLang="en-US" sz="2000" dirty="0"/>
              <a:t>Cumulating in interactive experiences for customers in online, stores and/or shop floors.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4088153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CFB-3A59-4B5B-B85C-410BB0E5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Technological Factors Redefining Marketing?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0563-3A65-4B43-8B94-E5BFCE1B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000" dirty="0"/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1900" b="1" dirty="0"/>
              <a:t>Stakeholders in Marketing environment operating in technological space?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1900" b="1" dirty="0"/>
              <a:t>Is technology an ‘external’ factor to the company? Discuss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C3E46890-88F7-4D22-A5E8-C4824CEB675E}"/>
              </a:ext>
            </a:extLst>
          </p:cNvPr>
          <p:cNvSpPr/>
          <p:nvPr/>
        </p:nvSpPr>
        <p:spPr>
          <a:xfrm>
            <a:off x="1907704" y="1417638"/>
            <a:ext cx="5400600" cy="33795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                              </a:t>
            </a:r>
            <a:r>
              <a:rPr lang="en-GB" sz="2000" b="1" dirty="0">
                <a:solidFill>
                  <a:srgbClr val="C00000"/>
                </a:solidFill>
              </a:rPr>
              <a:t>Customers</a:t>
            </a:r>
          </a:p>
          <a:p>
            <a:pPr algn="ctr"/>
            <a:endParaRPr lang="en-GB" dirty="0"/>
          </a:p>
          <a:p>
            <a:pPr algn="ctr"/>
            <a:r>
              <a:rPr lang="en-GB" sz="4000" b="1" dirty="0">
                <a:solidFill>
                  <a:schemeClr val="tx1"/>
                </a:solidFill>
              </a:rPr>
              <a:t>Company </a:t>
            </a:r>
          </a:p>
          <a:p>
            <a:pPr algn="ctr"/>
            <a:r>
              <a:rPr lang="en-GB" sz="2000" b="1" dirty="0">
                <a:solidFill>
                  <a:srgbClr val="FF0000"/>
                </a:solidFill>
              </a:rPr>
              <a:t>Suppliers   </a:t>
            </a:r>
            <a:r>
              <a:rPr lang="en-GB" dirty="0"/>
              <a:t>           </a:t>
            </a:r>
            <a:r>
              <a:rPr lang="en-GB" sz="2000" b="1" dirty="0">
                <a:solidFill>
                  <a:srgbClr val="002060"/>
                </a:solidFill>
              </a:rPr>
              <a:t>Distributors</a:t>
            </a:r>
          </a:p>
          <a:p>
            <a:pPr algn="ctr"/>
            <a:r>
              <a:rPr lang="en-GB" sz="2000" b="1" dirty="0">
                <a:solidFill>
                  <a:srgbClr val="7030A0"/>
                </a:solidFill>
              </a:rPr>
              <a:t>Competitors</a:t>
            </a:r>
          </a:p>
          <a:p>
            <a:pPr algn="ctr"/>
            <a:endParaRPr lang="en-GB" dirty="0"/>
          </a:p>
          <a:p>
            <a:pPr algn="ctr"/>
            <a:r>
              <a:rPr lang="en-GB" sz="2000" b="1" dirty="0">
                <a:solidFill>
                  <a:srgbClr val="FFC000"/>
                </a:solidFill>
              </a:rPr>
              <a:t>Government (e.g. regulators)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635773198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CFB-3A59-4B5B-B85C-410BB0E5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Technological Factors Redefining Marketing?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0563-3A65-4B43-8B94-E5BFCE1B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 marL="0" indent="0">
              <a:buClr>
                <a:schemeClr val="tx1"/>
              </a:buClr>
              <a:buNone/>
            </a:pPr>
            <a:endParaRPr lang="en-GB" altLang="en-US" sz="2000" dirty="0"/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1900" b="1" dirty="0"/>
              <a:t>Stakeholders in Marketing environment operating in technological space?</a:t>
            </a:r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1900" b="1" dirty="0"/>
              <a:t>Is technology an ‘external’ factor to the company? Discuss</a:t>
            </a:r>
          </a:p>
          <a:p>
            <a:pPr marL="0" indent="0">
              <a:buNone/>
            </a:pPr>
            <a:endParaRPr lang="en-GB" dirty="0"/>
          </a:p>
        </p:txBody>
      </p:sp>
      <p:sp>
        <p:nvSpPr>
          <p:cNvPr id="6" name="Flowchart: Connector 5">
            <a:extLst>
              <a:ext uri="{FF2B5EF4-FFF2-40B4-BE49-F238E27FC236}">
                <a16:creationId xmlns:a16="http://schemas.microsoft.com/office/drawing/2014/main" id="{C3E46890-88F7-4D22-A5E8-C4824CEB675E}"/>
              </a:ext>
            </a:extLst>
          </p:cNvPr>
          <p:cNvSpPr/>
          <p:nvPr/>
        </p:nvSpPr>
        <p:spPr>
          <a:xfrm>
            <a:off x="1907704" y="1417638"/>
            <a:ext cx="5400600" cy="3379514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dirty="0"/>
              <a:t>                               </a:t>
            </a:r>
            <a:r>
              <a:rPr lang="en-GB" sz="2000" b="1" dirty="0">
                <a:solidFill>
                  <a:srgbClr val="C00000"/>
                </a:solidFill>
              </a:rPr>
              <a:t>Customers</a:t>
            </a:r>
          </a:p>
          <a:p>
            <a:pPr algn="ctr"/>
            <a:endParaRPr lang="en-GB" dirty="0"/>
          </a:p>
          <a:p>
            <a:pPr algn="ctr"/>
            <a:r>
              <a:rPr lang="en-GB" sz="4000" b="1" dirty="0">
                <a:solidFill>
                  <a:schemeClr val="tx1"/>
                </a:solidFill>
              </a:rPr>
              <a:t>Company </a:t>
            </a:r>
          </a:p>
          <a:p>
            <a:pPr algn="ctr"/>
            <a:r>
              <a:rPr lang="en-GB" sz="2000" b="1" dirty="0">
                <a:solidFill>
                  <a:srgbClr val="FF0000"/>
                </a:solidFill>
              </a:rPr>
              <a:t>Suppliers   </a:t>
            </a:r>
            <a:r>
              <a:rPr lang="en-GB" dirty="0"/>
              <a:t>           </a:t>
            </a:r>
            <a:r>
              <a:rPr lang="en-GB" sz="2000" b="1" dirty="0">
                <a:solidFill>
                  <a:srgbClr val="002060"/>
                </a:solidFill>
              </a:rPr>
              <a:t>Distributors</a:t>
            </a:r>
          </a:p>
          <a:p>
            <a:pPr algn="ctr"/>
            <a:r>
              <a:rPr lang="en-GB" sz="2000" b="1" dirty="0">
                <a:solidFill>
                  <a:srgbClr val="7030A0"/>
                </a:solidFill>
              </a:rPr>
              <a:t>Competitors</a:t>
            </a:r>
          </a:p>
          <a:p>
            <a:pPr algn="ctr"/>
            <a:endParaRPr lang="en-GB" dirty="0"/>
          </a:p>
          <a:p>
            <a:pPr algn="ctr"/>
            <a:r>
              <a:rPr lang="en-GB" sz="2000" b="1" dirty="0">
                <a:solidFill>
                  <a:srgbClr val="FFC000"/>
                </a:solidFill>
              </a:rPr>
              <a:t>Government (e.g. regulators)</a:t>
            </a:r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545019376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01C0CFB-3A59-4B5B-B85C-410BB0E511D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dirty="0"/>
              <a:t>Technological Factors Redefining Marketing?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C40563-3A65-4B43-8B94-E5BFCE1B75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 marL="0" indent="0" algn="ctr">
              <a:buClr>
                <a:schemeClr val="tx1"/>
              </a:buClr>
              <a:buNone/>
            </a:pPr>
            <a:r>
              <a:rPr lang="en-GB" altLang="en-US" sz="3600" b="1" dirty="0"/>
              <a:t>Case Study: 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000" dirty="0"/>
          </a:p>
          <a:p>
            <a:pPr marL="0" indent="0">
              <a:buClr>
                <a:schemeClr val="tx1"/>
              </a:buClr>
              <a:buNone/>
            </a:pPr>
            <a:r>
              <a:rPr lang="en-GB" altLang="en-US" sz="2000" b="1" dirty="0"/>
              <a:t>The digitalisation of the photographic industry: Kodak and Fujifilm</a:t>
            </a:r>
          </a:p>
          <a:p>
            <a:pPr marL="0" indent="0">
              <a:buClr>
                <a:schemeClr val="tx1"/>
              </a:buClr>
              <a:buNone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>
              <a:buClr>
                <a:schemeClr val="tx1"/>
              </a:buClr>
              <a:buFont typeface="Wingdings" panose="05000000000000000000" pitchFamily="2" charset="2"/>
              <a:buChar char="§"/>
            </a:pPr>
            <a:endParaRPr lang="en-GB" altLang="en-US" sz="2000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99450751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PowerPoint Presentation Template" id="{5A880446-5D0A-41D4-A11E-09B431901BA8}" vid="{66CFE43A-C673-494E-870A-08A1D94A2A0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303dbf9b-b85b-46a0-94f1-894078c07ecd">
      <UserInfo>
        <DisplayName>Alison Harding</DisplayName>
        <AccountId>352</AccountId>
        <AccountType/>
      </UserInfo>
      <UserInfo>
        <DisplayName>Rachel Bendall</DisplayName>
        <AccountId>2520</AccountId>
        <AccountType/>
      </UserInfo>
      <UserInfo>
        <DisplayName>Ruth Groff</DisplayName>
        <AccountId>2266</AccountId>
        <AccountType/>
      </UserInfo>
      <UserInfo>
        <DisplayName>Mary March</DisplayName>
        <AccountId>4725</AccountId>
        <AccountType/>
      </UserInfo>
    </SharedWithUsers>
  </documentManagement>
</p:properti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E9765FB2FDA7984FA87112E26C884F14" ma:contentTypeVersion="4" ma:contentTypeDescription="Create a new document." ma:contentTypeScope="" ma:versionID="4dc6fa2d1296f5d2df7285c222efc2e5">
  <xsd:schema xmlns:xsd="http://www.w3.org/2001/XMLSchema" xmlns:xs="http://www.w3.org/2001/XMLSchema" xmlns:p="http://schemas.microsoft.com/office/2006/metadata/properties" xmlns:ns2="303dbf9b-b85b-46a0-94f1-894078c07ecd" xmlns:ns3="7534e9c7-d8a7-4ffa-a350-0e66096719e3" targetNamespace="http://schemas.microsoft.com/office/2006/metadata/properties" ma:root="true" ma:fieldsID="3325bc6368b70bfb1f4aabcc11b17a89" ns2:_="" ns3:_="">
    <xsd:import namespace="303dbf9b-b85b-46a0-94f1-894078c07ecd"/>
    <xsd:import namespace="7534e9c7-d8a7-4ffa-a350-0e66096719e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edWithDetails" minOccurs="0"/>
                <xsd:element ref="ns3:MediaServiceMetadata" minOccurs="0"/>
                <xsd:element ref="ns3:MediaServiceFastMetadata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03dbf9b-b85b-46a0-94f1-894078c07ecd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9" nillable="true" ma:displayName="Shared With Details" ma:description="" ma:internalName="SharedWithDetails" ma:readOnly="true">
      <xsd:simpleType>
        <xsd:restriction base="dms:Note">
          <xsd:maxLength value="255"/>
        </xsd:restriction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7534e9c7-d8a7-4ffa-a350-0e66096719e3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10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1" nillable="true" ma:displayName="MediaServiceFastMetadata" ma:description="" ma:hidden="true" ma:internalName="MediaServiceFastMetadata" ma:readOnly="true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D081439C-114A-4151-B03A-0408F1ADA968}">
  <ds:schemaRefs>
    <ds:schemaRef ds:uri="http://schemas.microsoft.com/sharepoint/v3/contenttype/forms"/>
  </ds:schemaRefs>
</ds:datastoreItem>
</file>

<file path=customXml/itemProps2.xml><?xml version="1.0" encoding="utf-8"?>
<ds:datastoreItem xmlns:ds="http://schemas.openxmlformats.org/officeDocument/2006/customXml" ds:itemID="{65FC5585-51CA-4C4C-9028-AEC8FAD67B8B}">
  <ds:schemaRefs>
    <ds:schemaRef ds:uri="http://purl.org/dc/terms/"/>
    <ds:schemaRef ds:uri="http://schemas.microsoft.com/office/2006/documentManagement/types"/>
    <ds:schemaRef ds:uri="303dbf9b-b85b-46a0-94f1-894078c07ecd"/>
    <ds:schemaRef ds:uri="http://purl.org/dc/elements/1.1/"/>
    <ds:schemaRef ds:uri="http://schemas.openxmlformats.org/package/2006/metadata/core-properties"/>
    <ds:schemaRef ds:uri="http://www.w3.org/XML/1998/namespace"/>
    <ds:schemaRef ds:uri="http://schemas.microsoft.com/office/infopath/2007/PartnerControls"/>
    <ds:schemaRef ds:uri="7534e9c7-d8a7-4ffa-a350-0e66096719e3"/>
    <ds:schemaRef ds:uri="http://schemas.microsoft.com/office/2006/metadata/properties"/>
    <ds:schemaRef ds:uri="http://purl.org/dc/dcmitype/"/>
  </ds:schemaRefs>
</ds:datastoreItem>
</file>

<file path=customXml/itemProps3.xml><?xml version="1.0" encoding="utf-8"?>
<ds:datastoreItem xmlns:ds="http://schemas.openxmlformats.org/officeDocument/2006/customXml" ds:itemID="{7E4662A3-DA39-4FC1-AD68-DC62877ADDB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03dbf9b-b85b-46a0-94f1-894078c07ecd"/>
    <ds:schemaRef ds:uri="7534e9c7-d8a7-4ffa-a350-0e66096719e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how to submit on Turnitin</Template>
  <TotalTime>1129</TotalTime>
  <Words>886</Words>
  <Application>Microsoft Office PowerPoint</Application>
  <PresentationFormat>On-screen Show (4:3)</PresentationFormat>
  <Paragraphs>196</Paragraphs>
  <Slides>20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6" baseType="lpstr">
      <vt:lpstr>Arial</vt:lpstr>
      <vt:lpstr>Calibri</vt:lpstr>
      <vt:lpstr>Myriad Pro</vt:lpstr>
      <vt:lpstr>Times New Roman</vt:lpstr>
      <vt:lpstr>Wingdings</vt:lpstr>
      <vt:lpstr>20140311PresentationUWTSDTemplate</vt:lpstr>
      <vt:lpstr>                    BA International Hotel Management   Marketing Essentials M4X01916   Week 4 Lecture 3     </vt:lpstr>
      <vt:lpstr>Lecture 3</vt:lpstr>
      <vt:lpstr>Learning Outcomes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Marketing Environment</vt:lpstr>
      <vt:lpstr>Technological Factors Redefining Marketing?</vt:lpstr>
      <vt:lpstr>Technological Factors Redefining Marketing?</vt:lpstr>
      <vt:lpstr>Technological Factors Redefining Marketing?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Turnitin</dc:title>
  <dc:creator>Stephanie Meyer</dc:creator>
  <cp:lastModifiedBy>Olu Adegbite</cp:lastModifiedBy>
  <cp:revision>133</cp:revision>
  <dcterms:created xsi:type="dcterms:W3CDTF">2018-04-28T09:52:16Z</dcterms:created>
  <dcterms:modified xsi:type="dcterms:W3CDTF">2020-06-01T21:11:49Z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0x010100E9765FB2FDA7984FA87112E26C884F14</vt:lpwstr>
  </property>
</Properties>
</file>