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1" r:id="rId1"/>
  </p:sldMasterIdLst>
  <p:notesMasterIdLst>
    <p:notesMasterId r:id="rId19"/>
  </p:notesMasterIdLst>
  <p:sldIdLst>
    <p:sldId id="256" r:id="rId2"/>
    <p:sldId id="257" r:id="rId3"/>
    <p:sldId id="258" r:id="rId4"/>
    <p:sldId id="270" r:id="rId5"/>
    <p:sldId id="259" r:id="rId6"/>
    <p:sldId id="271" r:id="rId7"/>
    <p:sldId id="260" r:id="rId8"/>
    <p:sldId id="261" r:id="rId9"/>
    <p:sldId id="272" r:id="rId10"/>
    <p:sldId id="262" r:id="rId11"/>
    <p:sldId id="263" r:id="rId12"/>
    <p:sldId id="266" r:id="rId13"/>
    <p:sldId id="264" r:id="rId14"/>
    <p:sldId id="265" r:id="rId15"/>
    <p:sldId id="267" r:id="rId16"/>
    <p:sldId id="268" r:id="rId17"/>
    <p:sldId id="269" r:id="rId18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4995" autoAdjust="0"/>
    <p:restoredTop sz="69598" autoAdjust="0"/>
  </p:normalViewPr>
  <p:slideViewPr>
    <p:cSldViewPr snapToGrid="0">
      <p:cViewPr>
        <p:scale>
          <a:sx n="60" d="100"/>
          <a:sy n="60" d="100"/>
        </p:scale>
        <p:origin x="1550" y="3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860A10-B971-4CE0-94E9-B421D6C6B708}" type="datetimeFigureOut">
              <a:rPr lang="en-GB" smtClean="0"/>
              <a:t>20/05/2022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BA93F4-349B-412F-8D6A-0140675703C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792233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renegade DX10-C corporate 300cc buggy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analyse the corporate buggy around a predetermined circuit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Fuel usage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 requirement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Based off BSFC table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feasibility of a series hybrid system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specify a series hybrid system (motor, battery, generator, and controllers)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 requirement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Power generation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Compare fuel usage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Running cost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FCEV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Specify a hydrogen fuel cell system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determine power requirements with new weight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Performance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Costing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endParaRPr lang="en-US" dirty="0"/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Public perception 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Green image</a:t>
            </a:r>
          </a:p>
          <a:p>
            <a:pPr marL="171450" indent="-171450">
              <a:buFont typeface="Arial" panose="020B0604020202020204" pitchFamily="34" charset="0"/>
              <a:buChar char="•"/>
            </a:pPr>
            <a:r>
              <a:rPr lang="en-US" dirty="0"/>
              <a:t>Future of ICE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40376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3 gears to replicate the CVT transmission, realistic gear ratios</a:t>
            </a:r>
            <a:endParaRPr lang="en-GB" dirty="0"/>
          </a:p>
          <a:p>
            <a:r>
              <a:rPr lang="en-GB" dirty="0"/>
              <a:t>reduced mass to determine the true force required for acceleration.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4159976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15330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0371767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2893300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b="0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A fuel, such as hydrogen, is fed to the anode, and air is fed to the cathode. In a hydrogen fuel cell,</a:t>
            </a:r>
          </a:p>
          <a:p>
            <a:r>
              <a:rPr lang="en-US" b="1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a catalyst at the anode (proton exchange membrane) separates hydrogen molecules into protons and electrons,</a:t>
            </a:r>
          </a:p>
          <a:p>
            <a:r>
              <a:rPr lang="en-US" b="1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which take different paths to the cathode.</a:t>
            </a:r>
            <a:r>
              <a:rPr lang="en-US" b="0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 </a:t>
            </a:r>
            <a:r>
              <a:rPr lang="en-US" b="1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The electrons go through an external circuit, creating a flow of electricity</a:t>
            </a:r>
            <a:r>
              <a:rPr lang="en-US" b="0" i="0" dirty="0">
                <a:solidFill>
                  <a:srgbClr val="BDC1C6"/>
                </a:solidFill>
                <a:effectLst/>
                <a:latin typeface="arial" panose="020B0604020202020204" pitchFamily="34" charset="0"/>
              </a:rPr>
              <a:t>.</a:t>
            </a:r>
          </a:p>
          <a:p>
            <a:endParaRPr lang="en-US" b="0" i="0" dirty="0">
              <a:solidFill>
                <a:srgbClr val="BDC1C6"/>
              </a:solidFill>
              <a:effectLst/>
              <a:latin typeface="arial" panose="020B0604020202020204" pitchFamily="34" charset="0"/>
            </a:endParaRPr>
          </a:p>
          <a:p>
            <a:endParaRPr lang="en-US" b="0" i="0" dirty="0">
              <a:solidFill>
                <a:srgbClr val="BDC1C6"/>
              </a:solidFill>
              <a:effectLst/>
              <a:latin typeface="arial" panose="020B0604020202020204" pitchFamily="34" charset="0"/>
            </a:endParaRPr>
          </a:p>
          <a:p>
            <a:endParaRPr lang="en-US" b="0" i="0" dirty="0">
              <a:solidFill>
                <a:srgbClr val="BDC1C6"/>
              </a:solidFill>
              <a:effectLst/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432683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1 l volume in tank</a:t>
            </a:r>
          </a:p>
          <a:p>
            <a:r>
              <a:rPr lang="en-GB" dirty="0"/>
              <a:t>300 bar tank</a:t>
            </a:r>
          </a:p>
          <a:p>
            <a:r>
              <a:rPr lang="en-GB" dirty="0"/>
              <a:t>0.66 kg tank</a:t>
            </a:r>
          </a:p>
          <a:p>
            <a:r>
              <a:rPr lang="en-GB" dirty="0"/>
              <a:t>Diameter 8.7 cm</a:t>
            </a:r>
          </a:p>
          <a:p>
            <a:r>
              <a:rPr lang="en-GB" dirty="0"/>
              <a:t>Length 28.1 cm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5245642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Average weight of 300 cc dirt bike engine is 18 kg, so could be saving on weight.</a:t>
            </a:r>
          </a:p>
          <a:p>
            <a:endParaRPr lang="en-GB" dirty="0"/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2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(VEHC, 2022)</a:t>
            </a: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VEHC, 2022. </a:t>
            </a:r>
            <a:r>
              <a:rPr lang="en-US" sz="1800" i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Much Does A Motorcycle Engine Weigh?. </a:t>
            </a: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lang="en-US" sz="1800" u="sng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https://vehq.com/how-much-motorcycle-engine-weigh/#:~:text=Here%20are%20a%20few%20examples,600cc%3A%2050%2D90%20pounds</a:t>
            </a:r>
            <a:b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US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21st May 2022].</a:t>
            </a: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94445785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0EBA93F4-349B-412F-8D6A-0140675703C2}" type="slidenum">
              <a:rPr lang="en-GB" smtClean="0"/>
              <a:t>16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7983358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1ED69555-EE48-4B19-812B-4E1068DBF976}"/>
              </a:ext>
            </a:extLst>
          </p:cNvPr>
          <p:cNvSpPr/>
          <p:nvPr/>
        </p:nvSpPr>
        <p:spPr>
          <a:xfrm>
            <a:off x="7573754" y="0"/>
            <a:ext cx="4618246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8" name="Freeform 57">
            <a:extLst>
              <a:ext uri="{FF2B5EF4-FFF2-40B4-BE49-F238E27FC236}">
                <a16:creationId xmlns:a16="http://schemas.microsoft.com/office/drawing/2014/main" id="{57AEB73D-F521-4B19-820F-12DB6BCC8406}"/>
              </a:ext>
            </a:extLst>
          </p:cNvPr>
          <p:cNvSpPr/>
          <p:nvPr/>
        </p:nvSpPr>
        <p:spPr bwMode="auto">
          <a:xfrm>
            <a:off x="4456113" y="31750"/>
            <a:ext cx="0" cy="1588"/>
          </a:xfrm>
          <a:custGeom>
            <a:avLst/>
            <a:gdLst/>
            <a:ahLst/>
            <a:cxnLst/>
            <a:rect l="0" t="0" r="r" b="b"/>
            <a:pathLst>
              <a:path w="2" h="2">
                <a:moveTo>
                  <a:pt x="0" y="0"/>
                </a:moveTo>
                <a:lnTo>
                  <a:pt x="2" y="0"/>
                </a:lnTo>
                <a:lnTo>
                  <a:pt x="0" y="2"/>
                </a:lnTo>
                <a:lnTo>
                  <a:pt x="0" y="0"/>
                </a:lnTo>
                <a:close/>
              </a:path>
            </a:pathLst>
          </a:custGeom>
          <a:solidFill>
            <a:srgbClr val="30466D"/>
          </a:solidFill>
          <a:ln w="0">
            <a:solidFill>
              <a:srgbClr val="30466D"/>
            </a:solidFill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55388" y="863068"/>
            <a:ext cx="6007691" cy="4985916"/>
          </a:xfrm>
        </p:spPr>
        <p:txBody>
          <a:bodyPr anchor="ctr">
            <a:noAutofit/>
          </a:bodyPr>
          <a:lstStyle>
            <a:lvl1pPr algn="l">
              <a:lnSpc>
                <a:spcPct val="125000"/>
              </a:lnSpc>
              <a:defRPr sz="6000" b="0" cap="all" spc="15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197352" y="863068"/>
            <a:ext cx="3351729" cy="5120069"/>
          </a:xfrm>
        </p:spPr>
        <p:txBody>
          <a:bodyPr anchor="ctr">
            <a:normAutofit/>
          </a:bodyPr>
          <a:lstStyle>
            <a:lvl1pPr marL="0" indent="0" algn="l">
              <a:lnSpc>
                <a:spcPct val="150000"/>
              </a:lnSpc>
              <a:buNone/>
              <a:defRPr sz="2400" b="0" cap="none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6B72EEBA-3A5D-41CE-8465-A45A0F65674E}"/>
              </a:ext>
            </a:extLst>
          </p:cNvPr>
          <p:cNvSpPr/>
          <p:nvPr/>
        </p:nvSpPr>
        <p:spPr>
          <a:xfrm rot="5400000">
            <a:off x="410121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Date Placeholder 12">
            <a:extLst>
              <a:ext uri="{FF2B5EF4-FFF2-40B4-BE49-F238E27FC236}">
                <a16:creationId xmlns:a16="http://schemas.microsoft.com/office/drawing/2014/main" id="{79F4CF2F-CDFA-4A37-837C-819D5238EAB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197353" y="6309360"/>
            <a:ext cx="2151134" cy="457200"/>
          </a:xfrm>
        </p:spPr>
        <p:txBody>
          <a:bodyPr/>
          <a:lstStyle/>
          <a:p>
            <a:pPr algn="l"/>
            <a:fld id="{0DCFB061-4267-4D9F-8017-6F550D3068DF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15" name="Footer Placeholder 14">
            <a:extLst>
              <a:ext uri="{FF2B5EF4-FFF2-40B4-BE49-F238E27FC236}">
                <a16:creationId xmlns:a16="http://schemas.microsoft.com/office/drawing/2014/main" id="{CFECE62A-61A4-407D-8F0B-D459CD977C7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855388" y="6309360"/>
            <a:ext cx="6007691" cy="457200"/>
          </a:xfrm>
        </p:spPr>
        <p:txBody>
          <a:bodyPr/>
          <a:lstStyle>
            <a:lvl1pPr algn="r">
              <a:defRPr/>
            </a:lvl1pPr>
          </a:lstStyle>
          <a:p>
            <a:pPr algn="l"/>
            <a:endParaRPr lang="en-US" dirty="0"/>
          </a:p>
        </p:txBody>
      </p:sp>
      <p:sp>
        <p:nvSpPr>
          <p:cNvPr id="27" name="Slide Number Placeholder 26">
            <a:extLst>
              <a:ext uri="{FF2B5EF4-FFF2-40B4-BE49-F238E27FC236}">
                <a16:creationId xmlns:a16="http://schemas.microsoft.com/office/drawing/2014/main" id="{99FE60A9-FE2A-451F-9244-60FCE7FE9AD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1561939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A4ED5C-5A53-433E-8A55-46F54CE81DA5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39901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5BFD12B6-57DE-4B63-A723-500B050FB7DD}"/>
              </a:ext>
            </a:extLst>
          </p:cNvPr>
          <p:cNvSpPr/>
          <p:nvPr/>
        </p:nvSpPr>
        <p:spPr>
          <a:xfrm>
            <a:off x="0" y="4215384"/>
            <a:ext cx="12192000" cy="2642616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95316" y="1406284"/>
            <a:ext cx="10593694" cy="2597841"/>
          </a:xfrm>
        </p:spPr>
        <p:txBody>
          <a:bodyPr anchor="b">
            <a:normAutofit/>
          </a:bodyPr>
          <a:lstStyle>
            <a:lvl1pPr algn="ctr">
              <a:lnSpc>
                <a:spcPct val="125000"/>
              </a:lnSpc>
              <a:defRPr sz="440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818312" y="4527856"/>
            <a:ext cx="6559018" cy="1570245"/>
          </a:xfrm>
        </p:spPr>
        <p:txBody>
          <a:bodyPr anchor="t">
            <a:normAutofit/>
          </a:bodyPr>
          <a:lstStyle>
            <a:lvl1pPr marL="0" indent="0" algn="ctr">
              <a:lnSpc>
                <a:spcPct val="130000"/>
              </a:lnSpc>
              <a:spcBef>
                <a:spcPts val="0"/>
              </a:spcBef>
              <a:buNone/>
              <a:defRPr sz="2400" b="0" baseline="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5F1E2E75-4758-4930-8024-39287C96298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9CABC0C-B6DF-45E9-B954-11C99AA62C3E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488B9949-402C-42C2-9A94-16590FC0C5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Slide Number Placeholder 9">
            <a:extLst>
              <a:ext uri="{FF2B5EF4-FFF2-40B4-BE49-F238E27FC236}">
                <a16:creationId xmlns:a16="http://schemas.microsoft.com/office/drawing/2014/main" id="{039D83F6-DAF4-4876-AA41-F246EC970F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91613A19-DDA2-44F6-9ED4-F87771C684B8}"/>
              </a:ext>
            </a:extLst>
          </p:cNvPr>
          <p:cNvSpPr/>
          <p:nvPr/>
        </p:nvSpPr>
        <p:spPr>
          <a:xfrm>
            <a:off x="0" y="4215384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5938084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 hasCustomPrompt="1"/>
          </p:nvPr>
        </p:nvSpPr>
        <p:spPr>
          <a:xfrm>
            <a:off x="5376670" y="705114"/>
            <a:ext cx="6172412" cy="2403846"/>
          </a:xfrm>
        </p:spPr>
        <p:txBody>
          <a:bodyPr anchor="b"/>
          <a:lstStyle/>
          <a:p>
            <a:pPr lvl="0"/>
            <a:r>
              <a:rPr lang="en-US" dirty="0"/>
              <a:t>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70" y="3749040"/>
            <a:ext cx="6172411" cy="23469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AB71B9-2624-4F21-93EE-35A78B1A0DAD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CE6B9B5-A5D1-4099-B52B-78F39AB0AFCB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1812028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67" y="658999"/>
            <a:ext cx="6166422" cy="457200"/>
          </a:xfrm>
        </p:spPr>
        <p:txBody>
          <a:bodyPr anchor="b">
            <a:normAutofit/>
          </a:bodyPr>
          <a:lstStyle>
            <a:lvl1pPr marL="0" indent="0">
              <a:lnSpc>
                <a:spcPct val="130000"/>
              </a:lnSpc>
              <a:buNone/>
              <a:defRPr sz="1800" b="1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376668" y="1116199"/>
            <a:ext cx="6166422" cy="2062129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376668" y="3623098"/>
            <a:ext cx="6166421" cy="457200"/>
          </a:xfrm>
        </p:spPr>
        <p:txBody>
          <a:bodyPr anchor="b">
            <a:normAutofit/>
          </a:bodyPr>
          <a:lstStyle>
            <a:lvl1pPr marL="0" indent="0">
              <a:lnSpc>
                <a:spcPct val="99000"/>
              </a:lnSpc>
              <a:buNone/>
              <a:defRPr lang="en-US" sz="1800" b="1" kern="1200" cap="all" spc="150" baseline="0" dirty="0">
                <a:solidFill>
                  <a:schemeClr val="accent1"/>
                </a:solidFill>
                <a:latin typeface="+mn-lt"/>
                <a:ea typeface="+mn-ea"/>
                <a:cs typeface="+mn-cs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marL="0" lvl="0" indent="0" algn="l" defTabSz="914400" rtl="0" eaLnBrk="1" latinLnBrk="0" hangingPunct="1">
              <a:lnSpc>
                <a:spcPct val="130000"/>
              </a:lnSpc>
              <a:spcBef>
                <a:spcPts val="930"/>
              </a:spcBef>
              <a:buFont typeface="Corbel" panose="020B0503020204020204" pitchFamily="34" charset="0"/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376670" y="4102370"/>
            <a:ext cx="6166419" cy="206654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6D37C2A-BE2E-4840-A907-3254E2916C96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  <p:sp>
        <p:nvSpPr>
          <p:cNvPr id="10" name="Title 9">
            <a:extLst>
              <a:ext uri="{FF2B5EF4-FFF2-40B4-BE49-F238E27FC236}">
                <a16:creationId xmlns:a16="http://schemas.microsoft.com/office/drawing/2014/main" id="{D26B370B-8381-431F-9492-0EA1205113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DCA89085-2231-4A9C-B23C-B199A9DD26C5}"/>
              </a:ext>
            </a:extLst>
          </p:cNvPr>
          <p:cNvSpPr/>
          <p:nvPr/>
        </p:nvSpPr>
        <p:spPr>
          <a:xfrm rot="10800000">
            <a:off x="4693920" y="3396997"/>
            <a:ext cx="7498080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170754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05CD215-1C45-48A0-8534-39FFE8A7C95A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08677312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7CF41D3-C6B9-4E99-9321-87C4E2168F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3363A0F-DEF3-4134-98D0-2E1276938A8B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B5BC6EB-07B1-46AF-AC33-E998BC6AA43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3E3A0C1-6562-4819-9E88-4C1378FD5DE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7584473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>
            <a:extLst>
              <a:ext uri="{FF2B5EF4-FFF2-40B4-BE49-F238E27FC236}">
                <a16:creationId xmlns:a16="http://schemas.microsoft.com/office/drawing/2014/main" id="{7ACA29BA-0143-49FF-8608-DB1623D99537}"/>
              </a:ext>
            </a:extLst>
          </p:cNvPr>
          <p:cNvSpPr/>
          <p:nvPr/>
        </p:nvSpPr>
        <p:spPr>
          <a:xfrm>
            <a:off x="0" y="0"/>
            <a:ext cx="8248592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753015" y="640079"/>
            <a:ext cx="2796066" cy="2551751"/>
          </a:xfrm>
        </p:spPr>
        <p:txBody>
          <a:bodyPr anchor="b">
            <a:normAutofit/>
          </a:bodyPr>
          <a:lstStyle>
            <a:lvl1pPr algn="l">
              <a:lnSpc>
                <a:spcPct val="135000"/>
              </a:lnSpc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8818" y="640078"/>
            <a:ext cx="6969693" cy="5455921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753015" y="3223803"/>
            <a:ext cx="2796066" cy="2872197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3010CF18-370D-4E80-AE4C-396FFDFCAE5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Date Placeholder 9">
            <a:extLst>
              <a:ext uri="{FF2B5EF4-FFF2-40B4-BE49-F238E27FC236}">
                <a16:creationId xmlns:a16="http://schemas.microsoft.com/office/drawing/2014/main" id="{C5EBFE9C-5A22-4462-9C51-E00C03F55C3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753015" y="6309360"/>
            <a:ext cx="1734207" cy="457200"/>
          </a:xfrm>
        </p:spPr>
        <p:txBody>
          <a:bodyPr/>
          <a:lstStyle>
            <a:lvl1pPr algn="l">
              <a:defRPr/>
            </a:lvl1pPr>
          </a:lstStyle>
          <a:p>
            <a:fld id="{61A2E4C8-2960-4ADD-862C-4D9643CB15AC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11" name="Footer Placeholder 10">
            <a:extLst>
              <a:ext uri="{FF2B5EF4-FFF2-40B4-BE49-F238E27FC236}">
                <a16:creationId xmlns:a16="http://schemas.microsoft.com/office/drawing/2014/main" id="{2EBBFF2E-AA66-4B76-9139-CB000B5A45D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38818" y="6309360"/>
            <a:ext cx="6993867" cy="457200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12" name="Slide Number Placeholder 11">
            <a:extLst>
              <a:ext uri="{FF2B5EF4-FFF2-40B4-BE49-F238E27FC236}">
                <a16:creationId xmlns:a16="http://schemas.microsoft.com/office/drawing/2014/main" id="{A44F64C4-BF20-4F6B-B650-57C71C828A6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474210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34996" y="640079"/>
            <a:ext cx="2714085" cy="2695903"/>
          </a:xfrm>
        </p:spPr>
        <p:txBody>
          <a:bodyPr anchor="b">
            <a:noAutofit/>
          </a:bodyPr>
          <a:lstStyle>
            <a:lvl1pPr algn="l">
              <a:lnSpc>
                <a:spcPct val="104000"/>
              </a:lnSpc>
              <a:defRPr sz="3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0" y="0"/>
            <a:ext cx="8248592" cy="6857999"/>
          </a:xfrm>
          <a:solidFill>
            <a:schemeClr val="bg2">
              <a:lumMod val="90000"/>
            </a:schemeClr>
          </a:solidFill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 hasCustomPrompt="1"/>
          </p:nvPr>
        </p:nvSpPr>
        <p:spPr>
          <a:xfrm>
            <a:off x="8834996" y="3429000"/>
            <a:ext cx="2714085" cy="2508026"/>
          </a:xfrm>
        </p:spPr>
        <p:txBody>
          <a:bodyPr anchor="t">
            <a:normAutofit/>
          </a:bodyPr>
          <a:lstStyle>
            <a:lvl1pPr marL="0" indent="0">
              <a:spcBef>
                <a:spcPts val="1400"/>
              </a:spcBef>
              <a:buNone/>
              <a:defRPr sz="1800" b="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dirty="0"/>
              <a:t>Edit Master text styles</a:t>
            </a:r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949BC8-9ABF-49F6-851C-5DB0B86CA70D}"/>
              </a:ext>
            </a:extLst>
          </p:cNvPr>
          <p:cNvSpPr/>
          <p:nvPr/>
        </p:nvSpPr>
        <p:spPr>
          <a:xfrm rot="5400000">
            <a:off x="4851595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4E1EE21-E3FA-4D43-B224-C664959637B0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834997" y="6309360"/>
            <a:ext cx="1645920" cy="457200"/>
          </a:xfrm>
        </p:spPr>
        <p:txBody>
          <a:bodyPr/>
          <a:lstStyle/>
          <a:p>
            <a:fld id="{48BDEA15-09CD-4275-A8E0-385C965F48B0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2D7F83-8993-4ED4-9F02-663CC085052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3678B7-E511-4CE1-BEE5-89E959B9BFD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640080" y="6309360"/>
            <a:ext cx="4946592" cy="457200"/>
          </a:xfrm>
        </p:spPr>
        <p:txBody>
          <a:bodyPr/>
          <a:lstStyle>
            <a:lvl1pPr>
              <a:defRPr>
                <a:solidFill>
                  <a:srgbClr val="FFFFFF"/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002801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41BC61-5547-4A60-8DA1-6699760D9972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EF9944-A4F6-4C59-AEBD-678D6480B8EA}" type="slidenum">
              <a:rPr lang="en-US" dirty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659907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77965" y="507037"/>
            <a:ext cx="1571626" cy="533993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933700" y="524373"/>
            <a:ext cx="5959577" cy="5322596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9277965" y="6296615"/>
            <a:ext cx="2505996" cy="365125"/>
          </a:xfrm>
        </p:spPr>
        <p:txBody>
          <a:bodyPr/>
          <a:lstStyle/>
          <a:p>
            <a:fld id="{24B9D1C6-60D0-4CD1-8F31-F912522EB041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933699" y="6296615"/>
            <a:ext cx="5959577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 rot="5400000">
            <a:off x="8734643" y="2853201"/>
            <a:ext cx="5383267" cy="604269"/>
          </a:xfrm>
        </p:spPr>
        <p:txBody>
          <a:bodyPr/>
          <a:lstStyle>
            <a:lvl1pPr algn="l">
              <a:defRPr/>
            </a:lvl1pPr>
          </a:lstStyle>
          <a:p>
            <a:fld id="{FAEF9944-A4F6-4C59-AEBD-678D6480B8EA}" type="slidenum">
              <a:rPr lang="en-US" dirty="0"/>
              <a:pPr/>
              <a:t>‹#›</a:t>
            </a:fld>
            <a:endParaRPr lang="en-US" dirty="0"/>
          </a:p>
        </p:txBody>
      </p:sp>
      <p:cxnSp>
        <p:nvCxnSpPr>
          <p:cNvPr id="7" name="Straight Connector 6" title="Rule Line">
            <a:extLst>
              <a:ext uri="{FF2B5EF4-FFF2-40B4-BE49-F238E27FC236}">
                <a16:creationId xmlns:a16="http://schemas.microsoft.com/office/drawing/2014/main" id="{A1005B08-D2D4-455C-AA62-1200E43E7AF9}"/>
              </a:ext>
            </a:extLst>
          </p:cNvPr>
          <p:cNvCxnSpPr/>
          <p:nvPr/>
        </p:nvCxnSpPr>
        <p:spPr>
          <a:xfrm>
            <a:off x="9111582" y="571502"/>
            <a:ext cx="0" cy="5275467"/>
          </a:xfrm>
          <a:prstGeom prst="line">
            <a:avLst/>
          </a:prstGeom>
          <a:ln w="38100"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708020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0786F82F-1B47-46ED-8EAE-53EF71E59E9A}"/>
              </a:ext>
            </a:extLst>
          </p:cNvPr>
          <p:cNvSpPr/>
          <p:nvPr/>
        </p:nvSpPr>
        <p:spPr>
          <a:xfrm>
            <a:off x="4718302" y="0"/>
            <a:ext cx="7473698" cy="6858000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2918" y="705113"/>
            <a:ext cx="3411973" cy="5197498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76671" y="705113"/>
            <a:ext cx="6172412" cy="5197497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2917" y="6309360"/>
            <a:ext cx="3411973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4AF8082C-0922-4249-A612-B415F5231620}" type="datetime1">
              <a:rPr lang="en-US" smtClean="0"/>
              <a:t>5/19/2022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376670" y="6309360"/>
            <a:ext cx="4946592" cy="457200"/>
          </a:xfrm>
          <a:prstGeom prst="rect">
            <a:avLst/>
          </a:prstGeom>
        </p:spPr>
        <p:txBody>
          <a:bodyPr vert="horz" lIns="109728" tIns="109728" rIns="109728" bIns="91440" rtlCol="0" anchor="ctr"/>
          <a:lstStyle>
            <a:lvl1pPr algn="l">
              <a:defRPr sz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569202" y="6309360"/>
            <a:ext cx="979879" cy="457200"/>
          </a:xfrm>
          <a:prstGeom prst="rect">
            <a:avLst/>
          </a:prstGeom>
        </p:spPr>
        <p:txBody>
          <a:bodyPr vert="horz" lIns="109728" tIns="109728" rIns="109728" bIns="91440" rtlCol="0" anchor="b"/>
          <a:lstStyle>
            <a:lvl1pPr algn="r">
              <a:defRPr sz="1600" b="1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j-lt"/>
              </a:defRPr>
            </a:lvl1pPr>
          </a:lstStyle>
          <a:p>
            <a:fld id="{FAEF9944-A4F6-4C59-AEBD-678D6480B8EA}" type="slidenum">
              <a:rPr lang="en-US" smtClean="0"/>
              <a:pPr/>
              <a:t>‹#›</a:t>
            </a:fld>
            <a:endParaRPr lang="en-US" dirty="0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EF1BAF6F-6275-4646-9C59-331B29B9550F}"/>
              </a:ext>
            </a:extLst>
          </p:cNvPr>
          <p:cNvSpPr/>
          <p:nvPr/>
        </p:nvSpPr>
        <p:spPr>
          <a:xfrm rot="5400000">
            <a:off x="1257298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677499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48" r:id="rId1"/>
    <p:sldLayoutId id="2147483749" r:id="rId2"/>
    <p:sldLayoutId id="2147483750" r:id="rId3"/>
    <p:sldLayoutId id="2147483740" r:id="rId4"/>
    <p:sldLayoutId id="2147483741" r:id="rId5"/>
    <p:sldLayoutId id="2147483746" r:id="rId6"/>
    <p:sldLayoutId id="2147483742" r:id="rId7"/>
    <p:sldLayoutId id="2147483743" r:id="rId8"/>
    <p:sldLayoutId id="2147483744" r:id="rId9"/>
    <p:sldLayoutId id="2147483745" r:id="rId10"/>
    <p:sldLayoutId id="2147483747" r:id="rId11"/>
  </p:sldLayoutIdLst>
  <p:hf sldNum="0" hdr="0" ftr="0" dt="0"/>
  <p:txStyles>
    <p:titleStyle>
      <a:lvl1pPr algn="l" defTabSz="914400" rtl="0" eaLnBrk="1" latinLnBrk="0" hangingPunct="1">
        <a:lnSpc>
          <a:spcPct val="150000"/>
        </a:lnSpc>
        <a:spcBef>
          <a:spcPct val="0"/>
        </a:spcBef>
        <a:buNone/>
        <a:defRPr sz="3600" b="1" kern="1200" spc="1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800" b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0" indent="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None/>
        <a:defRPr sz="16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0" indent="-320040" algn="l" defTabSz="914400" rtl="0" eaLnBrk="1" latinLnBrk="0" hangingPunct="1">
        <a:lnSpc>
          <a:spcPct val="140000"/>
        </a:lnSpc>
        <a:spcBef>
          <a:spcPts val="930"/>
        </a:spcBef>
        <a:buFont typeface="Corbel" panose="020B0503020204020204" pitchFamily="34" charset="0"/>
        <a:buChar char="–"/>
        <a:defRPr sz="1400" i="1" kern="1200" spc="150" baseline="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92024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6pPr>
      <a:lvl7pPr marL="224028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7pPr>
      <a:lvl8pPr marL="256032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8pPr>
      <a:lvl9pPr marL="2880360" indent="-320040" algn="l" defTabSz="914400" rtl="0" eaLnBrk="1" latinLnBrk="0" hangingPunct="1">
        <a:lnSpc>
          <a:spcPct val="111000"/>
        </a:lnSpc>
        <a:spcBef>
          <a:spcPts val="930"/>
        </a:spcBef>
        <a:buFont typeface="Corbel" panose="020B0503020204020204" pitchFamily="34" charset="0"/>
        <a:buChar char="–"/>
        <a:defRPr sz="1400" i="1" kern="1200">
          <a:solidFill>
            <a:schemeClr val="accent1">
              <a:lumMod val="7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emf"/><Relationship Id="rId4" Type="http://schemas.openxmlformats.org/officeDocument/2006/relationships/image" Target="../media/image6.e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emf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0.emf"/><Relationship Id="rId4" Type="http://schemas.openxmlformats.org/officeDocument/2006/relationships/image" Target="../media/image9.em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e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7.png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ISvdKHMF7Ak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evolveelectrics.com/collections/controllers-1/products/1236-se?variant" TargetMode="External"/><Relationship Id="rId7" Type="http://schemas.openxmlformats.org/officeDocument/2006/relationships/hyperlink" Target="https://marine-service-noord.com/en/products/alternative-fuels-and-technologies/" TargetMode="External"/><Relationship Id="rId2" Type="http://schemas.openxmlformats.org/officeDocument/2006/relationships/hyperlink" Target="https://www.electricmotorsport.com/batteries/alithium-48v-100ah-4cell-li-ion-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hpevs.com/hpevs-ac-electric-motors-ac12-for-golf-car-mining-utility" TargetMode="External"/><Relationship Id="rId5" Type="http://schemas.openxmlformats.org/officeDocument/2006/relationships/hyperlink" Target="https://www.hpevs.com/Site/power_graphs/metric/continuous/pdf/ac-12/48-volt" TargetMode="External"/><Relationship Id="rId4" Type="http://schemas.openxmlformats.org/officeDocument/2006/relationships/hyperlink" Target="https://www.fuelcellstore.com/fuel-cell-stacks/high-power-fuel-cell-stacks/g-hfc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8">
            <a:extLst>
              <a:ext uri="{FF2B5EF4-FFF2-40B4-BE49-F238E27FC236}">
                <a16:creationId xmlns:a16="http://schemas.microsoft.com/office/drawing/2014/main" id="{B725BC23-E0DD-4037-B2B8-7B6FA64543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1219200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0">
            <a:extLst>
              <a:ext uri="{FF2B5EF4-FFF2-40B4-BE49-F238E27FC236}">
                <a16:creationId xmlns:a16="http://schemas.microsoft.com/office/drawing/2014/main" id="{199EE120-2D35-4A48-BAAE-238F986A13D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0"/>
            <a:ext cx="4426072" cy="18040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8" name="Picture 3">
            <a:extLst>
              <a:ext uri="{FF2B5EF4-FFF2-40B4-BE49-F238E27FC236}">
                <a16:creationId xmlns:a16="http://schemas.microsoft.com/office/drawing/2014/main" id="{1E4624EE-D95A-93E5-F288-B21FC64ADFD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r="31846" b="2"/>
          <a:stretch/>
        </p:blipFill>
        <p:spPr>
          <a:xfrm>
            <a:off x="20" y="1804072"/>
            <a:ext cx="4458058" cy="4349801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552F9EAC-0C70-441C-AC78-65174C28573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426076" y="1740090"/>
            <a:ext cx="7765922" cy="442752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61EC5D5-0862-A586-004B-780A90E0861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882101" y="2146851"/>
            <a:ext cx="6666980" cy="2658269"/>
          </a:xfrm>
        </p:spPr>
        <p:txBody>
          <a:bodyPr anchor="b">
            <a:normAutofit fontScale="90000"/>
          </a:bodyPr>
          <a:lstStyle/>
          <a:p>
            <a:pPr algn="ctr"/>
            <a:r>
              <a:rPr lang="en-GB" dirty="0"/>
              <a:t>Hybrid Vehicle Presentation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66C1701-F042-3F54-3D21-368C1B43C8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882102" y="4810937"/>
            <a:ext cx="6666980" cy="1172200"/>
          </a:xfrm>
        </p:spPr>
        <p:txBody>
          <a:bodyPr anchor="t">
            <a:normAutofit fontScale="92500" lnSpcReduction="20000"/>
          </a:bodyPr>
          <a:lstStyle/>
          <a:p>
            <a:pPr algn="ctr"/>
            <a:r>
              <a:rPr lang="en-GB" dirty="0"/>
              <a:t>Hybrid Powertrain &amp; Control ACEA7007</a:t>
            </a:r>
          </a:p>
          <a:p>
            <a:pPr algn="ctr"/>
            <a:r>
              <a:rPr lang="en-GB" dirty="0"/>
              <a:t>Lee Stewart 1700860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0D48F6B8-EF56-4340-982E-F4D6F5DC2F5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1753806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AC596C40-FEA6-4867-853D-CF37DE3B6B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-3049" y="6167615"/>
            <a:ext cx="12192001" cy="690385"/>
          </a:xfrm>
          <a:prstGeom prst="rect">
            <a:avLst/>
          </a:prstGeom>
          <a:solidFill>
            <a:schemeClr val="bg1">
              <a:alpha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9DC7C5E2-274E-49A3-A8E0-46A5B8CAC3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5" y="6109423"/>
            <a:ext cx="12188951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D6CF8D2C-9E01-48EC-8DDF-8A1FF60AED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394070" y="0"/>
            <a:ext cx="64008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2038578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3587A8-0D52-0E77-82A6-79E64B261A1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850705" cy="5197498"/>
          </a:xfrm>
        </p:spPr>
        <p:txBody>
          <a:bodyPr/>
          <a:lstStyle/>
          <a:p>
            <a:r>
              <a:rPr lang="en-GB"/>
              <a:t>Introduction</a:t>
            </a:r>
            <a:endParaRPr lang="en-GB" dirty="0"/>
          </a:p>
        </p:txBody>
      </p:sp>
      <p:pic>
        <p:nvPicPr>
          <p:cNvPr id="1026" name="Picture 2" descr="Renegade DX10 (Auto) buggy 300cc">
            <a:extLst>
              <a:ext uri="{FF2B5EF4-FFF2-40B4-BE49-F238E27FC236}">
                <a16:creationId xmlns:a16="http://schemas.microsoft.com/office/drawing/2014/main" id="{89A8C4AC-FB0A-4682-6EC8-7DE5D2AF660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5028" y="1524000"/>
            <a:ext cx="5076825" cy="381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TextBox 12">
            <a:extLst>
              <a:ext uri="{FF2B5EF4-FFF2-40B4-BE49-F238E27FC236}">
                <a16:creationId xmlns:a16="http://schemas.microsoft.com/office/drawing/2014/main" id="{094859A7-69D3-4EAE-E0FF-38EED4D9004D}"/>
              </a:ext>
            </a:extLst>
          </p:cNvPr>
          <p:cNvSpPr txBox="1"/>
          <p:nvPr/>
        </p:nvSpPr>
        <p:spPr>
          <a:xfrm>
            <a:off x="7698379" y="5334000"/>
            <a:ext cx="6093822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(Blitzworld, 2022)</a:t>
            </a:r>
          </a:p>
        </p:txBody>
      </p:sp>
    </p:spTree>
    <p:extLst>
      <p:ext uri="{BB962C8B-B14F-4D97-AF65-F5344CB8AC3E}">
        <p14:creationId xmlns:p14="http://schemas.microsoft.com/office/powerpoint/2010/main" val="332917123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28FA879-27E2-7E9A-E48D-DDAF8BF999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Proposed Drive Cycle</a:t>
            </a:r>
          </a:p>
        </p:txBody>
      </p:sp>
      <p:sp>
        <p:nvSpPr>
          <p:cNvPr id="4" name="Content Placeholder 2">
            <a:extLst>
              <a:ext uri="{FF2B5EF4-FFF2-40B4-BE49-F238E27FC236}">
                <a16:creationId xmlns:a16="http://schemas.microsoft.com/office/drawing/2014/main" id="{DF6809E7-FCEC-8ACD-3A3E-92C47CFD0F9F}"/>
              </a:ext>
            </a:extLst>
          </p:cNvPr>
          <p:cNvSpPr txBox="1">
            <a:spLocks/>
          </p:cNvSpPr>
          <p:nvPr/>
        </p:nvSpPr>
        <p:spPr>
          <a:xfrm>
            <a:off x="5188617" y="901336"/>
            <a:ext cx="3654938" cy="5120640"/>
          </a:xfrm>
          <a:prstGeom prst="rect">
            <a:avLst/>
          </a:prstGeom>
        </p:spPr>
        <p:txBody>
          <a:bodyPr vert="horz" lIns="109728" tIns="109728" rIns="109728" bIns="91440" rtlCol="0" anchor="ctr">
            <a:normAutofit/>
          </a:bodyPr>
          <a:lstStyle>
            <a:lvl1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800" b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0" indent="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None/>
              <a:defRPr sz="16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0" indent="-320040" algn="l" defTabSz="914400" rtl="0" eaLnBrk="1" latinLnBrk="0" hangingPunct="1">
              <a:lnSpc>
                <a:spcPct val="140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 spc="150" baseline="0">
                <a:solidFill>
                  <a:schemeClr val="tx1">
                    <a:lumMod val="75000"/>
                    <a:lumOff val="2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192024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24028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256032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2880360" indent="-320040" algn="l" defTabSz="914400" rtl="0" eaLnBrk="1" latinLnBrk="0" hangingPunct="1">
              <a:lnSpc>
                <a:spcPct val="111000"/>
              </a:lnSpc>
              <a:spcBef>
                <a:spcPts val="930"/>
              </a:spcBef>
              <a:buFont typeface="Corbel" panose="020B0503020204020204" pitchFamily="34" charset="0"/>
              <a:buChar char="–"/>
              <a:defRPr sz="1400" i="1" kern="1200">
                <a:solidFill>
                  <a:schemeClr val="accent1">
                    <a:lumMod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Total length: 1108m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Elevation: 20m</a:t>
            </a:r>
          </a:p>
          <a:p>
            <a:pPr algn="ctr"/>
            <a:r>
              <a:rPr lang="en-US" dirty="0">
                <a:latin typeface="Times New Roman" panose="02020603050405020304" pitchFamily="18" charset="0"/>
                <a:cs typeface="Times New Roman" panose="02020603050405020304" pitchFamily="18" charset="0"/>
              </a:rPr>
              <a:t>Surface: mud, grass, tarmac, and Gravel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2091AF03-4052-0A47-DAE5-3C0BE406DD8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87865907"/>
              </p:ext>
            </p:extLst>
          </p:nvPr>
        </p:nvGraphicFramePr>
        <p:xfrm>
          <a:off x="9433299" y="830267"/>
          <a:ext cx="2265567" cy="5197465"/>
        </p:xfrm>
        <a:graphic>
          <a:graphicData uri="http://schemas.openxmlformats.org/drawingml/2006/table">
            <a:tbl>
              <a:tblPr/>
              <a:tblGrid>
                <a:gridCol w="752016">
                  <a:extLst>
                    <a:ext uri="{9D8B030D-6E8A-4147-A177-3AD203B41FA5}">
                      <a16:colId xmlns:a16="http://schemas.microsoft.com/office/drawing/2014/main" val="439331941"/>
                    </a:ext>
                  </a:extLst>
                </a:gridCol>
                <a:gridCol w="504517">
                  <a:extLst>
                    <a:ext uri="{9D8B030D-6E8A-4147-A177-3AD203B41FA5}">
                      <a16:colId xmlns:a16="http://schemas.microsoft.com/office/drawing/2014/main" val="483732107"/>
                    </a:ext>
                  </a:extLst>
                </a:gridCol>
                <a:gridCol w="504517">
                  <a:extLst>
                    <a:ext uri="{9D8B030D-6E8A-4147-A177-3AD203B41FA5}">
                      <a16:colId xmlns:a16="http://schemas.microsoft.com/office/drawing/2014/main" val="4105135759"/>
                    </a:ext>
                  </a:extLst>
                </a:gridCol>
                <a:gridCol w="504517">
                  <a:extLst>
                    <a:ext uri="{9D8B030D-6E8A-4147-A177-3AD203B41FA5}">
                      <a16:colId xmlns:a16="http://schemas.microsoft.com/office/drawing/2014/main" val="1911297041"/>
                    </a:ext>
                  </a:extLst>
                </a:gridCol>
              </a:tblGrid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Surface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Distance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Radius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65252811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Ashphalt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823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166.45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59401906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Ashphalt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823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12.71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17.38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84999180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S2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Ashphalt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823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47.27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5474091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T2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Ashphalt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823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17.13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5.45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7890579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S3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Ashphalt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823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57.6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1615689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T3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Ashphalt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823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13.89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16.23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07656330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S4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Ashphalt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823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16.29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2944900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T4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13.97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8.89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52095242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30.01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47773476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12.1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7.68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16611097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16.26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1342652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6.74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64080246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62.16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04873858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7.17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501437991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S8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38.61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2518077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T8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11.26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4.73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664479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S9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23.1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40675811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T9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Dirt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D96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14.87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11.76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9651474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S10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Grass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123.24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39418779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T10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Grass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18.47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4.31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522878679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S11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Grass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40.85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083919218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Grass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13.6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12.52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60307381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S12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Grass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000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48.07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30841627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T12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44.98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5144927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T13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54.61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9.5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11154057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S13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39.64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3313853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T14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14.91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4.16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25684865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S14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16.92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278150863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6.53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6.41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8442095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S15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28.18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62575361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10.07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9.21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926825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S16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Gravel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5911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30.45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N/A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8EA9DB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56808649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T17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Ashphalt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548235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14.46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9.25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305496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666353"/>
                  </a:ext>
                </a:extLst>
              </a:tr>
              <a:tr h="148499"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Distance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D9E1F2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tc>
                  <a:txBody>
                    <a:bodyPr/>
                    <a:lstStyle/>
                    <a:p>
                      <a:pPr algn="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1080.36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E0B4"/>
                    </a:solidFill>
                  </a:tcPr>
                </a:tc>
                <a:tc>
                  <a:txBody>
                    <a:bodyPr/>
                    <a:lstStyle/>
                    <a:p>
                      <a:pPr algn="l" fontAlgn="b"/>
                      <a:r>
                        <a:rPr lang="en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712" marR="5712" marT="5712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000000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0235776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0041311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" name="Rectangle 6">
            <a:extLst>
              <a:ext uri="{FF2B5EF4-FFF2-40B4-BE49-F238E27FC236}">
                <a16:creationId xmlns:a16="http://schemas.microsoft.com/office/drawing/2014/main" id="{34EE865D-5A59-4DD1-A94D-A8DBE4A9E01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F465BEC9-9A64-4330-A094-2323D0EE1E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-2789132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4B1DA58A-A755-4FCE-9BED-1E4AD6C9556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146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Logo&#10;&#10;Description automatically generated">
            <a:extLst>
              <a:ext uri="{FF2B5EF4-FFF2-40B4-BE49-F238E27FC236}">
                <a16:creationId xmlns:a16="http://schemas.microsoft.com/office/drawing/2014/main" id="{FB924448-F508-4E79-B2B4-607FD27A448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16875" y="1708516"/>
            <a:ext cx="9558251" cy="3440969"/>
          </a:xfrm>
          <a:prstGeom prst="rect">
            <a:avLst/>
          </a:prstGeom>
        </p:spPr>
      </p:pic>
      <p:sp>
        <p:nvSpPr>
          <p:cNvPr id="13" name="Rectangle 12">
            <a:extLst>
              <a:ext uri="{FF2B5EF4-FFF2-40B4-BE49-F238E27FC236}">
                <a16:creationId xmlns:a16="http://schemas.microsoft.com/office/drawing/2014/main" id="{2E23EFB5-5855-497F-AC57-6C194148701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24" y="6184551"/>
            <a:ext cx="1218895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9414EFBA-DEC5-4782-9B45-CEF1661DB2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8121586" y="3396997"/>
            <a:ext cx="6858002" cy="64008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197411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0DEDCEE-837F-0548-7915-7E3DEA88139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03284" y="705113"/>
            <a:ext cx="3929082" cy="5197498"/>
          </a:xfrm>
        </p:spPr>
        <p:txBody>
          <a:bodyPr/>
          <a:lstStyle/>
          <a:p>
            <a:pPr algn="ctr"/>
            <a:r>
              <a:rPr lang="en-GB" dirty="0"/>
              <a:t>Original Vehicle Specifications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3463242-DC12-9BD2-9E09-7C8BE5ACFC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07131" y="480540"/>
            <a:ext cx="7181306" cy="120396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FCD1CBE-83FB-FA5D-92C8-711367391B9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7131" y="2070271"/>
            <a:ext cx="7181306" cy="100584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1694F09D-8F8D-2B30-BA50-C2273828F89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07131" y="3461882"/>
            <a:ext cx="7181306" cy="1600200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CFCCFE70-93EC-9569-68C6-2E32A21E7590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7131" y="5447853"/>
            <a:ext cx="7181307" cy="10058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64448400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1952FF0-396A-DE67-D04F-2E283C8096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46976" y="830251"/>
            <a:ext cx="3876831" cy="5197498"/>
          </a:xfrm>
        </p:spPr>
        <p:txBody>
          <a:bodyPr/>
          <a:lstStyle/>
          <a:p>
            <a:pPr algn="ctr"/>
            <a:r>
              <a:rPr lang="en-GB" dirty="0"/>
              <a:t>Original Vehicle Specifications Cont.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9952F04E-FE89-D06F-06B2-3759239D08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96000" y="635726"/>
            <a:ext cx="5036820" cy="179832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71513FC-E6BE-A5A0-BF9F-D732F76335AF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6000" y="3026937"/>
            <a:ext cx="5036820" cy="1600200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DFB8E4CB-8B8D-FD53-32B8-B65077E80B6C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5220029"/>
            <a:ext cx="5036820" cy="8077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271503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780F99A-5BDB-5B7F-6395-2C9C3E7A6A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Drive Cycle Results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0B886FE-84B9-6E32-5BCC-865E3136DC7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87718" y="4287171"/>
            <a:ext cx="4549140" cy="161544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8955D20B-40F5-A62D-4261-EBDCA5950FF0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64719" y="705113"/>
            <a:ext cx="7195137" cy="3292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710746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19CEC0-29F7-838C-9CE6-F042937B2F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42472" y="830251"/>
            <a:ext cx="3902956" cy="5197498"/>
          </a:xfrm>
        </p:spPr>
        <p:txBody>
          <a:bodyPr/>
          <a:lstStyle/>
          <a:p>
            <a:pPr algn="ctr"/>
            <a:r>
              <a:rPr lang="en-GB" dirty="0"/>
              <a:t>Series Hybrid Specifications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BD3D38-01FD-C34F-8B86-A16DD1C3734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1174" y="404668"/>
            <a:ext cx="6172412" cy="4715972"/>
          </a:xfrm>
        </p:spPr>
        <p:txBody>
          <a:bodyPr>
            <a:normAutofit lnSpcReduction="10000"/>
          </a:bodyPr>
          <a:lstStyle/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ICE – </a:t>
            </a:r>
            <a:r>
              <a:rPr lang="en-GB" sz="18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278cc Single Cylinder Four Stroke Engine (Already fitted), (Blitzworld, 2022)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Final Drive Solution – </a:t>
            </a:r>
            <a:r>
              <a:rPr lang="en-GB" sz="18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Chain Drive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Controller</a:t>
            </a:r>
            <a:r>
              <a:rPr lang="en-GB" sz="18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 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– </a:t>
            </a:r>
            <a:r>
              <a:rPr lang="en-GB" sz="18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Curtis 1236 SE from (Evolve Electrics, 2022)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Motor – </a:t>
            </a:r>
            <a:r>
              <a:rPr lang="en-GB" sz="18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 AC-20 Motor (48v, 350 amps) from (High Performance Electric Vehicle Systems, 2022) </a:t>
            </a:r>
          </a:p>
          <a:p>
            <a:pPr marL="342900" lvl="0" indent="-342900">
              <a:lnSpc>
                <a:spcPct val="107000"/>
              </a:lnSpc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Generator – </a:t>
            </a:r>
            <a:r>
              <a:rPr lang="en-GB" sz="18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 AC-12 Motor (48v, 350 amps) (from High Performance Electric Vehicle Systems, 2022) </a:t>
            </a:r>
          </a:p>
          <a:p>
            <a:pPr marL="342900" lvl="0" indent="-342900">
              <a:lnSpc>
                <a:spcPct val="107000"/>
              </a:lnSpc>
              <a:spcAft>
                <a:spcPts val="800"/>
              </a:spcAft>
              <a:buFont typeface="Symbol" panose="05050102010706020507" pitchFamily="18" charset="2"/>
              <a:buChar char=""/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Energy Storage Device &amp; Management System – </a:t>
            </a:r>
            <a:r>
              <a:rPr lang="en-GB" sz="1800" b="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Alithium 48V - 100Ah 4 Cell Modules Li-Ion Battery w/ EMUS BMS Mini &amp; Charger  from (Electric Motorsport, 2016)</a:t>
            </a:r>
          </a:p>
          <a:p>
            <a:endParaRPr lang="en-GB" dirty="0"/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6F271B5-37DB-914C-5FCF-F88F4FC13E13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282842"/>
              </p:ext>
            </p:extLst>
          </p:nvPr>
        </p:nvGraphicFramePr>
        <p:xfrm>
          <a:off x="6437544" y="4859383"/>
          <a:ext cx="4509130" cy="1465446"/>
        </p:xfrm>
        <a:graphic>
          <a:graphicData uri="http://schemas.openxmlformats.org/drawingml/2006/table">
            <a:tbl>
              <a:tblPr firstRow="1" firstCol="1" bandRow="1"/>
              <a:tblGrid>
                <a:gridCol w="2388517">
                  <a:extLst>
                    <a:ext uri="{9D8B030D-6E8A-4147-A177-3AD203B41FA5}">
                      <a16:colId xmlns:a16="http://schemas.microsoft.com/office/drawing/2014/main" val="4077343378"/>
                    </a:ext>
                  </a:extLst>
                </a:gridCol>
                <a:gridCol w="2120613">
                  <a:extLst>
                    <a:ext uri="{9D8B030D-6E8A-4147-A177-3AD203B41FA5}">
                      <a16:colId xmlns:a16="http://schemas.microsoft.com/office/drawing/2014/main" val="4212008473"/>
                    </a:ext>
                  </a:extLst>
                </a:gridCol>
              </a:tblGrid>
              <a:tr h="244241">
                <a:tc gridSpan="2"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Series Hybrid System Cost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69672779"/>
                  </a:ext>
                </a:extLst>
              </a:tr>
              <a:tr h="24424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£2310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24055296"/>
                  </a:ext>
                </a:extLst>
              </a:tr>
              <a:tr h="24424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Motor Controller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£824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90317123"/>
                  </a:ext>
                </a:extLst>
              </a:tr>
              <a:tr h="24424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Generator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£2272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019146894"/>
                  </a:ext>
                </a:extLst>
              </a:tr>
              <a:tr h="24424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Battery &amp; Management System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£2566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184124655"/>
                  </a:ext>
                </a:extLst>
              </a:tr>
              <a:tr h="244241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£7972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41178010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06295017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722963-11DE-89BC-0FF4-83D8D0BBB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2918" y="705113"/>
            <a:ext cx="3680888" cy="5197498"/>
          </a:xfrm>
        </p:spPr>
        <p:txBody>
          <a:bodyPr/>
          <a:lstStyle/>
          <a:p>
            <a:pPr algn="ctr"/>
            <a:r>
              <a:rPr lang="en-GB" dirty="0"/>
              <a:t>Series Hybrid Calculations for Specification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32F33D5D-A7A4-7874-F632-557D6B43FD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19312745"/>
              </p:ext>
            </p:extLst>
          </p:nvPr>
        </p:nvGraphicFramePr>
        <p:xfrm>
          <a:off x="5665697" y="605372"/>
          <a:ext cx="5725160" cy="1059561"/>
        </p:xfrm>
        <a:graphic>
          <a:graphicData uri="http://schemas.openxmlformats.org/drawingml/2006/table">
            <a:tbl>
              <a:tblPr firstRow="1" firstCol="1" bandRow="1"/>
              <a:tblGrid>
                <a:gridCol w="1908175">
                  <a:extLst>
                    <a:ext uri="{9D8B030D-6E8A-4147-A177-3AD203B41FA5}">
                      <a16:colId xmlns:a16="http://schemas.microsoft.com/office/drawing/2014/main" val="4038179471"/>
                    </a:ext>
                  </a:extLst>
                </a:gridCol>
                <a:gridCol w="1908175">
                  <a:extLst>
                    <a:ext uri="{9D8B030D-6E8A-4147-A177-3AD203B41FA5}">
                      <a16:colId xmlns:a16="http://schemas.microsoft.com/office/drawing/2014/main" val="2482704152"/>
                    </a:ext>
                  </a:extLst>
                </a:gridCol>
                <a:gridCol w="1908810">
                  <a:extLst>
                    <a:ext uri="{9D8B030D-6E8A-4147-A177-3AD203B41FA5}">
                      <a16:colId xmlns:a16="http://schemas.microsoft.com/office/drawing/2014/main" val="702776797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Component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Efficiency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2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Source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5738975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Battery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90 %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200" kern="1200" dirty="0">
                          <a:solidFill>
                            <a:srgbClr val="000000"/>
                          </a:solidFill>
                          <a:effectLst/>
                          <a:latin typeface="Corbel" panose="020B0503020204020204" pitchFamily="34" charset="0"/>
                          <a:ea typeface="Times New Roman" panose="02020603050405020304" pitchFamily="18" charset="0"/>
                          <a:cs typeface="Arial" panose="020B0604020202020204" pitchFamily="34" charset="0"/>
                        </a:rPr>
                        <a:t>Voelcker, 2021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6861922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Generator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90 %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Boloor, 2019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23964539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Motor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90 %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Boloor, 2019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45659150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Final Drive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97 %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Power Transmission Engineering, 2017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72382092"/>
                  </a:ext>
                </a:extLst>
              </a:tr>
            </a:tbl>
          </a:graphicData>
        </a:graphic>
      </p:graphicFrame>
      <mc:AlternateContent xmlns:mc="http://schemas.openxmlformats.org/markup-compatibility/2006">
        <mc:Choice xmlns:a14="http://schemas.microsoft.com/office/drawing/2010/main" Requires="a14"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DE0C560-358D-6F71-2C3D-B3C41FA1023E}"/>
                  </a:ext>
                </a:extLst>
              </p:cNvPr>
              <p:cNvSpPr txBox="1"/>
              <p:nvPr/>
            </p:nvSpPr>
            <p:spPr>
              <a:xfrm>
                <a:off x="4661667" y="2024792"/>
                <a:ext cx="7622176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𝐴𝑣𝑒𝑟𝑎𝑔𝑒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𝑅𝑒𝑞𝑢𝑖𝑟𝑒𝑑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𝑓𝑟𝑜𝑚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b="0" i="1" smtClean="0">
                          <a:latin typeface="Cambria Math" panose="02040503050406030204" pitchFamily="18" charset="0"/>
                        </a:rPr>
                        <m:t>𝑀𝑜𝑡𝑜𝑟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=3.77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3.77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∙0.1</m:t>
                          </m:r>
                        </m:e>
                      </m:d>
                      <m:r>
                        <a:rPr lang="en-GB" i="0">
                          <a:latin typeface="Cambria Math" panose="02040503050406030204" pitchFamily="18" charset="0"/>
                        </a:rPr>
                        <m:t>=4.15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6" name="TextBox 5">
                <a:extLst>
                  <a:ext uri="{FF2B5EF4-FFF2-40B4-BE49-F238E27FC236}">
                    <a16:creationId xmlns:a16="http://schemas.microsoft.com/office/drawing/2014/main" id="{EDE0C560-358D-6F71-2C3D-B3C41FA102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661667" y="2024792"/>
                <a:ext cx="7622176" cy="369332"/>
              </a:xfrm>
              <a:prstGeom prst="rect">
                <a:avLst/>
              </a:prstGeom>
              <a:blipFill>
                <a:blip r:embed="rId2"/>
                <a:stretch>
                  <a:fillRect b="-9836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28E2D96-C520-3203-DB70-55D7D152A93E}"/>
                  </a:ext>
                </a:extLst>
              </p:cNvPr>
              <p:cNvSpPr txBox="1"/>
              <p:nvPr/>
            </p:nvSpPr>
            <p:spPr>
              <a:xfrm>
                <a:off x="5260926" y="2753983"/>
                <a:ext cx="6423659" cy="369332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𝑃𝑒𝑎𝑘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𝑅𝑒𝑞𝑢𝑖𝑟𝑒𝑑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=12.74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12.74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 ∙0.1</m:t>
                          </m:r>
                        </m:e>
                      </m:d>
                      <m:r>
                        <a:rPr lang="en-GB" i="0">
                          <a:latin typeface="Cambria Math" panose="02040503050406030204" pitchFamily="18" charset="0"/>
                        </a:rPr>
                        <m:t>=14.01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8" name="TextBox 7">
                <a:extLst>
                  <a:ext uri="{FF2B5EF4-FFF2-40B4-BE49-F238E27FC236}">
                    <a16:creationId xmlns:a16="http://schemas.microsoft.com/office/drawing/2014/main" id="{628E2D96-C520-3203-DB70-55D7D152A93E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260926" y="2753983"/>
                <a:ext cx="6423659" cy="369332"/>
              </a:xfrm>
              <a:prstGeom prst="rect">
                <a:avLst/>
              </a:prstGeom>
              <a:blipFill>
                <a:blip r:embed="rId3"/>
                <a:stretch>
                  <a:fillRect b="-10000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22ED848-CF14-37CD-506C-F8F019314D64}"/>
                  </a:ext>
                </a:extLst>
              </p:cNvPr>
              <p:cNvSpPr txBox="1"/>
              <p:nvPr/>
            </p:nvSpPr>
            <p:spPr>
              <a:xfrm>
                <a:off x="4984568" y="3483174"/>
                <a:ext cx="7207432" cy="639983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"/>
                    </m:oMathParaPr>
                    <m:oMath xmlns:m="http://schemas.openxmlformats.org/officeDocument/2006/math">
                      <m:r>
                        <a:rPr lang="en-GB" i="1" smtClean="0">
                          <a:latin typeface="Cambria Math" panose="02040503050406030204" pitchFamily="18" charset="0"/>
                        </a:rPr>
                        <m:t>𝐴𝑣𝑒𝑟𝑎𝑔𝑒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𝑃𝑜𝑤𝑒𝑟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𝑅𝑒𝑞𝑢𝑖𝑟𝑒𝑑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𝑓𝑟𝑜𝑚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 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𝑔𝑒𝑛𝑒𝑟𝑎𝑡𝑜𝑟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=3.77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𝑤</m:t>
                      </m:r>
                      <m:r>
                        <a:rPr lang="en-GB" i="0">
                          <a:latin typeface="Cambria Math" panose="02040503050406030204" pitchFamily="18" charset="0"/>
                        </a:rPr>
                        <m:t>+</m:t>
                      </m:r>
                      <m:d>
                        <m:dPr>
                          <m:ctrlPr>
                            <a:rPr lang="en-GB" i="1">
                              <a:solidFill>
                                <a:srgbClr val="836967"/>
                              </a:solidFill>
                              <a:latin typeface="Cambria Math" panose="02040503050406030204" pitchFamily="18" charset="0"/>
                            </a:rPr>
                          </m:ctrlPr>
                        </m:dPr>
                        <m:e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3.77</m:t>
                          </m:r>
                          <m:r>
                            <a:rPr lang="en-GB" i="1">
                              <a:latin typeface="Cambria Math" panose="02040503050406030204" pitchFamily="18" charset="0"/>
                            </a:rPr>
                            <m:t>𝑤</m:t>
                          </m:r>
                          <m:r>
                            <a:rPr lang="en-GB" i="0">
                              <a:latin typeface="Cambria Math" panose="02040503050406030204" pitchFamily="18" charset="0"/>
                            </a:rPr>
                            <m:t>∙0.05</m:t>
                          </m:r>
                        </m:e>
                      </m:d>
                      <m:r>
                        <a:rPr lang="en-GB" i="0">
                          <a:latin typeface="Cambria Math" panose="02040503050406030204" pitchFamily="18" charset="0"/>
                        </a:rPr>
                        <m:t>=3.96</m:t>
                      </m:r>
                      <m:r>
                        <a:rPr lang="en-GB" i="1">
                          <a:latin typeface="Cambria Math" panose="02040503050406030204" pitchFamily="18" charset="0"/>
                        </a:rPr>
                        <m:t>𝐾𝑤</m:t>
                      </m:r>
                    </m:oMath>
                  </m:oMathPara>
                </a14:m>
                <a:endParaRPr lang="en-GB" dirty="0"/>
              </a:p>
            </p:txBody>
          </p:sp>
        </mc:Choice>
        <mc:Fallback>
          <p:sp>
            <p:nvSpPr>
              <p:cNvPr id="10" name="TextBox 9">
                <a:extLst>
                  <a:ext uri="{FF2B5EF4-FFF2-40B4-BE49-F238E27FC236}">
                    <a16:creationId xmlns:a16="http://schemas.microsoft.com/office/drawing/2014/main" id="{322ED848-CF14-37CD-506C-F8F019314D64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84568" y="3483174"/>
                <a:ext cx="7207432" cy="639983"/>
              </a:xfrm>
              <a:prstGeom prst="rect">
                <a:avLst/>
              </a:prstGeom>
              <a:blipFill>
                <a:blip r:embed="rId4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85991BD-AF09-6187-5E9F-A750AC61503C}"/>
                  </a:ext>
                </a:extLst>
              </p:cNvPr>
              <p:cNvSpPr txBox="1"/>
              <p:nvPr/>
            </p:nvSpPr>
            <p:spPr>
              <a:xfrm>
                <a:off x="4865844" y="4234822"/>
                <a:ext cx="7213822" cy="1101840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6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𝑊h𝑒𝑒𝑙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𝑅𝑃𝑀</m:t>
                      </m:r>
                      <m:r>
                        <a:rPr lang="en-GB" sz="1600" i="1" smtClean="0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d>
                        <m:dPr>
                          <m:ctrlP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skw"/>
                              <m:ctrlPr>
                                <a:rPr lang="en-GB" sz="1600" i="1"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𝑉𝑚𝑎𝑥</m:t>
                              </m:r>
                            </m:num>
                            <m:den>
                              <m:r>
                                <a:rPr lang="en-GB" sz="1600" i="1"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𝑅𝑜𝑙𝑙𝑖𝑛𝑔</m:t>
                              </m:r>
                              <m:r>
                                <a:rPr lang="en-GB" sz="1600" i="1"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 </m:t>
                              </m:r>
                              <m:r>
                                <a:rPr lang="en-GB" sz="1600" i="1"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𝐶𝑖𝑟𝑐𝑢𝑚𝑓𝑒𝑟𝑒𝑛𝑐𝑒</m:t>
                              </m:r>
                            </m:den>
                          </m:f>
                        </m:e>
                      </m:d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∙60</m:t>
                      </m:r>
                    </m:oMath>
                  </m:oMathPara>
                </a14:m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6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∴</m:t>
                      </m:r>
                      <m:d>
                        <m:dPr>
                          <m:ctrlP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dPr>
                        <m:e>
                          <m:f>
                            <m:fPr>
                              <m:type m:val="skw"/>
                              <m:ctrlPr>
                                <a:rPr lang="en-GB" sz="1600" i="1"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</m:ctrlPr>
                            </m:fPr>
                            <m:num>
                              <m:r>
                                <a:rPr lang="en-GB" sz="1600" i="1"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13.41</m:t>
                              </m:r>
                            </m:num>
                            <m:den>
                              <m:r>
                                <a:rPr lang="en-GB" sz="1600" i="1">
                                  <a:effectLst/>
                                  <a:latin typeface="Cambria Math" panose="02040503050406030204" pitchFamily="18" charset="0"/>
                                  <a:ea typeface="Calibri" panose="020F0502020204030204" pitchFamily="34" charset="0"/>
                                  <a:cs typeface="Times New Roman" panose="02020603050405020304" pitchFamily="18" charset="0"/>
                                </a:rPr>
                                <m:t>1.68</m:t>
                              </m:r>
                            </m:den>
                          </m:f>
                        </m:e>
                      </m:d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∙60= 478.93 </m:t>
                      </m:r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𝑅𝑃𝑀</m:t>
                      </m:r>
                    </m:oMath>
                  </m:oMathPara>
                </a14:m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2" name="TextBox 11">
                <a:extLst>
                  <a:ext uri="{FF2B5EF4-FFF2-40B4-BE49-F238E27FC236}">
                    <a16:creationId xmlns:a16="http://schemas.microsoft.com/office/drawing/2014/main" id="{485991BD-AF09-6187-5E9F-A750AC61503C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865844" y="4234822"/>
                <a:ext cx="7213822" cy="1101840"/>
              </a:xfrm>
              <a:prstGeom prst="rect">
                <a:avLst/>
              </a:prstGeom>
              <a:blipFill>
                <a:blip r:embed="rId5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:a14="http://schemas.microsoft.com/office/drawing/2010/main" Requires="a14"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7E73066-3B3C-E220-0E31-79D5713AE0A6}"/>
                  </a:ext>
                </a:extLst>
              </p:cNvPr>
              <p:cNvSpPr txBox="1"/>
              <p:nvPr/>
            </p:nvSpPr>
            <p:spPr>
              <a:xfrm>
                <a:off x="5541373" y="5448327"/>
                <a:ext cx="6093822" cy="1094467"/>
              </a:xfrm>
              <a:prstGeom prst="rect">
                <a:avLst/>
              </a:prstGeom>
              <a:noFill/>
            </p:spPr>
            <p:txBody>
              <a:bodyPr wrap="square">
                <a:spAutoFit/>
              </a:bodyPr>
              <a:lstStyle/>
              <a:p>
                <a:pPr>
                  <a:lnSpc>
                    <a:spcPct val="106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f>
                        <m:fPr>
                          <m:type m:val="skw"/>
                          <m:ctrlPr>
                            <a:rPr lang="en-GB" sz="1600" i="1" smtClean="0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𝑉𝑚𝑎𝑥</m:t>
                          </m:r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 (</m:t>
                          </m:r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𝑀𝑜𝑡𝑜𝑟</m:t>
                          </m:r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)</m:t>
                          </m:r>
                        </m:num>
                        <m:den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𝑉𝑚𝑎𝑥</m:t>
                          </m:r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 (</m:t>
                          </m:r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𝑊h𝑒𝑒𝑙</m:t>
                          </m:r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)</m:t>
                          </m:r>
                        </m:den>
                      </m:f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</m:t>
                      </m:r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𝑅𝑒𝑑𝑢𝑐𝑡𝑖𝑜𝑛</m:t>
                      </m:r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 </m:t>
                      </m:r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𝑅𝑎𝑡𝑖𝑜</m:t>
                      </m:r>
                    </m:oMath>
                  </m:oMathPara>
                </a14:m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pPr>
                  <a:lnSpc>
                    <a:spcPct val="106000"/>
                  </a:lnSpc>
                  <a:spcAft>
                    <a:spcPts val="800"/>
                  </a:spcAft>
                </a:pPr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∴</m:t>
                      </m:r>
                      <m:f>
                        <m:fPr>
                          <m:type m:val="skw"/>
                          <m:ctrlP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</m:ctrlPr>
                        </m:fPr>
                        <m:num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9500</m:t>
                          </m:r>
                        </m:num>
                        <m:den>
                          <m:r>
                            <a:rPr lang="en-GB" sz="1600" i="1">
                              <a:effectLst/>
                              <a:latin typeface="Cambria Math" panose="02040503050406030204" pitchFamily="18" charset="0"/>
                              <a:ea typeface="Calibri" panose="020F0502020204030204" pitchFamily="34" charset="0"/>
                              <a:cs typeface="Times New Roman" panose="02020603050405020304" pitchFamily="18" charset="0"/>
                            </a:rPr>
                            <m:t>479 </m:t>
                          </m:r>
                        </m:den>
                      </m:f>
                      <m:r>
                        <a:rPr lang="en-GB" sz="1600" i="1">
                          <a:effectLst/>
                          <a:latin typeface="Cambria Math" panose="02040503050406030204" pitchFamily="18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m:t>=19.8</m:t>
                      </m:r>
                    </m:oMath>
                  </m:oMathPara>
                </a14:m>
                <a:endParaRPr lang="en-GB" sz="16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</p:txBody>
          </p:sp>
        </mc:Choice>
        <mc:Fallback>
          <p:sp>
            <p:nvSpPr>
              <p:cNvPr id="14" name="TextBox 13">
                <a:extLst>
                  <a:ext uri="{FF2B5EF4-FFF2-40B4-BE49-F238E27FC236}">
                    <a16:creationId xmlns:a16="http://schemas.microsoft.com/office/drawing/2014/main" id="{D7E73066-3B3C-E220-0E31-79D5713AE0A6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5541373" y="5448327"/>
                <a:ext cx="6093822" cy="1094467"/>
              </a:xfrm>
              <a:prstGeom prst="rect">
                <a:avLst/>
              </a:prstGeom>
              <a:blipFill>
                <a:blip r:embed="rId6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247694645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3E037F6-D981-0B1C-1EEE-1CFB522FFC9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Drive Cycle Results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EB7873F-FFE5-4E87-25DF-A0163227812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1657" y="300164"/>
            <a:ext cx="7195137" cy="3292201"/>
          </a:xfrm>
          <a:prstGeom prst="rect">
            <a:avLst/>
          </a:prstGeom>
        </p:spPr>
      </p:pic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8D8119CB-C3A2-2583-DCB9-5ADDC7D1CAF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87811281"/>
              </p:ext>
            </p:extLst>
          </p:nvPr>
        </p:nvGraphicFramePr>
        <p:xfrm>
          <a:off x="6694939" y="3772761"/>
          <a:ext cx="3508571" cy="1021080"/>
        </p:xfrm>
        <a:graphic>
          <a:graphicData uri="http://schemas.openxmlformats.org/drawingml/2006/table">
            <a:tbl>
              <a:tblPr firstRow="1" firstCol="1" bandRow="1"/>
              <a:tblGrid>
                <a:gridCol w="1858514">
                  <a:extLst>
                    <a:ext uri="{9D8B030D-6E8A-4147-A177-3AD203B41FA5}">
                      <a16:colId xmlns:a16="http://schemas.microsoft.com/office/drawing/2014/main" val="2919325712"/>
                    </a:ext>
                  </a:extLst>
                </a:gridCol>
                <a:gridCol w="1650057">
                  <a:extLst>
                    <a:ext uri="{9D8B030D-6E8A-4147-A177-3AD203B41FA5}">
                      <a16:colId xmlns:a16="http://schemas.microsoft.com/office/drawing/2014/main" val="3717471062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Additional System Weight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6119974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27kg 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70496645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Motor Controller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4.1kg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0982159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Generator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22.7kg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658796421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BMS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7.7kg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19081879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Total</a:t>
                      </a:r>
                      <a:endParaRPr lang="en-GB" sz="11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61.5kg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707798515"/>
                  </a:ext>
                </a:extLst>
              </a:tr>
            </a:tbl>
          </a:graphicData>
        </a:graphic>
      </p:graphicFrame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A4D40EB0-4FD6-5F63-C941-91E9DB7C5D5A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1994765"/>
              </p:ext>
            </p:extLst>
          </p:nvPr>
        </p:nvGraphicFramePr>
        <p:xfrm>
          <a:off x="6694939" y="4974237"/>
          <a:ext cx="3510915" cy="510540"/>
        </p:xfrm>
        <a:graphic>
          <a:graphicData uri="http://schemas.openxmlformats.org/drawingml/2006/table">
            <a:tbl>
              <a:tblPr firstRow="1" firstCol="1" bandRow="1"/>
              <a:tblGrid>
                <a:gridCol w="1785620">
                  <a:extLst>
                    <a:ext uri="{9D8B030D-6E8A-4147-A177-3AD203B41FA5}">
                      <a16:colId xmlns:a16="http://schemas.microsoft.com/office/drawing/2014/main" val="382398144"/>
                    </a:ext>
                  </a:extLst>
                </a:gridCol>
                <a:gridCol w="1725295">
                  <a:extLst>
                    <a:ext uri="{9D8B030D-6E8A-4147-A177-3AD203B41FA5}">
                      <a16:colId xmlns:a16="http://schemas.microsoft.com/office/drawing/2014/main" val="3209761574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Fuel Used Per Lap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88806715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ICE Only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88.46g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213673975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Series Hybrid System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32.04g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44316476"/>
                  </a:ext>
                </a:extLst>
              </a:tr>
            </a:tbl>
          </a:graphicData>
        </a:graphic>
      </p:graphicFrame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78FCD54E-2DE5-C279-D9E2-33482F62219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91230502"/>
              </p:ext>
            </p:extLst>
          </p:nvPr>
        </p:nvGraphicFramePr>
        <p:xfrm>
          <a:off x="6692595" y="5665173"/>
          <a:ext cx="3510915" cy="510540"/>
        </p:xfrm>
        <a:graphic>
          <a:graphicData uri="http://schemas.openxmlformats.org/drawingml/2006/table">
            <a:tbl>
              <a:tblPr firstRow="1" firstCol="1" bandRow="1"/>
              <a:tblGrid>
                <a:gridCol w="1785620">
                  <a:extLst>
                    <a:ext uri="{9D8B030D-6E8A-4147-A177-3AD203B41FA5}">
                      <a16:colId xmlns:a16="http://schemas.microsoft.com/office/drawing/2014/main" val="2237684257"/>
                    </a:ext>
                  </a:extLst>
                </a:gridCol>
                <a:gridCol w="1725295">
                  <a:extLst>
                    <a:ext uri="{9D8B030D-6E8A-4147-A177-3AD203B41FA5}">
                      <a16:colId xmlns:a16="http://schemas.microsoft.com/office/drawing/2014/main" val="1455788403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</a:t>
                      </a:r>
                      <a:r>
                        <a:rPr lang="en-GB" sz="1100" b="1" baseline="300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</a:t>
                      </a:r>
                      <a:r>
                        <a:rPr lang="en-GB" sz="1100" b="1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 Emissions Per Lap</a:t>
                      </a:r>
                      <a:endParaRPr lang="en-GB" sz="11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365964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ICE Only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273.33g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3644438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Series Hybrid System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6000"/>
                        </a:lnSpc>
                        <a:spcAft>
                          <a:spcPts val="80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99.01g</a:t>
                      </a: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336473522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9294552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B147E3-4AC2-96BB-B576-3977BD29E37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FCEV’s &amp; Hydrogen Fuel Cell Solution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3B6C62B-98E4-87AF-1BF7-7DBEDAEBB39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671" y="3679277"/>
            <a:ext cx="6172412" cy="2473610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Uses electrical power from motor to drive wheels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Power supplied to motor through battery and FC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Fuel cell converts hydrogen into electricity to provide the battery and motor with power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400" dirty="0"/>
              <a:t>High pressure hydrogen tanks used to store the hydrogen to be used as fuel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1400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E27DD32A-808C-FC63-31DB-9BF37B82FB62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6671" y="705113"/>
            <a:ext cx="6172411" cy="2723887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15926D38-AA9F-2D56-9C45-AF8AA03BB6DA}"/>
              </a:ext>
            </a:extLst>
          </p:cNvPr>
          <p:cNvSpPr txBox="1"/>
          <p:nvPr/>
        </p:nvSpPr>
        <p:spPr>
          <a:xfrm>
            <a:off x="7710352" y="3303725"/>
            <a:ext cx="6093822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</a:t>
            </a:r>
            <a:r>
              <a:rPr lang="en-GB" sz="18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EVMojo</a:t>
            </a: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, 2020)</a:t>
            </a:r>
          </a:p>
        </p:txBody>
      </p:sp>
    </p:spTree>
    <p:extLst>
      <p:ext uri="{BB962C8B-B14F-4D97-AF65-F5344CB8AC3E}">
        <p14:creationId xmlns:p14="http://schemas.microsoft.com/office/powerpoint/2010/main" val="327172686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515199D-C7FE-D0C3-7152-AFF005776B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2070" y="705113"/>
            <a:ext cx="4245428" cy="5197498"/>
          </a:xfrm>
        </p:spPr>
        <p:txBody>
          <a:bodyPr/>
          <a:lstStyle/>
          <a:p>
            <a:pPr algn="ctr"/>
            <a:r>
              <a:rPr lang="en-GB" dirty="0"/>
              <a:t>Hydrogen Fuel Cell &amp; Storage Size Determinations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DDC533-B30C-DBDB-2C8B-7FC7D276D37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 </a:t>
            </a:r>
          </a:p>
        </p:txBody>
      </p:sp>
      <mc:AlternateContent xmlns:mc="http://schemas.openxmlformats.org/markup-compatibility/2006">
        <mc:Choice xmlns:a14="http://schemas.microsoft.com/office/drawing/2010/main" Requires="a14"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552308E-E926-D507-91D6-A3DF07F8EF81}"/>
                  </a:ext>
                </a:extLst>
              </p:cNvPr>
              <p:cNvSpPr txBox="1"/>
              <p:nvPr/>
            </p:nvSpPr>
            <p:spPr>
              <a:xfrm>
                <a:off x="4933729" y="955390"/>
                <a:ext cx="7058296" cy="6813404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Average power required – 3.52 Kw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6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Chosen Fuel Cell - </a:t>
                </a:r>
                <a:r>
                  <a:rPr lang="en-GB" sz="1600" b="0" i="0" dirty="0">
                    <a:solidFill>
                      <a:srgbClr val="444444"/>
                    </a:solidFill>
                    <a:effectLst/>
                    <a:latin typeface="Arial" panose="020B0604020202020204" pitchFamily="34" charset="0"/>
                  </a:rPr>
                  <a:t>G-HFCS-6kW (Available from fuelcellstore.com)</a:t>
                </a:r>
              </a:p>
              <a:p>
                <a:endParaRPr lang="en-GB" sz="16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Chosen Fuel Cell Nominal Power – 6Kw  (60% Efficient)</a:t>
                </a:r>
              </a:p>
              <a:p>
                <a:endParaRPr lang="en-GB" sz="16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Chosen Fuel Cell Useable Power – (0.6 x 6 = 3.6)  3.6Kw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Hydrogen Required = </a:t>
                </a:r>
                <a14:m>
                  <m:oMath xmlns:m="http://schemas.openxmlformats.org/officeDocument/2006/math">
                    <m:f>
                      <m:fPr>
                        <m:ctrlPr>
                          <a:rPr lang="en-GB" sz="2400" i="1" smtClean="0">
                            <a:effectLst/>
                            <a:latin typeface="Cambria Math" panose="02040503050406030204" pitchFamily="18" charset="0"/>
                          </a:rPr>
                        </m:ctrlPr>
                      </m:fPr>
                      <m:num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𝑃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</m:t>
                        </m:r>
                        <m:d>
                          <m:d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𝐾𝑤</m:t>
                            </m:r>
                          </m:e>
                        </m:d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∙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𝑡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</m:t>
                        </m:r>
                        <m:d>
                          <m:d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h</m:t>
                            </m:r>
                          </m:e>
                        </m:d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∙3600</m:t>
                        </m:r>
                      </m:num>
                      <m:den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𝜂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</m:t>
                        </m:r>
                        <m:d>
                          <m:d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dPr>
                          <m:e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%</m:t>
                            </m:r>
                          </m:e>
                        </m:d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∙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𝐹𝑢𝑒𝑙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𝐿𝐻𝑉</m:t>
                        </m:r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 (</m:t>
                        </m:r>
                        <m:f>
                          <m:fPr>
                            <m:ctrlPr>
                              <a:rPr lang="en-GB" sz="2400" i="1">
                                <a:effectLst/>
                                <a:latin typeface="Cambria Math" panose="02040503050406030204" pitchFamily="18" charset="0"/>
                              </a:rPr>
                            </m:ctrlPr>
                          </m:fPr>
                          <m:num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𝑘𝑗</m:t>
                            </m:r>
                          </m:num>
                          <m:den>
                            <m:r>
                              <a:rPr lang="en-GB" sz="2400" i="1">
                                <a:effectLst/>
                                <a:latin typeface="Cambria Math" panose="02040503050406030204" pitchFamily="18" charset="0"/>
                                <a:ea typeface="Calibri" panose="020F0502020204030204" pitchFamily="34" charset="0"/>
                                <a:cs typeface="Times New Roman" panose="02020603050405020304" pitchFamily="18" charset="0"/>
                              </a:rPr>
                              <m:t>𝑘𝑔</m:t>
                            </m:r>
                          </m:den>
                        </m:f>
                        <m:r>
                          <a:rPr lang="en-GB" sz="2400" i="1">
                            <a:effectLst/>
                            <a:latin typeface="Cambria Math" panose="02040503050406030204" pitchFamily="18" charset="0"/>
                            <a:ea typeface="Calibri" panose="020F0502020204030204" pitchFamily="34" charset="0"/>
                            <a:cs typeface="Times New Roman" panose="02020603050405020304" pitchFamily="18" charset="0"/>
                          </a:rPr>
                          <m:t>)</m:t>
                        </m:r>
                      </m:den>
                    </m:f>
                  </m:oMath>
                </a14:m>
                <a:r>
                  <a:rPr lang="en-GB" sz="2400" dirty="0"/>
                  <a:t> </a:t>
                </a:r>
                <a:r>
                  <a:rPr lang="en-GB" sz="1600" dirty="0"/>
                  <a:t>= 0.3 kg/h</a:t>
                </a:r>
              </a:p>
              <a:p>
                <a:pPr algn="ctr"/>
                <a:r>
                  <a:rPr lang="en-GB" sz="1600" dirty="0"/>
                  <a:t>(2.4 kg for 8 hours of running @ 1 Bar) </a:t>
                </a:r>
              </a:p>
              <a:p>
                <a:endParaRPr lang="en-GB" sz="16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2.4 kg of hydrogen at atmospheric pressure = 33.91 L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6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At 300 bar Hydrogens density becomes 20 kg/m^3 or 0.02 kg/L instead of 0.09 kg/m^3 or 9*10^-5kg/L at atmospheric pressure</a:t>
                </a:r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endParaRPr lang="en-GB" sz="1600" dirty="0"/>
              </a:p>
              <a:p>
                <a:pPr marL="285750" indent="-285750">
                  <a:buFont typeface="Arial" panose="020B0604020202020204" pitchFamily="34" charset="0"/>
                  <a:buChar char="•"/>
                </a:pPr>
                <a:r>
                  <a:rPr lang="en-GB" sz="1600" dirty="0"/>
                  <a:t>At 300 bar the vehicle would require at least 0.15 L of hydrogen storage to power the vehicle for the day</a:t>
                </a:r>
              </a:p>
              <a:p>
                <a:pPr algn="ctr"/>
                <a:endParaRPr lang="en-GB" sz="1600" dirty="0"/>
              </a:p>
              <a:p>
                <a:endParaRPr lang="en-GB" dirty="0"/>
              </a:p>
              <a:p>
                <a:r>
                  <a:rPr lang="en-GB" sz="1800" dirty="0">
                    <a:effectLst/>
                    <a:latin typeface="Calibri" panose="020F0502020204030204" pitchFamily="34" charset="0"/>
                    <a:ea typeface="Calibri" panose="020F0502020204030204" pitchFamily="34" charset="0"/>
                    <a:cs typeface="Times New Roman" panose="02020603050405020304" pitchFamily="18" charset="0"/>
                  </a:rPr>
                  <a:t>(Marine Service Noord, 2022)    (Fuel Cell Store, 2022)    (Makridis, 2016)</a:t>
                </a:r>
              </a:p>
              <a:p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GB" sz="1800" dirty="0">
                  <a:effectLst/>
                  <a:latin typeface="Calibri" panose="020F0502020204030204" pitchFamily="34" charset="0"/>
                  <a:ea typeface="Calibri" panose="020F0502020204030204" pitchFamily="34" charset="0"/>
                  <a:cs typeface="Times New Roman" panose="02020603050405020304" pitchFamily="18" charset="0"/>
                </a:endParaRPr>
              </a:p>
              <a:p>
                <a:endParaRPr lang="en-GB" dirty="0"/>
              </a:p>
            </p:txBody>
          </p:sp>
        </mc:Choice>
        <mc:Fallback>
          <p:sp>
            <p:nvSpPr>
              <p:cNvPr id="4" name="TextBox 3">
                <a:extLst>
                  <a:ext uri="{FF2B5EF4-FFF2-40B4-BE49-F238E27FC236}">
                    <a16:creationId xmlns:a16="http://schemas.microsoft.com/office/drawing/2014/main" id="{D552308E-E926-D507-91D6-A3DF07F8EF81}"/>
                  </a:ext>
                </a:extLst>
              </p:cNvPr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4933729" y="955390"/>
                <a:ext cx="7058296" cy="6813404"/>
              </a:xfrm>
              <a:prstGeom prst="rect">
                <a:avLst/>
              </a:prstGeom>
              <a:blipFill>
                <a:blip r:embed="rId3"/>
                <a:stretch>
                  <a:fillRect l="-691" t="-448"/>
                </a:stretch>
              </a:blipFill>
            </p:spPr>
            <p:txBody>
              <a:bodyPr/>
              <a:lstStyle/>
              <a:p>
                <a:r>
                  <a:rPr lang="en-GB">
                    <a:noFill/>
                  </a:rPr>
                  <a:t> </a:t>
                </a:r>
              </a:p>
            </p:txBody>
          </p:sp>
        </mc:Fallback>
      </mc:AlternateContent>
    </p:spTree>
    <p:extLst>
      <p:ext uri="{BB962C8B-B14F-4D97-AF65-F5344CB8AC3E}">
        <p14:creationId xmlns:p14="http://schemas.microsoft.com/office/powerpoint/2010/main" val="36896173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A828DAB-C19F-8826-D617-BD4402E5D17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4724" y="705113"/>
            <a:ext cx="3850705" cy="5197498"/>
          </a:xfrm>
        </p:spPr>
        <p:txBody>
          <a:bodyPr/>
          <a:lstStyle/>
          <a:p>
            <a:pPr algn="ctr"/>
            <a:r>
              <a:rPr lang="en-GB" dirty="0"/>
              <a:t>HCEV Specifications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F186444-C334-E500-DDD3-6E66213EA7F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85750" indent="-285750" algn="ctr">
              <a:buFont typeface="Arial" panose="020B0604020202020204" pitchFamily="34" charset="0"/>
              <a:buChar char="•"/>
            </a:pPr>
            <a:r>
              <a:rPr lang="en-GB" dirty="0"/>
              <a:t>Storage tank –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– M10H/F storage cylinder (Available from Luxfer Cylinders)</a:t>
            </a:r>
          </a:p>
          <a:p>
            <a:pPr algn="ctr"/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(£740 – 0.66 kg)</a:t>
            </a:r>
          </a:p>
          <a:p>
            <a:endParaRPr lang="en-GB" dirty="0"/>
          </a:p>
          <a:p>
            <a:pPr marL="285750" marR="0" lvl="0" indent="-28575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 typeface="Arial" panose="020B0604020202020204" pitchFamily="34" charset="0"/>
              <a:buChar char="•"/>
              <a:tabLst/>
              <a:defRPr/>
            </a:pPr>
            <a:r>
              <a:rPr lang="en-GB" dirty="0"/>
              <a:t>Fuel cell – </a:t>
            </a: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G-HFCS-6kW </a:t>
            </a:r>
          </a:p>
          <a:p>
            <a:pPr marR="0" lvl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444444"/>
                </a:solidFill>
                <a:effectLst/>
                <a:uLnTx/>
                <a:uFillTx/>
                <a:latin typeface="Arial" panose="020B0604020202020204" pitchFamily="34" charset="0"/>
                <a:ea typeface="+mn-ea"/>
                <a:cs typeface="+mn-cs"/>
              </a:rPr>
              <a:t>(Available from fuelcellstore.com)</a:t>
            </a:r>
          </a:p>
          <a:p>
            <a:pPr marL="0" marR="0" lvl="0" indent="0" algn="ctr" defTabSz="914400" rtl="0" eaLnBrk="1" fontAlgn="auto" latinLnBrk="0" hangingPunct="1">
              <a:lnSpc>
                <a:spcPct val="140000"/>
              </a:lnSpc>
              <a:spcBef>
                <a:spcPts val="930"/>
              </a:spcBef>
              <a:spcAft>
                <a:spcPts val="0"/>
              </a:spcAft>
              <a:buClrTx/>
              <a:buSzTx/>
              <a:buFont typeface="Corbel" panose="020B0503020204020204" pitchFamily="34" charset="0"/>
              <a:buNone/>
              <a:tabLst/>
              <a:defRPr/>
            </a:pPr>
            <a:r>
              <a:rPr kumimoji="0" lang="en-GB" sz="1600" b="0" i="0" u="none" strike="noStrike" kern="1200" cap="none" spc="0" normalizeH="0" baseline="0" noProof="0" dirty="0">
                <a:ln>
                  <a:noFill/>
                </a:ln>
                <a:solidFill>
                  <a:srgbClr val="000000"/>
                </a:solidFill>
                <a:effectLst/>
                <a:uLnTx/>
                <a:uFillTx/>
                <a:latin typeface="Meiryo"/>
                <a:ea typeface="+mn-ea"/>
                <a:cs typeface="+mn-cs"/>
              </a:rPr>
              <a:t>(£21,700 – 16.45 kg)</a:t>
            </a:r>
          </a:p>
          <a:p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Total cost – £22700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Total system weight – 17.11 kg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64F624A2-92F7-609C-F1D2-907ACD854167}"/>
              </a:ext>
            </a:extLst>
          </p:cNvPr>
          <p:cNvSpPr txBox="1"/>
          <p:nvPr/>
        </p:nvSpPr>
        <p:spPr>
          <a:xfrm>
            <a:off x="5006340" y="5979945"/>
            <a:ext cx="6093822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(Luxfer Cylinders,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FED60715-4A25-3BF8-0050-E191B42E8FD1}"/>
              </a:ext>
            </a:extLst>
          </p:cNvPr>
          <p:cNvSpPr txBox="1"/>
          <p:nvPr/>
        </p:nvSpPr>
        <p:spPr>
          <a:xfrm>
            <a:off x="9604466" y="5965111"/>
            <a:ext cx="6093822" cy="37555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(Fuel Cell Store, 2022)</a:t>
            </a:r>
          </a:p>
        </p:txBody>
      </p:sp>
    </p:spTree>
    <p:extLst>
      <p:ext uri="{BB962C8B-B14F-4D97-AF65-F5344CB8AC3E}">
        <p14:creationId xmlns:p14="http://schemas.microsoft.com/office/powerpoint/2010/main" val="418902599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0EB1BEC-B2D6-7B2F-3FF3-60B74E7CD7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Drive Cycle Results</a:t>
            </a:r>
          </a:p>
        </p:txBody>
      </p:sp>
      <p:graphicFrame>
        <p:nvGraphicFramePr>
          <p:cNvPr id="5" name="Table 4">
            <a:extLst>
              <a:ext uri="{FF2B5EF4-FFF2-40B4-BE49-F238E27FC236}">
                <a16:creationId xmlns:a16="http://schemas.microsoft.com/office/drawing/2014/main" id="{93DBF3E0-215E-24A5-A53B-AE163D84CACC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90057762"/>
              </p:ext>
            </p:extLst>
          </p:nvPr>
        </p:nvGraphicFramePr>
        <p:xfrm>
          <a:off x="5183340" y="4291792"/>
          <a:ext cx="6559072" cy="1372680"/>
        </p:xfrm>
        <a:graphic>
          <a:graphicData uri="http://schemas.openxmlformats.org/drawingml/2006/table">
            <a:tbl>
              <a:tblPr/>
              <a:tblGrid>
                <a:gridCol w="2252212">
                  <a:extLst>
                    <a:ext uri="{9D8B030D-6E8A-4147-A177-3AD203B41FA5}">
                      <a16:colId xmlns:a16="http://schemas.microsoft.com/office/drawing/2014/main" val="3894474551"/>
                    </a:ext>
                  </a:extLst>
                </a:gridCol>
                <a:gridCol w="2133674">
                  <a:extLst>
                    <a:ext uri="{9D8B030D-6E8A-4147-A177-3AD203B41FA5}">
                      <a16:colId xmlns:a16="http://schemas.microsoft.com/office/drawing/2014/main" val="1179969996"/>
                    </a:ext>
                  </a:extLst>
                </a:gridCol>
                <a:gridCol w="2173186">
                  <a:extLst>
                    <a:ext uri="{9D8B030D-6E8A-4147-A177-3AD203B41FA5}">
                      <a16:colId xmlns:a16="http://schemas.microsoft.com/office/drawing/2014/main" val="2724449636"/>
                    </a:ext>
                  </a:extLst>
                </a:gridCol>
              </a:tblGrid>
              <a:tr h="2745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Series Hybrid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FCEV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22853723"/>
                  </a:ext>
                </a:extLst>
              </a:tr>
              <a:tr h="2745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Daily Fuel Saving (£)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27.33657857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9.111428571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22343986"/>
                  </a:ext>
                </a:extLst>
              </a:tr>
              <a:tr h="2745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System Cost (£)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7972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22700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43896552"/>
                  </a:ext>
                </a:extLst>
              </a:tr>
              <a:tr h="274536"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Laps to Break Even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71537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498275.3214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94170218"/>
                  </a:ext>
                </a:extLst>
              </a:tr>
              <a:tr h="274536">
                <a:tc>
                  <a:txBody>
                    <a:bodyPr/>
                    <a:lstStyle/>
                    <a:p>
                      <a:pPr algn="l" fontAlgn="b"/>
                      <a:r>
                        <a:rPr lang="en-US" sz="12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Operational Days to Break Even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357.685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12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2491.376607</a:t>
                      </a:r>
                    </a:p>
                  </a:txBody>
                  <a:tcPr marL="7436" marR="7436" marT="7436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642512882"/>
                  </a:ext>
                </a:extLst>
              </a:tr>
            </a:tbl>
          </a:graphicData>
        </a:graphic>
      </p:graphicFrame>
      <p:graphicFrame>
        <p:nvGraphicFramePr>
          <p:cNvPr id="8" name="Content Placeholder 7">
            <a:extLst>
              <a:ext uri="{FF2B5EF4-FFF2-40B4-BE49-F238E27FC236}">
                <a16:creationId xmlns:a16="http://schemas.microsoft.com/office/drawing/2014/main" id="{854C01A2-CA91-FB2E-DFE5-3F0527D6CD9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54287330"/>
              </p:ext>
            </p:extLst>
          </p:nvPr>
        </p:nvGraphicFramePr>
        <p:xfrm>
          <a:off x="5183342" y="1193528"/>
          <a:ext cx="6559070" cy="1372680"/>
        </p:xfrm>
        <a:graphic>
          <a:graphicData uri="http://schemas.openxmlformats.org/drawingml/2006/table">
            <a:tbl>
              <a:tblPr/>
              <a:tblGrid>
                <a:gridCol w="1803217">
                  <a:extLst>
                    <a:ext uri="{9D8B030D-6E8A-4147-A177-3AD203B41FA5}">
                      <a16:colId xmlns:a16="http://schemas.microsoft.com/office/drawing/2014/main" val="2290749323"/>
                    </a:ext>
                  </a:extLst>
                </a:gridCol>
                <a:gridCol w="1708311">
                  <a:extLst>
                    <a:ext uri="{9D8B030D-6E8A-4147-A177-3AD203B41FA5}">
                      <a16:colId xmlns:a16="http://schemas.microsoft.com/office/drawing/2014/main" val="707937541"/>
                    </a:ext>
                  </a:extLst>
                </a:gridCol>
                <a:gridCol w="1739946">
                  <a:extLst>
                    <a:ext uri="{9D8B030D-6E8A-4147-A177-3AD203B41FA5}">
                      <a16:colId xmlns:a16="http://schemas.microsoft.com/office/drawing/2014/main" val="1033032415"/>
                    </a:ext>
                  </a:extLst>
                </a:gridCol>
                <a:gridCol w="1307596">
                  <a:extLst>
                    <a:ext uri="{9D8B030D-6E8A-4147-A177-3AD203B41FA5}">
                      <a16:colId xmlns:a16="http://schemas.microsoft.com/office/drawing/2014/main" val="1113006063"/>
                    </a:ext>
                  </a:extLst>
                </a:gridCol>
              </a:tblGrid>
              <a:tr h="2287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 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ICE Only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Series Hybrid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FCEV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25741483"/>
                  </a:ext>
                </a:extLst>
              </a:tr>
              <a:tr h="2287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Laps Completed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200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01435429"/>
                  </a:ext>
                </a:extLst>
              </a:tr>
              <a:tr h="2287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Fuel Used (KG)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17.692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6.409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2.4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16901994"/>
                  </a:ext>
                </a:extLst>
              </a:tr>
              <a:tr h="2287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Fuel Used (L)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22.97662338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8.32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33.91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21526117"/>
                  </a:ext>
                </a:extLst>
              </a:tr>
              <a:tr h="2287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Total CO2 Released (kg)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54.666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19.80320975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0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453792"/>
                  </a:ext>
                </a:extLst>
              </a:tr>
              <a:tr h="228780"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1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Daily Fuel Cost (£)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37.91142857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10.57485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en-GB" sz="900" b="0" i="0" u="none" strike="noStrike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</a:rPr>
                        <a:t>28.8</a:t>
                      </a:r>
                    </a:p>
                  </a:txBody>
                  <a:tcPr marL="5954" marR="5954" marT="5954" marB="0" anchor="b">
                    <a:lnL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635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2F2F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41497218"/>
                  </a:ext>
                </a:extLst>
              </a:tr>
            </a:tbl>
          </a:graphicData>
        </a:graphic>
      </p:graphicFrame>
      <p:sp>
        <p:nvSpPr>
          <p:cNvPr id="9" name="TextBox 8">
            <a:extLst>
              <a:ext uri="{FF2B5EF4-FFF2-40B4-BE49-F238E27FC236}">
                <a16:creationId xmlns:a16="http://schemas.microsoft.com/office/drawing/2014/main" id="{F889C901-0B1B-7964-717B-AAF9458BCAA1}"/>
              </a:ext>
            </a:extLst>
          </p:cNvPr>
          <p:cNvSpPr txBox="1"/>
          <p:nvPr/>
        </p:nvSpPr>
        <p:spPr>
          <a:xfrm>
            <a:off x="6170344" y="2967335"/>
            <a:ext cx="4585063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dirty="0"/>
              <a:t>UK Fuel price on 16</a:t>
            </a:r>
            <a:r>
              <a:rPr lang="en-GB" baseline="30000" dirty="0"/>
              <a:t>th</a:t>
            </a:r>
            <a:r>
              <a:rPr lang="en-GB" dirty="0"/>
              <a:t> May (When calculations were performed) - £1.65</a:t>
            </a:r>
          </a:p>
          <a:p>
            <a:pPr algn="ctr"/>
            <a:r>
              <a:rPr lang="en-GB" sz="18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(Global Petrol Prices, 2022)</a:t>
            </a:r>
          </a:p>
        </p:txBody>
      </p:sp>
    </p:spTree>
    <p:extLst>
      <p:ext uri="{BB962C8B-B14F-4D97-AF65-F5344CB8AC3E}">
        <p14:creationId xmlns:p14="http://schemas.microsoft.com/office/powerpoint/2010/main" val="349589002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CC1DBF2-28B1-C609-79DE-04B643467BE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FCEV Limitations of Application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1C8E905-A960-28A1-3F8D-16D4F95EB0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376670" y="830251"/>
            <a:ext cx="6172412" cy="5197497"/>
          </a:xfrm>
        </p:spPr>
        <p:txBody>
          <a:bodyPr/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up front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Lack of infrastructure available for FCEV’s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fuel costs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Complicated servicing required with limited technicians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Safety concerns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Complex storage issues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dirty="0"/>
              <a:t>High energy requirements to produce useable hydrogen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03049910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EA20116-C777-9622-B24F-60E55AAC327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0B718-B887-F7E5-4FA0-619A7CB99B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50905" y="2718596"/>
            <a:ext cx="6172412" cy="4309222"/>
          </a:xfrm>
        </p:spPr>
        <p:txBody>
          <a:bodyPr>
            <a:no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Greener, more pro-active image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Zero carbon emissions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Noise reduction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Infrequent fuelling intervals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Reduces reliability on fossil fuels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Expensive technology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Difficulty in refuelling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Safety concerns during refuelling &amp; vehicle operating conditions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Staff retraining likely required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Likely results in an increased service price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1600" dirty="0"/>
              <a:t>Public perception still doubtful of hydrogen fuel cells </a:t>
            </a:r>
            <a:r>
              <a:rPr lang="en-GB" sz="1600" dirty="0">
                <a:hlinkClick r:id="rId3"/>
              </a:rPr>
              <a:t>https://www.youtube.com/watch?v=ISvdKHMF7Ak</a:t>
            </a:r>
            <a:r>
              <a:rPr lang="en-GB" sz="1600" dirty="0"/>
              <a:t> </a:t>
            </a:r>
            <a:r>
              <a:rPr lang="en-GB" sz="16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(Terminator 3 - Rise of the Machines, 2003)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8477218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6E21F4E-DC49-C515-176F-D5B0857074B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/>
              <a:t>References</a:t>
            </a:r>
          </a:p>
        </p:txBody>
      </p:sp>
      <p:sp>
        <p:nvSpPr>
          <p:cNvPr id="5" name="Rectangle 2">
            <a:extLst>
              <a:ext uri="{FF2B5EF4-FFF2-40B4-BE49-F238E27FC236}">
                <a16:creationId xmlns:a16="http://schemas.microsoft.com/office/drawing/2014/main" id="{01AD0DD1-5092-5767-9F1E-09BE958D78E9}"/>
              </a:ext>
            </a:extLst>
          </p:cNvPr>
          <p:cNvSpPr>
            <a:spLocks noGrp="1" noChangeArrowheads="1"/>
          </p:cNvSpPr>
          <p:nvPr>
            <p:ph idx="1"/>
          </p:nvPr>
        </p:nvSpPr>
        <p:spPr bwMode="auto">
          <a:xfrm>
            <a:off x="4965228" y="206593"/>
            <a:ext cx="6583854" cy="674030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Blitzworld, 2022.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Renegade DX10 (Auto) buggy 300cc.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https://www.blitzworld.co.uk/Adult-Buggies/DX10-renegade-300cc-automatic-buggy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May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Electric Motorsport, 2016. </a:t>
            </a:r>
            <a:r>
              <a:rPr kumimoji="0" lang="en-GB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Alithium 48V - 100Ah 4 Cell Modules Li-Ion Battery w/ EMUS BMS Mini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&amp; Charger. </a:t>
            </a: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https://www.electricmotorsport.com/batteries/alithium-48v-100ah-4cell-li-ion-</a:t>
            </a:r>
            <a:endParaRPr kumimoji="0" lang="en-GB" altLang="en-US" sz="9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battery-pack-w-emus-bms-mini-charger.html</a:t>
            </a:r>
            <a:b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March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EVMojo, 2020.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FCEV - Fuel Cell Electric Vehicles.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https://evmojo.com/ev-glossary/term/fcev-fuel-cell-electric-vehicle/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15th May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Evolve Electronics, 2022. </a:t>
            </a:r>
            <a:r>
              <a:rPr kumimoji="0" lang="en-GB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Curtis 1236 SE. </a:t>
            </a: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https://evolveelectrics.com/collections/controllers-1/products/1236-se?variant</a:t>
            </a:r>
            <a:endParaRPr kumimoji="0" lang="en-GB" altLang="en-US" sz="9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=41398482244</a:t>
            </a:r>
            <a:b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14 March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Fuel Cell Store, 2022.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G-HFCS-6kW (6kW Hydrogen Fuel Cell Power Generator).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https://www.fuelcellstore.com/fuel-cell-stacks/high-power-fuel-cell-stacks/g-hfcs</a:t>
            </a:r>
            <a:endParaRPr kumimoji="0" lang="en-US" altLang="en-US" sz="9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-6kw-6000w-hydrogen-fuel-cell-power-generator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18th May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Global Petrol Prices, 2022.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United Kingdom Gasoline prices, 16-May-2022.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https://www.globalpetrolprices.com/United-Kingdom/gasoline_prices/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16th May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HPEVS, 2022. </a:t>
            </a:r>
            <a:r>
              <a:rPr kumimoji="0" lang="en-GB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AC-12 Motor Specifications. </a:t>
            </a: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https://www.hpevs.com/Site/power_graphs/metric/continuous/pdf/ac-12/48-volt</a:t>
            </a:r>
            <a:endParaRPr kumimoji="0" lang="en-GB" altLang="en-US" sz="9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/650-amp/ac-12%2048%20volt%20metric%20continuous%20graph%20FC.pdf</a:t>
            </a:r>
            <a:b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15 March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HPEVS, 2022. </a:t>
            </a:r>
            <a:r>
              <a:rPr kumimoji="0" lang="en-GB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HPEVS AC Electric-Motor Drive Systems (AC-12). </a:t>
            </a: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GB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https://www.hpevs.com/hpevs-ac-electric-motors-ac12-for-golf-car-mining-utility</a:t>
            </a:r>
            <a:endParaRPr kumimoji="0" lang="en-GB" altLang="en-US" sz="9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GB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-ground-support-vehicles.htm</a:t>
            </a:r>
            <a:b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GB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16 March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Intelligent Energy, n.d.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Cylinder options for UAVs,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 Intelligent Energy.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Power Transmission Engineering, 2017.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 Look at Belt, Chain and Gear Drive Technology.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Luxfer Cylinders, 2022.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Products.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http://www.luxfercylinders.com/products/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16th May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Makridis, S. S., 2016.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Hydrogen storage and compression,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s.l.: arXiv.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Marine Service Noord, 2022.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HOW MUCH HYDROGEN DO I NEED FOR THE FUEL CELL ON MY SHIP?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https://marine-service-noord.com/en/products/alternative-fuels-and-technologies/</a:t>
            </a:r>
            <a:endParaRPr kumimoji="0" lang="en-US" altLang="en-US" sz="900" b="0" i="0" u="sng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hydrogen/how-much-hydrogen-do-</a:t>
            </a:r>
            <a:r>
              <a:rPr kumimoji="0" lang="en-US" altLang="en-US" sz="900" b="0" i="0" u="sng" strike="noStrike" cap="none" normalizeH="0" baseline="0" dirty="0" err="1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-need/#:~:text=With%20these%20values%20%E2%80%8B%E2%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80%8B,kg%20of%20hydrogen%20is%20required.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[Accessed 18th May 2022].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Terminator 3 - Rise of the Machines.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2003. [Film] Directed by Jonathan Mostow. USA: Warner </a:t>
            </a: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Bros. Pictures.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Voelcker, J., 2021. </a:t>
            </a:r>
            <a:r>
              <a:rPr kumimoji="0" lang="en-US" altLang="en-US" sz="900" b="0" i="1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EVs Explained: Charging Losses. </a:t>
            </a: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[Online] </a:t>
            </a:r>
            <a:b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kumimoji="0" lang="en-US" altLang="en-US" sz="900" b="0" i="0" u="none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Available at: </a:t>
            </a:r>
            <a:r>
              <a:rPr kumimoji="0" lang="en-US" altLang="en-US" sz="900" b="0" i="0" u="sng" strike="noStrike" cap="none" normalizeH="0" baseline="0" dirty="0">
                <a:ln>
                  <a:noFill/>
                </a:ln>
                <a:solidFill>
                  <a:schemeClr val="tx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https://www.caranddriver.com/features/a36062942/evs-explained-charging-losses/</a:t>
            </a:r>
            <a:endParaRPr kumimoji="0" lang="en-GB" altLang="en-US" sz="9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altLang="en-US" sz="1800" b="0" i="0" u="none" strike="noStrike" cap="none" normalizeH="0" baseline="0" dirty="0">
              <a:ln>
                <a:noFill/>
              </a:ln>
              <a:solidFill>
                <a:schemeClr val="tx1"/>
              </a:solidFill>
              <a:effectLst/>
              <a:latin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17201942"/>
      </p:ext>
    </p:extLst>
  </p:cSld>
  <p:clrMapOvr>
    <a:masterClrMapping/>
  </p:clrMapOvr>
</p:sld>
</file>

<file path=ppt/theme/theme1.xml><?xml version="1.0" encoding="utf-8"?>
<a:theme xmlns:a="http://schemas.openxmlformats.org/drawingml/2006/main" name="ShojiVTI">
  <a:themeElements>
    <a:clrScheme name="AnalogousFromDarkSeed_2SEEDS">
      <a:dk1>
        <a:srgbClr val="000000"/>
      </a:dk1>
      <a:lt1>
        <a:srgbClr val="FFFFFF"/>
      </a:lt1>
      <a:dk2>
        <a:srgbClr val="1D2A34"/>
      </a:dk2>
      <a:lt2>
        <a:srgbClr val="E8E4E2"/>
      </a:lt2>
      <a:accent1>
        <a:srgbClr val="3881B4"/>
      </a:accent1>
      <a:accent2>
        <a:srgbClr val="43B3B2"/>
      </a:accent2>
      <a:accent3>
        <a:srgbClr val="4A5FC6"/>
      </a:accent3>
      <a:accent4>
        <a:srgbClr val="A038B4"/>
      </a:accent4>
      <a:accent5>
        <a:srgbClr val="C64AA6"/>
      </a:accent5>
      <a:accent6>
        <a:srgbClr val="B43861"/>
      </a:accent6>
      <a:hlink>
        <a:srgbClr val="B33FBF"/>
      </a:hlink>
      <a:folHlink>
        <a:srgbClr val="7F7F7F"/>
      </a:folHlink>
    </a:clrScheme>
    <a:fontScheme name="Custom 7">
      <a:majorFont>
        <a:latin typeface="Meiryo"/>
        <a:ea typeface=""/>
        <a:cs typeface=""/>
      </a:majorFont>
      <a:minorFont>
        <a:latin typeface="Meiryo"/>
        <a:ea typeface=""/>
        <a:cs typeface=""/>
      </a:minorFont>
    </a:fontScheme>
    <a:fmtScheme name="Feathered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>
              <a:tint val="50000"/>
              <a:shade val="83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25400" dir="5400000" algn="ctr" rotWithShape="0">
              <a:srgbClr val="000000">
                <a:alpha val="2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ShojiVTI" id="{00D0DDEB-E771-48E5-9E96-0647434F08B1}" vid="{9D22D596-7FD0-4F89-958C-AD79A0949111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6628</TotalTime>
  <Words>1807</Words>
  <Application>Microsoft Office PowerPoint</Application>
  <PresentationFormat>Widescreen</PresentationFormat>
  <Paragraphs>397</Paragraphs>
  <Slides>17</Slides>
  <Notes>9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size="26" baseType="lpstr">
      <vt:lpstr>Meiryo</vt:lpstr>
      <vt:lpstr>Arial</vt:lpstr>
      <vt:lpstr>Arial</vt:lpstr>
      <vt:lpstr>Calibri</vt:lpstr>
      <vt:lpstr>Cambria Math</vt:lpstr>
      <vt:lpstr>Corbel</vt:lpstr>
      <vt:lpstr>Symbol</vt:lpstr>
      <vt:lpstr>Times New Roman</vt:lpstr>
      <vt:lpstr>ShojiVTI</vt:lpstr>
      <vt:lpstr>Hybrid Vehicle Presentation</vt:lpstr>
      <vt:lpstr>Introduction</vt:lpstr>
      <vt:lpstr>Proposed Drive Cycle</vt:lpstr>
      <vt:lpstr>PowerPoint Presentation</vt:lpstr>
      <vt:lpstr>Original Vehicle Specifications</vt:lpstr>
      <vt:lpstr>Original Vehicle Specifications Cont.</vt:lpstr>
      <vt:lpstr>Drive Cycle Results</vt:lpstr>
      <vt:lpstr>Series Hybrid Specifications</vt:lpstr>
      <vt:lpstr>Series Hybrid Calculations for Specification</vt:lpstr>
      <vt:lpstr>Drive Cycle Results</vt:lpstr>
      <vt:lpstr>FCEV’s &amp; Hydrogen Fuel Cell Solution</vt:lpstr>
      <vt:lpstr>Hydrogen Fuel Cell &amp; Storage Size Determinations </vt:lpstr>
      <vt:lpstr>HCEV Specifications</vt:lpstr>
      <vt:lpstr>Drive Cycle Results</vt:lpstr>
      <vt:lpstr>FCEV Limitations of Application</vt:lpstr>
      <vt:lpstr>Conclusion</vt:lpstr>
      <vt:lpstr>References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Hybrid Vehicle Presentation</dc:title>
  <dc:creator>Fayze Hodge</dc:creator>
  <cp:lastModifiedBy>Fayze Hodge</cp:lastModifiedBy>
  <cp:revision>18</cp:revision>
  <dcterms:created xsi:type="dcterms:W3CDTF">2022-05-19T18:01:12Z</dcterms:created>
  <dcterms:modified xsi:type="dcterms:W3CDTF">2022-05-24T08:29:23Z</dcterms:modified>
</cp:coreProperties>
</file>