
<file path=[Content_Types].xml><?xml version="1.0" encoding="utf-8"?>
<Types xmlns="http://schemas.openxmlformats.org/package/2006/content-types"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sldIdLst>
    <p:sldId id="322" r:id="rId3"/>
    <p:sldId id="513" r:id="rId4"/>
    <p:sldId id="401" r:id="rId5"/>
    <p:sldId id="402" r:id="rId6"/>
    <p:sldId id="511" r:id="rId8"/>
    <p:sldId id="510" r:id="rId9"/>
    <p:sldId id="256" r:id="rId10"/>
    <p:sldId id="403" r:id="rId11"/>
    <p:sldId id="405" r:id="rId12"/>
    <p:sldId id="509" r:id="rId13"/>
    <p:sldId id="385" r:id="rId14"/>
    <p:sldId id="386" r:id="rId15"/>
    <p:sldId id="408" r:id="rId16"/>
    <p:sldId id="407" r:id="rId17"/>
    <p:sldId id="409" r:id="rId18"/>
    <p:sldId id="410" r:id="rId19"/>
    <p:sldId id="392" r:id="rId20"/>
    <p:sldId id="411" r:id="rId21"/>
    <p:sldId id="412" r:id="rId22"/>
    <p:sldId id="413" r:id="rId23"/>
    <p:sldId id="414" r:id="rId24"/>
    <p:sldId id="389" r:id="rId25"/>
    <p:sldId id="416" r:id="rId26"/>
    <p:sldId id="415" r:id="rId27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744" autoAdjust="0"/>
  </p:normalViewPr>
  <p:slideViewPr>
    <p:cSldViewPr snapToGrid="0">
      <p:cViewPr varScale="1">
        <p:scale>
          <a:sx n="100" d="100"/>
          <a:sy n="100" d="100"/>
        </p:scale>
        <p:origin x="9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1" Type="http://schemas.openxmlformats.org/officeDocument/2006/relationships/tags" Target="tags/tag5.xml"/><Relationship Id="rId30" Type="http://schemas.openxmlformats.org/officeDocument/2006/relationships/tableStyles" Target="tableStyles.xml"/><Relationship Id="rId3" Type="http://schemas.openxmlformats.org/officeDocument/2006/relationships/slide" Target="slides/slide1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B5FEC5-FB75-4D0C-BD40-8CD780F02597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A96B11-5583-4BBF-8470-92B6B16B289D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zh-CN"/>
              <a:t>time difference</a:t>
            </a:r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注意中英文语序不一样。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The Mole，中国的交通发展是非常快的。我</a:t>
            </a:r>
            <a:r>
              <a:rPr lang="en-US" altLang="zh-CN"/>
              <a:t>10(1988</a:t>
            </a:r>
            <a:r>
              <a:rPr lang="zh-CN" altLang="en-US"/>
              <a:t>年）岁时候的梦想是有一辆自行车，我</a:t>
            </a:r>
            <a:r>
              <a:rPr lang="en-US" altLang="zh-CN"/>
              <a:t>12</a:t>
            </a:r>
            <a:r>
              <a:rPr lang="zh-CN" altLang="en-US"/>
              <a:t>岁拥有了。那时候很少的中国家庭有汽车。</a:t>
            </a:r>
            <a:r>
              <a:rPr lang="en-US" altLang="zh-CN"/>
              <a:t>2002</a:t>
            </a:r>
            <a:r>
              <a:rPr lang="zh-CN" altLang="en-US"/>
              <a:t>年，我第一次坐飞机，我的第一辆汽车是</a:t>
            </a:r>
            <a:r>
              <a:rPr lang="en-US" altLang="zh-CN"/>
              <a:t>2004</a:t>
            </a:r>
            <a:r>
              <a:rPr lang="zh-CN" altLang="en-US"/>
              <a:t>年买的二手汽车，那时候我</a:t>
            </a:r>
            <a:r>
              <a:rPr lang="en-US" altLang="zh-CN"/>
              <a:t>26</a:t>
            </a:r>
            <a:r>
              <a:rPr lang="zh-CN" altLang="en-US"/>
              <a:t>岁。</a:t>
            </a:r>
            <a:r>
              <a:rPr lang="en-US" altLang="zh-CN"/>
              <a:t>2015</a:t>
            </a:r>
            <a:r>
              <a:rPr lang="zh-CN" altLang="en-US"/>
              <a:t>年第一辆电动汽车。</a:t>
            </a:r>
            <a:r>
              <a:rPr lang="en-US" altLang="zh-CN"/>
              <a:t>1998</a:t>
            </a:r>
            <a:r>
              <a:rPr lang="zh-CN" altLang="en-US"/>
              <a:t>年之前中国没有告诉公路。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中国在交通发展方面发展非常快，在</a:t>
            </a:r>
            <a:r>
              <a:rPr lang="en-US" altLang="zh-CN"/>
              <a:t>1988</a:t>
            </a:r>
            <a:r>
              <a:rPr lang="zh-CN" altLang="en-US"/>
              <a:t>年之前没有告诉公路，</a:t>
            </a:r>
            <a:r>
              <a:rPr lang="en-US" altLang="zh-CN"/>
              <a:t>2012</a:t>
            </a:r>
            <a:r>
              <a:rPr lang="zh-CN" altLang="en-US"/>
              <a:t>年已经超过了美国，位居世界第一了。</a:t>
            </a:r>
            <a:r>
              <a:rPr lang="en-US" altLang="zh-CN"/>
              <a:t>2018</a:t>
            </a:r>
            <a:r>
              <a:rPr lang="zh-CN" altLang="en-US"/>
              <a:t>年底达到了</a:t>
            </a:r>
            <a:r>
              <a:rPr lang="en-US" altLang="zh-CN"/>
              <a:t>14</a:t>
            </a:r>
            <a:r>
              <a:rPr lang="zh-CN" altLang="en-US"/>
              <a:t>万公里。</a:t>
            </a:r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在北京比较容易找到一个地方，因为北京的主要道路是以环路为参考的，环路上有很多的桥，可以比较清楚的记住在几环的什么桥就好。北京六环路长约</a:t>
            </a:r>
            <a:r>
              <a:rPr lang="en-US" altLang="zh-CN" dirty="0" smtClean="0"/>
              <a:t>190</a:t>
            </a:r>
            <a:r>
              <a:rPr lang="zh-CN" altLang="en-US" dirty="0" smtClean="0"/>
              <a:t>公里。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96B11-5583-4BBF-8470-92B6B16B289D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我第一次坐飞机是在</a:t>
            </a:r>
            <a:r>
              <a:rPr lang="en-US" altLang="zh-CN"/>
              <a:t>2003</a:t>
            </a:r>
            <a:r>
              <a:rPr lang="zh-CN" altLang="en-US"/>
              <a:t>年，我</a:t>
            </a:r>
            <a:r>
              <a:rPr lang="en-US" altLang="zh-CN"/>
              <a:t>25</a:t>
            </a:r>
            <a:r>
              <a:rPr lang="zh-CN" altLang="en-US"/>
              <a:t>岁。我的妈妈在</a:t>
            </a:r>
            <a:r>
              <a:rPr lang="en-US" altLang="zh-CN"/>
              <a:t>65</a:t>
            </a:r>
            <a:r>
              <a:rPr lang="zh-CN" altLang="en-US"/>
              <a:t>岁才坐第一次飞机，我的奶奶和大多数中国人一样一辈子也没有坐过飞机。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目前中国正在使用中</a:t>
            </a:r>
            <a:r>
              <a:rPr lang="zh-CN" altLang="en-US"/>
              <a:t>的共有76个国际机场,其中中国大陆有国际机场70个。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en-US" altLang="zh-CN"/>
              <a:t>China Railway High-speed</a:t>
            </a:r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>
                <a:sym typeface="+mn-ea"/>
              </a:rPr>
              <a:t>和美国不同，国内的交通大部分人会选择乘坐火车。它更便宜，甚至更快，更准时。比如说从北京到上海。坐飞机天上大概两个小时。但去机场要更远，还要更多的等待时间，还常常不准时。</a:t>
            </a:r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96B11-5583-4BBF-8470-92B6B16B289D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96B11-5583-4BBF-8470-92B6B16B289D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Uber </a:t>
            </a:r>
            <a:r>
              <a:rPr lang="zh-CN" altLang="en-US" dirty="0" smtClean="0"/>
              <a:t>不知道可以不可以用，我用过滴滴，</a:t>
            </a:r>
            <a:r>
              <a:rPr lang="en-US" altLang="zh-CN" dirty="0" err="1" smtClean="0"/>
              <a:t>Wechat</a:t>
            </a:r>
            <a:r>
              <a:rPr lang="zh-CN" altLang="en-US" dirty="0" smtClean="0"/>
              <a:t>，或者地图软件。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96B11-5583-4BBF-8470-92B6B16B289D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斯旺西博物馆外有共享自行车，</a:t>
            </a:r>
            <a:r>
              <a:rPr lang="en-US" altLang="zh-CN"/>
              <a:t>1</a:t>
            </a:r>
            <a:r>
              <a:rPr lang="zh-CN" altLang="en-US"/>
              <a:t>磅一个小时，使用后还需要还回原地。北京的共享单车很便宜，很多，哪里都有。骑到目的地之后，只要把车锁好，放在路边就好。别人还可以继续起走。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64700-3AC7-4A99-AD16-7408D46DEAA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CB6D2A-6903-44E5-AEF9-D410C6EBF419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vmlDrawing" Target="../drawings/vmlDrawing1.v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.wmf"/><Relationship Id="rId3" Type="http://schemas.openxmlformats.org/officeDocument/2006/relationships/oleObject" Target="../embeddings/oleObject2.bin"/><Relationship Id="rId2" Type="http://schemas.openxmlformats.org/officeDocument/2006/relationships/image" Target="../media/image4.wmf"/><Relationship Id="rId1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2.xml"/><Relationship Id="rId2" Type="http://schemas.openxmlformats.org/officeDocument/2006/relationships/hyperlink" Target="video\&#19977;&#20803;&#26725;&#25442;&#26753;&#25913;&#36896;.mp4" TargetMode="Externa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1.xml"/><Relationship Id="rId2" Type="http://schemas.openxmlformats.org/officeDocument/2006/relationships/hyperlink" Target="https://youtu.be/NvCNDlhUvZA" TargetMode="External"/><Relationship Id="rId1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3.xml"/><Relationship Id="rId3" Type="http://schemas.openxmlformats.org/officeDocument/2006/relationships/hyperlink" Target="video\China's%20fast-speed%20bullet%20train-%2030%20minutes%20from%20Beijing%20to%20Tianjin.mp4" TargetMode="External"/><Relationship Id="rId2" Type="http://schemas.openxmlformats.org/officeDocument/2006/relationships/hyperlink" Target="video\Riding%20the%20Bullet%20Train%20in%20China%20-%20China%20Travel.mp4" TargetMode="External"/><Relationship Id="rId1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hyperlink" Target="video\Taking%20The%20Beijing%20Subway.mp4" TargetMode="External"/><Relationship Id="rId4" Type="http://schemas.openxmlformats.org/officeDocument/2006/relationships/image" Target="../media/image23.jpeg"/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4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1" Type="http://schemas.openxmlformats.org/officeDocument/2006/relationships/image" Target="../media/image27.jpeg"/></Relationships>
</file>

<file path=ppt/slides/_rels/slide2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5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6.jpeg"/><Relationship Id="rId3" Type="http://schemas.openxmlformats.org/officeDocument/2006/relationships/hyperlink" Target="video\How%20To%20Use%20China's%20Public%20Bike%20Sharing%20Service%20(ofo%20Company)%20-%20Bicycle%20Sharing%20in%20China.mp4" TargetMode="External"/><Relationship Id="rId2" Type="http://schemas.openxmlformats.org/officeDocument/2006/relationships/image" Target="../media/image30.png"/><Relationship Id="rId1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5331688" y="986417"/>
            <a:ext cx="2508133" cy="23070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ǎo</a:t>
            </a:r>
            <a:r>
              <a:rPr lang="en-US" altLang="zh-CN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yum</a:t>
            </a:r>
            <a:endParaRPr lang="en-US" altLang="zh-CN" sz="2800" dirty="0" smtClean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5" name="Text Placeholder 1"/>
          <p:cNvSpPr txBox="1"/>
          <p:nvPr/>
        </p:nvSpPr>
        <p:spPr>
          <a:xfrm>
            <a:off x="3092450" y="3999425"/>
            <a:ext cx="3426460" cy="23069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 err="1" smtClean="0">
                <a:solidFill>
                  <a:srgbClr val="004DA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b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ù</a:t>
            </a:r>
            <a:r>
              <a:rPr lang="en-US" altLang="zh-CN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ǎo</a:t>
            </a:r>
            <a:r>
              <a:rPr lang="en-US" altLang="zh-CN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altLang="zh-CN" sz="3200" b="1" dirty="0" err="1" smtClean="0">
                <a:solidFill>
                  <a:srgbClr val="004DA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altLang="zh-CN" sz="32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endParaRPr lang="en-US" altLang="zh-CN" sz="32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1" lang="zh-CN" altLang="en-US" sz="8000" dirty="0" smtClean="0">
                <a:solidFill>
                  <a:schemeClr val="tx1"/>
                </a:solidFill>
              </a:rPr>
              <a:t>不好吃</a:t>
            </a:r>
            <a:endParaRPr lang="en-US" altLang="zh-CN" sz="8000" b="1" dirty="0" smtClean="0"/>
          </a:p>
          <a:p>
            <a:r>
              <a:rPr lang="en-US" altLang="zh-CN" sz="2800" dirty="0" smtClean="0">
                <a:solidFill>
                  <a:schemeClr val="accent6"/>
                </a:solidFill>
                <a:latin typeface="+mn-lt"/>
              </a:rPr>
              <a:t>yukky</a:t>
            </a:r>
            <a:endParaRPr lang="en-US" altLang="zh-CN" sz="2800" dirty="0" smtClean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2908" y="16535"/>
            <a:ext cx="1890347" cy="8968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/>
              <a:t>review</a:t>
            </a:r>
            <a:endParaRPr lang="en-GB" sz="4000" dirty="0"/>
          </a:p>
        </p:txBody>
      </p:sp>
      <p:pic>
        <p:nvPicPr>
          <p:cNvPr id="8" name="图片 4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6755"/>
          <a:stretch>
            <a:fillRect/>
          </a:stretch>
        </p:blipFill>
        <p:spPr>
          <a:xfrm>
            <a:off x="3092450" y="1501140"/>
            <a:ext cx="1881505" cy="1277620"/>
          </a:xfrm>
          <a:prstGeom prst="rect">
            <a:avLst/>
          </a:prstGeom>
        </p:spPr>
      </p:pic>
      <p:pic>
        <p:nvPicPr>
          <p:cNvPr id="9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30501" y="4474404"/>
            <a:ext cx="1818640" cy="135699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695960" y="2470785"/>
            <a:ext cx="5619750" cy="758825"/>
          </a:xfrm>
        </p:spPr>
        <p:txBody>
          <a:bodyPr/>
          <a:p>
            <a:r>
              <a:rPr lang="en-US" sz="4000" dirty="0"/>
              <a:t> </a:t>
            </a:r>
            <a:r>
              <a:rPr lang="en-US" sz="4000" dirty="0">
                <a:solidFill>
                  <a:schemeClr val="tx2">
                    <a:lumMod val="50000"/>
                  </a:schemeClr>
                </a:solidFill>
              </a:rPr>
              <a:t>Public </a:t>
            </a:r>
            <a:r>
              <a:rPr lang="en-US" altLang="zh-CN" sz="4000" dirty="0" smtClean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en-US" sz="4000" dirty="0" smtClean="0">
                <a:solidFill>
                  <a:schemeClr val="tx2">
                    <a:lumMod val="50000"/>
                  </a:schemeClr>
                </a:solidFill>
              </a:rPr>
              <a:t>ransportation</a:t>
            </a:r>
            <a:endParaRPr lang="en-GB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/>
          <p:nvPr/>
        </p:nvSpPr>
        <p:spPr>
          <a:xfrm>
            <a:off x="2548255" y="6256020"/>
            <a:ext cx="1277620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 smtClean="0"/>
              <a:t>8000  </a:t>
            </a:r>
            <a:r>
              <a:rPr lang="en-US" altLang="zh-CN" dirty="0" smtClean="0">
                <a:solidFill>
                  <a:srgbClr val="FF0000"/>
                </a:solidFill>
              </a:rPr>
              <a:t>KM</a:t>
            </a:r>
            <a:endParaRPr lang="en-US" altLang="zh-CN" dirty="0" smtClean="0">
              <a:solidFill>
                <a:srgbClr val="FF0000"/>
              </a:solidFill>
            </a:endParaRPr>
          </a:p>
        </p:txBody>
      </p:sp>
      <p:sp>
        <p:nvSpPr>
          <p:cNvPr id="7" name="Rectangle 3"/>
          <p:cNvSpPr/>
          <p:nvPr/>
        </p:nvSpPr>
        <p:spPr>
          <a:xfrm>
            <a:off x="3825875" y="6256020"/>
            <a:ext cx="1664943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10 hours</a:t>
            </a:r>
            <a:endParaRPr lang="en-US" dirty="0"/>
          </a:p>
        </p:txBody>
      </p:sp>
      <p:sp>
        <p:nvSpPr>
          <p:cNvPr id="10" name="Rectangle 3"/>
          <p:cNvSpPr/>
          <p:nvPr/>
        </p:nvSpPr>
        <p:spPr>
          <a:xfrm>
            <a:off x="5226685" y="6256020"/>
            <a:ext cx="228155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&gt;5000RMB,600GBP</a:t>
            </a:r>
            <a:endParaRPr lang="en-US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287" y="314324"/>
            <a:ext cx="11091888" cy="564511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8" name="Rectangle 7"/>
          <p:cNvSpPr/>
          <p:nvPr/>
        </p:nvSpPr>
        <p:spPr>
          <a:xfrm>
            <a:off x="8908850" y="6126083"/>
            <a:ext cx="2778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https://map.baidu.com/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/>
        </p:nvSpPr>
        <p:spPr>
          <a:xfrm>
            <a:off x="7962900" y="4266565"/>
            <a:ext cx="2174240" cy="9004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4800" dirty="0" smtClean="0">
                <a:solidFill>
                  <a:schemeClr val="tx1"/>
                </a:solidFill>
                <a:latin typeface="Arial" panose="020B0604020202020204" pitchFamily="34" charset="0"/>
              </a:rPr>
              <a:t> 中  国</a:t>
            </a:r>
            <a:endParaRPr lang="zh-CN" altLang="en-US" sz="4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11" name="文本框 14"/>
          <p:cNvSpPr txBox="1"/>
          <p:nvPr/>
        </p:nvSpPr>
        <p:spPr>
          <a:xfrm>
            <a:off x="7962900" y="3832880"/>
            <a:ext cx="1941195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ōng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uó</a:t>
            </a:r>
            <a:endParaRPr lang="en-GB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2"/>
          <p:cNvSpPr txBox="1"/>
          <p:nvPr/>
        </p:nvSpPr>
        <p:spPr>
          <a:xfrm>
            <a:off x="8409304" y="4968261"/>
            <a:ext cx="112649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China</a:t>
            </a:r>
            <a:endParaRPr 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/>
          <p:cNvSpPr txBox="1"/>
          <p:nvPr/>
        </p:nvSpPr>
        <p:spPr>
          <a:xfrm>
            <a:off x="723900" y="1352550"/>
            <a:ext cx="1897380" cy="7207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4800" dirty="0" smtClean="0">
                <a:solidFill>
                  <a:schemeClr val="tx1"/>
                </a:solidFill>
              </a:rPr>
              <a:t>英 国</a:t>
            </a:r>
            <a:endParaRPr lang="zh-CN" altLang="en-US" sz="4800" dirty="0">
              <a:solidFill>
                <a:schemeClr val="tx1"/>
              </a:solidFill>
            </a:endParaRPr>
          </a:p>
        </p:txBody>
      </p:sp>
      <p:sp>
        <p:nvSpPr>
          <p:cNvPr id="14" name="TextBox 2"/>
          <p:cNvSpPr txBox="1"/>
          <p:nvPr/>
        </p:nvSpPr>
        <p:spPr>
          <a:xfrm>
            <a:off x="784224" y="902017"/>
            <a:ext cx="1619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īng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uó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2"/>
          <p:cNvSpPr txBox="1"/>
          <p:nvPr/>
        </p:nvSpPr>
        <p:spPr>
          <a:xfrm>
            <a:off x="1082992" y="2252980"/>
            <a:ext cx="812166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对象 7"/>
          <p:cNvGraphicFramePr/>
          <p:nvPr/>
        </p:nvGraphicFramePr>
        <p:xfrm>
          <a:off x="1809115" y="1318260"/>
          <a:ext cx="2082165" cy="24555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" r:id="rId1" imgW="2080260" imgH="2453640" progId="Paint.Picture">
                  <p:embed/>
                </p:oleObj>
              </mc:Choice>
              <mc:Fallback>
                <p:oleObj name="" r:id="rId1" imgW="2080260" imgH="2453640" progId="Paint.Picture">
                  <p:embed/>
                  <p:pic>
                    <p:nvPicPr>
                      <p:cNvPr id="0" name="图片 8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1809115" y="1318260"/>
                        <a:ext cx="2082165" cy="24555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/>
          <p:nvPr/>
        </p:nvGraphicFramePr>
        <p:xfrm>
          <a:off x="5930265" y="1318260"/>
          <a:ext cx="2020570" cy="24326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" r:id="rId3" imgW="2019300" imgH="2430780" progId="Paint.Picture">
                  <p:embed/>
                </p:oleObj>
              </mc:Choice>
              <mc:Fallback>
                <p:oleObj name="" r:id="rId3" imgW="2019300" imgH="2430780" progId="Paint.Picture">
                  <p:embed/>
                  <p:pic>
                    <p:nvPicPr>
                      <p:cNvPr id="0" name="图片 10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930265" y="1318260"/>
                        <a:ext cx="2020570" cy="24326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993900" y="4385310"/>
            <a:ext cx="1897380" cy="720725"/>
          </a:xfrm>
        </p:spPr>
        <p:txBody>
          <a:bodyPr>
            <a:noAutofit/>
          </a:bodyPr>
          <a:lstStyle/>
          <a:p>
            <a:r>
              <a:rPr lang="zh-CN" altLang="en-US" sz="4800" dirty="0">
                <a:solidFill>
                  <a:schemeClr val="tx1"/>
                </a:solidFill>
              </a:rPr>
              <a:t>伦敦</a:t>
            </a:r>
            <a:endParaRPr lang="zh-CN" altLang="en-US" sz="4800" dirty="0">
              <a:solidFill>
                <a:schemeClr val="tx1"/>
              </a:solidFill>
            </a:endParaRPr>
          </a:p>
        </p:txBody>
      </p:sp>
      <p:sp>
        <p:nvSpPr>
          <p:cNvPr id="13" name="TextBox 2"/>
          <p:cNvSpPr txBox="1"/>
          <p:nvPr/>
        </p:nvSpPr>
        <p:spPr>
          <a:xfrm>
            <a:off x="2080260" y="3863340"/>
            <a:ext cx="13576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en-GB" sz="28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ún </a:t>
            </a:r>
            <a:r>
              <a:rPr lang="en-GB" sz="28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ūn</a:t>
            </a:r>
            <a:endParaRPr lang="en-GB" sz="28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"/>
          <p:cNvSpPr>
            <a:spLocks noGrp="1"/>
          </p:cNvSpPr>
          <p:nvPr/>
        </p:nvSpPr>
        <p:spPr>
          <a:xfrm>
            <a:off x="6157595" y="4385310"/>
            <a:ext cx="1857375" cy="9004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4800" dirty="0">
                <a:solidFill>
                  <a:schemeClr val="tx1"/>
                </a:solidFill>
                <a:latin typeface="Arial" panose="020B0604020202020204" pitchFamily="34" charset="0"/>
              </a:rPr>
              <a:t>北京</a:t>
            </a:r>
            <a:endParaRPr lang="zh-CN" altLang="en-US" sz="4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245860" y="3863340"/>
            <a:ext cx="13347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ěi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īng</a:t>
            </a:r>
            <a:endParaRPr lang="en-GB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2"/>
          <p:cNvSpPr txBox="1"/>
          <p:nvPr/>
        </p:nvSpPr>
        <p:spPr>
          <a:xfrm>
            <a:off x="2073909" y="5393690"/>
            <a:ext cx="1552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2"/>
          <p:cNvSpPr txBox="1"/>
          <p:nvPr/>
        </p:nvSpPr>
        <p:spPr>
          <a:xfrm>
            <a:off x="6245860" y="5393690"/>
            <a:ext cx="15525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Beijing</a:t>
            </a:r>
            <a:endParaRPr lang="en-US" sz="28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文本框 14"/>
          <p:cNvSpPr txBox="1"/>
          <p:nvPr/>
        </p:nvSpPr>
        <p:spPr>
          <a:xfrm>
            <a:off x="6157753" y="850186"/>
            <a:ext cx="1565593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hours early</a:t>
            </a: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59009" y="832804"/>
            <a:ext cx="12192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 err="1" smtClean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n</a:t>
            </a:r>
            <a:r>
              <a:rPr lang="en-US" altLang="zh-CN" dirty="0" err="1" smtClean="0">
                <a:solidFill>
                  <a:srgbClr val="FF0000"/>
                </a:solidFill>
                <a:ea typeface="Arial" panose="020B0604020202020204" pitchFamily="34" charset="0"/>
              </a:rPr>
              <a:t>ǎ</a:t>
            </a:r>
            <a:br>
              <a:rPr lang="en-GB" sz="1100" dirty="0"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zh-CN" altLang="en-US" sz="4800" dirty="0" smtClean="0">
                <a:solidFill>
                  <a:srgbClr val="0000FF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哪</a:t>
            </a:r>
            <a:r>
              <a:rPr lang="en-US" dirty="0"/>
              <a:t>Where</a:t>
            </a:r>
            <a:endParaRPr lang="en-GB" dirty="0"/>
          </a:p>
        </p:txBody>
      </p:sp>
      <p:grpSp>
        <p:nvGrpSpPr>
          <p:cNvPr id="5" name="组合 4"/>
          <p:cNvGrpSpPr/>
          <p:nvPr/>
        </p:nvGrpSpPr>
        <p:grpSpPr>
          <a:xfrm>
            <a:off x="744220" y="833120"/>
            <a:ext cx="9632315" cy="4648200"/>
            <a:chOff x="1172" y="1312"/>
            <a:chExt cx="15169" cy="7320"/>
          </a:xfrm>
        </p:grpSpPr>
        <p:sp>
          <p:nvSpPr>
            <p:cNvPr id="6" name="Rectangle 5"/>
            <p:cNvSpPr/>
            <p:nvPr/>
          </p:nvSpPr>
          <p:spPr>
            <a:xfrm>
              <a:off x="1172" y="4085"/>
              <a:ext cx="4665" cy="218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altLang="en-GB" dirty="0" smtClean="0">
                  <a:solidFill>
                    <a:srgbClr val="00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 b</a:t>
              </a:r>
              <a:r>
                <a:rPr lang="en-GB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ěi</a:t>
              </a:r>
              <a:r>
                <a:rPr lang="en-GB" dirty="0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  </a:t>
              </a:r>
              <a:r>
                <a:rPr lang="en-GB" dirty="0" err="1" smtClean="0">
                  <a:solidFill>
                    <a:srgbClr val="00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j</a:t>
              </a:r>
              <a:r>
                <a:rPr lang="en-GB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īng</a:t>
              </a:r>
              <a:r>
                <a:rPr lang="en-US" dirty="0" smtClean="0">
                  <a:latin typeface="Arial" panose="020B0604020202020204" pitchFamily="34" charset="0"/>
                  <a:ea typeface="宋体" panose="02010600030101010101" pitchFamily="2" charset="-122"/>
                </a:rPr>
                <a:t>    </a:t>
              </a:r>
              <a:r>
                <a:rPr lang="en-US" dirty="0" smtClean="0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z</a:t>
              </a:r>
              <a:r>
                <a:rPr lang="en-GB" dirty="0" err="1">
                  <a:solidFill>
                    <a:srgbClr val="FF0000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ài</a:t>
              </a:r>
              <a:r>
                <a:rPr lang="en-GB" dirty="0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dirty="0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dirty="0" smtClean="0">
                  <a:latin typeface="Arial" panose="020B0604020202020204" pitchFamily="34" charset="0"/>
                  <a:ea typeface="宋体" panose="02010600030101010101" pitchFamily="2" charset="-122"/>
                </a:rPr>
                <a:t>   </a:t>
              </a:r>
              <a:r>
                <a:rPr lang="en-GB" dirty="0" err="1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n</a:t>
              </a:r>
              <a:r>
                <a:rPr lang="en-GB" dirty="0" err="1">
                  <a:solidFill>
                    <a:srgbClr val="FF0000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ǎ</a:t>
              </a:r>
              <a:br>
                <a:rPr lang="en-GB" sz="1100" dirty="0">
                  <a:latin typeface="Arial" panose="020B0604020202020204" pitchFamily="34" charset="0"/>
                  <a:ea typeface="Arial" panose="020B0604020202020204" pitchFamily="34" charset="0"/>
                </a:rPr>
              </a:br>
              <a:r>
                <a:rPr lang="zh-CN" altLang="en-US" sz="4800" dirty="0"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北京</a:t>
              </a:r>
              <a:r>
                <a:rPr lang="zh-CN" altLang="en-US" sz="4800" dirty="0" smtClean="0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在</a:t>
              </a:r>
              <a:r>
                <a:rPr lang="zh-CN" altLang="en-US" sz="4800" dirty="0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哪</a:t>
              </a:r>
              <a:r>
                <a:rPr lang="zh-CN" altLang="en-US" sz="4000" dirty="0" smtClean="0"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？</a:t>
              </a:r>
              <a:endParaRPr lang="en-US" altLang="zh-CN" sz="4000" dirty="0" smtClean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endParaRPr>
            </a:p>
            <a:p>
              <a:pPr algn="ctr"/>
              <a:r>
                <a:rPr lang="en-US" dirty="0"/>
                <a:t>Where is </a:t>
              </a:r>
              <a:r>
                <a:rPr lang="en-US" altLang="zh-CN" dirty="0" smtClean="0"/>
                <a:t>Beijing</a:t>
              </a:r>
              <a:r>
                <a:rPr lang="en-US" dirty="0" smtClean="0"/>
                <a:t>?</a:t>
              </a:r>
              <a:endParaRPr lang="en-GB" dirty="0"/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59" y="1312"/>
              <a:ext cx="9082" cy="7320"/>
            </a:xfrm>
            <a:prstGeom prst="rect">
              <a:avLst/>
            </a:prstGeom>
          </p:spPr>
        </p:pic>
      </p:grpSp>
      <p:grpSp>
        <p:nvGrpSpPr>
          <p:cNvPr id="9" name="组合 8"/>
          <p:cNvGrpSpPr/>
          <p:nvPr/>
        </p:nvGrpSpPr>
        <p:grpSpPr>
          <a:xfrm>
            <a:off x="1242695" y="3978910"/>
            <a:ext cx="3619500" cy="1845310"/>
            <a:chOff x="973" y="6153"/>
            <a:chExt cx="5700" cy="2906"/>
          </a:xfrm>
        </p:grpSpPr>
        <p:sp>
          <p:nvSpPr>
            <p:cNvPr id="8" name="Rectangle 7"/>
            <p:cNvSpPr/>
            <p:nvPr/>
          </p:nvSpPr>
          <p:spPr>
            <a:xfrm>
              <a:off x="1921" y="6153"/>
              <a:ext cx="3168" cy="290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8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 </a:t>
              </a:r>
              <a:r>
                <a:rPr lang="en-GB" dirty="0" err="1" smtClean="0">
                  <a:solidFill>
                    <a:srgbClr val="00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zh</a:t>
              </a:r>
              <a:r>
                <a:rPr lang="en-GB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è</a:t>
              </a:r>
              <a:r>
                <a:rPr lang="en-GB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  </a:t>
              </a:r>
              <a:r>
                <a:rPr lang="en-GB" dirty="0" err="1" smtClean="0">
                  <a:solidFill>
                    <a:srgbClr val="00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  <a:r>
                <a:rPr lang="en-GB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ǐ</a:t>
              </a:r>
              <a:r>
                <a:rPr lang="en-GB" sz="4800" dirty="0" smtClean="0"/>
                <a:t>    </a:t>
              </a:r>
              <a:endParaRPr lang="en-GB" sz="4800" dirty="0" smtClean="0"/>
            </a:p>
            <a:p>
              <a:r>
                <a:rPr lang="zh-CN" altLang="en-US" sz="4800" dirty="0"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这里。</a:t>
              </a:r>
              <a:r>
                <a:rPr lang="zh-CN" altLang="en-US" sz="4800" dirty="0" smtClean="0"/>
                <a:t>   </a:t>
              </a:r>
              <a:endParaRPr lang="en-US" altLang="zh-CN" sz="4800" dirty="0" smtClean="0"/>
            </a:p>
            <a:p>
              <a:r>
                <a:rPr lang="en-GB" dirty="0" smtClean="0"/>
                <a:t>      here                 </a:t>
              </a:r>
              <a:endParaRPr lang="en-GB" dirty="0"/>
            </a:p>
          </p:txBody>
        </p:sp>
        <p:sp>
          <p:nvSpPr>
            <p:cNvPr id="2" name="Rectangle 5"/>
            <p:cNvSpPr/>
            <p:nvPr/>
          </p:nvSpPr>
          <p:spPr>
            <a:xfrm>
              <a:off x="973" y="6880"/>
              <a:ext cx="5701" cy="2179"/>
            </a:xfrm>
            <a:prstGeom prst="rect">
              <a:avLst/>
            </a:prstGeom>
          </p:spPr>
          <p:txBody>
            <a:bodyPr wrap="square">
              <a:spAutoFit/>
            </a:bodyPr>
            <a:p>
              <a:r>
                <a:rPr lang="en-US" altLang="en-GB" dirty="0" smtClean="0">
                  <a:solidFill>
                    <a:srgbClr val="0000FF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</a:t>
              </a:r>
              <a:r>
                <a:rPr lang="en-US" dirty="0" smtClean="0">
                  <a:latin typeface="Arial" panose="020B0604020202020204" pitchFamily="34" charset="0"/>
                  <a:ea typeface="宋体" panose="02010600030101010101" pitchFamily="2" charset="-122"/>
                </a:rPr>
                <a:t>  </a:t>
              </a:r>
              <a:r>
                <a:rPr lang="en-US" dirty="0" smtClean="0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z</a:t>
              </a:r>
              <a:r>
                <a:rPr lang="en-GB" dirty="0" err="1">
                  <a:solidFill>
                    <a:srgbClr val="FF0000"/>
                  </a:solidFill>
                  <a:latin typeface="Arial" panose="020B0604020202020204" pitchFamily="34" charset="0"/>
                  <a:ea typeface="宋体" panose="02010600030101010101" pitchFamily="2" charset="-122"/>
                </a:rPr>
                <a:t>ài</a:t>
              </a:r>
              <a:r>
                <a:rPr lang="en-GB" dirty="0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dirty="0">
                  <a:latin typeface="Arial" panose="020B0604020202020204" pitchFamily="34" charset="0"/>
                  <a:ea typeface="宋体" panose="02010600030101010101" pitchFamily="2" charset="-122"/>
                </a:rPr>
                <a:t> </a:t>
              </a:r>
              <a:r>
                <a:rPr lang="en-US" dirty="0" smtClean="0">
                  <a:latin typeface="Arial" panose="020B0604020202020204" pitchFamily="34" charset="0"/>
                  <a:ea typeface="宋体" panose="02010600030101010101" pitchFamily="2" charset="-122"/>
                </a:rPr>
                <a:t>  </a:t>
              </a:r>
              <a:br>
                <a:rPr lang="en-US" dirty="0" smtClean="0">
                  <a:latin typeface="Arial" panose="020B0604020202020204" pitchFamily="34" charset="0"/>
                  <a:ea typeface="宋体" panose="02010600030101010101" pitchFamily="2" charset="-122"/>
                </a:rPr>
              </a:br>
              <a:r>
                <a:rPr lang="zh-CN" altLang="en-US" sz="4800" dirty="0" smtClean="0">
                  <a:solidFill>
                    <a:srgbClr val="0000FF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</a:rPr>
                <a:t>在</a:t>
              </a:r>
              <a:endParaRPr lang="en-US" altLang="zh-CN" sz="4000" dirty="0" smtClean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endParaRPr>
            </a:p>
            <a:p>
              <a:pPr algn="ctr"/>
              <a:endParaRPr lang="en-GB" dirty="0"/>
            </a:p>
          </p:txBody>
        </p:sp>
      </p:grpSp>
      <p:sp>
        <p:nvSpPr>
          <p:cNvPr id="3" name="Rectangle 7"/>
          <p:cNvSpPr/>
          <p:nvPr/>
        </p:nvSpPr>
        <p:spPr>
          <a:xfrm>
            <a:off x="7628689" y="5203746"/>
            <a:ext cx="1402080" cy="1537970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US" alt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ǐ</a:t>
            </a:r>
            <a:br>
              <a:rPr lang="en-GB" sz="4800" dirty="0" smtClean="0"/>
            </a:br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那里</a:t>
            </a:r>
            <a:endParaRPr lang="en-US" altLang="zh-CN" sz="4800" dirty="0" smtClean="0"/>
          </a:p>
          <a:p>
            <a:r>
              <a:rPr lang="en-GB" dirty="0" smtClean="0"/>
              <a:t>   there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Rectangle 7"/>
          <p:cNvSpPr/>
          <p:nvPr/>
        </p:nvSpPr>
        <p:spPr>
          <a:xfrm>
            <a:off x="1126673" y="2437170"/>
            <a:ext cx="7198360" cy="768350"/>
          </a:xfrm>
          <a:prstGeom prst="rect">
            <a:avLst/>
          </a:prstGeom>
        </p:spPr>
        <p:txBody>
          <a:bodyPr wrap="none">
            <a:spAutoFit/>
          </a:bodyPr>
          <a:p>
            <a:pPr algn="l"/>
            <a:r>
              <a:rPr lang="en-US" altLang="zh-CN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China is changing very fast!</a:t>
            </a:r>
            <a:endParaRPr lang="en-US" altLang="zh-CN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1191260" y="3396615"/>
            <a:ext cx="5619750" cy="758825"/>
          </a:xfrm>
        </p:spPr>
        <p:txBody>
          <a:bodyPr/>
          <a:p>
            <a:r>
              <a:rPr lang="en-US" sz="4000" dirty="0"/>
              <a:t> </a:t>
            </a:r>
            <a:r>
              <a:rPr lang="en-US" sz="4000" dirty="0">
                <a:solidFill>
                  <a:schemeClr val="tx2">
                    <a:lumMod val="50000"/>
                  </a:schemeClr>
                </a:solidFill>
              </a:rPr>
              <a:t>Public </a:t>
            </a:r>
            <a:r>
              <a:rPr lang="en-US" altLang="zh-CN" sz="4000" dirty="0" smtClean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en-US" sz="4000" dirty="0" smtClean="0">
                <a:solidFill>
                  <a:schemeClr val="tx2">
                    <a:lumMod val="50000"/>
                  </a:schemeClr>
                </a:solidFill>
              </a:rPr>
              <a:t>ransportation</a:t>
            </a:r>
            <a:endParaRPr lang="en-GB" sz="4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13785" y="5765165"/>
            <a:ext cx="5791835" cy="758825"/>
          </a:xfrm>
        </p:spPr>
        <p:txBody>
          <a:bodyPr/>
          <a:lstStyle/>
          <a:p>
            <a:r>
              <a:rPr lang="en-US" sz="4000" dirty="0"/>
              <a:t> </a:t>
            </a:r>
            <a:r>
              <a:rPr lang="en-US" sz="4000" dirty="0">
                <a:solidFill>
                  <a:schemeClr val="tx2">
                    <a:lumMod val="50000"/>
                  </a:schemeClr>
                </a:solidFill>
              </a:rPr>
              <a:t>Public </a:t>
            </a:r>
            <a:r>
              <a:rPr lang="en-US" altLang="zh-CN" sz="4000" dirty="0" smtClean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en-US" sz="4000" dirty="0" smtClean="0">
                <a:solidFill>
                  <a:schemeClr val="tx2">
                    <a:lumMod val="50000"/>
                  </a:schemeClr>
                </a:solidFill>
              </a:rPr>
              <a:t>ransportation</a:t>
            </a:r>
            <a:endParaRPr lang="en-GB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1050" y="829945"/>
            <a:ext cx="5884545" cy="42468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  <a:headEnd/>
            <a:tailEnd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itle 1"/>
          <p:cNvSpPr txBox="1"/>
          <p:nvPr/>
        </p:nvSpPr>
        <p:spPr>
          <a:xfrm>
            <a:off x="6939994" y="5170806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88845" y="829945"/>
            <a:ext cx="11099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>
                <a:sym typeface="+mn-ea"/>
              </a:rPr>
              <a:t>The Mole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rcRect b="9147"/>
          <a:stretch>
            <a:fillRect/>
          </a:stretch>
        </p:blipFill>
        <p:spPr>
          <a:xfrm>
            <a:off x="857885" y="887730"/>
            <a:ext cx="8613775" cy="447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2"/>
          <p:cNvSpPr txBox="1"/>
          <p:nvPr/>
        </p:nvSpPr>
        <p:spPr>
          <a:xfrm>
            <a:off x="620395" y="5721350"/>
            <a:ext cx="90887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3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1988=</a:t>
            </a:r>
            <a:r>
              <a:rPr lang="en-US" altLang="en-GB" sz="36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altLang="en-GB" sz="3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KM,2012&gt;USA,2018=</a:t>
            </a:r>
            <a:r>
              <a:rPr lang="en-US" altLang="en-GB" sz="36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140000</a:t>
            </a:r>
            <a:r>
              <a:rPr lang="en-US" altLang="en-GB" sz="36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KM</a:t>
            </a:r>
            <a:endParaRPr lang="en-US" altLang="en-GB" sz="3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9300" y="333375"/>
            <a:ext cx="21570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Highway of China </a:t>
            </a:r>
            <a:endParaRPr lang="zh-CN" altLang="en-US" dirty="0"/>
          </a:p>
        </p:txBody>
      </p:sp>
      <p:sp>
        <p:nvSpPr>
          <p:cNvPr id="7" name="Title 1"/>
          <p:cNvSpPr txBox="1"/>
          <p:nvPr/>
        </p:nvSpPr>
        <p:spPr>
          <a:xfrm>
            <a:off x="7465060" y="5358130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6862" y="323850"/>
            <a:ext cx="6494497" cy="5676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1096862" y="6206609"/>
            <a:ext cx="2778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https://map.baidu.com/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/>
        </p:nvSpPr>
        <p:spPr>
          <a:xfrm>
            <a:off x="6142455" y="400050"/>
            <a:ext cx="1448904" cy="9004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CN" altLang="en-US" sz="4800" dirty="0">
                <a:solidFill>
                  <a:schemeClr val="tx1"/>
                </a:solidFill>
                <a:latin typeface="Arial" panose="020B0604020202020204" pitchFamily="34" charset="0"/>
              </a:rPr>
              <a:t>北京</a:t>
            </a:r>
            <a:endParaRPr lang="zh-CN" altLang="en-US" sz="4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714798" y="4321215"/>
            <a:ext cx="31902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1992-9,</a:t>
            </a:r>
            <a:r>
              <a:rPr lang="zh-CN" altLang="en-US" dirty="0" smtClean="0"/>
              <a:t> </a:t>
            </a:r>
            <a:r>
              <a:rPr lang="en-US" altLang="zh-CN" dirty="0" smtClean="0"/>
              <a:t>Beijing 2</a:t>
            </a:r>
            <a:r>
              <a:rPr lang="en-US" altLang="zh-CN" baseline="30000" dirty="0" smtClean="0"/>
              <a:t>nd</a:t>
            </a:r>
            <a:r>
              <a:rPr lang="en-US" altLang="zh-CN" dirty="0" smtClean="0"/>
              <a:t> ring road.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035" y="263525"/>
            <a:ext cx="10360025" cy="553402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34314" y="6080105"/>
            <a:ext cx="2651688" cy="369332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GB" b="1" dirty="0">
                <a:hlinkClick r:id="rId2" action="ppaction://hlinkfile"/>
              </a:rPr>
              <a:t>Beijing </a:t>
            </a:r>
            <a:r>
              <a:rPr lang="en-GB" b="1" dirty="0" err="1">
                <a:hlinkClick r:id="rId2" action="ppaction://hlinkfile"/>
              </a:rPr>
              <a:t>Sanyuan</a:t>
            </a:r>
            <a:r>
              <a:rPr lang="en-GB" b="1" dirty="0">
                <a:hlinkClick r:id="rId2" action="ppaction://hlinkfile"/>
              </a:rPr>
              <a:t> bridge</a:t>
            </a:r>
            <a:endParaRPr lang="en-GB" dirty="0"/>
          </a:p>
        </p:txBody>
      </p:sp>
      <p:sp>
        <p:nvSpPr>
          <p:cNvPr id="5" name="椭圆 4"/>
          <p:cNvSpPr/>
          <p:nvPr/>
        </p:nvSpPr>
        <p:spPr>
          <a:xfrm>
            <a:off x="3592830" y="3027045"/>
            <a:ext cx="5005705" cy="21316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210" y="3397885"/>
            <a:ext cx="3374390" cy="720725"/>
          </a:xfrm>
        </p:spPr>
        <p:txBody>
          <a:bodyPr>
            <a:normAutofit fontScale="90000"/>
          </a:bodyPr>
          <a:lstStyle/>
          <a:p>
            <a:r>
              <a:rPr lang="zh-CN" alt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飞 机</a:t>
            </a:r>
            <a:r>
              <a:rPr lang="zh-CN" altLang="en-US" sz="3200" dirty="0"/>
              <a:t>（</a:t>
            </a:r>
            <a:r>
              <a:rPr lang="en-US" altLang="zh-CN" sz="3600" dirty="0"/>
              <a:t>Plane</a:t>
            </a:r>
            <a:r>
              <a:rPr lang="zh-CN" altLang="en-US" sz="3200" dirty="0"/>
              <a:t>）</a:t>
            </a:r>
            <a:endParaRPr lang="zh-CN" alt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1086993" y="2491120"/>
            <a:ext cx="12346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44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ēi</a:t>
            </a:r>
            <a:r>
              <a:rPr lang="en-GB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44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endParaRPr lang="en-GB" sz="4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86"/>
          <a:stretch>
            <a:fillRect/>
          </a:stretch>
        </p:blipFill>
        <p:spPr>
          <a:xfrm>
            <a:off x="4645080" y="1819427"/>
            <a:ext cx="6408832" cy="3485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itle 1"/>
          <p:cNvSpPr txBox="1"/>
          <p:nvPr/>
        </p:nvSpPr>
        <p:spPr>
          <a:xfrm>
            <a:off x="9255760" y="5257798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72185" y="549275"/>
            <a:ext cx="2867660" cy="4078605"/>
          </a:xfrm>
        </p:spPr>
        <p:txBody>
          <a:bodyPr>
            <a:normAutofit fontScale="90000"/>
          </a:bodyPr>
          <a:lstStyle/>
          <a:p>
            <a:br>
              <a:rPr lang="en-US" altLang="zh-CN" dirty="0"/>
            </a:br>
            <a:br>
              <a:rPr lang="en-US" altLang="zh-CN" dirty="0"/>
            </a:br>
            <a:r>
              <a:rPr lang="en-US" altLang="zh-CN" dirty="0"/>
              <a:t>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US" sz="5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zh-CN" altLang="en-US" sz="53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飞 </a:t>
            </a:r>
            <a:r>
              <a:rPr lang="en-US" altLang="zh-CN" sz="53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zh-CN" altLang="en-US" sz="53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机</a:t>
            </a:r>
            <a:r>
              <a:rPr lang="zh-CN" altLang="en-US" sz="5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场</a:t>
            </a:r>
            <a:br>
              <a:rPr lang="en-US" altLang="zh-CN" sz="53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zh-CN" dirty="0"/>
            </a:br>
            <a:r>
              <a:rPr lang="zh-CN" altLang="en-US" dirty="0"/>
              <a:t>（</a:t>
            </a:r>
            <a:r>
              <a:rPr lang="en-US" altLang="zh-CN" dirty="0"/>
              <a:t>AIRPORT</a:t>
            </a:r>
            <a:r>
              <a:rPr lang="zh-CN" altLang="en-US" dirty="0"/>
              <a:t>）</a:t>
            </a:r>
            <a:br>
              <a:rPr lang="en-US" altLang="zh-CN" dirty="0"/>
            </a:br>
            <a:r>
              <a:rPr lang="en-US" altLang="zh-CN" dirty="0"/>
              <a:t>                </a:t>
            </a:r>
            <a:endParaRPr lang="zh-CN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79256" y="1389202"/>
            <a:ext cx="2860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      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ǎng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3626" y="1650812"/>
            <a:ext cx="5474083" cy="3524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itle 1"/>
          <p:cNvSpPr txBox="1"/>
          <p:nvPr/>
        </p:nvSpPr>
        <p:spPr>
          <a:xfrm>
            <a:off x="8541385" y="5175062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00735" y="6041999"/>
            <a:ext cx="324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zh-CN" altLang="en-US" dirty="0">
                <a:hlinkClick r:id="rId2"/>
              </a:rPr>
              <a:t>https://youtu.be/NvCNDlhUvZA</a:t>
            </a:r>
            <a:endParaRPr lang="zh-CN" altLang="en-US" dirty="0"/>
          </a:p>
        </p:txBody>
      </p:sp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74" y="615924"/>
            <a:ext cx="8527089" cy="5156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828675" y="5972175"/>
            <a:ext cx="5542915" cy="6477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北京新机场，</a:t>
            </a:r>
            <a:r>
              <a:rPr lang="en-US" altLang="zh-CN" dirty="0" smtClean="0"/>
              <a:t>2014-2019.09</a:t>
            </a:r>
            <a:br>
              <a:rPr lang="en-US" altLang="zh-CN" dirty="0"/>
            </a:br>
            <a:br>
              <a:rPr lang="en-US" altLang="zh-CN" dirty="0"/>
            </a:br>
            <a:r>
              <a:rPr lang="en-US" altLang="zh-CN" dirty="0"/>
              <a:t>                </a:t>
            </a:r>
            <a:endParaRPr lang="zh-CN" altLang="en-US" dirty="0"/>
          </a:p>
        </p:txBody>
      </p:sp>
      <p:sp>
        <p:nvSpPr>
          <p:cNvPr id="6" name="Rectangle 5"/>
          <p:cNvSpPr/>
          <p:nvPr/>
        </p:nvSpPr>
        <p:spPr>
          <a:xfrm>
            <a:off x="10281130" y="5473184"/>
            <a:ext cx="1345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Zaha</a:t>
            </a:r>
            <a:r>
              <a:rPr lang="en-GB" dirty="0"/>
              <a:t> </a:t>
            </a:r>
            <a:r>
              <a:rPr lang="en-GB" dirty="0" err="1"/>
              <a:t>Hadid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7542" y="3058597"/>
            <a:ext cx="1812416" cy="24145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itle 1"/>
          <p:cNvSpPr txBox="1"/>
          <p:nvPr/>
        </p:nvSpPr>
        <p:spPr>
          <a:xfrm>
            <a:off x="7691336" y="5702935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523645" y="3090009"/>
            <a:ext cx="1415772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+mj-lt"/>
                <a:ea typeface="+mj-ea"/>
                <a:cs typeface="+mj-cs"/>
              </a:rPr>
              <a:t>火车</a:t>
            </a:r>
            <a:endParaRPr lang="en-GB" sz="4600" cap="all" spc="200" dirty="0">
              <a:latin typeface="+mj-lt"/>
              <a:ea typeface="+mj-ea"/>
              <a:cs typeface="+mj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498798" y="2566789"/>
            <a:ext cx="1465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uǒ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51748" y="3890228"/>
            <a:ext cx="2159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train</a:t>
            </a:r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3479" y="1331386"/>
            <a:ext cx="5939346" cy="39645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/>
          <p:cNvSpPr txBox="1"/>
          <p:nvPr/>
        </p:nvSpPr>
        <p:spPr>
          <a:xfrm>
            <a:off x="4979279" y="5673788"/>
            <a:ext cx="14670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>
                <a:latin typeface="+mj-lt"/>
                <a:ea typeface="+mj-ea"/>
                <a:cs typeface="+mj-cs"/>
              </a:rPr>
              <a:t>高铁</a:t>
            </a:r>
            <a:endParaRPr lang="en-GB" sz="4800" cap="all" spc="200" dirty="0">
              <a:latin typeface="+mj-lt"/>
              <a:ea typeface="+mj-ea"/>
              <a:cs typeface="+mj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081871" y="5295900"/>
            <a:ext cx="1364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āo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iě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549248" y="5828745"/>
            <a:ext cx="1673225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CRH</a:t>
            </a:r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Title 1"/>
          <p:cNvSpPr txBox="1"/>
          <p:nvPr/>
        </p:nvSpPr>
        <p:spPr>
          <a:xfrm>
            <a:off x="8541385" y="5175062"/>
            <a:ext cx="1898015" cy="26923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US" altLang="zh-CN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BaiDu</a:t>
            </a:r>
            <a:r>
              <a:rPr lang="en-US" altLang="zh-CN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Picture </a:t>
            </a:r>
            <a:endParaRPr lang="zh-CN" altLang="en-US" sz="1600" dirty="0">
              <a:solidFill>
                <a:schemeClr val="tx1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1631" y="3421362"/>
            <a:ext cx="203132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 smtClean="0">
                <a:latin typeface="+mj-lt"/>
                <a:ea typeface="+mj-ea"/>
                <a:cs typeface="+mj-cs"/>
              </a:rPr>
              <a:t>火车</a:t>
            </a:r>
            <a:r>
              <a:rPr lang="zh-CN" altLang="en-US" sz="4600" cap="all" spc="200" dirty="0">
                <a:latin typeface="+mj-lt"/>
                <a:ea typeface="+mj-ea"/>
                <a:cs typeface="+mj-cs"/>
              </a:rPr>
              <a:t>站</a:t>
            </a:r>
            <a:endParaRPr lang="en-GB" sz="4600" cap="all" spc="2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15228" y="2941140"/>
            <a:ext cx="2444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uǒ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àn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27208" y="4221581"/>
            <a:ext cx="3965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train station</a:t>
            </a:r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7" name="图片 2" descr="IMG_20140204_13272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083" y="615746"/>
            <a:ext cx="4075112" cy="54392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49655" y="1707515"/>
            <a:ext cx="5805805" cy="43516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dirty="0"/>
              <a:t>Beijing--Shanghai  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Distance: 1216.3km </a:t>
            </a:r>
            <a:r>
              <a:rPr lang="zh-CN" altLang="en-US" dirty="0"/>
              <a:t>（</a:t>
            </a:r>
            <a:r>
              <a:rPr lang="en-US" altLang="zh-CN" dirty="0"/>
              <a:t>4 * </a:t>
            </a:r>
            <a:r>
              <a:rPr lang="en-US" altLang="zh-CN" dirty="0"/>
              <a:t>Swansea--&gt;London</a:t>
            </a:r>
            <a:r>
              <a:rPr lang="zh-CN" altLang="en-US" dirty="0"/>
              <a:t>）</a:t>
            </a:r>
            <a:r>
              <a:rPr lang="en-US" altLang="zh-CN" dirty="0"/>
              <a:t> 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Time</a:t>
            </a:r>
            <a:r>
              <a:rPr lang="zh-CN" altLang="en-US" dirty="0"/>
              <a:t>：</a:t>
            </a:r>
            <a:r>
              <a:rPr lang="en-US" altLang="zh-CN" dirty="0"/>
              <a:t> 4h30min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Cost</a:t>
            </a:r>
            <a:r>
              <a:rPr lang="zh-CN" altLang="en-US" dirty="0"/>
              <a:t>：</a:t>
            </a:r>
            <a:r>
              <a:rPr lang="en-US" altLang="zh-CN" dirty="0"/>
              <a:t>550RMB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FF0000"/>
                </a:solidFill>
              </a:rPr>
              <a:t>（</a:t>
            </a:r>
            <a:r>
              <a:rPr lang="en-US" altLang="zh-CN" dirty="0">
                <a:solidFill>
                  <a:srgbClr val="FF0000"/>
                </a:solidFill>
              </a:rPr>
              <a:t>63.8GBP</a:t>
            </a:r>
            <a:r>
              <a:rPr lang="zh-CN" altLang="en-US" dirty="0">
                <a:solidFill>
                  <a:srgbClr val="FF0000"/>
                </a:solidFill>
              </a:rPr>
              <a:t>）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>
                <a:solidFill>
                  <a:srgbClr val="FF0000"/>
                </a:solidFill>
              </a:rPr>
              <a:t>Normal Train </a:t>
            </a:r>
            <a:r>
              <a:rPr lang="zh-CN" altLang="en-US" dirty="0"/>
              <a:t>：（</a:t>
            </a:r>
            <a:r>
              <a:rPr lang="en-US" altLang="zh-CN" dirty="0"/>
              <a:t>seat</a:t>
            </a:r>
            <a:r>
              <a:rPr lang="zh-CN" altLang="en-US" dirty="0"/>
              <a:t>）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Time</a:t>
            </a:r>
            <a:r>
              <a:rPr lang="zh-CN" altLang="en-US" dirty="0"/>
              <a:t>：</a:t>
            </a:r>
            <a:r>
              <a:rPr lang="en-US" altLang="zh-CN" dirty="0"/>
              <a:t>10-15hours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Cost</a:t>
            </a:r>
            <a:r>
              <a:rPr lang="zh-CN" altLang="en-US" dirty="0"/>
              <a:t>：</a:t>
            </a:r>
            <a:r>
              <a:rPr lang="en-US" altLang="zh-CN" dirty="0"/>
              <a:t>177RMB</a:t>
            </a:r>
            <a:endParaRPr lang="en-US" altLang="zh-CN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FF0000"/>
                </a:solidFill>
              </a:rPr>
              <a:t>（</a:t>
            </a:r>
            <a:r>
              <a:rPr lang="en-US" altLang="zh-CN" dirty="0">
                <a:solidFill>
                  <a:srgbClr val="FF0000"/>
                </a:solidFill>
              </a:rPr>
              <a:t>20GBP</a:t>
            </a:r>
            <a:r>
              <a:rPr lang="zh-CN" altLang="en-US" dirty="0">
                <a:solidFill>
                  <a:srgbClr val="FF0000"/>
                </a:solidFill>
              </a:rPr>
              <a:t>）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46745" y="1374139"/>
            <a:ext cx="2972435" cy="34772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6" name="直接箭头连接符 5"/>
          <p:cNvCxnSpPr/>
          <p:nvPr/>
        </p:nvCxnSpPr>
        <p:spPr>
          <a:xfrm flipH="1">
            <a:off x="9934257" y="1560829"/>
            <a:ext cx="20955" cy="329057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右弧形箭头 7"/>
          <p:cNvSpPr/>
          <p:nvPr/>
        </p:nvSpPr>
        <p:spPr>
          <a:xfrm>
            <a:off x="10488295" y="4351020"/>
            <a:ext cx="730885" cy="121666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654415" y="5199380"/>
            <a:ext cx="1833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>
                <a:solidFill>
                  <a:srgbClr val="FF0000"/>
                </a:solidFill>
              </a:rPr>
              <a:t>Around 900 km</a:t>
            </a:r>
            <a:endParaRPr lang="en-US" altLang="zh-CN" b="1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78890" y="834571"/>
            <a:ext cx="160020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 action="ppaction://hlinkfile"/>
              </a:rPr>
              <a:t>Travel by </a:t>
            </a:r>
            <a:r>
              <a:rPr lang="en-US" altLang="en-GB" dirty="0" smtClean="0">
                <a:hlinkClick r:id="rId2" action="ppaction://hlinkfile"/>
              </a:rPr>
              <a:t>CRH</a:t>
            </a:r>
            <a:endParaRPr lang="en-US" altLang="en-GB" dirty="0" smtClean="0">
              <a:hlinkClick r:id="rId2" action="ppaction://hlinkfile"/>
            </a:endParaRPr>
          </a:p>
        </p:txBody>
      </p:sp>
      <p:sp>
        <p:nvSpPr>
          <p:cNvPr id="2" name="Rectangle 11"/>
          <p:cNvSpPr/>
          <p:nvPr/>
        </p:nvSpPr>
        <p:spPr>
          <a:xfrm>
            <a:off x="3514090" y="815521"/>
            <a:ext cx="1720215" cy="368300"/>
          </a:xfrm>
          <a:prstGeom prst="rect">
            <a:avLst/>
          </a:prstGeom>
        </p:spPr>
        <p:txBody>
          <a:bodyPr wrap="none">
            <a:spAutoFit/>
          </a:bodyPr>
          <a:p>
            <a:r>
              <a:rPr lang="en-GB" dirty="0" smtClean="0">
                <a:hlinkClick r:id="rId3" action="ppaction://hlinkfile"/>
              </a:rPr>
              <a:t>Travel by </a:t>
            </a:r>
            <a:r>
              <a:rPr lang="en-US" altLang="en-GB" dirty="0" smtClean="0">
                <a:hlinkClick r:id="rId3" action="ppaction://hlinkfile"/>
              </a:rPr>
              <a:t>CRH2</a:t>
            </a:r>
            <a:endParaRPr lang="en-US" altLang="en-GB" dirty="0" smtClean="0">
              <a:hlinkClick r:id="rId3" action="ppaction://hlinkfile"/>
            </a:endParaRPr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98821" y="2506440"/>
            <a:ext cx="14670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地铁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00799" y="1983220"/>
            <a:ext cx="1162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ì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iě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7190" y="3432373"/>
            <a:ext cx="2370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2800" cap="all" spc="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subway</a:t>
            </a:r>
            <a:r>
              <a:rPr lang="zh-CN" altLang="en-US" sz="2800" cap="all" spc="2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6274" y="225143"/>
            <a:ext cx="8299451" cy="622458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5" name="TextBox 14"/>
          <p:cNvSpPr txBox="1"/>
          <p:nvPr/>
        </p:nvSpPr>
        <p:spPr>
          <a:xfrm>
            <a:off x="515486" y="4754995"/>
            <a:ext cx="2124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1,2,4…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4888" y="2852896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地铁站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0610" y="2411183"/>
            <a:ext cx="2042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ì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iě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àn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8582" y="3768746"/>
            <a:ext cx="44209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 smtClean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（</a:t>
            </a:r>
            <a:r>
              <a:rPr lang="en-US" altLang="zh-CN" sz="2800" cap="all" spc="200" dirty="0" smtClean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subway station</a:t>
            </a:r>
            <a:r>
              <a:rPr lang="zh-CN" altLang="en-US" sz="2800" cap="all" spc="200" dirty="0" smtClean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650" y="923925"/>
            <a:ext cx="5918200" cy="4438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0" t="12933" r="4400" b="11334"/>
          <a:stretch>
            <a:fillRect/>
          </a:stretch>
        </p:blipFill>
        <p:spPr>
          <a:xfrm>
            <a:off x="3783370" y="1704975"/>
            <a:ext cx="2188805" cy="13906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44637" y="3436918"/>
            <a:ext cx="16450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cap="all" spc="200" dirty="0" smtClean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3-9 RMB</a:t>
            </a:r>
            <a:endParaRPr lang="en-US" altLang="zh-CN" sz="2800" cap="all" spc="200" dirty="0" smtClean="0">
              <a:solidFill>
                <a:srgbClr val="00B050"/>
              </a:solidFill>
              <a:latin typeface="+mj-lt"/>
              <a:ea typeface="+mj-ea"/>
              <a:cs typeface="+mj-cs"/>
            </a:endParaRPr>
          </a:p>
          <a:p>
            <a:r>
              <a:rPr lang="en-US" sz="2800" cap="all" spc="200" dirty="0" smtClean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&lt;1GBP</a:t>
            </a:r>
            <a:endParaRPr lang="en-GB" sz="2800" cap="all" spc="200" dirty="0">
              <a:solidFill>
                <a:srgbClr val="00B05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635" y="1704975"/>
            <a:ext cx="2444172" cy="13906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3370" y="3524250"/>
            <a:ext cx="2188805" cy="1428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501"/>
          <a:stretch>
            <a:fillRect/>
          </a:stretch>
        </p:blipFill>
        <p:spPr>
          <a:xfrm>
            <a:off x="6514635" y="3524250"/>
            <a:ext cx="2444172" cy="1457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20812" y="858589"/>
            <a:ext cx="1468672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iào</a:t>
            </a:r>
            <a:endParaRPr lang="en-GB" sz="28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zh-CN" altLang="en-US" sz="4800" cap="all" spc="200" dirty="0" smtClean="0">
                <a:latin typeface="+mj-lt"/>
                <a:ea typeface="+mj-ea"/>
                <a:cs typeface="+mj-cs"/>
              </a:rPr>
              <a:t>票</a:t>
            </a:r>
            <a:endParaRPr lang="en-US" altLang="zh-CN" sz="4800" cap="all" spc="200" dirty="0" smtClean="0">
              <a:latin typeface="+mj-lt"/>
              <a:ea typeface="+mj-ea"/>
              <a:cs typeface="+mj-cs"/>
            </a:endParaRPr>
          </a:p>
          <a:p>
            <a:r>
              <a:rPr lang="en-US" altLang="zh-CN" sz="2800" cap="all" spc="200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ticket</a:t>
            </a:r>
            <a:endParaRPr lang="en-GB" sz="2800" cap="all" spc="200" dirty="0">
              <a:solidFill>
                <a:srgbClr val="00B0F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标题 1"/>
          <p:cNvSpPr txBox="1"/>
          <p:nvPr/>
        </p:nvSpPr>
        <p:spPr>
          <a:xfrm>
            <a:off x="855048" y="5276583"/>
            <a:ext cx="5117127" cy="657257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kumimoji="1" lang="en-US" altLang="zh-CN" dirty="0">
                <a:hlinkClick r:id="rId5" tooltip="" action="ppaction://hlinkfile"/>
              </a:rPr>
              <a:t>T</a:t>
            </a:r>
            <a:r>
              <a:rPr kumimoji="1" lang="en-US" altLang="zh-CN" dirty="0" smtClean="0">
                <a:hlinkClick r:id="rId5" tooltip="" action="ppaction://hlinkfile"/>
              </a:rPr>
              <a:t>ake subway in Beijing</a:t>
            </a:r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068671" y="3054171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公交车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59667" y="2542153"/>
            <a:ext cx="2326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ōng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iāo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302708" y="3994098"/>
            <a:ext cx="164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Bus</a:t>
            </a:r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015" y="1704974"/>
            <a:ext cx="6217660" cy="340756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66184" y="1120706"/>
            <a:ext cx="2749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 smtClean="0">
                <a:latin typeface="+mj-lt"/>
                <a:ea typeface="+mj-ea"/>
                <a:cs typeface="+mj-cs"/>
              </a:rPr>
              <a:t>公交</a:t>
            </a:r>
            <a:r>
              <a:rPr lang="zh-CN" altLang="en-US" sz="4800" cap="all" spc="200" dirty="0">
                <a:latin typeface="+mj-lt"/>
                <a:ea typeface="+mj-ea"/>
                <a:cs typeface="+mj-cs"/>
              </a:rPr>
              <a:t>车站</a:t>
            </a:r>
            <a:endParaRPr lang="en-GB" sz="4800" cap="all" spc="2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71233" y="597486"/>
            <a:ext cx="33057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ōng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iāo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àn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2378" y="1951703"/>
            <a:ext cx="3574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Bus station</a:t>
            </a:r>
            <a:r>
              <a:rPr lang="zh-CN" altLang="en-US" sz="2800" cap="all" spc="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926" y="981075"/>
            <a:ext cx="6465373" cy="48490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内容占位符 2"/>
          <p:cNvSpPr>
            <a:spLocks noGrp="1"/>
          </p:cNvSpPr>
          <p:nvPr>
            <p:ph idx="1"/>
          </p:nvPr>
        </p:nvSpPr>
        <p:spPr>
          <a:xfrm>
            <a:off x="619754" y="2911556"/>
            <a:ext cx="3608670" cy="2918549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r>
              <a:rPr lang="en-US" altLang="zh-CN" dirty="0" smtClean="0"/>
              <a:t>In </a:t>
            </a:r>
            <a:r>
              <a:rPr lang="en-US" altLang="zh-CN" dirty="0"/>
              <a:t>China</a:t>
            </a:r>
            <a:r>
              <a:rPr lang="zh-CN" altLang="en-US" dirty="0"/>
              <a:t>， </a:t>
            </a:r>
            <a:r>
              <a:rPr lang="en-US" altLang="zh-CN" dirty="0"/>
              <a:t>we don't do any greetings to the driver or ask the driver  to stop the bus</a:t>
            </a:r>
            <a:r>
              <a:rPr lang="zh-CN" altLang="en-US" dirty="0"/>
              <a:t>，</a:t>
            </a:r>
            <a:r>
              <a:rPr lang="en-US" altLang="zh-CN" dirty="0"/>
              <a:t>the bus driver will stop at every station .Just wait for your bus and get on when it stops.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Suggestions</a:t>
            </a:r>
            <a:r>
              <a:rPr lang="zh-CN" altLang="en-US" dirty="0"/>
              <a:t>：</a:t>
            </a:r>
            <a:r>
              <a:rPr lang="en-US" altLang="zh-CN" dirty="0"/>
              <a:t>Buy a city bus card  (2RMB+extra km) </a:t>
            </a:r>
            <a:r>
              <a:rPr lang="en-US" altLang="zh-CN" dirty="0" smtClean="0"/>
              <a:t>=</a:t>
            </a:r>
            <a:endParaRPr lang="en-US" altLang="zh-CN" dirty="0"/>
          </a:p>
        </p:txBody>
      </p:sp>
      <p:sp>
        <p:nvSpPr>
          <p:cNvPr id="10" name="矩形 5"/>
          <p:cNvSpPr/>
          <p:nvPr/>
        </p:nvSpPr>
        <p:spPr>
          <a:xfrm>
            <a:off x="836012" y="5830105"/>
            <a:ext cx="4803047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6000" b="1" dirty="0">
                <a:blipFill>
                  <a:blip r:embed="rId2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0.23 Pound</a:t>
            </a:r>
            <a:r>
              <a:rPr lang="zh-CN" altLang="en-US" sz="6000" b="1" dirty="0">
                <a:blipFill>
                  <a:blip r:embed="rId2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！</a:t>
            </a:r>
            <a:endParaRPr lang="zh-CN" altLang="en-US" sz="6000" b="1" dirty="0">
              <a:blipFill>
                <a:blip r:embed="rId2"/>
                <a:stretch>
                  <a:fillRect/>
                </a:stretch>
              </a:blip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2876" y="1910776"/>
            <a:ext cx="3956620" cy="25636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9839" y="1910776"/>
            <a:ext cx="3418140" cy="25636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/>
          <p:cNvSpPr txBox="1"/>
          <p:nvPr/>
        </p:nvSpPr>
        <p:spPr>
          <a:xfrm>
            <a:off x="1176702" y="2709574"/>
            <a:ext cx="2108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出租车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252317" y="2186354"/>
            <a:ext cx="1923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ū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ū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52317" y="3540571"/>
            <a:ext cx="1741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TAXI</a:t>
            </a:r>
            <a:r>
              <a:rPr lang="zh-CN" altLang="en-US" sz="28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28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077481" y="2848261"/>
            <a:ext cx="3819048" cy="22857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5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9531" y="2818122"/>
            <a:ext cx="3509194" cy="231585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196551" y="1812533"/>
            <a:ext cx="2230446" cy="552450"/>
          </a:xfrm>
        </p:spPr>
        <p:txBody>
          <a:bodyPr>
            <a:normAutofit/>
          </a:bodyPr>
          <a:lstStyle/>
          <a:p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Shared </a:t>
            </a:r>
            <a:r>
              <a:rPr lang="en-US" altLang="zh-CN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Bike</a:t>
            </a:r>
            <a:endParaRPr lang="en-US" altLang="zh-C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67931" y="1010766"/>
            <a:ext cx="33409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 smtClean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共 享 单 车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75760" y="487546"/>
            <a:ext cx="3326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òng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iǎng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ān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339531" y="1995651"/>
            <a:ext cx="3758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hlinkClick r:id="rId3" tooltip="" action="ppaction://hlinkfile"/>
              </a:rPr>
              <a:t>How To Use </a:t>
            </a:r>
            <a:r>
              <a:rPr lang="en-GB" b="1" dirty="0" smtClean="0">
                <a:hlinkClick r:id="rId3" tooltip="" action="ppaction://hlinkfile"/>
              </a:rPr>
              <a:t>Bike </a:t>
            </a:r>
            <a:r>
              <a:rPr lang="en-GB" b="1" dirty="0">
                <a:hlinkClick r:id="rId3" tooltip="" action="ppaction://hlinkfile"/>
              </a:rPr>
              <a:t>Sharing Service </a:t>
            </a:r>
            <a:endParaRPr lang="en-GB" dirty="0"/>
          </a:p>
        </p:txBody>
      </p:sp>
      <p:sp>
        <p:nvSpPr>
          <p:cNvPr id="10" name="矩形 5"/>
          <p:cNvSpPr/>
          <p:nvPr/>
        </p:nvSpPr>
        <p:spPr>
          <a:xfrm>
            <a:off x="930612" y="5472814"/>
            <a:ext cx="4307303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6000" b="1" dirty="0" smtClean="0">
                <a:blipFill>
                  <a:blip r:embed="rId4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1Rmb/Hour</a:t>
            </a:r>
            <a:endParaRPr lang="zh-CN" altLang="en-US" sz="6000" b="1" dirty="0">
              <a:blipFill>
                <a:blip r:embed="rId4"/>
                <a:stretch>
                  <a:fillRect/>
                </a:stretch>
              </a:blip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375" y="676275"/>
            <a:ext cx="4086225" cy="259884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Rectangle 5"/>
          <p:cNvSpPr/>
          <p:nvPr/>
        </p:nvSpPr>
        <p:spPr>
          <a:xfrm>
            <a:off x="2405989" y="2594256"/>
            <a:ext cx="31280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Rent a Car or use </a:t>
            </a:r>
            <a:r>
              <a:rPr lang="en-GB" dirty="0" smtClean="0"/>
              <a:t>Shared </a:t>
            </a:r>
            <a:r>
              <a:rPr lang="en-GB" dirty="0"/>
              <a:t>car</a:t>
            </a:r>
            <a:endParaRPr lang="en-GB" dirty="0"/>
          </a:p>
        </p:txBody>
      </p:sp>
      <p:pic>
        <p:nvPicPr>
          <p:cNvPr id="10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09" y="3784020"/>
            <a:ext cx="3744916" cy="26091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1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183" y="3784020"/>
            <a:ext cx="4030842" cy="257240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2" name="Rectangle 11"/>
          <p:cNvSpPr/>
          <p:nvPr/>
        </p:nvSpPr>
        <p:spPr>
          <a:xfrm>
            <a:off x="1056342" y="1773823"/>
            <a:ext cx="53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/>
              <a:t>Car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89869" y="942826"/>
            <a:ext cx="14670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cap="all" spc="200" dirty="0" smtClean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汽</a:t>
            </a:r>
            <a:r>
              <a:rPr lang="zh-CN" altLang="en-US" sz="4800" cap="all" spc="200" dirty="0" smtClean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车</a:t>
            </a:r>
            <a:endParaRPr lang="en-GB" sz="4800" cap="all" spc="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41351" y="507115"/>
            <a:ext cx="1164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ì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GB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5.xml><?xml version="1.0" encoding="utf-8"?>
<p:tagLst xmlns:p="http://schemas.openxmlformats.org/presentationml/2006/main">
  <p:tag name="KSO_WM_DOC_GUID" val="{583d4b9f-d10d-47c1-bc42-8c79eeb87aea}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1590</Words>
  <Application>WPS 演示</Application>
  <PresentationFormat>Widescreen</PresentationFormat>
  <Paragraphs>208</Paragraphs>
  <Slides>24</Slides>
  <Notes>9</Notes>
  <HiddenSlides>0</HiddenSlides>
  <MMClips>0</MMClips>
  <ScaleCrop>false</ScaleCrop>
  <HeadingPairs>
    <vt:vector size="8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24</vt:i4>
      </vt:variant>
    </vt:vector>
  </HeadingPairs>
  <TitlesOfParts>
    <vt:vector size="39" baseType="lpstr">
      <vt:lpstr>Arial</vt:lpstr>
      <vt:lpstr>宋体</vt:lpstr>
      <vt:lpstr>Wingdings</vt:lpstr>
      <vt:lpstr>Wingdings 3</vt:lpstr>
      <vt:lpstr>Arial</vt:lpstr>
      <vt:lpstr>方正姚体</vt:lpstr>
      <vt:lpstr>Trebuchet MS</vt:lpstr>
      <vt:lpstr>微软雅黑</vt:lpstr>
      <vt:lpstr>Arial Unicode MS</vt:lpstr>
      <vt:lpstr>华文新魏</vt:lpstr>
      <vt:lpstr>Calibri</vt:lpstr>
      <vt:lpstr>等线</vt:lpstr>
      <vt:lpstr>Facet</vt:lpstr>
      <vt:lpstr>Paint.Picture</vt:lpstr>
      <vt:lpstr>Paint.Picture</vt:lpstr>
      <vt:lpstr>PowerPoint 演示文稿</vt:lpstr>
      <vt:lpstr> Public Transportation</vt:lpstr>
      <vt:lpstr>PowerPoint 演示文稿</vt:lpstr>
      <vt:lpstr>伦敦</vt:lpstr>
      <vt:lpstr>PowerPoint 演示文稿</vt:lpstr>
      <vt:lpstr> Public Transportation</vt:lpstr>
      <vt:lpstr> Public Transportation</vt:lpstr>
      <vt:lpstr>PowerPoint 演示文稿</vt:lpstr>
      <vt:lpstr>PowerPoint 演示文稿</vt:lpstr>
      <vt:lpstr>PowerPoint 演示文稿</vt:lpstr>
      <vt:lpstr>飞 机（Plane）</vt:lpstr>
      <vt:lpstr>      (飞 ) 机场  （AIRPORT）                 </vt:lpstr>
      <vt:lpstr>北京新机场，2014-2019.09                 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Shared Bike</vt:lpstr>
      <vt:lpstr>PowerPoint 演示文稿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4 Public transportation</dc:title>
  <dc:creator>Ju Wang</dc:creator>
  <cp:lastModifiedBy>benny0542</cp:lastModifiedBy>
  <cp:revision>124</cp:revision>
  <dcterms:created xsi:type="dcterms:W3CDTF">2019-02-12T10:06:00Z</dcterms:created>
  <dcterms:modified xsi:type="dcterms:W3CDTF">2019-03-11T21:47:19Z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2052-11.1.0.8527</vt:lpwstr>
  </property>
</Properties>
</file>