
<file path=[Content_Types].xml><?xml version="1.0" encoding="utf-8"?>
<Types xmlns="http://schemas.openxmlformats.org/package/2006/content-types">
  <Default Extension="fntdata" ContentType="application/x-fontdata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embedTrueTypeFonts="1" saveSubsetFonts="1" autoCompressPictures="0">
  <p:sldMasterIdLst>
    <p:sldMasterId id="2147483676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76" r:id="rId11"/>
    <p:sldId id="275" r:id="rId12"/>
  </p:sldIdLst>
  <p:sldSz cx="9144000" cy="5143500" type="screen16x9"/>
  <p:notesSz cx="6858000" cy="9144000"/>
  <p:embeddedFontLst>
    <p:embeddedFont>
      <p:font typeface="Bebas Neue" panose="020B0606020202050201" pitchFamily="34" charset="0"/>
      <p:regular r:id="rId14"/>
    </p:embeddedFont>
    <p:embeddedFont>
      <p:font typeface="Cormorant Garamond" panose="020B0604020202020204" charset="0"/>
      <p:regular r:id="rId15"/>
      <p:bold r:id="rId16"/>
      <p:italic r:id="rId17"/>
      <p:boldItalic r:id="rId18"/>
    </p:embeddedFont>
    <p:embeddedFont>
      <p:font typeface="Cormorant Garamond SemiBold" panose="020B0604020202020204" charset="0"/>
      <p:regular r:id="rId19"/>
      <p:bold r:id="rId20"/>
      <p:italic r:id="rId21"/>
      <p:boldItalic r:id="rId22"/>
    </p:embeddedFont>
    <p:embeddedFont>
      <p:font typeface="Nunito Light" pitchFamily="2" charset="0"/>
      <p:regular r:id="rId23"/>
      <p:italic r:id="rId24"/>
    </p:embeddedFont>
    <p:embeddedFont>
      <p:font typeface="Raleway" pitchFamily="2" charset="0"/>
      <p:regular r:id="rId25"/>
      <p:bold r:id="rId26"/>
      <p:italic r:id="rId27"/>
      <p:boldItalic r:id="rId28"/>
    </p:embeddedFont>
    <p:embeddedFont>
      <p:font typeface="Tw Cen MT" panose="020B0602020104020603" pitchFamily="34" charset="0"/>
      <p:regular r:id="rId29"/>
      <p:bold r:id="rId30"/>
      <p:italic r:id="rId31"/>
      <p:boldItalic r:id="rId32"/>
    </p:embeddedFont>
    <p:embeddedFont>
      <p:font typeface="Wingdings 3" panose="05040102010807070707" pitchFamily="18" charset="2"/>
      <p:regular r:id="rId33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2671D45A-92FE-4E26-8742-B83DD3134323}">
  <a:tblStyle styleId="{2671D45A-92FE-4E26-8742-B83DD3134323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9E9E9E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  <a:tblStyle styleId="{65B4E7B2-C135-4A65-8009-DCF40288F179}" styleName="Table_1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5" autoAdjust="0"/>
    <p:restoredTop sz="94660"/>
  </p:normalViewPr>
  <p:slideViewPr>
    <p:cSldViewPr snapToGrid="0">
      <p:cViewPr>
        <p:scale>
          <a:sx n="100" d="100"/>
          <a:sy n="100" d="100"/>
        </p:scale>
        <p:origin x="456" y="54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notesMaster" Target="notesMasters/notesMaster1.xml"/><Relationship Id="rId18" Type="http://schemas.openxmlformats.org/officeDocument/2006/relationships/font" Target="fonts/font5.fntdata"/><Relationship Id="rId26" Type="http://schemas.openxmlformats.org/officeDocument/2006/relationships/font" Target="fonts/font13.fntdata"/><Relationship Id="rId21" Type="http://schemas.openxmlformats.org/officeDocument/2006/relationships/font" Target="fonts/font8.fntdata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4.fntdata"/><Relationship Id="rId25" Type="http://schemas.openxmlformats.org/officeDocument/2006/relationships/font" Target="fonts/font12.fntdata"/><Relationship Id="rId33" Type="http://schemas.openxmlformats.org/officeDocument/2006/relationships/font" Target="fonts/font20.fntdata"/><Relationship Id="rId2" Type="http://schemas.openxmlformats.org/officeDocument/2006/relationships/slide" Target="slides/slide1.xml"/><Relationship Id="rId16" Type="http://schemas.openxmlformats.org/officeDocument/2006/relationships/font" Target="fonts/font3.fntdata"/><Relationship Id="rId20" Type="http://schemas.openxmlformats.org/officeDocument/2006/relationships/font" Target="fonts/font7.fntdata"/><Relationship Id="rId29" Type="http://schemas.openxmlformats.org/officeDocument/2006/relationships/font" Target="fonts/font16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11.fntdata"/><Relationship Id="rId32" Type="http://schemas.openxmlformats.org/officeDocument/2006/relationships/font" Target="fonts/font19.fntdata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font" Target="fonts/font2.fntdata"/><Relationship Id="rId23" Type="http://schemas.openxmlformats.org/officeDocument/2006/relationships/font" Target="fonts/font10.fntdata"/><Relationship Id="rId28" Type="http://schemas.openxmlformats.org/officeDocument/2006/relationships/font" Target="fonts/font15.fntdata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font" Target="fonts/font6.fntdata"/><Relationship Id="rId31" Type="http://schemas.openxmlformats.org/officeDocument/2006/relationships/font" Target="fonts/font18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1.fntdata"/><Relationship Id="rId22" Type="http://schemas.openxmlformats.org/officeDocument/2006/relationships/font" Target="fonts/font9.fntdata"/><Relationship Id="rId27" Type="http://schemas.openxmlformats.org/officeDocument/2006/relationships/font" Target="fonts/font14.fntdata"/><Relationship Id="rId30" Type="http://schemas.openxmlformats.org/officeDocument/2006/relationships/font" Target="fonts/font17.fntdata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>
            <a:spLocks noGrp="1" noRot="1" noChangeAspect="1"/>
          </p:cNvSpPr>
          <p:nvPr>
            <p:ph type="sldImg" idx="2"/>
          </p:nvPr>
        </p:nvSpPr>
        <p:spPr>
          <a:xfrm>
            <a:off x="381300" y="685800"/>
            <a:ext cx="6096075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9525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4" name="Google Shape;4;n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marL="914400" lvl="1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marL="1371600" lvl="2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marL="1828800" lvl="3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marL="2286000" lvl="4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marL="2743200" lvl="5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marL="3200400" lvl="6" indent="-29845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marL="3657600" lvl="7" indent="-29845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marL="4114800" lvl="8" indent="-29845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8" name="Google Shape;188;g250c6572153_0_1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9" name="Google Shape;189;g250c6572153_0_1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8" name="Google Shape;198;g10fb8bc67f7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9" name="Google Shape;199;g10fb8bc67f7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" name="Google Shape;209;g1ff18b49f31_1_3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0" name="Google Shape;210;g1ff18b49f31_1_3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7" name="Google Shape;227;g13376c31365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8" name="Google Shape;228;g13376c31365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0" name="Google Shape;240;g1125d80b419_0_20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1" name="Google Shape;241;g1125d80b419_0_20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" name="Google Shape;249;g110860aa576_0_0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0" name="Google Shape;250;g110860aa576_0_0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4" name="Google Shape;274;g1125d80b419_0_4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75" name="Google Shape;275;g1125d80b419_0_4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4" name="Google Shape;294;g1125d80b419_0_79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95" name="Google Shape;295;g1125d80b419_0_79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6" name="Google Shape;356;g1ff18b49f31_1_7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357" name="Google Shape;357;g1ff18b49f31_1_7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5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8" name="Google Shape;558;g2529e134864_0_14058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59" name="Google Shape;559;g2529e134864_0_14058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5" name="Google Shape;535;g1125d80b419_0_216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36" name="Google Shape;536;g1125d80b419_0_216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13259" y="975589"/>
            <a:ext cx="6517482" cy="1881910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13259" y="2914651"/>
            <a:ext cx="6517482" cy="1028699"/>
          </a:xfrm>
        </p:spPr>
        <p:txBody>
          <a:bodyPr>
            <a:normAutofit/>
          </a:bodyPr>
          <a:lstStyle>
            <a:lvl1pPr marL="0" indent="0" algn="ctr">
              <a:buNone/>
              <a:defRPr sz="165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758429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1775320"/>
            <a:ext cx="7772870" cy="2568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1838670"/>
      </p:ext>
    </p:extLst>
  </p:cSld>
  <p:clrMapOvr>
    <a:masterClrMapping/>
  </p:clrMapOvr>
  <p:hf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621423"/>
            <a:ext cx="7763814" cy="2052614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2743093"/>
            <a:ext cx="7763814" cy="1026137"/>
          </a:xfrm>
        </p:spPr>
        <p:txBody>
          <a:bodyPr>
            <a:normAutofit/>
          </a:bodyPr>
          <a:lstStyle>
            <a:lvl1pPr marL="0" indent="0" algn="ctr">
              <a:buNone/>
              <a:defRPr sz="15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783761"/>
      </p:ext>
    </p:extLst>
  </p:cSld>
  <p:clrMapOvr>
    <a:masterClrMapping/>
  </p:clrMapOvr>
  <p:hf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463888"/>
            <a:ext cx="7773338" cy="11971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685330" y="1775320"/>
            <a:ext cx="3829520" cy="2568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4629150" y="1775320"/>
            <a:ext cx="3829050" cy="256808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57469673"/>
      </p:ext>
    </p:extLst>
  </p:cSld>
  <p:clrMapOvr>
    <a:masterClrMapping/>
  </p:clrMapOvr>
  <p:hf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685332" y="463888"/>
            <a:ext cx="7773338" cy="119713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59746" y="1778263"/>
            <a:ext cx="3655106" cy="509996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685331" y="2288260"/>
            <a:ext cx="3829520" cy="2055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97317" y="1778263"/>
            <a:ext cx="3661353" cy="509996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4629150" y="2288260"/>
            <a:ext cx="3829051" cy="20551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7065867"/>
      </p:ext>
    </p:extLst>
  </p:cSld>
  <p:clrMapOvr>
    <a:masterClrMapping/>
  </p:clrMapOvr>
  <p:hf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31462968"/>
      </p:ext>
    </p:extLst>
  </p:cSld>
  <p:clrMapOvr>
    <a:masterClrMapping/>
  </p:clrMapOvr>
  <p:hf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8832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457200"/>
            <a:ext cx="2951766" cy="1517439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3808547" y="457201"/>
            <a:ext cx="4650122" cy="38861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1974639"/>
            <a:ext cx="2951767" cy="2368761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81765520"/>
      </p:ext>
    </p:extLst>
  </p:cSld>
  <p:clrMapOvr>
    <a:masterClrMapping/>
  </p:clrMapOvr>
  <p:hf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457200"/>
            <a:ext cx="4451227" cy="1517441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68602" y="457201"/>
            <a:ext cx="2441519" cy="38862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46" y="1974639"/>
            <a:ext cx="4451212" cy="2368760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04726733"/>
      </p:ext>
    </p:extLst>
  </p:cSld>
  <p:clrMapOvr>
    <a:masterClrMapping/>
  </p:clrMapOvr>
  <p:hf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46" y="3217030"/>
            <a:ext cx="7773324" cy="608708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88558" y="523696"/>
            <a:ext cx="7366899" cy="2410602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3831546"/>
            <a:ext cx="7773339" cy="511854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6615160"/>
      </p:ext>
    </p:extLst>
  </p:cSld>
  <p:clrMapOvr>
    <a:masterClrMapping/>
  </p:clrMapOvr>
  <p:hf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457200"/>
            <a:ext cx="7773339" cy="2570434"/>
          </a:xfrm>
        </p:spPr>
        <p:txBody>
          <a:bodyPr anchor="ctr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3153616"/>
            <a:ext cx="7773339" cy="1189785"/>
          </a:xfrm>
        </p:spPr>
        <p:txBody>
          <a:bodyPr anchor="ctr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17927293"/>
      </p:ext>
    </p:extLst>
  </p:cSld>
  <p:clrMapOvr>
    <a:masterClrMapping/>
  </p:clrMapOvr>
  <p:hf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4659" y="457200"/>
            <a:ext cx="6977064" cy="2244678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290484" y="2707524"/>
            <a:ext cx="6564224" cy="446091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3279597"/>
            <a:ext cx="7773339" cy="1065790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751116" y="565625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7918169" y="2245184"/>
            <a:ext cx="457200" cy="438582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26403088"/>
      </p:ext>
    </p:extLst>
  </p:cSld>
  <p:clrMapOvr>
    <a:masterClrMapping/>
  </p:clrMapOvr>
  <p:hf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331" y="1604041"/>
            <a:ext cx="7773339" cy="1883876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331" y="3496751"/>
            <a:ext cx="7773339" cy="855483"/>
          </a:xfrm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1866689"/>
      </p:ext>
    </p:extLst>
  </p:cSld>
  <p:clrMapOvr>
    <a:masterClrMapping/>
  </p:clrMapOvr>
  <p:hf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85331" y="457200"/>
            <a:ext cx="7773339" cy="120382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331" y="1775320"/>
            <a:ext cx="2474232" cy="43219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331" y="2207517"/>
            <a:ext cx="2474232" cy="213588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9292" y="1775320"/>
            <a:ext cx="2468641" cy="43219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331012" y="2207517"/>
            <a:ext cx="2477513" cy="213588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1775320"/>
            <a:ext cx="2478696" cy="43219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5979974" y="2207517"/>
            <a:ext cx="2478696" cy="213588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349843"/>
      </p:ext>
    </p:extLst>
  </p:cSld>
  <p:clrMapOvr>
    <a:masterClrMapping/>
  </p:clrMapOvr>
  <p:hf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5331" y="458079"/>
            <a:ext cx="7773339" cy="120294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5331" y="3153615"/>
            <a:ext cx="2472307" cy="43219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5331" y="1775320"/>
            <a:ext cx="2472307" cy="1143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5331" y="3585811"/>
            <a:ext cx="2472307" cy="757589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332069" y="3153615"/>
            <a:ext cx="2476371" cy="43219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331011" y="1775320"/>
            <a:ext cx="2477514" cy="1143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331011" y="3585811"/>
            <a:ext cx="2477514" cy="757589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5979974" y="3153615"/>
            <a:ext cx="2475511" cy="432197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5979974" y="1775320"/>
            <a:ext cx="2478696" cy="1143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5979880" y="3585809"/>
            <a:ext cx="2478790" cy="757591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1221123"/>
      </p:ext>
    </p:extLst>
  </p:cSld>
  <p:clrMapOvr>
    <a:masterClrMapping/>
  </p:clrMapOvr>
  <p:hf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1775320"/>
            <a:ext cx="7773339" cy="25680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82041399"/>
      </p:ext>
    </p:extLst>
  </p:cSld>
  <p:clrMapOvr>
    <a:masterClrMapping/>
  </p:clrMapOvr>
  <p:hf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457201"/>
            <a:ext cx="1914995" cy="38861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685331" y="457201"/>
            <a:ext cx="5744043" cy="38861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0860855"/>
      </p:ext>
    </p:extLst>
  </p:cSld>
  <p:clrMapOvr>
    <a:masterClrMapping/>
  </p:clrMapOvr>
  <p:hf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able of contents">
  <p:cSld name="Table of contents">
    <p:spTree>
      <p:nvGrpSpPr>
        <p:cNvPr id="1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p13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70" name="Google Shape;70;p13"/>
          <p:cNvSpPr txBox="1">
            <a:spLocks noGrp="1"/>
          </p:cNvSpPr>
          <p:nvPr>
            <p:ph type="title" idx="2" hasCustomPrompt="1"/>
          </p:nvPr>
        </p:nvSpPr>
        <p:spPr>
          <a:xfrm>
            <a:off x="715100" y="1331025"/>
            <a:ext cx="867300" cy="57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200">
                <a:latin typeface="Cormorant Garamond"/>
                <a:ea typeface="Cormorant Garamond"/>
                <a:cs typeface="Cormorant Garamond"/>
                <a:sym typeface="Cormorant Garamon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1" name="Google Shape;71;p13"/>
          <p:cNvSpPr txBox="1">
            <a:spLocks noGrp="1"/>
          </p:cNvSpPr>
          <p:nvPr>
            <p:ph type="title" idx="3" hasCustomPrompt="1"/>
          </p:nvPr>
        </p:nvSpPr>
        <p:spPr>
          <a:xfrm>
            <a:off x="715100" y="2797950"/>
            <a:ext cx="867300" cy="57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200">
                <a:latin typeface="Cormorant Garamond"/>
                <a:ea typeface="Cormorant Garamond"/>
                <a:cs typeface="Cormorant Garamond"/>
                <a:sym typeface="Cormorant Garamon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2" name="Google Shape;72;p13"/>
          <p:cNvSpPr txBox="1">
            <a:spLocks noGrp="1"/>
          </p:cNvSpPr>
          <p:nvPr>
            <p:ph type="title" idx="4" hasCustomPrompt="1"/>
          </p:nvPr>
        </p:nvSpPr>
        <p:spPr>
          <a:xfrm>
            <a:off x="2918600" y="1331025"/>
            <a:ext cx="867300" cy="57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200">
                <a:latin typeface="Cormorant Garamond"/>
                <a:ea typeface="Cormorant Garamond"/>
                <a:cs typeface="Cormorant Garamond"/>
                <a:sym typeface="Cormorant Garamon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3" name="Google Shape;73;p13"/>
          <p:cNvSpPr txBox="1">
            <a:spLocks noGrp="1"/>
          </p:cNvSpPr>
          <p:nvPr>
            <p:ph type="title" idx="5" hasCustomPrompt="1"/>
          </p:nvPr>
        </p:nvSpPr>
        <p:spPr>
          <a:xfrm>
            <a:off x="2918600" y="2797950"/>
            <a:ext cx="867300" cy="57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200">
                <a:latin typeface="Cormorant Garamond"/>
                <a:ea typeface="Cormorant Garamond"/>
                <a:cs typeface="Cormorant Garamond"/>
                <a:sym typeface="Cormorant Garamon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4" name="Google Shape;74;p13"/>
          <p:cNvSpPr txBox="1">
            <a:spLocks noGrp="1"/>
          </p:cNvSpPr>
          <p:nvPr>
            <p:ph type="title" idx="6" hasCustomPrompt="1"/>
          </p:nvPr>
        </p:nvSpPr>
        <p:spPr>
          <a:xfrm>
            <a:off x="5718750" y="1331025"/>
            <a:ext cx="867300" cy="57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200">
                <a:latin typeface="Cormorant Garamond"/>
                <a:ea typeface="Cormorant Garamond"/>
                <a:cs typeface="Cormorant Garamond"/>
                <a:sym typeface="Cormorant Garamon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5" name="Google Shape;75;p13"/>
          <p:cNvSpPr txBox="1">
            <a:spLocks noGrp="1"/>
          </p:cNvSpPr>
          <p:nvPr>
            <p:ph type="title" idx="7" hasCustomPrompt="1"/>
          </p:nvPr>
        </p:nvSpPr>
        <p:spPr>
          <a:xfrm>
            <a:off x="5718750" y="2797950"/>
            <a:ext cx="867300" cy="5727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 sz="4200">
                <a:latin typeface="Cormorant Garamond"/>
                <a:ea typeface="Cormorant Garamond"/>
                <a:cs typeface="Cormorant Garamond"/>
                <a:sym typeface="Cormorant Garamond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>
            <a:r>
              <a:t>xx%</a:t>
            </a:r>
          </a:p>
        </p:txBody>
      </p:sp>
      <p:sp>
        <p:nvSpPr>
          <p:cNvPr id="76" name="Google Shape;76;p13"/>
          <p:cNvSpPr txBox="1">
            <a:spLocks noGrp="1"/>
          </p:cNvSpPr>
          <p:nvPr>
            <p:ph type="subTitle" idx="1"/>
          </p:nvPr>
        </p:nvSpPr>
        <p:spPr>
          <a:xfrm>
            <a:off x="715100" y="1832075"/>
            <a:ext cx="2203500" cy="6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7" name="Google Shape;77;p13"/>
          <p:cNvSpPr txBox="1">
            <a:spLocks noGrp="1"/>
          </p:cNvSpPr>
          <p:nvPr>
            <p:ph type="subTitle" idx="8"/>
          </p:nvPr>
        </p:nvSpPr>
        <p:spPr>
          <a:xfrm>
            <a:off x="2918600" y="1832075"/>
            <a:ext cx="2203500" cy="6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8" name="Google Shape;78;p13"/>
          <p:cNvSpPr txBox="1">
            <a:spLocks noGrp="1"/>
          </p:cNvSpPr>
          <p:nvPr>
            <p:ph type="subTitle" idx="9"/>
          </p:nvPr>
        </p:nvSpPr>
        <p:spPr>
          <a:xfrm>
            <a:off x="5718750" y="1832075"/>
            <a:ext cx="2203500" cy="6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79" name="Google Shape;79;p13"/>
          <p:cNvSpPr txBox="1">
            <a:spLocks noGrp="1"/>
          </p:cNvSpPr>
          <p:nvPr>
            <p:ph type="subTitle" idx="13"/>
          </p:nvPr>
        </p:nvSpPr>
        <p:spPr>
          <a:xfrm>
            <a:off x="715100" y="3299000"/>
            <a:ext cx="2203500" cy="6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80" name="Google Shape;80;p13"/>
          <p:cNvSpPr txBox="1">
            <a:spLocks noGrp="1"/>
          </p:cNvSpPr>
          <p:nvPr>
            <p:ph type="subTitle" idx="14"/>
          </p:nvPr>
        </p:nvSpPr>
        <p:spPr>
          <a:xfrm>
            <a:off x="2918600" y="3299000"/>
            <a:ext cx="2203500" cy="6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  <p:sp>
        <p:nvSpPr>
          <p:cNvPr id="81" name="Google Shape;81;p13"/>
          <p:cNvSpPr txBox="1">
            <a:spLocks noGrp="1"/>
          </p:cNvSpPr>
          <p:nvPr>
            <p:ph type="subTitle" idx="15"/>
          </p:nvPr>
        </p:nvSpPr>
        <p:spPr>
          <a:xfrm>
            <a:off x="5718750" y="3299000"/>
            <a:ext cx="2203500" cy="6789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000"/>
              <a:buFont typeface="Raleway"/>
              <a:buNone/>
              <a:defRPr sz="2000" b="1">
                <a:latin typeface="Raleway"/>
                <a:ea typeface="Raleway"/>
                <a:cs typeface="Raleway"/>
                <a:sym typeface="Raleway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44258690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Section header" type="secHead">
  <p:cSld name="1_Section header"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3"/>
          <p:cNvSpPr txBox="1">
            <a:spLocks noGrp="1"/>
          </p:cNvSpPr>
          <p:nvPr>
            <p:ph type="title"/>
          </p:nvPr>
        </p:nvSpPr>
        <p:spPr>
          <a:xfrm>
            <a:off x="2391900" y="2104724"/>
            <a:ext cx="4360200" cy="165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1pPr>
            <a:lvl2pPr lvl="1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2pPr>
            <a:lvl3pPr lvl="2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3pPr>
            <a:lvl4pPr lvl="3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4pPr>
            <a:lvl5pPr lvl="4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5pPr>
            <a:lvl6pPr lvl="5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6pPr>
            <a:lvl7pPr lvl="6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7pPr>
            <a:lvl8pPr lvl="7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8pPr>
            <a:lvl9pPr lvl="8" algn="ctr">
              <a:spcBef>
                <a:spcPts val="0"/>
              </a:spcBef>
              <a:spcAft>
                <a:spcPts val="0"/>
              </a:spcAft>
              <a:buSzPts val="5000"/>
              <a:buNone/>
              <a:defRPr sz="5000"/>
            </a:lvl9pPr>
          </a:lstStyle>
          <a:p>
            <a:endParaRPr/>
          </a:p>
        </p:txBody>
      </p:sp>
      <p:sp>
        <p:nvSpPr>
          <p:cNvPr id="17" name="Google Shape;17;p3"/>
          <p:cNvSpPr txBox="1">
            <a:spLocks noGrp="1"/>
          </p:cNvSpPr>
          <p:nvPr>
            <p:ph type="title" idx="2" hasCustomPrompt="1"/>
          </p:nvPr>
        </p:nvSpPr>
        <p:spPr>
          <a:xfrm>
            <a:off x="3691950" y="882225"/>
            <a:ext cx="1760100" cy="1222500"/>
          </a:xfrm>
          <a:prstGeom prst="rect">
            <a:avLst/>
          </a:prstGeom>
          <a:noFill/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10000">
                <a:latin typeface="Cormorant Garamond"/>
                <a:ea typeface="Cormorant Garamond"/>
                <a:cs typeface="Cormorant Garamond"/>
                <a:sym typeface="Cormorant Garamond"/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6000"/>
              <a:buNone/>
              <a:defRPr sz="6000"/>
            </a:lvl9pPr>
          </a:lstStyle>
          <a:p>
            <a:r>
              <a:t>xx%</a:t>
            </a:r>
          </a:p>
        </p:txBody>
      </p:sp>
    </p:spTree>
    <p:extLst>
      <p:ext uri="{BB962C8B-B14F-4D97-AF65-F5344CB8AC3E}">
        <p14:creationId xmlns:p14="http://schemas.microsoft.com/office/powerpoint/2010/main" val="365607770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One column text">
  <p:cSld name="One column text">
    <p:spTree>
      <p:nvGrpSpPr>
        <p:cNvPr id="1" name="Shape 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" name="Google Shape;39;p7"/>
          <p:cNvSpPr txBox="1">
            <a:spLocks noGrp="1"/>
          </p:cNvSpPr>
          <p:nvPr>
            <p:ph type="title"/>
          </p:nvPr>
        </p:nvSpPr>
        <p:spPr>
          <a:xfrm>
            <a:off x="720000" y="927450"/>
            <a:ext cx="3793800" cy="1188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40" name="Google Shape;40;p7"/>
          <p:cNvSpPr txBox="1">
            <a:spLocks noGrp="1"/>
          </p:cNvSpPr>
          <p:nvPr>
            <p:ph type="body" idx="1"/>
          </p:nvPr>
        </p:nvSpPr>
        <p:spPr>
          <a:xfrm>
            <a:off x="720000" y="2115450"/>
            <a:ext cx="3793800" cy="21006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Font typeface="Nunito Light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E76A28"/>
              </a:buClr>
              <a:buSzPts val="1200"/>
              <a:buFont typeface="Nunito Light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999999"/>
              </a:buClr>
              <a:buSzPts val="1200"/>
              <a:buFont typeface="Nunito Light"/>
              <a:buChar char="■"/>
              <a:defRPr/>
            </a:lvl9pPr>
          </a:lstStyle>
          <a:p>
            <a:endParaRPr/>
          </a:p>
        </p:txBody>
      </p:sp>
      <p:sp>
        <p:nvSpPr>
          <p:cNvPr id="41" name="Google Shape;41;p7"/>
          <p:cNvSpPr>
            <a:spLocks noGrp="1"/>
          </p:cNvSpPr>
          <p:nvPr>
            <p:ph type="pic" idx="2"/>
          </p:nvPr>
        </p:nvSpPr>
        <p:spPr>
          <a:xfrm flipH="1">
            <a:off x="5631000" y="0"/>
            <a:ext cx="3513000" cy="5143500"/>
          </a:xfrm>
          <a:prstGeom prst="rect">
            <a:avLst/>
          </a:prstGeom>
          <a:noFill/>
          <a:ln>
            <a:noFill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84904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wo columns" type="twoColTx">
  <p:cSld name="Title and two columns">
    <p:spTree>
      <p:nvGrpSpPr>
        <p:cNvPr id="1" name="Shape 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Google Shape;25;p5"/>
          <p:cNvSpPr txBox="1">
            <a:spLocks noGrp="1"/>
          </p:cNvSpPr>
          <p:nvPr>
            <p:ph type="subTitle" idx="1"/>
          </p:nvPr>
        </p:nvSpPr>
        <p:spPr>
          <a:xfrm>
            <a:off x="1369500" y="2253425"/>
            <a:ext cx="2750100" cy="71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6" name="Google Shape;26;p5"/>
          <p:cNvSpPr txBox="1">
            <a:spLocks noGrp="1"/>
          </p:cNvSpPr>
          <p:nvPr>
            <p:ph type="subTitle" idx="2"/>
          </p:nvPr>
        </p:nvSpPr>
        <p:spPr>
          <a:xfrm>
            <a:off x="5024388" y="2253425"/>
            <a:ext cx="2750100" cy="7134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27" name="Google Shape;27;p5"/>
          <p:cNvSpPr txBox="1">
            <a:spLocks noGrp="1"/>
          </p:cNvSpPr>
          <p:nvPr>
            <p:ph type="subTitle" idx="3"/>
          </p:nvPr>
        </p:nvSpPr>
        <p:spPr>
          <a:xfrm>
            <a:off x="1369500" y="2966825"/>
            <a:ext cx="2750100" cy="106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8" name="Google Shape;28;p5"/>
          <p:cNvSpPr txBox="1">
            <a:spLocks noGrp="1"/>
          </p:cNvSpPr>
          <p:nvPr>
            <p:ph type="subTitle" idx="4"/>
          </p:nvPr>
        </p:nvSpPr>
        <p:spPr>
          <a:xfrm>
            <a:off x="5024395" y="2966825"/>
            <a:ext cx="2750100" cy="1064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29" name="Google Shape;29;p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19327871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three columns">
  <p:cSld name="Title and three columns">
    <p:spTree>
      <p:nvGrpSpPr>
        <p:cNvPr id="1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15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97" name="Google Shape;97;p15"/>
          <p:cNvSpPr txBox="1">
            <a:spLocks noGrp="1"/>
          </p:cNvSpPr>
          <p:nvPr>
            <p:ph type="subTitle" idx="1"/>
          </p:nvPr>
        </p:nvSpPr>
        <p:spPr>
          <a:xfrm>
            <a:off x="804275" y="2432550"/>
            <a:ext cx="2511300" cy="80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98" name="Google Shape;98;p15"/>
          <p:cNvSpPr txBox="1">
            <a:spLocks noGrp="1"/>
          </p:cNvSpPr>
          <p:nvPr>
            <p:ph type="subTitle" idx="2"/>
          </p:nvPr>
        </p:nvSpPr>
        <p:spPr>
          <a:xfrm>
            <a:off x="804275" y="3232975"/>
            <a:ext cx="2511300" cy="9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99" name="Google Shape;99;p15"/>
          <p:cNvSpPr txBox="1">
            <a:spLocks noGrp="1"/>
          </p:cNvSpPr>
          <p:nvPr>
            <p:ph type="subTitle" idx="3"/>
          </p:nvPr>
        </p:nvSpPr>
        <p:spPr>
          <a:xfrm>
            <a:off x="3315576" y="3232975"/>
            <a:ext cx="2511300" cy="917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0" name="Google Shape;100;p15"/>
          <p:cNvSpPr txBox="1">
            <a:spLocks noGrp="1"/>
          </p:cNvSpPr>
          <p:nvPr>
            <p:ph type="subTitle" idx="4"/>
          </p:nvPr>
        </p:nvSpPr>
        <p:spPr>
          <a:xfrm>
            <a:off x="5826875" y="3229375"/>
            <a:ext cx="2511300" cy="921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01" name="Google Shape;101;p15"/>
          <p:cNvSpPr txBox="1">
            <a:spLocks noGrp="1"/>
          </p:cNvSpPr>
          <p:nvPr>
            <p:ph type="subTitle" idx="5"/>
          </p:nvPr>
        </p:nvSpPr>
        <p:spPr>
          <a:xfrm>
            <a:off x="3315576" y="2432550"/>
            <a:ext cx="2511300" cy="800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02" name="Google Shape;102;p15"/>
          <p:cNvSpPr txBox="1">
            <a:spLocks noGrp="1"/>
          </p:cNvSpPr>
          <p:nvPr>
            <p:ph type="subTitle" idx="6"/>
          </p:nvPr>
        </p:nvSpPr>
        <p:spPr>
          <a:xfrm>
            <a:off x="5826875" y="2429250"/>
            <a:ext cx="2511300" cy="8037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90911057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four columns">
  <p:cSld name="Title and four columns">
    <p:spTree>
      <p:nvGrpSpPr>
        <p:cNvPr id="1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17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118" name="Google Shape;118;p17"/>
          <p:cNvSpPr txBox="1">
            <a:spLocks noGrp="1"/>
          </p:cNvSpPr>
          <p:nvPr>
            <p:ph type="subTitle" idx="1"/>
          </p:nvPr>
        </p:nvSpPr>
        <p:spPr>
          <a:xfrm>
            <a:off x="720000" y="1740925"/>
            <a:ext cx="3816900" cy="425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19" name="Google Shape;119;p17"/>
          <p:cNvSpPr txBox="1">
            <a:spLocks noGrp="1"/>
          </p:cNvSpPr>
          <p:nvPr>
            <p:ph type="subTitle" idx="2"/>
          </p:nvPr>
        </p:nvSpPr>
        <p:spPr>
          <a:xfrm>
            <a:off x="720000" y="2166375"/>
            <a:ext cx="3816900" cy="678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0" name="Google Shape;120;p17"/>
          <p:cNvSpPr txBox="1">
            <a:spLocks noGrp="1"/>
          </p:cNvSpPr>
          <p:nvPr>
            <p:ph type="subTitle" idx="3"/>
          </p:nvPr>
        </p:nvSpPr>
        <p:spPr>
          <a:xfrm>
            <a:off x="4611902" y="2166375"/>
            <a:ext cx="3816900" cy="678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1" name="Google Shape;121;p17"/>
          <p:cNvSpPr txBox="1">
            <a:spLocks noGrp="1"/>
          </p:cNvSpPr>
          <p:nvPr>
            <p:ph type="subTitle" idx="4"/>
          </p:nvPr>
        </p:nvSpPr>
        <p:spPr>
          <a:xfrm>
            <a:off x="720000" y="3914700"/>
            <a:ext cx="3816900" cy="678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2" name="Google Shape;122;p17"/>
          <p:cNvSpPr txBox="1">
            <a:spLocks noGrp="1"/>
          </p:cNvSpPr>
          <p:nvPr>
            <p:ph type="subTitle" idx="5"/>
          </p:nvPr>
        </p:nvSpPr>
        <p:spPr>
          <a:xfrm>
            <a:off x="4611902" y="3914700"/>
            <a:ext cx="3816900" cy="6783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9pPr>
          </a:lstStyle>
          <a:p>
            <a:endParaRPr/>
          </a:p>
        </p:txBody>
      </p:sp>
      <p:sp>
        <p:nvSpPr>
          <p:cNvPr id="123" name="Google Shape;123;p17"/>
          <p:cNvSpPr txBox="1">
            <a:spLocks noGrp="1"/>
          </p:cNvSpPr>
          <p:nvPr>
            <p:ph type="subTitle" idx="6"/>
          </p:nvPr>
        </p:nvSpPr>
        <p:spPr>
          <a:xfrm>
            <a:off x="720000" y="3489325"/>
            <a:ext cx="3816900" cy="425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4" name="Google Shape;124;p17"/>
          <p:cNvSpPr txBox="1">
            <a:spLocks noGrp="1"/>
          </p:cNvSpPr>
          <p:nvPr>
            <p:ph type="subTitle" idx="7"/>
          </p:nvPr>
        </p:nvSpPr>
        <p:spPr>
          <a:xfrm>
            <a:off x="4611900" y="1740925"/>
            <a:ext cx="3816900" cy="425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  <p:sp>
        <p:nvSpPr>
          <p:cNvPr id="125" name="Google Shape;125;p17"/>
          <p:cNvSpPr txBox="1">
            <a:spLocks noGrp="1"/>
          </p:cNvSpPr>
          <p:nvPr>
            <p:ph type="subTitle" idx="8"/>
          </p:nvPr>
        </p:nvSpPr>
        <p:spPr>
          <a:xfrm>
            <a:off x="4611900" y="3489325"/>
            <a:ext cx="3816900" cy="425400"/>
          </a:xfrm>
          <a:prstGeom prst="rect">
            <a:avLst/>
          </a:prstGeom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000">
                <a:solidFill>
                  <a:schemeClr val="dk1"/>
                </a:solidFill>
                <a:latin typeface="Cormorant Garamond SemiBold"/>
                <a:ea typeface="Cormorant Garamond SemiBold"/>
                <a:cs typeface="Cormorant Garamond SemiBold"/>
                <a:sym typeface="Cormorant Garamond SemiBold"/>
              </a:defRPr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Bebas Neue"/>
              <a:buNone/>
              <a:defRPr sz="2400">
                <a:solidFill>
                  <a:schemeClr val="dk1"/>
                </a:solidFill>
                <a:latin typeface="Bebas Neue"/>
                <a:ea typeface="Bebas Neue"/>
                <a:cs typeface="Bebas Neue"/>
                <a:sym typeface="Bebas Neue"/>
              </a:defRPr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24312384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number">
  <p:cSld name="Big number">
    <p:spTree>
      <p:nvGrpSpPr>
        <p:cNvPr id="1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" name="Google Shape;61;p11"/>
          <p:cNvSpPr txBox="1">
            <a:spLocks noGrp="1"/>
          </p:cNvSpPr>
          <p:nvPr>
            <p:ph type="title" hasCustomPrompt="1"/>
          </p:nvPr>
        </p:nvSpPr>
        <p:spPr>
          <a:xfrm>
            <a:off x="2573250" y="1666812"/>
            <a:ext cx="3997500" cy="1096500"/>
          </a:xfrm>
          <a:prstGeom prst="rect">
            <a:avLst/>
          </a:prstGeom>
        </p:spPr>
        <p:txBody>
          <a:bodyPr spcFirstLastPara="1" wrap="square" lIns="91425" tIns="91425" rIns="91425" bIns="91425" anchor="b" anchorCtr="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000"/>
            </a:lvl1pPr>
            <a:lvl2pPr lvl="1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2pPr>
            <a:lvl3pPr lvl="2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3pPr>
            <a:lvl4pPr lvl="3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4pPr>
            <a:lvl5pPr lvl="4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5pPr>
            <a:lvl6pPr lvl="5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6pPr>
            <a:lvl7pPr lvl="6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7pPr>
            <a:lvl8pPr lvl="7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8pPr>
            <a:lvl9pPr lvl="8" algn="ctr">
              <a:spcBef>
                <a:spcPts val="0"/>
              </a:spcBef>
              <a:spcAft>
                <a:spcPts val="0"/>
              </a:spcAft>
              <a:buSzPts val="9600"/>
              <a:buNone/>
              <a:defRPr sz="9600"/>
            </a:lvl9pPr>
          </a:lstStyle>
          <a:p>
            <a:r>
              <a:t>xx%</a:t>
            </a:r>
          </a:p>
        </p:txBody>
      </p:sp>
      <p:sp>
        <p:nvSpPr>
          <p:cNvPr id="62" name="Google Shape;62;p11"/>
          <p:cNvSpPr txBox="1">
            <a:spLocks noGrp="1"/>
          </p:cNvSpPr>
          <p:nvPr>
            <p:ph type="subTitle" idx="1"/>
          </p:nvPr>
        </p:nvSpPr>
        <p:spPr>
          <a:xfrm>
            <a:off x="2573250" y="2763288"/>
            <a:ext cx="3997500" cy="7134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600"/>
              <a:buNone/>
              <a:defRPr sz="16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82686843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hanks">
  <p:cSld name="Thanks">
    <p:spTree>
      <p:nvGrpSpPr>
        <p:cNvPr id="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p22"/>
          <p:cNvSpPr txBox="1">
            <a:spLocks noGrp="1"/>
          </p:cNvSpPr>
          <p:nvPr>
            <p:ph type="ctrTitle"/>
          </p:nvPr>
        </p:nvSpPr>
        <p:spPr>
          <a:xfrm>
            <a:off x="2138950" y="535000"/>
            <a:ext cx="4866000" cy="10563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7200"/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>
            <a:endParaRPr/>
          </a:p>
        </p:txBody>
      </p:sp>
      <p:sp>
        <p:nvSpPr>
          <p:cNvPr id="163" name="Google Shape;163;p22"/>
          <p:cNvSpPr txBox="1">
            <a:spLocks noGrp="1"/>
          </p:cNvSpPr>
          <p:nvPr>
            <p:ph type="subTitle" idx="1"/>
          </p:nvPr>
        </p:nvSpPr>
        <p:spPr>
          <a:xfrm>
            <a:off x="2139050" y="1716700"/>
            <a:ext cx="4866000" cy="11670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None/>
              <a:defRPr/>
            </a:lvl1pPr>
            <a:lvl2pPr lvl="1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2pPr>
            <a:lvl3pPr lvl="2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3pPr>
            <a:lvl4pPr lvl="3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4pPr>
            <a:lvl5pPr lvl="4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5pPr>
            <a:lvl6pPr lvl="5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6pPr>
            <a:lvl7pPr lvl="6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7pPr>
            <a:lvl8pPr lvl="7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8pPr>
            <a:lvl9pPr lvl="8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 sz="1800"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340551709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and body" type="tx">
  <p:cSld name="Title and body">
    <p:spTree>
      <p:nvGrpSpPr>
        <p:cNvPr id="1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4"/>
          <p:cNvSpPr txBox="1">
            <a:spLocks noGrp="1"/>
          </p:cNvSpPr>
          <p:nvPr>
            <p:ph type="title"/>
          </p:nvPr>
        </p:nvSpPr>
        <p:spPr>
          <a:xfrm>
            <a:off x="720000" y="445025"/>
            <a:ext cx="7704000" cy="5727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>
            <a:endParaRPr/>
          </a:p>
        </p:txBody>
      </p:sp>
      <p:sp>
        <p:nvSpPr>
          <p:cNvPr id="21" name="Google Shape;21;p4"/>
          <p:cNvSpPr txBox="1">
            <a:spLocks noGrp="1"/>
          </p:cNvSpPr>
          <p:nvPr>
            <p:ph type="body" idx="1"/>
          </p:nvPr>
        </p:nvSpPr>
        <p:spPr>
          <a:xfrm>
            <a:off x="720000" y="1017725"/>
            <a:ext cx="7704000" cy="35511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>
            <a:lvl1pPr marL="457200" lvl="0" indent="-3175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400"/>
              <a:buChar char="●"/>
              <a:defRPr/>
            </a:lvl1pPr>
            <a:lvl2pPr marL="914400" lvl="1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2pPr>
            <a:lvl3pPr marL="1371600" lvl="2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3pPr>
            <a:lvl4pPr marL="1828800" lvl="3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4pPr>
            <a:lvl5pPr marL="2286000" lvl="4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5pPr>
            <a:lvl6pPr marL="2743200" lvl="5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6pPr>
            <a:lvl7pPr marL="3200400" lvl="6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●"/>
              <a:defRPr/>
            </a:lvl7pPr>
            <a:lvl8pPr marL="3657600" lvl="7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○"/>
              <a:defRPr/>
            </a:lvl8pPr>
            <a:lvl9pPr marL="4114800" lvl="8" indent="-3048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200"/>
              <a:buChar char="■"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183705419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8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9144002" cy="5143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332" y="463888"/>
            <a:ext cx="7773338" cy="1197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331" y="1775320"/>
            <a:ext cx="7773339" cy="256808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59053" y="4412457"/>
            <a:ext cx="20574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11/9/2025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331" y="4412457"/>
            <a:ext cx="5004665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85509" y="4412457"/>
            <a:ext cx="573161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36780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  <p:sldLayoutId id="2147483679" r:id="rId3"/>
    <p:sldLayoutId id="2147483680" r:id="rId4"/>
    <p:sldLayoutId id="2147483681" r:id="rId5"/>
    <p:sldLayoutId id="2147483682" r:id="rId6"/>
    <p:sldLayoutId id="2147483683" r:id="rId7"/>
    <p:sldLayoutId id="2147483684" r:id="rId8"/>
    <p:sldLayoutId id="2147483685" r:id="rId9"/>
    <p:sldLayoutId id="2147483686" r:id="rId10"/>
    <p:sldLayoutId id="2147483687" r:id="rId11"/>
    <p:sldLayoutId id="2147483688" r:id="rId12"/>
    <p:sldLayoutId id="2147483689" r:id="rId13"/>
    <p:sldLayoutId id="2147483690" r:id="rId14"/>
    <p:sldLayoutId id="2147483691" r:id="rId15"/>
    <p:sldLayoutId id="2147483692" r:id="rId16"/>
    <p:sldLayoutId id="2147483693" r:id="rId17"/>
    <p:sldLayoutId id="2147483694" r:id="rId18"/>
    <p:sldLayoutId id="2147483695" r:id="rId19"/>
    <p:sldLayoutId id="2147483696" r:id="rId20"/>
    <p:sldLayoutId id="2147483697" r:id="rId21"/>
    <p:sldLayoutId id="2147483698" r:id="rId22"/>
    <p:sldLayoutId id="2147483699" r:id="rId23"/>
    <p:sldLayoutId id="2147483701" r:id="rId24"/>
    <p:sldLayoutId id="2147483708" r:id="rId25"/>
    <p:sldLayoutId id="2147483709" r:id="rId26"/>
  </p:sldLayoutIdLst>
  <p:hf hdr="0" ftr="0" dt="0"/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27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tx1"/>
        </a:buClr>
        <a:buFont typeface="Arial" panose="020B0604020202020204" pitchFamily="34" charset="0"/>
        <a:buChar char="•"/>
        <a:defRPr sz="15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3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2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5" Type="http://schemas.microsoft.com/office/2007/relationships/hdphoto" Target="../media/hdphoto1.wdp"/><Relationship Id="rId4" Type="http://schemas.openxmlformats.org/officeDocument/2006/relationships/image" Target="../media/image9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6" Type="http://schemas.microsoft.com/office/2007/relationships/hdphoto" Target="../media/hdphoto1.wdp"/><Relationship Id="rId5" Type="http://schemas.openxmlformats.org/officeDocument/2006/relationships/image" Target="../media/image9.png"/><Relationship Id="rId4" Type="http://schemas.microsoft.com/office/2007/relationships/hdphoto" Target="../media/hdphoto2.wdp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9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0.xml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gov.uk/guidance/business-regulation-guidance-and-tools" TargetMode="External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6.xml"/><Relationship Id="rId6" Type="http://schemas.openxmlformats.org/officeDocument/2006/relationships/image" Target="../media/image21.png"/><Relationship Id="rId11" Type="http://schemas.openxmlformats.org/officeDocument/2006/relationships/hyperlink" Target="https://www.youtube.com/watch?v=AvjBMwwkwCQ" TargetMode="External"/><Relationship Id="rId5" Type="http://schemas.openxmlformats.org/officeDocument/2006/relationships/image" Target="../media/image20.png"/><Relationship Id="rId10" Type="http://schemas.openxmlformats.org/officeDocument/2006/relationships/hyperlink" Target="https://www.ons.gov.uk/businessindustryandtrade/business/businessservices/bulletins/businessinsightsandimpactontheukeconomy" TargetMode="External"/><Relationship Id="rId4" Type="http://schemas.openxmlformats.org/officeDocument/2006/relationships/image" Target="../media/image19.png"/><Relationship Id="rId9" Type="http://schemas.openxmlformats.org/officeDocument/2006/relationships/hyperlink" Target="https://hbr.org/2012/09/are-you-solving-the-right-problem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5.xml"/><Relationship Id="rId4" Type="http://schemas.openxmlformats.org/officeDocument/2006/relationships/image" Target="../media/image2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1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1" name="Google Shape;191;p29"/>
          <p:cNvPicPr preferRelativeResize="0"/>
          <p:nvPr/>
        </p:nvPicPr>
        <p:blipFill rotWithShape="1">
          <a:blip r:embed="rId3">
            <a:alphaModFix/>
          </a:blip>
          <a:srcRect l="5100" r="-5100"/>
          <a:stretch/>
        </p:blipFill>
        <p:spPr>
          <a:xfrm>
            <a:off x="8100724" y="-730625"/>
            <a:ext cx="2028225" cy="320725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4" name="Google Shape;194;p29"/>
          <p:cNvPicPr preferRelativeResize="0"/>
          <p:nvPr/>
        </p:nvPicPr>
        <p:blipFill rotWithShape="1">
          <a:blip r:embed="rId4">
            <a:alphaModFix/>
          </a:blip>
          <a:srcRect l="789" t="3420" r="-789" b="-3420"/>
          <a:stretch/>
        </p:blipFill>
        <p:spPr>
          <a:xfrm rot="-4446265">
            <a:off x="4253276" y="-1370812"/>
            <a:ext cx="3293485" cy="2674623"/>
          </a:xfrm>
          <a:prstGeom prst="rect">
            <a:avLst/>
          </a:prstGeom>
          <a:noFill/>
          <a:ln>
            <a:noFill/>
          </a:ln>
        </p:spPr>
      </p:pic>
      <p:pic>
        <p:nvPicPr>
          <p:cNvPr id="195" name="Google Shape;195;p2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2823549">
            <a:off x="5577601" y="4034312"/>
            <a:ext cx="2408919" cy="2674625"/>
          </a:xfrm>
          <a:prstGeom prst="rect">
            <a:avLst/>
          </a:prstGeom>
          <a:noFill/>
          <a:ln>
            <a:noFill/>
          </a:ln>
        </p:spPr>
      </p:pic>
      <p:pic>
        <p:nvPicPr>
          <p:cNvPr id="196" name="Google Shape;196;p2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4624280">
            <a:off x="-886437" y="2806302"/>
            <a:ext cx="3373792" cy="2674625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ED629D2-7573-13CE-57BA-BB9EE72AD263}"/>
              </a:ext>
            </a:extLst>
          </p:cNvPr>
          <p:cNvSpPr txBox="1">
            <a:spLocks/>
          </p:cNvSpPr>
          <p:nvPr/>
        </p:nvSpPr>
        <p:spPr>
          <a:xfrm>
            <a:off x="1890712" y="846445"/>
            <a:ext cx="5362575" cy="27341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>
              <a:buClrTx/>
              <a:buFontTx/>
            </a:pP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MODULE NAME: Problem Solving and Decision making.</a:t>
            </a:r>
            <a:b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MODULE CODE LCLM 4004</a:t>
            </a:r>
            <a:b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STUDENT NAME Ilja Bogacenkovs	</a:t>
            </a:r>
            <a:b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STUDENT ID: 2436546</a:t>
            </a:r>
            <a:b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LECTURER: Mohammed Rahman</a:t>
            </a:r>
            <a:b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lang="en-GB" sz="2000" dirty="0">
                <a:solidFill>
                  <a:schemeClr val="accent3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Assignment 1: Presentation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00000">
              <a:srgbClr val="56855B"/>
            </a:gs>
            <a:gs pos="11000">
              <a:srgbClr val="86B18B"/>
            </a:gs>
            <a:gs pos="54000">
              <a:srgbClr val="6D9A72"/>
            </a:gs>
            <a:gs pos="32000">
              <a:srgbClr val="85B08A"/>
            </a:gs>
            <a:gs pos="0">
              <a:srgbClr val="7EA983"/>
            </a:gs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Shape 20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" name="Google Shape;206;p3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7931685">
            <a:off x="6581424" y="-819356"/>
            <a:ext cx="1324349" cy="2467340"/>
          </a:xfrm>
          <a:prstGeom prst="rect">
            <a:avLst/>
          </a:prstGeom>
          <a:noFill/>
          <a:ln>
            <a:noFill/>
          </a:ln>
        </p:spPr>
      </p:pic>
      <p:pic>
        <p:nvPicPr>
          <p:cNvPr id="207" name="Google Shape;207;p30"/>
          <p:cNvPicPr preferRelativeResize="0"/>
          <p:nvPr/>
        </p:nvPicPr>
        <p:blipFill>
          <a:blip r:embed="rId4">
            <a:alphaModFix amt="42000"/>
            <a:biLevel thresh="50000"/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884863" y="3277159"/>
            <a:ext cx="3866189" cy="246733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E131CB59-9CF1-96B2-DCA4-730FA093D37A}"/>
              </a:ext>
            </a:extLst>
          </p:cNvPr>
          <p:cNvSpPr txBox="1">
            <a:spLocks/>
          </p:cNvSpPr>
          <p:nvPr/>
        </p:nvSpPr>
        <p:spPr>
          <a:xfrm>
            <a:off x="2911611" y="822977"/>
            <a:ext cx="6380163" cy="11632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OVERVIEW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14E03B8-2F54-2E1F-3F64-8BD9E74A66A2}"/>
              </a:ext>
            </a:extLst>
          </p:cNvPr>
          <p:cNvSpPr txBox="1">
            <a:spLocks/>
          </p:cNvSpPr>
          <p:nvPr/>
        </p:nvSpPr>
        <p:spPr>
          <a:xfrm>
            <a:off x="476709" y="1986200"/>
            <a:ext cx="8355788" cy="34751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Introduction 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Company background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Problem: nature and scope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PESTLE ANALYSIS: Green Haven Florists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Cause and effect analysis: Fishbone diagram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Conclusion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References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endParaRPr kumimoji="0" lang="en-GB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" name="Google Shape;225;p31"/>
          <p:cNvPicPr preferRelativeResize="0"/>
          <p:nvPr/>
        </p:nvPicPr>
        <p:blipFill>
          <a:blip r:embed="rId3">
            <a:alphaModFix amt="66000"/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colorTemperature colorTemp="5310"/>
                    </a14:imgEffect>
                    <a14:imgEffect>
                      <a14:saturation sat="3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 rot="-9164598">
            <a:off x="6478336" y="-1359449"/>
            <a:ext cx="2976028" cy="3130872"/>
          </a:xfrm>
          <a:prstGeom prst="rect">
            <a:avLst/>
          </a:prstGeom>
          <a:noFill/>
          <a:ln>
            <a:noFill/>
          </a:ln>
        </p:spPr>
      </p:pic>
      <p:sp>
        <p:nvSpPr>
          <p:cNvPr id="5" name="Title 1">
            <a:extLst>
              <a:ext uri="{FF2B5EF4-FFF2-40B4-BE49-F238E27FC236}">
                <a16:creationId xmlns:a16="http://schemas.microsoft.com/office/drawing/2014/main" id="{50E361AA-EF29-E9F9-F81B-643A186285BC}"/>
              </a:ext>
            </a:extLst>
          </p:cNvPr>
          <p:cNvSpPr txBox="1">
            <a:spLocks/>
          </p:cNvSpPr>
          <p:nvPr/>
        </p:nvSpPr>
        <p:spPr>
          <a:xfrm>
            <a:off x="0" y="749413"/>
            <a:ext cx="6380163" cy="11632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INTRODUCTION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98BFAB52-3CAA-444B-E033-9F974B624897}"/>
              </a:ext>
            </a:extLst>
          </p:cNvPr>
          <p:cNvSpPr txBox="1">
            <a:spLocks/>
          </p:cNvSpPr>
          <p:nvPr/>
        </p:nvSpPr>
        <p:spPr>
          <a:xfrm>
            <a:off x="1485899" y="2100500"/>
            <a:ext cx="5564675" cy="1163223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DROP IN SALES- "decrease in the amount sold or revenue generated between two periods" ( Calculator Ultra, 2025)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endParaRPr kumimoji="0" lang="en-GB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1" name="Google Shape;207;p30">
            <a:extLst>
              <a:ext uri="{FF2B5EF4-FFF2-40B4-BE49-F238E27FC236}">
                <a16:creationId xmlns:a16="http://schemas.microsoft.com/office/drawing/2014/main" id="{C5354362-4B34-662D-3BDF-DB87D2426F40}"/>
              </a:ext>
            </a:extLst>
          </p:cNvPr>
          <p:cNvPicPr preferRelativeResize="0"/>
          <p:nvPr/>
        </p:nvPicPr>
        <p:blipFill>
          <a:blip r:embed="rId5">
            <a:alphaModFix amt="42000"/>
            <a:biLevel thresh="50000"/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aturation sat="66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-719503" y="3230865"/>
            <a:ext cx="3866189" cy="2467335"/>
          </a:xfrm>
          <a:prstGeom prst="rect">
            <a:avLst/>
          </a:prstGeom>
          <a:noFill/>
          <a:ln>
            <a:noFill/>
          </a:ln>
        </p:spPr>
      </p:pic>
      <p:grpSp>
        <p:nvGrpSpPr>
          <p:cNvPr id="2" name="Google Shape;7312;p75">
            <a:extLst>
              <a:ext uri="{FF2B5EF4-FFF2-40B4-BE49-F238E27FC236}">
                <a16:creationId xmlns:a16="http://schemas.microsoft.com/office/drawing/2014/main" id="{E8ADE246-E3AE-527B-2909-7A7C9529759F}"/>
              </a:ext>
            </a:extLst>
          </p:cNvPr>
          <p:cNvGrpSpPr/>
          <p:nvPr/>
        </p:nvGrpSpPr>
        <p:grpSpPr>
          <a:xfrm>
            <a:off x="799716" y="2100500"/>
            <a:ext cx="600458" cy="568629"/>
            <a:chOff x="4673513" y="2822583"/>
            <a:chExt cx="297700" cy="299450"/>
          </a:xfrm>
        </p:grpSpPr>
        <p:sp>
          <p:nvSpPr>
            <p:cNvPr id="3" name="Google Shape;7313;p75">
              <a:extLst>
                <a:ext uri="{FF2B5EF4-FFF2-40B4-BE49-F238E27FC236}">
                  <a16:creationId xmlns:a16="http://schemas.microsoft.com/office/drawing/2014/main" id="{20FE4D00-46BD-8A30-5D64-BF2B45D6D009}"/>
                </a:ext>
              </a:extLst>
            </p:cNvPr>
            <p:cNvSpPr/>
            <p:nvPr/>
          </p:nvSpPr>
          <p:spPr>
            <a:xfrm>
              <a:off x="4673513" y="2824333"/>
              <a:ext cx="297700" cy="297700"/>
            </a:xfrm>
            <a:custGeom>
              <a:avLst/>
              <a:gdLst/>
              <a:ahLst/>
              <a:cxnLst/>
              <a:rect l="l" t="t" r="r" b="b"/>
              <a:pathLst>
                <a:path w="11908" h="11908" extrusionOk="0">
                  <a:moveTo>
                    <a:pt x="3834" y="1310"/>
                  </a:moveTo>
                  <a:lnTo>
                    <a:pt x="3834" y="10717"/>
                  </a:lnTo>
                  <a:lnTo>
                    <a:pt x="1881" y="10717"/>
                  </a:lnTo>
                  <a:lnTo>
                    <a:pt x="1881" y="1310"/>
                  </a:lnTo>
                  <a:close/>
                  <a:moveTo>
                    <a:pt x="7287" y="5096"/>
                  </a:moveTo>
                  <a:lnTo>
                    <a:pt x="7287" y="10717"/>
                  </a:lnTo>
                  <a:lnTo>
                    <a:pt x="5335" y="10717"/>
                  </a:lnTo>
                  <a:lnTo>
                    <a:pt x="5335" y="5096"/>
                  </a:lnTo>
                  <a:close/>
                  <a:moveTo>
                    <a:pt x="10764" y="7597"/>
                  </a:moveTo>
                  <a:lnTo>
                    <a:pt x="10764" y="10717"/>
                  </a:lnTo>
                  <a:lnTo>
                    <a:pt x="8811" y="10717"/>
                  </a:lnTo>
                  <a:lnTo>
                    <a:pt x="8811" y="7597"/>
                  </a:lnTo>
                  <a:close/>
                  <a:moveTo>
                    <a:pt x="929" y="0"/>
                  </a:moveTo>
                  <a:cubicBezTo>
                    <a:pt x="810" y="0"/>
                    <a:pt x="715" y="48"/>
                    <a:pt x="715" y="167"/>
                  </a:cubicBezTo>
                  <a:lnTo>
                    <a:pt x="715" y="977"/>
                  </a:lnTo>
                  <a:lnTo>
                    <a:pt x="500" y="977"/>
                  </a:lnTo>
                  <a:cubicBezTo>
                    <a:pt x="405" y="977"/>
                    <a:pt x="334" y="1048"/>
                    <a:pt x="334" y="1119"/>
                  </a:cubicBezTo>
                  <a:cubicBezTo>
                    <a:pt x="334" y="1239"/>
                    <a:pt x="381" y="1334"/>
                    <a:pt x="500" y="1334"/>
                  </a:cubicBezTo>
                  <a:lnTo>
                    <a:pt x="715" y="1334"/>
                  </a:lnTo>
                  <a:lnTo>
                    <a:pt x="715" y="2239"/>
                  </a:lnTo>
                  <a:lnTo>
                    <a:pt x="500" y="2239"/>
                  </a:lnTo>
                  <a:cubicBezTo>
                    <a:pt x="405" y="2239"/>
                    <a:pt x="334" y="2286"/>
                    <a:pt x="334" y="2382"/>
                  </a:cubicBezTo>
                  <a:cubicBezTo>
                    <a:pt x="334" y="2501"/>
                    <a:pt x="381" y="2572"/>
                    <a:pt x="500" y="2572"/>
                  </a:cubicBezTo>
                  <a:lnTo>
                    <a:pt x="715" y="2572"/>
                  </a:lnTo>
                  <a:lnTo>
                    <a:pt x="715" y="3477"/>
                  </a:lnTo>
                  <a:lnTo>
                    <a:pt x="500" y="3477"/>
                  </a:lnTo>
                  <a:cubicBezTo>
                    <a:pt x="405" y="3477"/>
                    <a:pt x="334" y="3525"/>
                    <a:pt x="334" y="3620"/>
                  </a:cubicBezTo>
                  <a:cubicBezTo>
                    <a:pt x="334" y="3739"/>
                    <a:pt x="381" y="3834"/>
                    <a:pt x="500" y="3834"/>
                  </a:cubicBezTo>
                  <a:lnTo>
                    <a:pt x="715" y="3834"/>
                  </a:lnTo>
                  <a:lnTo>
                    <a:pt x="715" y="4715"/>
                  </a:lnTo>
                  <a:lnTo>
                    <a:pt x="500" y="4715"/>
                  </a:lnTo>
                  <a:cubicBezTo>
                    <a:pt x="405" y="4715"/>
                    <a:pt x="334" y="4787"/>
                    <a:pt x="334" y="4882"/>
                  </a:cubicBezTo>
                  <a:cubicBezTo>
                    <a:pt x="334" y="5001"/>
                    <a:pt x="381" y="5073"/>
                    <a:pt x="500" y="5073"/>
                  </a:cubicBezTo>
                  <a:lnTo>
                    <a:pt x="715" y="5073"/>
                  </a:lnTo>
                  <a:lnTo>
                    <a:pt x="715" y="5978"/>
                  </a:lnTo>
                  <a:lnTo>
                    <a:pt x="500" y="5978"/>
                  </a:lnTo>
                  <a:cubicBezTo>
                    <a:pt x="405" y="5978"/>
                    <a:pt x="334" y="6025"/>
                    <a:pt x="334" y="6120"/>
                  </a:cubicBezTo>
                  <a:cubicBezTo>
                    <a:pt x="334" y="6240"/>
                    <a:pt x="381" y="6335"/>
                    <a:pt x="500" y="6335"/>
                  </a:cubicBezTo>
                  <a:lnTo>
                    <a:pt x="715" y="6335"/>
                  </a:lnTo>
                  <a:lnTo>
                    <a:pt x="715" y="7216"/>
                  </a:lnTo>
                  <a:lnTo>
                    <a:pt x="500" y="7216"/>
                  </a:lnTo>
                  <a:cubicBezTo>
                    <a:pt x="405" y="7216"/>
                    <a:pt x="334" y="7287"/>
                    <a:pt x="334" y="7383"/>
                  </a:cubicBezTo>
                  <a:cubicBezTo>
                    <a:pt x="334" y="7502"/>
                    <a:pt x="381" y="7573"/>
                    <a:pt x="500" y="7573"/>
                  </a:cubicBezTo>
                  <a:lnTo>
                    <a:pt x="715" y="7573"/>
                  </a:lnTo>
                  <a:lnTo>
                    <a:pt x="715" y="8478"/>
                  </a:lnTo>
                  <a:lnTo>
                    <a:pt x="500" y="8478"/>
                  </a:lnTo>
                  <a:cubicBezTo>
                    <a:pt x="405" y="8478"/>
                    <a:pt x="334" y="8526"/>
                    <a:pt x="334" y="8621"/>
                  </a:cubicBezTo>
                  <a:cubicBezTo>
                    <a:pt x="334" y="8740"/>
                    <a:pt x="381" y="8835"/>
                    <a:pt x="500" y="8835"/>
                  </a:cubicBezTo>
                  <a:lnTo>
                    <a:pt x="715" y="8835"/>
                  </a:lnTo>
                  <a:lnTo>
                    <a:pt x="715" y="9716"/>
                  </a:lnTo>
                  <a:lnTo>
                    <a:pt x="500" y="9716"/>
                  </a:lnTo>
                  <a:cubicBezTo>
                    <a:pt x="405" y="9716"/>
                    <a:pt x="334" y="9788"/>
                    <a:pt x="334" y="9883"/>
                  </a:cubicBezTo>
                  <a:cubicBezTo>
                    <a:pt x="334" y="10002"/>
                    <a:pt x="381" y="10074"/>
                    <a:pt x="500" y="10074"/>
                  </a:cubicBezTo>
                  <a:lnTo>
                    <a:pt x="715" y="10074"/>
                  </a:lnTo>
                  <a:lnTo>
                    <a:pt x="715" y="10717"/>
                  </a:lnTo>
                  <a:lnTo>
                    <a:pt x="286" y="10717"/>
                  </a:lnTo>
                  <a:cubicBezTo>
                    <a:pt x="143" y="10717"/>
                    <a:pt x="0" y="10836"/>
                    <a:pt x="0" y="11002"/>
                  </a:cubicBezTo>
                  <a:lnTo>
                    <a:pt x="0" y="11693"/>
                  </a:lnTo>
                  <a:cubicBezTo>
                    <a:pt x="0" y="11788"/>
                    <a:pt x="95" y="11884"/>
                    <a:pt x="167" y="11884"/>
                  </a:cubicBezTo>
                  <a:lnTo>
                    <a:pt x="2001" y="11884"/>
                  </a:lnTo>
                  <a:cubicBezTo>
                    <a:pt x="2024" y="11884"/>
                    <a:pt x="2048" y="11884"/>
                    <a:pt x="2072" y="11836"/>
                  </a:cubicBezTo>
                  <a:cubicBezTo>
                    <a:pt x="2191" y="11693"/>
                    <a:pt x="2120" y="11550"/>
                    <a:pt x="1953" y="11550"/>
                  </a:cubicBezTo>
                  <a:lnTo>
                    <a:pt x="334" y="11550"/>
                  </a:lnTo>
                  <a:lnTo>
                    <a:pt x="334" y="11074"/>
                  </a:lnTo>
                  <a:lnTo>
                    <a:pt x="11526" y="11074"/>
                  </a:lnTo>
                  <a:lnTo>
                    <a:pt x="11526" y="11550"/>
                  </a:lnTo>
                  <a:lnTo>
                    <a:pt x="2763" y="11550"/>
                  </a:lnTo>
                  <a:cubicBezTo>
                    <a:pt x="2667" y="11550"/>
                    <a:pt x="2596" y="11598"/>
                    <a:pt x="2596" y="11693"/>
                  </a:cubicBezTo>
                  <a:cubicBezTo>
                    <a:pt x="2596" y="11812"/>
                    <a:pt x="2644" y="11907"/>
                    <a:pt x="2763" y="11907"/>
                  </a:cubicBezTo>
                  <a:lnTo>
                    <a:pt x="11574" y="11907"/>
                  </a:lnTo>
                  <a:cubicBezTo>
                    <a:pt x="11717" y="11907"/>
                    <a:pt x="11884" y="11788"/>
                    <a:pt x="11884" y="11598"/>
                  </a:cubicBezTo>
                  <a:lnTo>
                    <a:pt x="11884" y="11002"/>
                  </a:lnTo>
                  <a:cubicBezTo>
                    <a:pt x="11907" y="10860"/>
                    <a:pt x="11788" y="10717"/>
                    <a:pt x="11598" y="10717"/>
                  </a:cubicBezTo>
                  <a:lnTo>
                    <a:pt x="11098" y="10717"/>
                  </a:lnTo>
                  <a:lnTo>
                    <a:pt x="11098" y="7478"/>
                  </a:lnTo>
                  <a:cubicBezTo>
                    <a:pt x="11098" y="7311"/>
                    <a:pt x="10979" y="7240"/>
                    <a:pt x="10860" y="7240"/>
                  </a:cubicBezTo>
                  <a:lnTo>
                    <a:pt x="8692" y="7240"/>
                  </a:lnTo>
                  <a:cubicBezTo>
                    <a:pt x="8550" y="7240"/>
                    <a:pt x="8454" y="7335"/>
                    <a:pt x="8454" y="7478"/>
                  </a:cubicBezTo>
                  <a:lnTo>
                    <a:pt x="8454" y="10717"/>
                  </a:lnTo>
                  <a:lnTo>
                    <a:pt x="7645" y="10717"/>
                  </a:lnTo>
                  <a:lnTo>
                    <a:pt x="7645" y="4954"/>
                  </a:lnTo>
                  <a:cubicBezTo>
                    <a:pt x="7645" y="4811"/>
                    <a:pt x="7526" y="4715"/>
                    <a:pt x="7406" y="4715"/>
                  </a:cubicBezTo>
                  <a:lnTo>
                    <a:pt x="5239" y="4715"/>
                  </a:lnTo>
                  <a:cubicBezTo>
                    <a:pt x="5096" y="4715"/>
                    <a:pt x="5001" y="4834"/>
                    <a:pt x="5001" y="4954"/>
                  </a:cubicBezTo>
                  <a:lnTo>
                    <a:pt x="5001" y="10717"/>
                  </a:lnTo>
                  <a:lnTo>
                    <a:pt x="4191" y="10717"/>
                  </a:lnTo>
                  <a:lnTo>
                    <a:pt x="4191" y="1215"/>
                  </a:lnTo>
                  <a:cubicBezTo>
                    <a:pt x="4191" y="1072"/>
                    <a:pt x="4072" y="977"/>
                    <a:pt x="3953" y="977"/>
                  </a:cubicBezTo>
                  <a:lnTo>
                    <a:pt x="1762" y="977"/>
                  </a:lnTo>
                  <a:cubicBezTo>
                    <a:pt x="1596" y="977"/>
                    <a:pt x="1524" y="1096"/>
                    <a:pt x="1524" y="1215"/>
                  </a:cubicBezTo>
                  <a:lnTo>
                    <a:pt x="1524" y="10717"/>
                  </a:lnTo>
                  <a:lnTo>
                    <a:pt x="1072" y="10717"/>
                  </a:lnTo>
                  <a:lnTo>
                    <a:pt x="1072" y="167"/>
                  </a:lnTo>
                  <a:cubicBezTo>
                    <a:pt x="1072" y="95"/>
                    <a:pt x="1000" y="0"/>
                    <a:pt x="929" y="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4" name="Google Shape;7314;p75">
              <a:extLst>
                <a:ext uri="{FF2B5EF4-FFF2-40B4-BE49-F238E27FC236}">
                  <a16:creationId xmlns:a16="http://schemas.microsoft.com/office/drawing/2014/main" id="{3AF5BA0C-4001-31AA-C32C-BDCDCF8E36A2}"/>
                </a:ext>
              </a:extLst>
            </p:cNvPr>
            <p:cNvSpPr/>
            <p:nvPr/>
          </p:nvSpPr>
          <p:spPr>
            <a:xfrm>
              <a:off x="4782463" y="2822583"/>
              <a:ext cx="169700" cy="141675"/>
            </a:xfrm>
            <a:custGeom>
              <a:avLst/>
              <a:gdLst/>
              <a:ahLst/>
              <a:cxnLst/>
              <a:rect l="l" t="t" r="r" b="b"/>
              <a:pathLst>
                <a:path w="6788" h="5667" extrusionOk="0">
                  <a:moveTo>
                    <a:pt x="606" y="0"/>
                  </a:moveTo>
                  <a:cubicBezTo>
                    <a:pt x="434" y="0"/>
                    <a:pt x="264" y="74"/>
                    <a:pt x="167" y="213"/>
                  </a:cubicBezTo>
                  <a:cubicBezTo>
                    <a:pt x="72" y="332"/>
                    <a:pt x="0" y="475"/>
                    <a:pt x="48" y="618"/>
                  </a:cubicBezTo>
                  <a:cubicBezTo>
                    <a:pt x="48" y="856"/>
                    <a:pt x="143" y="1023"/>
                    <a:pt x="262" y="1118"/>
                  </a:cubicBezTo>
                  <a:lnTo>
                    <a:pt x="4668" y="4571"/>
                  </a:lnTo>
                  <a:cubicBezTo>
                    <a:pt x="4573" y="4643"/>
                    <a:pt x="4501" y="4762"/>
                    <a:pt x="4477" y="4881"/>
                  </a:cubicBezTo>
                  <a:cubicBezTo>
                    <a:pt x="4453" y="5047"/>
                    <a:pt x="4501" y="5190"/>
                    <a:pt x="4596" y="5309"/>
                  </a:cubicBezTo>
                  <a:cubicBezTo>
                    <a:pt x="4692" y="5428"/>
                    <a:pt x="4835" y="5524"/>
                    <a:pt x="4977" y="5524"/>
                  </a:cubicBezTo>
                  <a:lnTo>
                    <a:pt x="6121" y="5667"/>
                  </a:lnTo>
                  <a:cubicBezTo>
                    <a:pt x="6240" y="5667"/>
                    <a:pt x="6311" y="5667"/>
                    <a:pt x="6406" y="5595"/>
                  </a:cubicBezTo>
                  <a:cubicBezTo>
                    <a:pt x="6478" y="5571"/>
                    <a:pt x="6549" y="5524"/>
                    <a:pt x="6621" y="5452"/>
                  </a:cubicBezTo>
                  <a:cubicBezTo>
                    <a:pt x="6740" y="5309"/>
                    <a:pt x="6787" y="5119"/>
                    <a:pt x="6763" y="4952"/>
                  </a:cubicBezTo>
                  <a:lnTo>
                    <a:pt x="6525" y="3809"/>
                  </a:lnTo>
                  <a:cubicBezTo>
                    <a:pt x="6484" y="3561"/>
                    <a:pt x="6227" y="3367"/>
                    <a:pt x="5973" y="3367"/>
                  </a:cubicBezTo>
                  <a:cubicBezTo>
                    <a:pt x="5935" y="3367"/>
                    <a:pt x="5896" y="3371"/>
                    <a:pt x="5859" y="3380"/>
                  </a:cubicBezTo>
                  <a:cubicBezTo>
                    <a:pt x="5668" y="3404"/>
                    <a:pt x="5549" y="3523"/>
                    <a:pt x="5454" y="3642"/>
                  </a:cubicBezTo>
                  <a:lnTo>
                    <a:pt x="3191" y="1856"/>
                  </a:lnTo>
                  <a:cubicBezTo>
                    <a:pt x="3158" y="1823"/>
                    <a:pt x="3120" y="1805"/>
                    <a:pt x="3081" y="1805"/>
                  </a:cubicBezTo>
                  <a:cubicBezTo>
                    <a:pt x="3037" y="1805"/>
                    <a:pt x="2991" y="1829"/>
                    <a:pt x="2953" y="1880"/>
                  </a:cubicBezTo>
                  <a:cubicBezTo>
                    <a:pt x="2906" y="1975"/>
                    <a:pt x="2906" y="2071"/>
                    <a:pt x="3001" y="2118"/>
                  </a:cubicBezTo>
                  <a:lnTo>
                    <a:pt x="5454" y="4095"/>
                  </a:lnTo>
                  <a:cubicBezTo>
                    <a:pt x="5504" y="4112"/>
                    <a:pt x="5543" y="4128"/>
                    <a:pt x="5586" y="4128"/>
                  </a:cubicBezTo>
                  <a:cubicBezTo>
                    <a:pt x="5604" y="4128"/>
                    <a:pt x="5623" y="4126"/>
                    <a:pt x="5644" y="4119"/>
                  </a:cubicBezTo>
                  <a:cubicBezTo>
                    <a:pt x="5692" y="4095"/>
                    <a:pt x="5739" y="4023"/>
                    <a:pt x="5739" y="3976"/>
                  </a:cubicBezTo>
                  <a:cubicBezTo>
                    <a:pt x="5739" y="3857"/>
                    <a:pt x="5787" y="3761"/>
                    <a:pt x="5906" y="3738"/>
                  </a:cubicBezTo>
                  <a:cubicBezTo>
                    <a:pt x="5928" y="3729"/>
                    <a:pt x="5949" y="3725"/>
                    <a:pt x="5970" y="3725"/>
                  </a:cubicBezTo>
                  <a:cubicBezTo>
                    <a:pt x="6065" y="3725"/>
                    <a:pt x="6149" y="3807"/>
                    <a:pt x="6168" y="3904"/>
                  </a:cubicBezTo>
                  <a:lnTo>
                    <a:pt x="6406" y="5047"/>
                  </a:lnTo>
                  <a:cubicBezTo>
                    <a:pt x="6454" y="5095"/>
                    <a:pt x="6406" y="5190"/>
                    <a:pt x="6359" y="5238"/>
                  </a:cubicBezTo>
                  <a:cubicBezTo>
                    <a:pt x="6305" y="5291"/>
                    <a:pt x="6265" y="5318"/>
                    <a:pt x="6208" y="5318"/>
                  </a:cubicBezTo>
                  <a:cubicBezTo>
                    <a:pt x="6189" y="5318"/>
                    <a:pt x="6168" y="5315"/>
                    <a:pt x="6144" y="5309"/>
                  </a:cubicBezTo>
                  <a:lnTo>
                    <a:pt x="5001" y="5166"/>
                  </a:lnTo>
                  <a:cubicBezTo>
                    <a:pt x="4954" y="5166"/>
                    <a:pt x="4882" y="5119"/>
                    <a:pt x="4858" y="5071"/>
                  </a:cubicBezTo>
                  <a:cubicBezTo>
                    <a:pt x="4835" y="5000"/>
                    <a:pt x="4811" y="4952"/>
                    <a:pt x="4811" y="4881"/>
                  </a:cubicBezTo>
                  <a:cubicBezTo>
                    <a:pt x="4811" y="4809"/>
                    <a:pt x="4882" y="4714"/>
                    <a:pt x="4977" y="4690"/>
                  </a:cubicBezTo>
                  <a:cubicBezTo>
                    <a:pt x="5049" y="4643"/>
                    <a:pt x="5096" y="4619"/>
                    <a:pt x="5096" y="4571"/>
                  </a:cubicBezTo>
                  <a:cubicBezTo>
                    <a:pt x="5096" y="4500"/>
                    <a:pt x="5096" y="4452"/>
                    <a:pt x="5049" y="4381"/>
                  </a:cubicBezTo>
                  <a:lnTo>
                    <a:pt x="453" y="761"/>
                  </a:lnTo>
                  <a:cubicBezTo>
                    <a:pt x="405" y="713"/>
                    <a:pt x="357" y="666"/>
                    <a:pt x="357" y="594"/>
                  </a:cubicBezTo>
                  <a:cubicBezTo>
                    <a:pt x="357" y="546"/>
                    <a:pt x="357" y="475"/>
                    <a:pt x="429" y="427"/>
                  </a:cubicBezTo>
                  <a:cubicBezTo>
                    <a:pt x="453" y="356"/>
                    <a:pt x="524" y="332"/>
                    <a:pt x="572" y="332"/>
                  </a:cubicBezTo>
                  <a:cubicBezTo>
                    <a:pt x="643" y="332"/>
                    <a:pt x="691" y="332"/>
                    <a:pt x="762" y="404"/>
                  </a:cubicBezTo>
                  <a:lnTo>
                    <a:pt x="2334" y="1618"/>
                  </a:lnTo>
                  <a:cubicBezTo>
                    <a:pt x="2377" y="1640"/>
                    <a:pt x="2415" y="1651"/>
                    <a:pt x="2450" y="1651"/>
                  </a:cubicBezTo>
                  <a:cubicBezTo>
                    <a:pt x="2493" y="1651"/>
                    <a:pt x="2533" y="1634"/>
                    <a:pt x="2572" y="1594"/>
                  </a:cubicBezTo>
                  <a:cubicBezTo>
                    <a:pt x="2620" y="1499"/>
                    <a:pt x="2620" y="1404"/>
                    <a:pt x="2548" y="1356"/>
                  </a:cubicBezTo>
                  <a:lnTo>
                    <a:pt x="953" y="118"/>
                  </a:lnTo>
                  <a:cubicBezTo>
                    <a:pt x="853" y="38"/>
                    <a:pt x="729" y="0"/>
                    <a:pt x="606" y="0"/>
                  </a:cubicBez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dirty="0"/>
            </a:p>
          </p:txBody>
        </p:sp>
      </p:grp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0" name="Google Shape;230;p3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8099998">
            <a:off x="1067175" y="-1121230"/>
            <a:ext cx="1260964" cy="2477181"/>
          </a:xfrm>
          <a:prstGeom prst="rect">
            <a:avLst/>
          </a:prstGeom>
          <a:noFill/>
          <a:ln>
            <a:noFill/>
          </a:ln>
        </p:spPr>
      </p:pic>
      <p:pic>
        <p:nvPicPr>
          <p:cNvPr id="234" name="Google Shape;234;p3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593983">
            <a:off x="6747208" y="3439769"/>
            <a:ext cx="4208679" cy="2992126"/>
          </a:xfrm>
          <a:prstGeom prst="rect">
            <a:avLst/>
          </a:prstGeom>
          <a:noFill/>
          <a:ln>
            <a:noFill/>
          </a:ln>
        </p:spPr>
      </p:pic>
      <p:pic>
        <p:nvPicPr>
          <p:cNvPr id="235" name="Google Shape;235;p3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 rot="9035037">
            <a:off x="-1790214" y="-1343884"/>
            <a:ext cx="3784691" cy="3191974"/>
          </a:xfrm>
          <a:prstGeom prst="rect">
            <a:avLst/>
          </a:prstGeom>
          <a:noFill/>
          <a:ln>
            <a:noFill/>
          </a:ln>
        </p:spPr>
      </p:pic>
      <p:pic>
        <p:nvPicPr>
          <p:cNvPr id="237" name="Google Shape;237;p32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 rot="-10287245">
            <a:off x="6247488" y="-1653498"/>
            <a:ext cx="4350185" cy="2784729"/>
          </a:xfrm>
          <a:prstGeom prst="rect">
            <a:avLst/>
          </a:prstGeom>
          <a:noFill/>
          <a:ln>
            <a:noFill/>
          </a:ln>
        </p:spPr>
      </p:pic>
      <p:pic>
        <p:nvPicPr>
          <p:cNvPr id="238" name="Google Shape;238;p32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 rot="10550429">
            <a:off x="-844340" y="-1610163"/>
            <a:ext cx="2803817" cy="2643275"/>
          </a:xfrm>
          <a:prstGeom prst="rect">
            <a:avLst/>
          </a:prstGeom>
          <a:noFill/>
          <a:ln>
            <a:noFill/>
          </a:ln>
        </p:spPr>
      </p:pic>
      <p:sp>
        <p:nvSpPr>
          <p:cNvPr id="7" name="Title 1">
            <a:extLst>
              <a:ext uri="{FF2B5EF4-FFF2-40B4-BE49-F238E27FC236}">
                <a16:creationId xmlns:a16="http://schemas.microsoft.com/office/drawing/2014/main" id="{0D13F411-45DF-00F0-DCC4-C4B3CED92E06}"/>
              </a:ext>
            </a:extLst>
          </p:cNvPr>
          <p:cNvSpPr txBox="1">
            <a:spLocks/>
          </p:cNvSpPr>
          <p:nvPr/>
        </p:nvSpPr>
        <p:spPr>
          <a:xfrm>
            <a:off x="1697657" y="781227"/>
            <a:ext cx="6380163" cy="81160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Company background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9486D8A3-C598-2290-E92F-CC48EDC700BF}"/>
              </a:ext>
            </a:extLst>
          </p:cNvPr>
          <p:cNvSpPr txBox="1">
            <a:spLocks/>
          </p:cNvSpPr>
          <p:nvPr/>
        </p:nvSpPr>
        <p:spPr>
          <a:xfrm>
            <a:off x="394106" y="1587909"/>
            <a:ext cx="6892519" cy="34751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Green Haven Florists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Founded in</a:t>
            </a:r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2016 in Norwich, UK</a:t>
            </a: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Owners: Liam &amp; Priya Patel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Sells bespoke floral arrangements, eco-friendly packaging, and strong community ties.</a:t>
            </a:r>
          </a:p>
          <a:p>
            <a:pPr lvl="0">
              <a:buClr>
                <a:srgbClr val="4A66AC"/>
              </a:buClr>
              <a:defRPr/>
            </a:pPr>
            <a:r>
              <a:rPr lang="en-GB" sz="1800" dirty="0">
                <a:solidFill>
                  <a:schemeClr val="bg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Serves walk-ins, corporate clients, and weddings.</a:t>
            </a:r>
          </a:p>
          <a:p>
            <a:pPr lvl="0">
              <a:buClr>
                <a:srgbClr val="4A66AC"/>
              </a:buClr>
              <a:defRPr/>
            </a:pPr>
            <a:b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</a:br>
            <a:r>
              <a:rPr kumimoji="0" lang="en-GB" sz="18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Green Haven Florists, has seen sales and profits drop due to higher costs and decrease in foot traffic.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endParaRPr kumimoji="0" lang="en-GB" sz="180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50000"/>
                </a:schemeClr>
              </a:solidFill>
              <a:effectLst/>
              <a:uLnTx/>
              <a:uFillTx/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3" name="Google Shape;243;p3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5248585">
            <a:off x="143481" y="4022449"/>
            <a:ext cx="1387482" cy="2194051"/>
          </a:xfrm>
          <a:prstGeom prst="rect">
            <a:avLst/>
          </a:prstGeom>
          <a:noFill/>
          <a:ln>
            <a:noFill/>
          </a:ln>
        </p:spPr>
      </p:pic>
      <p:pic>
        <p:nvPicPr>
          <p:cNvPr id="247" name="Google Shape;247;p33"/>
          <p:cNvPicPr preferRelativeResize="0"/>
          <p:nvPr/>
        </p:nvPicPr>
        <p:blipFill rotWithShape="1">
          <a:blip r:embed="rId4">
            <a:alphaModFix/>
          </a:blip>
          <a:srcRect l="6559" r="6559"/>
          <a:stretch/>
        </p:blipFill>
        <p:spPr>
          <a:xfrm>
            <a:off x="6923225" y="3140000"/>
            <a:ext cx="2490173" cy="2417351"/>
          </a:xfrm>
          <a:prstGeom prst="rect">
            <a:avLst/>
          </a:prstGeom>
          <a:noFill/>
          <a:ln>
            <a:noFill/>
          </a:ln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B1BD7557-FA60-02A1-0D16-2D736C9710B5}"/>
              </a:ext>
            </a:extLst>
          </p:cNvPr>
          <p:cNvSpPr txBox="1">
            <a:spLocks/>
          </p:cNvSpPr>
          <p:nvPr/>
        </p:nvSpPr>
        <p:spPr>
          <a:xfrm>
            <a:off x="521158" y="1668391"/>
            <a:ext cx="8355788" cy="34751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5W2H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Who: Liam and Priya Patel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What: 30% decline in in-store sales, revenue under pressure, higher costs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Where: Norwich high street and online</a:t>
            </a:r>
          </a:p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Why: Lack of foot traffic as well as increased costs.</a:t>
            </a:r>
          </a:p>
        </p:txBody>
      </p:sp>
      <p:sp>
        <p:nvSpPr>
          <p:cNvPr id="14" name="Title 1">
            <a:extLst>
              <a:ext uri="{FF2B5EF4-FFF2-40B4-BE49-F238E27FC236}">
                <a16:creationId xmlns:a16="http://schemas.microsoft.com/office/drawing/2014/main" id="{58F6BD42-F7C1-6F6A-FAB5-8939CA55ADEC}"/>
              </a:ext>
            </a:extLst>
          </p:cNvPr>
          <p:cNvSpPr txBox="1">
            <a:spLocks/>
          </p:cNvSpPr>
          <p:nvPr/>
        </p:nvSpPr>
        <p:spPr>
          <a:xfrm>
            <a:off x="1508971" y="199783"/>
            <a:ext cx="6380163" cy="1163223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70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Problem: nature and scope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8F57F68-2A05-2935-F74B-152FE827AEF9}"/>
              </a:ext>
            </a:extLst>
          </p:cNvPr>
          <p:cNvSpPr txBox="1">
            <a:spLocks/>
          </p:cNvSpPr>
          <p:nvPr/>
        </p:nvSpPr>
        <p:spPr>
          <a:xfrm>
            <a:off x="1544664" y="224477"/>
            <a:ext cx="6380163" cy="810556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PESTLE ANALYSIS: Green Haven Florists</a:t>
            </a:r>
            <a:b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3" name="Text Placeholder 2">
            <a:extLst>
              <a:ext uri="{FF2B5EF4-FFF2-40B4-BE49-F238E27FC236}">
                <a16:creationId xmlns:a16="http://schemas.microsoft.com/office/drawing/2014/main" id="{B1DEE028-DC99-DB3F-BD7C-0A54BBC0BBDD}"/>
              </a:ext>
            </a:extLst>
          </p:cNvPr>
          <p:cNvSpPr txBox="1">
            <a:spLocks/>
          </p:cNvSpPr>
          <p:nvPr/>
        </p:nvSpPr>
        <p:spPr>
          <a:xfrm>
            <a:off x="788212" y="1969609"/>
            <a:ext cx="8355788" cy="602141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  POLITICAL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                          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ECONOMIC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                                   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SOCIAL</a:t>
            </a:r>
          </a:p>
        </p:txBody>
      </p:sp>
      <p:sp>
        <p:nvSpPr>
          <p:cNvPr id="2" name="Google Shape;3345;p64">
            <a:extLst>
              <a:ext uri="{FF2B5EF4-FFF2-40B4-BE49-F238E27FC236}">
                <a16:creationId xmlns:a16="http://schemas.microsoft.com/office/drawing/2014/main" id="{2BA04F22-43C3-243D-21A8-B59836E9D742}"/>
              </a:ext>
            </a:extLst>
          </p:cNvPr>
          <p:cNvSpPr/>
          <p:nvPr/>
        </p:nvSpPr>
        <p:spPr>
          <a:xfrm>
            <a:off x="1184029" y="1228153"/>
            <a:ext cx="665556" cy="602141"/>
          </a:xfrm>
          <a:custGeom>
            <a:avLst/>
            <a:gdLst/>
            <a:ahLst/>
            <a:cxnLst/>
            <a:rect l="l" t="t" r="r" b="b"/>
            <a:pathLst>
              <a:path w="9574" h="9553" extrusionOk="0">
                <a:moveTo>
                  <a:pt x="4811" y="290"/>
                </a:moveTo>
                <a:lnTo>
                  <a:pt x="8157" y="2230"/>
                </a:lnTo>
                <a:lnTo>
                  <a:pt x="7573" y="2230"/>
                </a:lnTo>
                <a:lnTo>
                  <a:pt x="4918" y="671"/>
                </a:lnTo>
                <a:cubicBezTo>
                  <a:pt x="4876" y="647"/>
                  <a:pt x="4838" y="635"/>
                  <a:pt x="4800" y="635"/>
                </a:cubicBezTo>
                <a:cubicBezTo>
                  <a:pt x="4763" y="635"/>
                  <a:pt x="4728" y="647"/>
                  <a:pt x="4692" y="671"/>
                </a:cubicBezTo>
                <a:lnTo>
                  <a:pt x="3989" y="1087"/>
                </a:lnTo>
                <a:cubicBezTo>
                  <a:pt x="3930" y="1135"/>
                  <a:pt x="3906" y="1206"/>
                  <a:pt x="3942" y="1278"/>
                </a:cubicBezTo>
                <a:cubicBezTo>
                  <a:pt x="3974" y="1318"/>
                  <a:pt x="4017" y="1348"/>
                  <a:pt x="4067" y="1348"/>
                </a:cubicBezTo>
                <a:cubicBezTo>
                  <a:pt x="4092" y="1348"/>
                  <a:pt x="4117" y="1341"/>
                  <a:pt x="4144" y="1326"/>
                </a:cubicBezTo>
                <a:lnTo>
                  <a:pt x="4811" y="933"/>
                </a:lnTo>
                <a:lnTo>
                  <a:pt x="7025" y="2230"/>
                </a:lnTo>
                <a:lnTo>
                  <a:pt x="2572" y="2230"/>
                </a:lnTo>
                <a:lnTo>
                  <a:pt x="3561" y="1671"/>
                </a:lnTo>
                <a:cubicBezTo>
                  <a:pt x="3620" y="1623"/>
                  <a:pt x="3644" y="1552"/>
                  <a:pt x="3608" y="1480"/>
                </a:cubicBezTo>
                <a:cubicBezTo>
                  <a:pt x="3576" y="1440"/>
                  <a:pt x="3533" y="1411"/>
                  <a:pt x="3483" y="1411"/>
                </a:cubicBezTo>
                <a:cubicBezTo>
                  <a:pt x="3459" y="1411"/>
                  <a:pt x="3433" y="1417"/>
                  <a:pt x="3406" y="1433"/>
                </a:cubicBezTo>
                <a:lnTo>
                  <a:pt x="2013" y="2254"/>
                </a:lnTo>
                <a:lnTo>
                  <a:pt x="1429" y="2254"/>
                </a:lnTo>
                <a:lnTo>
                  <a:pt x="4811" y="290"/>
                </a:lnTo>
                <a:close/>
                <a:moveTo>
                  <a:pt x="8621" y="2528"/>
                </a:moveTo>
                <a:lnTo>
                  <a:pt x="8621" y="3207"/>
                </a:lnTo>
                <a:lnTo>
                  <a:pt x="965" y="3207"/>
                </a:lnTo>
                <a:lnTo>
                  <a:pt x="965" y="2528"/>
                </a:lnTo>
                <a:close/>
                <a:moveTo>
                  <a:pt x="2644" y="3469"/>
                </a:moveTo>
                <a:cubicBezTo>
                  <a:pt x="2692" y="3469"/>
                  <a:pt x="2727" y="3481"/>
                  <a:pt x="2751" y="3516"/>
                </a:cubicBezTo>
                <a:cubicBezTo>
                  <a:pt x="2787" y="3540"/>
                  <a:pt x="2799" y="3576"/>
                  <a:pt x="2799" y="3623"/>
                </a:cubicBezTo>
                <a:cubicBezTo>
                  <a:pt x="2799" y="3695"/>
                  <a:pt x="2739" y="3754"/>
                  <a:pt x="2668" y="3754"/>
                </a:cubicBezTo>
                <a:cubicBezTo>
                  <a:pt x="2620" y="3754"/>
                  <a:pt x="2596" y="3731"/>
                  <a:pt x="2561" y="3707"/>
                </a:cubicBezTo>
                <a:cubicBezTo>
                  <a:pt x="2528" y="3666"/>
                  <a:pt x="2479" y="3648"/>
                  <a:pt x="2432" y="3648"/>
                </a:cubicBezTo>
                <a:cubicBezTo>
                  <a:pt x="2410" y="3648"/>
                  <a:pt x="2389" y="3652"/>
                  <a:pt x="2370" y="3659"/>
                </a:cubicBezTo>
                <a:cubicBezTo>
                  <a:pt x="2299" y="3695"/>
                  <a:pt x="2251" y="3754"/>
                  <a:pt x="2251" y="3826"/>
                </a:cubicBezTo>
                <a:lnTo>
                  <a:pt x="2251" y="7707"/>
                </a:lnTo>
                <a:lnTo>
                  <a:pt x="1703" y="7707"/>
                </a:lnTo>
                <a:lnTo>
                  <a:pt x="1703" y="3826"/>
                </a:lnTo>
                <a:cubicBezTo>
                  <a:pt x="1703" y="3754"/>
                  <a:pt x="1656" y="3683"/>
                  <a:pt x="1584" y="3659"/>
                </a:cubicBezTo>
                <a:cubicBezTo>
                  <a:pt x="1568" y="3653"/>
                  <a:pt x="1551" y="3650"/>
                  <a:pt x="1532" y="3650"/>
                </a:cubicBezTo>
                <a:cubicBezTo>
                  <a:pt x="1482" y="3650"/>
                  <a:pt x="1425" y="3672"/>
                  <a:pt x="1382" y="3707"/>
                </a:cubicBezTo>
                <a:cubicBezTo>
                  <a:pt x="1358" y="3742"/>
                  <a:pt x="1322" y="3754"/>
                  <a:pt x="1287" y="3754"/>
                </a:cubicBezTo>
                <a:cubicBezTo>
                  <a:pt x="1239" y="3754"/>
                  <a:pt x="1203" y="3731"/>
                  <a:pt x="1179" y="3707"/>
                </a:cubicBezTo>
                <a:cubicBezTo>
                  <a:pt x="1144" y="3683"/>
                  <a:pt x="1132" y="3647"/>
                  <a:pt x="1132" y="3600"/>
                </a:cubicBezTo>
                <a:cubicBezTo>
                  <a:pt x="1132" y="3528"/>
                  <a:pt x="1203" y="3469"/>
                  <a:pt x="1287" y="3469"/>
                </a:cubicBezTo>
                <a:close/>
                <a:moveTo>
                  <a:pt x="5537" y="3481"/>
                </a:moveTo>
                <a:cubicBezTo>
                  <a:pt x="5573" y="3481"/>
                  <a:pt x="5609" y="3504"/>
                  <a:pt x="5644" y="3528"/>
                </a:cubicBezTo>
                <a:cubicBezTo>
                  <a:pt x="5668" y="3564"/>
                  <a:pt x="5692" y="3588"/>
                  <a:pt x="5692" y="3635"/>
                </a:cubicBezTo>
                <a:cubicBezTo>
                  <a:pt x="5692" y="3707"/>
                  <a:pt x="5632" y="3766"/>
                  <a:pt x="5549" y="3766"/>
                </a:cubicBezTo>
                <a:cubicBezTo>
                  <a:pt x="5513" y="3766"/>
                  <a:pt x="5478" y="3754"/>
                  <a:pt x="5454" y="3719"/>
                </a:cubicBezTo>
                <a:cubicBezTo>
                  <a:pt x="5424" y="3681"/>
                  <a:pt x="5376" y="3663"/>
                  <a:pt x="5329" y="3663"/>
                </a:cubicBezTo>
                <a:cubicBezTo>
                  <a:pt x="5301" y="3663"/>
                  <a:pt x="5274" y="3670"/>
                  <a:pt x="5251" y="3683"/>
                </a:cubicBezTo>
                <a:cubicBezTo>
                  <a:pt x="5180" y="3707"/>
                  <a:pt x="5132" y="3766"/>
                  <a:pt x="5132" y="3838"/>
                </a:cubicBezTo>
                <a:lnTo>
                  <a:pt x="5132" y="7731"/>
                </a:lnTo>
                <a:lnTo>
                  <a:pt x="4585" y="7731"/>
                </a:lnTo>
                <a:lnTo>
                  <a:pt x="4585" y="3838"/>
                </a:lnTo>
                <a:cubicBezTo>
                  <a:pt x="4585" y="3766"/>
                  <a:pt x="4537" y="3695"/>
                  <a:pt x="4466" y="3683"/>
                </a:cubicBezTo>
                <a:cubicBezTo>
                  <a:pt x="4439" y="3670"/>
                  <a:pt x="4412" y="3663"/>
                  <a:pt x="4386" y="3663"/>
                </a:cubicBezTo>
                <a:cubicBezTo>
                  <a:pt x="4344" y="3663"/>
                  <a:pt x="4305" y="3681"/>
                  <a:pt x="4275" y="3719"/>
                </a:cubicBezTo>
                <a:cubicBezTo>
                  <a:pt x="4239" y="3754"/>
                  <a:pt x="4216" y="3766"/>
                  <a:pt x="4168" y="3766"/>
                </a:cubicBezTo>
                <a:cubicBezTo>
                  <a:pt x="4120" y="3766"/>
                  <a:pt x="4096" y="3754"/>
                  <a:pt x="4061" y="3719"/>
                </a:cubicBezTo>
                <a:cubicBezTo>
                  <a:pt x="4037" y="3695"/>
                  <a:pt x="4025" y="3659"/>
                  <a:pt x="4025" y="3623"/>
                </a:cubicBezTo>
                <a:cubicBezTo>
                  <a:pt x="4025" y="3540"/>
                  <a:pt x="4096" y="3481"/>
                  <a:pt x="4168" y="3481"/>
                </a:cubicBezTo>
                <a:close/>
                <a:moveTo>
                  <a:pt x="8395" y="3481"/>
                </a:moveTo>
                <a:cubicBezTo>
                  <a:pt x="8442" y="3481"/>
                  <a:pt x="8466" y="3492"/>
                  <a:pt x="8502" y="3528"/>
                </a:cubicBezTo>
                <a:cubicBezTo>
                  <a:pt x="8526" y="3552"/>
                  <a:pt x="8538" y="3588"/>
                  <a:pt x="8538" y="3635"/>
                </a:cubicBezTo>
                <a:cubicBezTo>
                  <a:pt x="8526" y="3695"/>
                  <a:pt x="8466" y="3754"/>
                  <a:pt x="8407" y="3754"/>
                </a:cubicBezTo>
                <a:cubicBezTo>
                  <a:pt x="8371" y="3754"/>
                  <a:pt x="8335" y="3742"/>
                  <a:pt x="8311" y="3707"/>
                </a:cubicBezTo>
                <a:cubicBezTo>
                  <a:pt x="8279" y="3666"/>
                  <a:pt x="8224" y="3648"/>
                  <a:pt x="8174" y="3648"/>
                </a:cubicBezTo>
                <a:cubicBezTo>
                  <a:pt x="8150" y="3648"/>
                  <a:pt x="8128" y="3652"/>
                  <a:pt x="8109" y="3659"/>
                </a:cubicBezTo>
                <a:cubicBezTo>
                  <a:pt x="8037" y="3695"/>
                  <a:pt x="7990" y="3754"/>
                  <a:pt x="7990" y="3826"/>
                </a:cubicBezTo>
                <a:lnTo>
                  <a:pt x="7990" y="7707"/>
                </a:lnTo>
                <a:lnTo>
                  <a:pt x="7442" y="7707"/>
                </a:lnTo>
                <a:lnTo>
                  <a:pt x="7442" y="6314"/>
                </a:lnTo>
                <a:cubicBezTo>
                  <a:pt x="7442" y="6243"/>
                  <a:pt x="7383" y="6183"/>
                  <a:pt x="7311" y="6183"/>
                </a:cubicBezTo>
                <a:cubicBezTo>
                  <a:pt x="7240" y="6183"/>
                  <a:pt x="7180" y="6243"/>
                  <a:pt x="7180" y="6314"/>
                </a:cubicBezTo>
                <a:lnTo>
                  <a:pt x="7180" y="7743"/>
                </a:lnTo>
                <a:cubicBezTo>
                  <a:pt x="7097" y="7791"/>
                  <a:pt x="7061" y="7862"/>
                  <a:pt x="7061" y="7945"/>
                </a:cubicBezTo>
                <a:lnTo>
                  <a:pt x="7061" y="8148"/>
                </a:lnTo>
                <a:lnTo>
                  <a:pt x="5549" y="8148"/>
                </a:lnTo>
                <a:lnTo>
                  <a:pt x="5549" y="7969"/>
                </a:lnTo>
                <a:cubicBezTo>
                  <a:pt x="5549" y="7874"/>
                  <a:pt x="5513" y="7803"/>
                  <a:pt x="5430" y="7755"/>
                </a:cubicBezTo>
                <a:lnTo>
                  <a:pt x="5430" y="4016"/>
                </a:lnTo>
                <a:cubicBezTo>
                  <a:pt x="5465" y="4034"/>
                  <a:pt x="5500" y="4045"/>
                  <a:pt x="5535" y="4045"/>
                </a:cubicBezTo>
                <a:cubicBezTo>
                  <a:pt x="5547" y="4045"/>
                  <a:pt x="5560" y="4043"/>
                  <a:pt x="5573" y="4040"/>
                </a:cubicBezTo>
                <a:cubicBezTo>
                  <a:pt x="5787" y="4040"/>
                  <a:pt x="5966" y="3862"/>
                  <a:pt x="5966" y="3635"/>
                </a:cubicBezTo>
                <a:cubicBezTo>
                  <a:pt x="5966" y="3576"/>
                  <a:pt x="5966" y="3528"/>
                  <a:pt x="5954" y="3481"/>
                </a:cubicBezTo>
                <a:lnTo>
                  <a:pt x="6656" y="3481"/>
                </a:lnTo>
                <a:cubicBezTo>
                  <a:pt x="6633" y="3516"/>
                  <a:pt x="6633" y="3564"/>
                  <a:pt x="6621" y="3600"/>
                </a:cubicBezTo>
                <a:cubicBezTo>
                  <a:pt x="6621" y="3719"/>
                  <a:pt x="6656" y="3826"/>
                  <a:pt x="6740" y="3921"/>
                </a:cubicBezTo>
                <a:cubicBezTo>
                  <a:pt x="6811" y="4004"/>
                  <a:pt x="6942" y="4052"/>
                  <a:pt x="7037" y="4052"/>
                </a:cubicBezTo>
                <a:cubicBezTo>
                  <a:pt x="7085" y="4052"/>
                  <a:pt x="7133" y="4028"/>
                  <a:pt x="7168" y="4016"/>
                </a:cubicBezTo>
                <a:lnTo>
                  <a:pt x="7168" y="5636"/>
                </a:lnTo>
                <a:cubicBezTo>
                  <a:pt x="7168" y="5719"/>
                  <a:pt x="7228" y="5778"/>
                  <a:pt x="7311" y="5778"/>
                </a:cubicBezTo>
                <a:cubicBezTo>
                  <a:pt x="7383" y="5778"/>
                  <a:pt x="7442" y="5719"/>
                  <a:pt x="7442" y="5636"/>
                </a:cubicBezTo>
                <a:lnTo>
                  <a:pt x="7442" y="3838"/>
                </a:lnTo>
                <a:cubicBezTo>
                  <a:pt x="7442" y="3766"/>
                  <a:pt x="7395" y="3695"/>
                  <a:pt x="7323" y="3671"/>
                </a:cubicBezTo>
                <a:cubicBezTo>
                  <a:pt x="7301" y="3667"/>
                  <a:pt x="7278" y="3665"/>
                  <a:pt x="7255" y="3665"/>
                </a:cubicBezTo>
                <a:cubicBezTo>
                  <a:pt x="7205" y="3665"/>
                  <a:pt x="7157" y="3678"/>
                  <a:pt x="7133" y="3719"/>
                </a:cubicBezTo>
                <a:cubicBezTo>
                  <a:pt x="7097" y="3754"/>
                  <a:pt x="7073" y="3766"/>
                  <a:pt x="7025" y="3766"/>
                </a:cubicBezTo>
                <a:cubicBezTo>
                  <a:pt x="6978" y="3766"/>
                  <a:pt x="6954" y="3754"/>
                  <a:pt x="6918" y="3719"/>
                </a:cubicBezTo>
                <a:cubicBezTo>
                  <a:pt x="6894" y="3695"/>
                  <a:pt x="6871" y="3659"/>
                  <a:pt x="6871" y="3612"/>
                </a:cubicBezTo>
                <a:cubicBezTo>
                  <a:pt x="6871" y="3540"/>
                  <a:pt x="6954" y="3481"/>
                  <a:pt x="7025" y="3481"/>
                </a:cubicBezTo>
                <a:close/>
                <a:moveTo>
                  <a:pt x="2382" y="7993"/>
                </a:moveTo>
                <a:lnTo>
                  <a:pt x="2382" y="8160"/>
                </a:lnTo>
                <a:lnTo>
                  <a:pt x="1572" y="8160"/>
                </a:lnTo>
                <a:lnTo>
                  <a:pt x="1572" y="7993"/>
                </a:lnTo>
                <a:close/>
                <a:moveTo>
                  <a:pt x="3751" y="3481"/>
                </a:moveTo>
                <a:cubicBezTo>
                  <a:pt x="3739" y="3516"/>
                  <a:pt x="3739" y="3564"/>
                  <a:pt x="3715" y="3600"/>
                </a:cubicBezTo>
                <a:cubicBezTo>
                  <a:pt x="3715" y="3719"/>
                  <a:pt x="3751" y="3826"/>
                  <a:pt x="3835" y="3921"/>
                </a:cubicBezTo>
                <a:cubicBezTo>
                  <a:pt x="3918" y="4004"/>
                  <a:pt x="4037" y="4052"/>
                  <a:pt x="4132" y="4052"/>
                </a:cubicBezTo>
                <a:cubicBezTo>
                  <a:pt x="4180" y="4052"/>
                  <a:pt x="4227" y="4028"/>
                  <a:pt x="4275" y="4016"/>
                </a:cubicBezTo>
                <a:lnTo>
                  <a:pt x="4275" y="7755"/>
                </a:lnTo>
                <a:cubicBezTo>
                  <a:pt x="4192" y="7803"/>
                  <a:pt x="4156" y="7874"/>
                  <a:pt x="4156" y="7957"/>
                </a:cubicBezTo>
                <a:lnTo>
                  <a:pt x="4156" y="8160"/>
                </a:lnTo>
                <a:lnTo>
                  <a:pt x="2644" y="8160"/>
                </a:lnTo>
                <a:lnTo>
                  <a:pt x="2644" y="7969"/>
                </a:lnTo>
                <a:cubicBezTo>
                  <a:pt x="2668" y="7874"/>
                  <a:pt x="2608" y="7803"/>
                  <a:pt x="2537" y="7755"/>
                </a:cubicBezTo>
                <a:lnTo>
                  <a:pt x="2537" y="4016"/>
                </a:lnTo>
                <a:cubicBezTo>
                  <a:pt x="2563" y="4034"/>
                  <a:pt x="2595" y="4045"/>
                  <a:pt x="2630" y="4045"/>
                </a:cubicBezTo>
                <a:cubicBezTo>
                  <a:pt x="2642" y="4045"/>
                  <a:pt x="2655" y="4043"/>
                  <a:pt x="2668" y="4040"/>
                </a:cubicBezTo>
                <a:cubicBezTo>
                  <a:pt x="2894" y="4040"/>
                  <a:pt x="3073" y="3862"/>
                  <a:pt x="3073" y="3635"/>
                </a:cubicBezTo>
                <a:cubicBezTo>
                  <a:pt x="3073" y="3576"/>
                  <a:pt x="3073" y="3528"/>
                  <a:pt x="3049" y="3481"/>
                </a:cubicBezTo>
                <a:close/>
                <a:moveTo>
                  <a:pt x="5251" y="7993"/>
                </a:moveTo>
                <a:lnTo>
                  <a:pt x="5251" y="8160"/>
                </a:lnTo>
                <a:lnTo>
                  <a:pt x="4454" y="8160"/>
                </a:lnTo>
                <a:lnTo>
                  <a:pt x="4454" y="7993"/>
                </a:lnTo>
                <a:close/>
                <a:moveTo>
                  <a:pt x="8109" y="7993"/>
                </a:moveTo>
                <a:lnTo>
                  <a:pt x="8109" y="8160"/>
                </a:lnTo>
                <a:lnTo>
                  <a:pt x="7311" y="8160"/>
                </a:lnTo>
                <a:lnTo>
                  <a:pt x="7311" y="7993"/>
                </a:lnTo>
                <a:close/>
                <a:moveTo>
                  <a:pt x="8454" y="8445"/>
                </a:moveTo>
                <a:cubicBezTo>
                  <a:pt x="8526" y="8445"/>
                  <a:pt x="8573" y="8505"/>
                  <a:pt x="8573" y="8565"/>
                </a:cubicBezTo>
                <a:lnTo>
                  <a:pt x="8573" y="8719"/>
                </a:lnTo>
                <a:lnTo>
                  <a:pt x="4001" y="8719"/>
                </a:lnTo>
                <a:cubicBezTo>
                  <a:pt x="3930" y="8719"/>
                  <a:pt x="3870" y="8779"/>
                  <a:pt x="3870" y="8862"/>
                </a:cubicBezTo>
                <a:cubicBezTo>
                  <a:pt x="3870" y="8934"/>
                  <a:pt x="3930" y="8993"/>
                  <a:pt x="4001" y="8993"/>
                </a:cubicBezTo>
                <a:lnTo>
                  <a:pt x="8728" y="8993"/>
                </a:lnTo>
                <a:cubicBezTo>
                  <a:pt x="8799" y="8993"/>
                  <a:pt x="8859" y="9053"/>
                  <a:pt x="8859" y="9124"/>
                </a:cubicBezTo>
                <a:lnTo>
                  <a:pt x="8859" y="9279"/>
                </a:lnTo>
                <a:lnTo>
                  <a:pt x="715" y="9279"/>
                </a:lnTo>
                <a:lnTo>
                  <a:pt x="715" y="9136"/>
                </a:lnTo>
                <a:cubicBezTo>
                  <a:pt x="715" y="9065"/>
                  <a:pt x="775" y="9005"/>
                  <a:pt x="846" y="9005"/>
                </a:cubicBezTo>
                <a:lnTo>
                  <a:pt x="3323" y="9005"/>
                </a:lnTo>
                <a:cubicBezTo>
                  <a:pt x="3394" y="9005"/>
                  <a:pt x="3454" y="8946"/>
                  <a:pt x="3454" y="8874"/>
                </a:cubicBezTo>
                <a:cubicBezTo>
                  <a:pt x="3454" y="8803"/>
                  <a:pt x="3394" y="8743"/>
                  <a:pt x="3323" y="8743"/>
                </a:cubicBezTo>
                <a:lnTo>
                  <a:pt x="1013" y="8743"/>
                </a:lnTo>
                <a:lnTo>
                  <a:pt x="1013" y="8565"/>
                </a:lnTo>
                <a:cubicBezTo>
                  <a:pt x="1013" y="8481"/>
                  <a:pt x="1072" y="8445"/>
                  <a:pt x="1132" y="8445"/>
                </a:cubicBezTo>
                <a:close/>
                <a:moveTo>
                  <a:pt x="4781" y="1"/>
                </a:moveTo>
                <a:cubicBezTo>
                  <a:pt x="4736" y="1"/>
                  <a:pt x="4692" y="10"/>
                  <a:pt x="4656" y="28"/>
                </a:cubicBezTo>
                <a:lnTo>
                  <a:pt x="810" y="2278"/>
                </a:lnTo>
                <a:cubicBezTo>
                  <a:pt x="787" y="2278"/>
                  <a:pt x="775" y="2290"/>
                  <a:pt x="775" y="2314"/>
                </a:cubicBezTo>
                <a:cubicBezTo>
                  <a:pt x="715" y="2349"/>
                  <a:pt x="667" y="2445"/>
                  <a:pt x="667" y="2516"/>
                </a:cubicBezTo>
                <a:lnTo>
                  <a:pt x="667" y="3219"/>
                </a:lnTo>
                <a:cubicBezTo>
                  <a:pt x="667" y="3350"/>
                  <a:pt x="763" y="3457"/>
                  <a:pt x="882" y="3481"/>
                </a:cubicBezTo>
                <a:cubicBezTo>
                  <a:pt x="858" y="3528"/>
                  <a:pt x="846" y="3564"/>
                  <a:pt x="846" y="3600"/>
                </a:cubicBezTo>
                <a:cubicBezTo>
                  <a:pt x="846" y="3719"/>
                  <a:pt x="882" y="3826"/>
                  <a:pt x="965" y="3921"/>
                </a:cubicBezTo>
                <a:cubicBezTo>
                  <a:pt x="1048" y="4004"/>
                  <a:pt x="1168" y="4052"/>
                  <a:pt x="1263" y="4052"/>
                </a:cubicBezTo>
                <a:cubicBezTo>
                  <a:pt x="1310" y="4052"/>
                  <a:pt x="1358" y="4028"/>
                  <a:pt x="1406" y="4016"/>
                </a:cubicBezTo>
                <a:lnTo>
                  <a:pt x="1406" y="7755"/>
                </a:lnTo>
                <a:cubicBezTo>
                  <a:pt x="1322" y="7803"/>
                  <a:pt x="1287" y="7874"/>
                  <a:pt x="1287" y="7957"/>
                </a:cubicBezTo>
                <a:lnTo>
                  <a:pt x="1287" y="8160"/>
                </a:lnTo>
                <a:lnTo>
                  <a:pt x="1120" y="8160"/>
                </a:lnTo>
                <a:cubicBezTo>
                  <a:pt x="894" y="8160"/>
                  <a:pt x="715" y="8338"/>
                  <a:pt x="715" y="8553"/>
                </a:cubicBezTo>
                <a:lnTo>
                  <a:pt x="715" y="8743"/>
                </a:lnTo>
                <a:cubicBezTo>
                  <a:pt x="548" y="8791"/>
                  <a:pt x="417" y="8946"/>
                  <a:pt x="417" y="9136"/>
                </a:cubicBezTo>
                <a:lnTo>
                  <a:pt x="417" y="9291"/>
                </a:lnTo>
                <a:lnTo>
                  <a:pt x="132" y="9291"/>
                </a:lnTo>
                <a:cubicBezTo>
                  <a:pt x="60" y="9291"/>
                  <a:pt x="1" y="9350"/>
                  <a:pt x="1" y="9422"/>
                </a:cubicBezTo>
                <a:cubicBezTo>
                  <a:pt x="1" y="9493"/>
                  <a:pt x="60" y="9553"/>
                  <a:pt x="132" y="9553"/>
                </a:cubicBezTo>
                <a:lnTo>
                  <a:pt x="9442" y="9553"/>
                </a:lnTo>
                <a:cubicBezTo>
                  <a:pt x="9514" y="9553"/>
                  <a:pt x="9573" y="9493"/>
                  <a:pt x="9573" y="9422"/>
                </a:cubicBezTo>
                <a:cubicBezTo>
                  <a:pt x="9573" y="9350"/>
                  <a:pt x="9514" y="9291"/>
                  <a:pt x="9442" y="9291"/>
                </a:cubicBezTo>
                <a:lnTo>
                  <a:pt x="9157" y="9291"/>
                </a:lnTo>
                <a:lnTo>
                  <a:pt x="9157" y="9136"/>
                </a:lnTo>
                <a:cubicBezTo>
                  <a:pt x="9157" y="8957"/>
                  <a:pt x="9038" y="8803"/>
                  <a:pt x="8859" y="8743"/>
                </a:cubicBezTo>
                <a:lnTo>
                  <a:pt x="8859" y="8565"/>
                </a:lnTo>
                <a:cubicBezTo>
                  <a:pt x="8859" y="8338"/>
                  <a:pt x="8680" y="8160"/>
                  <a:pt x="8454" y="8160"/>
                </a:cubicBezTo>
                <a:lnTo>
                  <a:pt x="8395" y="8160"/>
                </a:lnTo>
                <a:lnTo>
                  <a:pt x="8395" y="7969"/>
                </a:lnTo>
                <a:cubicBezTo>
                  <a:pt x="8395" y="7874"/>
                  <a:pt x="8347" y="7803"/>
                  <a:pt x="8276" y="7755"/>
                </a:cubicBezTo>
                <a:lnTo>
                  <a:pt x="8276" y="4016"/>
                </a:lnTo>
                <a:cubicBezTo>
                  <a:pt x="8310" y="4034"/>
                  <a:pt x="8345" y="4045"/>
                  <a:pt x="8375" y="4045"/>
                </a:cubicBezTo>
                <a:cubicBezTo>
                  <a:pt x="8387" y="4045"/>
                  <a:pt x="8397" y="4043"/>
                  <a:pt x="8407" y="4040"/>
                </a:cubicBezTo>
                <a:cubicBezTo>
                  <a:pt x="8633" y="4040"/>
                  <a:pt x="8811" y="3862"/>
                  <a:pt x="8811" y="3635"/>
                </a:cubicBezTo>
                <a:cubicBezTo>
                  <a:pt x="8811" y="3564"/>
                  <a:pt x="8799" y="3504"/>
                  <a:pt x="8764" y="3421"/>
                </a:cubicBezTo>
                <a:cubicBezTo>
                  <a:pt x="8835" y="3385"/>
                  <a:pt x="8883" y="3290"/>
                  <a:pt x="8883" y="3207"/>
                </a:cubicBezTo>
                <a:lnTo>
                  <a:pt x="8883" y="2504"/>
                </a:lnTo>
                <a:cubicBezTo>
                  <a:pt x="8883" y="2397"/>
                  <a:pt x="8823" y="2314"/>
                  <a:pt x="8740" y="2266"/>
                </a:cubicBezTo>
                <a:lnTo>
                  <a:pt x="4906" y="28"/>
                </a:lnTo>
                <a:cubicBezTo>
                  <a:pt x="4870" y="10"/>
                  <a:pt x="4826" y="1"/>
                  <a:pt x="4781" y="1"/>
                </a:cubicBezTo>
                <a:close/>
              </a:path>
            </a:pathLst>
          </a:custGeom>
          <a:solidFill>
            <a:schemeClr val="accent3">
              <a:lumMod val="50000"/>
            </a:schemeClr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grpSp>
        <p:nvGrpSpPr>
          <p:cNvPr id="3" name="Google Shape;5494;p68">
            <a:extLst>
              <a:ext uri="{FF2B5EF4-FFF2-40B4-BE49-F238E27FC236}">
                <a16:creationId xmlns:a16="http://schemas.microsoft.com/office/drawing/2014/main" id="{1F80BAD2-E1B8-B3DB-26E7-35CEA16FF4EF}"/>
              </a:ext>
            </a:extLst>
          </p:cNvPr>
          <p:cNvGrpSpPr/>
          <p:nvPr/>
        </p:nvGrpSpPr>
        <p:grpSpPr>
          <a:xfrm>
            <a:off x="3995109" y="1228153"/>
            <a:ext cx="649537" cy="602142"/>
            <a:chOff x="4670239" y="1541599"/>
            <a:chExt cx="359679" cy="321833"/>
          </a:xfrm>
          <a:solidFill>
            <a:schemeClr val="accent1">
              <a:lumMod val="50000"/>
            </a:schemeClr>
          </a:solidFill>
        </p:grpSpPr>
        <p:sp>
          <p:nvSpPr>
            <p:cNvPr id="5" name="Google Shape;5495;p68">
              <a:extLst>
                <a:ext uri="{FF2B5EF4-FFF2-40B4-BE49-F238E27FC236}">
                  <a16:creationId xmlns:a16="http://schemas.microsoft.com/office/drawing/2014/main" id="{AF7D1BAC-6977-E12C-3B2A-4360DE45ABDF}"/>
                </a:ext>
              </a:extLst>
            </p:cNvPr>
            <p:cNvSpPr/>
            <p:nvPr/>
          </p:nvSpPr>
          <p:spPr>
            <a:xfrm>
              <a:off x="4818790" y="1606787"/>
              <a:ext cx="28838" cy="49687"/>
            </a:xfrm>
            <a:custGeom>
              <a:avLst/>
              <a:gdLst/>
              <a:ahLst/>
              <a:cxnLst/>
              <a:rect l="l" t="t" r="r" b="b"/>
              <a:pathLst>
                <a:path w="906" h="1561" extrusionOk="0">
                  <a:moveTo>
                    <a:pt x="429" y="298"/>
                  </a:moveTo>
                  <a:lnTo>
                    <a:pt x="429" y="584"/>
                  </a:lnTo>
                  <a:cubicBezTo>
                    <a:pt x="310" y="537"/>
                    <a:pt x="287" y="489"/>
                    <a:pt x="287" y="429"/>
                  </a:cubicBezTo>
                  <a:cubicBezTo>
                    <a:pt x="287" y="346"/>
                    <a:pt x="358" y="310"/>
                    <a:pt x="429" y="298"/>
                  </a:cubicBezTo>
                  <a:close/>
                  <a:moveTo>
                    <a:pt x="537" y="882"/>
                  </a:moveTo>
                  <a:cubicBezTo>
                    <a:pt x="656" y="929"/>
                    <a:pt x="680" y="989"/>
                    <a:pt x="680" y="1060"/>
                  </a:cubicBezTo>
                  <a:cubicBezTo>
                    <a:pt x="680" y="1132"/>
                    <a:pt x="620" y="1191"/>
                    <a:pt x="537" y="1203"/>
                  </a:cubicBezTo>
                  <a:lnTo>
                    <a:pt x="537" y="882"/>
                  </a:lnTo>
                  <a:close/>
                  <a:moveTo>
                    <a:pt x="477" y="1"/>
                  </a:moveTo>
                  <a:cubicBezTo>
                    <a:pt x="441" y="1"/>
                    <a:pt x="418" y="13"/>
                    <a:pt x="418" y="48"/>
                  </a:cubicBezTo>
                  <a:lnTo>
                    <a:pt x="418" y="108"/>
                  </a:lnTo>
                  <a:cubicBezTo>
                    <a:pt x="191" y="132"/>
                    <a:pt x="48" y="251"/>
                    <a:pt x="48" y="477"/>
                  </a:cubicBezTo>
                  <a:cubicBezTo>
                    <a:pt x="48" y="715"/>
                    <a:pt x="227" y="787"/>
                    <a:pt x="418" y="870"/>
                  </a:cubicBezTo>
                  <a:lnTo>
                    <a:pt x="418" y="1239"/>
                  </a:lnTo>
                  <a:cubicBezTo>
                    <a:pt x="310" y="1215"/>
                    <a:pt x="263" y="1191"/>
                    <a:pt x="179" y="1120"/>
                  </a:cubicBezTo>
                  <a:cubicBezTo>
                    <a:pt x="159" y="1104"/>
                    <a:pt x="138" y="1096"/>
                    <a:pt x="118" y="1096"/>
                  </a:cubicBezTo>
                  <a:cubicBezTo>
                    <a:pt x="93" y="1096"/>
                    <a:pt x="69" y="1110"/>
                    <a:pt x="48" y="1144"/>
                  </a:cubicBezTo>
                  <a:cubicBezTo>
                    <a:pt x="1" y="1203"/>
                    <a:pt x="1" y="1263"/>
                    <a:pt x="48" y="1310"/>
                  </a:cubicBezTo>
                  <a:cubicBezTo>
                    <a:pt x="120" y="1418"/>
                    <a:pt x="287" y="1465"/>
                    <a:pt x="418" y="1465"/>
                  </a:cubicBezTo>
                  <a:lnTo>
                    <a:pt x="418" y="1513"/>
                  </a:lnTo>
                  <a:cubicBezTo>
                    <a:pt x="418" y="1549"/>
                    <a:pt x="441" y="1560"/>
                    <a:pt x="477" y="1560"/>
                  </a:cubicBezTo>
                  <a:cubicBezTo>
                    <a:pt x="501" y="1560"/>
                    <a:pt x="537" y="1549"/>
                    <a:pt x="537" y="1513"/>
                  </a:cubicBezTo>
                  <a:lnTo>
                    <a:pt x="537" y="1429"/>
                  </a:lnTo>
                  <a:cubicBezTo>
                    <a:pt x="727" y="1406"/>
                    <a:pt x="894" y="1263"/>
                    <a:pt x="894" y="1025"/>
                  </a:cubicBezTo>
                  <a:cubicBezTo>
                    <a:pt x="906" y="787"/>
                    <a:pt x="763" y="703"/>
                    <a:pt x="549" y="632"/>
                  </a:cubicBezTo>
                  <a:lnTo>
                    <a:pt x="549" y="286"/>
                  </a:lnTo>
                  <a:cubicBezTo>
                    <a:pt x="596" y="286"/>
                    <a:pt x="644" y="298"/>
                    <a:pt x="680" y="334"/>
                  </a:cubicBezTo>
                  <a:cubicBezTo>
                    <a:pt x="707" y="341"/>
                    <a:pt x="738" y="363"/>
                    <a:pt x="771" y="363"/>
                  </a:cubicBezTo>
                  <a:cubicBezTo>
                    <a:pt x="795" y="363"/>
                    <a:pt x="821" y="351"/>
                    <a:pt x="846" y="310"/>
                  </a:cubicBezTo>
                  <a:cubicBezTo>
                    <a:pt x="882" y="275"/>
                    <a:pt x="894" y="215"/>
                    <a:pt x="834" y="167"/>
                  </a:cubicBezTo>
                  <a:cubicBezTo>
                    <a:pt x="763" y="108"/>
                    <a:pt x="644" y="96"/>
                    <a:pt x="537" y="96"/>
                  </a:cubicBezTo>
                  <a:lnTo>
                    <a:pt x="537" y="48"/>
                  </a:lnTo>
                  <a:cubicBezTo>
                    <a:pt x="537" y="13"/>
                    <a:pt x="501" y="1"/>
                    <a:pt x="47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6" name="Google Shape;5496;p68">
              <a:extLst>
                <a:ext uri="{FF2B5EF4-FFF2-40B4-BE49-F238E27FC236}">
                  <a16:creationId xmlns:a16="http://schemas.microsoft.com/office/drawing/2014/main" id="{BDA3D465-D6E6-BA3A-B118-663955C9C215}"/>
                </a:ext>
              </a:extLst>
            </p:cNvPr>
            <p:cNvSpPr/>
            <p:nvPr/>
          </p:nvSpPr>
          <p:spPr>
            <a:xfrm>
              <a:off x="4875256" y="1557896"/>
              <a:ext cx="82281" cy="82663"/>
            </a:xfrm>
            <a:custGeom>
              <a:avLst/>
              <a:gdLst/>
              <a:ahLst/>
              <a:cxnLst/>
              <a:rect l="l" t="t" r="r" b="b"/>
              <a:pathLst>
                <a:path w="2585" h="2597" extrusionOk="0">
                  <a:moveTo>
                    <a:pt x="1287" y="310"/>
                  </a:moveTo>
                  <a:cubicBezTo>
                    <a:pt x="1823" y="310"/>
                    <a:pt x="2275" y="751"/>
                    <a:pt x="2275" y="1299"/>
                  </a:cubicBezTo>
                  <a:cubicBezTo>
                    <a:pt x="2263" y="1834"/>
                    <a:pt x="1823" y="2275"/>
                    <a:pt x="1287" y="2275"/>
                  </a:cubicBezTo>
                  <a:cubicBezTo>
                    <a:pt x="751" y="2275"/>
                    <a:pt x="310" y="1846"/>
                    <a:pt x="310" y="1299"/>
                  </a:cubicBezTo>
                  <a:cubicBezTo>
                    <a:pt x="310" y="763"/>
                    <a:pt x="739" y="310"/>
                    <a:pt x="1287" y="310"/>
                  </a:cubicBezTo>
                  <a:close/>
                  <a:moveTo>
                    <a:pt x="1287" y="1"/>
                  </a:moveTo>
                  <a:cubicBezTo>
                    <a:pt x="572" y="1"/>
                    <a:pt x="1" y="584"/>
                    <a:pt x="1" y="1299"/>
                  </a:cubicBezTo>
                  <a:cubicBezTo>
                    <a:pt x="1" y="2013"/>
                    <a:pt x="572" y="2596"/>
                    <a:pt x="1287" y="2596"/>
                  </a:cubicBezTo>
                  <a:cubicBezTo>
                    <a:pt x="2001" y="2596"/>
                    <a:pt x="2585" y="2013"/>
                    <a:pt x="2585" y="1299"/>
                  </a:cubicBezTo>
                  <a:cubicBezTo>
                    <a:pt x="2585" y="584"/>
                    <a:pt x="2001" y="1"/>
                    <a:pt x="12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7" name="Google Shape;5497;p68">
              <a:extLst>
                <a:ext uri="{FF2B5EF4-FFF2-40B4-BE49-F238E27FC236}">
                  <a16:creationId xmlns:a16="http://schemas.microsoft.com/office/drawing/2014/main" id="{BE5043B2-39F5-9F3C-FCFF-C03A948CB6AC}"/>
                </a:ext>
              </a:extLst>
            </p:cNvPr>
            <p:cNvSpPr/>
            <p:nvPr/>
          </p:nvSpPr>
          <p:spPr>
            <a:xfrm>
              <a:off x="4775215" y="1541599"/>
              <a:ext cx="199001" cy="147850"/>
            </a:xfrm>
            <a:custGeom>
              <a:avLst/>
              <a:gdLst/>
              <a:ahLst/>
              <a:cxnLst/>
              <a:rect l="l" t="t" r="r" b="b"/>
              <a:pathLst>
                <a:path w="6252" h="4645" extrusionOk="0">
                  <a:moveTo>
                    <a:pt x="1834" y="1811"/>
                  </a:moveTo>
                  <a:cubicBezTo>
                    <a:pt x="2168" y="1811"/>
                    <a:pt x="2465" y="1989"/>
                    <a:pt x="2644" y="2239"/>
                  </a:cubicBezTo>
                  <a:cubicBezTo>
                    <a:pt x="2680" y="2394"/>
                    <a:pt x="2739" y="2525"/>
                    <a:pt x="2799" y="2656"/>
                  </a:cubicBezTo>
                  <a:cubicBezTo>
                    <a:pt x="2799" y="2704"/>
                    <a:pt x="2811" y="2751"/>
                    <a:pt x="2811" y="2787"/>
                  </a:cubicBezTo>
                  <a:cubicBezTo>
                    <a:pt x="2811" y="3335"/>
                    <a:pt x="2382" y="3775"/>
                    <a:pt x="1834" y="3775"/>
                  </a:cubicBezTo>
                  <a:cubicBezTo>
                    <a:pt x="1298" y="3775"/>
                    <a:pt x="846" y="3347"/>
                    <a:pt x="846" y="2787"/>
                  </a:cubicBezTo>
                  <a:cubicBezTo>
                    <a:pt x="846" y="2251"/>
                    <a:pt x="1275" y="1811"/>
                    <a:pt x="1834" y="1811"/>
                  </a:cubicBezTo>
                  <a:close/>
                  <a:moveTo>
                    <a:pt x="1834" y="1263"/>
                  </a:moveTo>
                  <a:cubicBezTo>
                    <a:pt x="2108" y="1263"/>
                    <a:pt x="2382" y="1334"/>
                    <a:pt x="2620" y="1489"/>
                  </a:cubicBezTo>
                  <a:cubicBezTo>
                    <a:pt x="2608" y="1561"/>
                    <a:pt x="2608" y="1644"/>
                    <a:pt x="2584" y="1727"/>
                  </a:cubicBezTo>
                  <a:cubicBezTo>
                    <a:pt x="2382" y="1572"/>
                    <a:pt x="2108" y="1465"/>
                    <a:pt x="1822" y="1465"/>
                  </a:cubicBezTo>
                  <a:cubicBezTo>
                    <a:pt x="1120" y="1465"/>
                    <a:pt x="536" y="2049"/>
                    <a:pt x="536" y="2763"/>
                  </a:cubicBezTo>
                  <a:cubicBezTo>
                    <a:pt x="536" y="3477"/>
                    <a:pt x="1108" y="4061"/>
                    <a:pt x="1822" y="4061"/>
                  </a:cubicBezTo>
                  <a:cubicBezTo>
                    <a:pt x="2453" y="4061"/>
                    <a:pt x="2953" y="3632"/>
                    <a:pt x="3096" y="3049"/>
                  </a:cubicBezTo>
                  <a:cubicBezTo>
                    <a:pt x="3156" y="3108"/>
                    <a:pt x="3215" y="3156"/>
                    <a:pt x="3275" y="3216"/>
                  </a:cubicBezTo>
                  <a:cubicBezTo>
                    <a:pt x="3084" y="3870"/>
                    <a:pt x="2501" y="4299"/>
                    <a:pt x="1834" y="4299"/>
                  </a:cubicBezTo>
                  <a:cubicBezTo>
                    <a:pt x="1001" y="4299"/>
                    <a:pt x="310" y="3608"/>
                    <a:pt x="310" y="2775"/>
                  </a:cubicBezTo>
                  <a:cubicBezTo>
                    <a:pt x="310" y="1942"/>
                    <a:pt x="1001" y="1263"/>
                    <a:pt x="1834" y="1263"/>
                  </a:cubicBezTo>
                  <a:close/>
                  <a:moveTo>
                    <a:pt x="4430" y="1"/>
                  </a:moveTo>
                  <a:cubicBezTo>
                    <a:pt x="3644" y="1"/>
                    <a:pt x="2977" y="501"/>
                    <a:pt x="2703" y="1203"/>
                  </a:cubicBezTo>
                  <a:cubicBezTo>
                    <a:pt x="2441" y="1049"/>
                    <a:pt x="2144" y="977"/>
                    <a:pt x="1834" y="977"/>
                  </a:cubicBezTo>
                  <a:cubicBezTo>
                    <a:pt x="822" y="977"/>
                    <a:pt x="1" y="1799"/>
                    <a:pt x="1" y="2811"/>
                  </a:cubicBezTo>
                  <a:cubicBezTo>
                    <a:pt x="1" y="3823"/>
                    <a:pt x="822" y="4644"/>
                    <a:pt x="1834" y="4644"/>
                  </a:cubicBezTo>
                  <a:cubicBezTo>
                    <a:pt x="2608" y="4644"/>
                    <a:pt x="3287" y="4168"/>
                    <a:pt x="3561" y="3430"/>
                  </a:cubicBezTo>
                  <a:cubicBezTo>
                    <a:pt x="3811" y="3573"/>
                    <a:pt x="4108" y="3656"/>
                    <a:pt x="4430" y="3656"/>
                  </a:cubicBezTo>
                  <a:cubicBezTo>
                    <a:pt x="4846" y="3656"/>
                    <a:pt x="5251" y="3513"/>
                    <a:pt x="5585" y="3251"/>
                  </a:cubicBezTo>
                  <a:cubicBezTo>
                    <a:pt x="5894" y="3001"/>
                    <a:pt x="6132" y="2632"/>
                    <a:pt x="6216" y="2239"/>
                  </a:cubicBezTo>
                  <a:cubicBezTo>
                    <a:pt x="6228" y="2144"/>
                    <a:pt x="6192" y="2049"/>
                    <a:pt x="6097" y="2037"/>
                  </a:cubicBezTo>
                  <a:cubicBezTo>
                    <a:pt x="6086" y="2035"/>
                    <a:pt x="6076" y="2035"/>
                    <a:pt x="6065" y="2035"/>
                  </a:cubicBezTo>
                  <a:cubicBezTo>
                    <a:pt x="5991" y="2035"/>
                    <a:pt x="5917" y="2072"/>
                    <a:pt x="5906" y="2156"/>
                  </a:cubicBezTo>
                  <a:cubicBezTo>
                    <a:pt x="5739" y="2835"/>
                    <a:pt x="5144" y="3335"/>
                    <a:pt x="4430" y="3335"/>
                  </a:cubicBezTo>
                  <a:cubicBezTo>
                    <a:pt x="3882" y="3335"/>
                    <a:pt x="3394" y="3037"/>
                    <a:pt x="3120" y="2561"/>
                  </a:cubicBezTo>
                  <a:cubicBezTo>
                    <a:pt x="3096" y="2406"/>
                    <a:pt x="3037" y="2263"/>
                    <a:pt x="2965" y="2120"/>
                  </a:cubicBezTo>
                  <a:cubicBezTo>
                    <a:pt x="2763" y="1191"/>
                    <a:pt x="3477" y="310"/>
                    <a:pt x="4430" y="310"/>
                  </a:cubicBezTo>
                  <a:cubicBezTo>
                    <a:pt x="5144" y="310"/>
                    <a:pt x="5739" y="787"/>
                    <a:pt x="5906" y="1489"/>
                  </a:cubicBezTo>
                  <a:cubicBezTo>
                    <a:pt x="5916" y="1560"/>
                    <a:pt x="5986" y="1613"/>
                    <a:pt x="6058" y="1613"/>
                  </a:cubicBezTo>
                  <a:cubicBezTo>
                    <a:pt x="6071" y="1613"/>
                    <a:pt x="6084" y="1612"/>
                    <a:pt x="6097" y="1608"/>
                  </a:cubicBezTo>
                  <a:cubicBezTo>
                    <a:pt x="6192" y="1584"/>
                    <a:pt x="6251" y="1501"/>
                    <a:pt x="6216" y="1406"/>
                  </a:cubicBezTo>
                  <a:cubicBezTo>
                    <a:pt x="6132" y="1013"/>
                    <a:pt x="5906" y="656"/>
                    <a:pt x="5585" y="394"/>
                  </a:cubicBezTo>
                  <a:cubicBezTo>
                    <a:pt x="5251" y="132"/>
                    <a:pt x="4846" y="1"/>
                    <a:pt x="4430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8" name="Google Shape;5498;p68">
              <a:extLst>
                <a:ext uri="{FF2B5EF4-FFF2-40B4-BE49-F238E27FC236}">
                  <a16:creationId xmlns:a16="http://schemas.microsoft.com/office/drawing/2014/main" id="{FF233283-E295-5677-36BC-29B382DB5B8E}"/>
                </a:ext>
              </a:extLst>
            </p:cNvPr>
            <p:cNvSpPr/>
            <p:nvPr/>
          </p:nvSpPr>
          <p:spPr>
            <a:xfrm>
              <a:off x="4901803" y="1574957"/>
              <a:ext cx="28838" cy="50069"/>
            </a:xfrm>
            <a:custGeom>
              <a:avLst/>
              <a:gdLst/>
              <a:ahLst/>
              <a:cxnLst/>
              <a:rect l="l" t="t" r="r" b="b"/>
              <a:pathLst>
                <a:path w="906" h="1573" extrusionOk="0">
                  <a:moveTo>
                    <a:pt x="429" y="322"/>
                  </a:moveTo>
                  <a:lnTo>
                    <a:pt x="429" y="596"/>
                  </a:lnTo>
                  <a:cubicBezTo>
                    <a:pt x="310" y="548"/>
                    <a:pt x="274" y="513"/>
                    <a:pt x="274" y="453"/>
                  </a:cubicBezTo>
                  <a:cubicBezTo>
                    <a:pt x="274" y="358"/>
                    <a:pt x="358" y="334"/>
                    <a:pt x="429" y="322"/>
                  </a:cubicBezTo>
                  <a:close/>
                  <a:moveTo>
                    <a:pt x="512" y="894"/>
                  </a:moveTo>
                  <a:cubicBezTo>
                    <a:pt x="631" y="941"/>
                    <a:pt x="667" y="1001"/>
                    <a:pt x="667" y="1072"/>
                  </a:cubicBezTo>
                  <a:cubicBezTo>
                    <a:pt x="667" y="1167"/>
                    <a:pt x="608" y="1215"/>
                    <a:pt x="512" y="1227"/>
                  </a:cubicBezTo>
                  <a:lnTo>
                    <a:pt x="512" y="894"/>
                  </a:lnTo>
                  <a:close/>
                  <a:moveTo>
                    <a:pt x="453" y="1"/>
                  </a:moveTo>
                  <a:cubicBezTo>
                    <a:pt x="429" y="1"/>
                    <a:pt x="393" y="24"/>
                    <a:pt x="393" y="48"/>
                  </a:cubicBezTo>
                  <a:lnTo>
                    <a:pt x="393" y="108"/>
                  </a:lnTo>
                  <a:cubicBezTo>
                    <a:pt x="167" y="132"/>
                    <a:pt x="24" y="251"/>
                    <a:pt x="24" y="477"/>
                  </a:cubicBezTo>
                  <a:cubicBezTo>
                    <a:pt x="24" y="715"/>
                    <a:pt x="203" y="798"/>
                    <a:pt x="393" y="870"/>
                  </a:cubicBezTo>
                  <a:lnTo>
                    <a:pt x="393" y="1239"/>
                  </a:lnTo>
                  <a:cubicBezTo>
                    <a:pt x="286" y="1227"/>
                    <a:pt x="250" y="1179"/>
                    <a:pt x="155" y="1120"/>
                  </a:cubicBezTo>
                  <a:cubicBezTo>
                    <a:pt x="138" y="1108"/>
                    <a:pt x="122" y="1102"/>
                    <a:pt x="106" y="1102"/>
                  </a:cubicBezTo>
                  <a:cubicBezTo>
                    <a:pt x="46" y="1102"/>
                    <a:pt x="0" y="1182"/>
                    <a:pt x="0" y="1239"/>
                  </a:cubicBezTo>
                  <a:cubicBezTo>
                    <a:pt x="0" y="1275"/>
                    <a:pt x="12" y="1298"/>
                    <a:pt x="24" y="1310"/>
                  </a:cubicBezTo>
                  <a:cubicBezTo>
                    <a:pt x="96" y="1417"/>
                    <a:pt x="262" y="1465"/>
                    <a:pt x="393" y="1465"/>
                  </a:cubicBezTo>
                  <a:lnTo>
                    <a:pt x="393" y="1525"/>
                  </a:lnTo>
                  <a:cubicBezTo>
                    <a:pt x="393" y="1548"/>
                    <a:pt x="429" y="1572"/>
                    <a:pt x="453" y="1572"/>
                  </a:cubicBezTo>
                  <a:cubicBezTo>
                    <a:pt x="488" y="1572"/>
                    <a:pt x="512" y="1548"/>
                    <a:pt x="512" y="1525"/>
                  </a:cubicBezTo>
                  <a:lnTo>
                    <a:pt x="512" y="1465"/>
                  </a:lnTo>
                  <a:cubicBezTo>
                    <a:pt x="715" y="1429"/>
                    <a:pt x="869" y="1298"/>
                    <a:pt x="869" y="1060"/>
                  </a:cubicBezTo>
                  <a:cubicBezTo>
                    <a:pt x="905" y="810"/>
                    <a:pt x="739" y="715"/>
                    <a:pt x="536" y="644"/>
                  </a:cubicBezTo>
                  <a:lnTo>
                    <a:pt x="536" y="298"/>
                  </a:lnTo>
                  <a:cubicBezTo>
                    <a:pt x="608" y="298"/>
                    <a:pt x="631" y="322"/>
                    <a:pt x="715" y="358"/>
                  </a:cubicBezTo>
                  <a:cubicBezTo>
                    <a:pt x="728" y="367"/>
                    <a:pt x="742" y="372"/>
                    <a:pt x="758" y="372"/>
                  </a:cubicBezTo>
                  <a:cubicBezTo>
                    <a:pt x="784" y="372"/>
                    <a:pt x="811" y="355"/>
                    <a:pt x="834" y="310"/>
                  </a:cubicBezTo>
                  <a:cubicBezTo>
                    <a:pt x="858" y="274"/>
                    <a:pt x="869" y="215"/>
                    <a:pt x="810" y="167"/>
                  </a:cubicBezTo>
                  <a:cubicBezTo>
                    <a:pt x="739" y="108"/>
                    <a:pt x="619" y="96"/>
                    <a:pt x="512" y="96"/>
                  </a:cubicBezTo>
                  <a:lnTo>
                    <a:pt x="512" y="48"/>
                  </a:lnTo>
                  <a:cubicBezTo>
                    <a:pt x="512" y="24"/>
                    <a:pt x="488" y="1"/>
                    <a:pt x="45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  <p:sp>
          <p:nvSpPr>
            <p:cNvPr id="9" name="Google Shape;5499;p68">
              <a:extLst>
                <a:ext uri="{FF2B5EF4-FFF2-40B4-BE49-F238E27FC236}">
                  <a16:creationId xmlns:a16="http://schemas.microsoft.com/office/drawing/2014/main" id="{9376F09E-B153-5F1A-34AF-D30204056D65}"/>
                </a:ext>
              </a:extLst>
            </p:cNvPr>
            <p:cNvSpPr/>
            <p:nvPr/>
          </p:nvSpPr>
          <p:spPr>
            <a:xfrm>
              <a:off x="4670239" y="1657269"/>
              <a:ext cx="359679" cy="206163"/>
            </a:xfrm>
            <a:custGeom>
              <a:avLst/>
              <a:gdLst/>
              <a:ahLst/>
              <a:cxnLst/>
              <a:rect l="l" t="t" r="r" b="b"/>
              <a:pathLst>
                <a:path w="11300" h="6477" extrusionOk="0">
                  <a:moveTo>
                    <a:pt x="3590" y="1935"/>
                  </a:moveTo>
                  <a:cubicBezTo>
                    <a:pt x="3607" y="1935"/>
                    <a:pt x="3623" y="1948"/>
                    <a:pt x="3632" y="1975"/>
                  </a:cubicBezTo>
                  <a:cubicBezTo>
                    <a:pt x="3715" y="2129"/>
                    <a:pt x="4727" y="4832"/>
                    <a:pt x="4751" y="4939"/>
                  </a:cubicBezTo>
                  <a:cubicBezTo>
                    <a:pt x="4775" y="4951"/>
                    <a:pt x="4751" y="4975"/>
                    <a:pt x="4727" y="4987"/>
                  </a:cubicBezTo>
                  <a:lnTo>
                    <a:pt x="4013" y="5261"/>
                  </a:lnTo>
                  <a:cubicBezTo>
                    <a:pt x="3965" y="5130"/>
                    <a:pt x="2941" y="2403"/>
                    <a:pt x="2870" y="2213"/>
                  </a:cubicBezTo>
                  <a:lnTo>
                    <a:pt x="3572" y="1939"/>
                  </a:lnTo>
                  <a:cubicBezTo>
                    <a:pt x="3578" y="1936"/>
                    <a:pt x="3584" y="1935"/>
                    <a:pt x="3590" y="1935"/>
                  </a:cubicBezTo>
                  <a:close/>
                  <a:moveTo>
                    <a:pt x="2584" y="2308"/>
                  </a:moveTo>
                  <a:lnTo>
                    <a:pt x="3727" y="5368"/>
                  </a:lnTo>
                  <a:cubicBezTo>
                    <a:pt x="3180" y="5570"/>
                    <a:pt x="1810" y="6082"/>
                    <a:pt x="1584" y="6166"/>
                  </a:cubicBezTo>
                  <a:cubicBezTo>
                    <a:pt x="1577" y="6172"/>
                    <a:pt x="1569" y="6175"/>
                    <a:pt x="1560" y="6175"/>
                  </a:cubicBezTo>
                  <a:cubicBezTo>
                    <a:pt x="1537" y="6175"/>
                    <a:pt x="1509" y="6156"/>
                    <a:pt x="1501" y="6130"/>
                  </a:cubicBezTo>
                  <a:lnTo>
                    <a:pt x="394" y="3201"/>
                  </a:lnTo>
                  <a:cubicBezTo>
                    <a:pt x="382" y="3177"/>
                    <a:pt x="394" y="3130"/>
                    <a:pt x="441" y="3118"/>
                  </a:cubicBezTo>
                  <a:cubicBezTo>
                    <a:pt x="1144" y="2844"/>
                    <a:pt x="2096" y="2487"/>
                    <a:pt x="2584" y="2308"/>
                  </a:cubicBezTo>
                  <a:close/>
                  <a:moveTo>
                    <a:pt x="10358" y="1"/>
                  </a:moveTo>
                  <a:cubicBezTo>
                    <a:pt x="10108" y="1"/>
                    <a:pt x="9869" y="131"/>
                    <a:pt x="9692" y="308"/>
                  </a:cubicBezTo>
                  <a:lnTo>
                    <a:pt x="7966" y="1737"/>
                  </a:lnTo>
                  <a:cubicBezTo>
                    <a:pt x="7883" y="1522"/>
                    <a:pt x="7668" y="1308"/>
                    <a:pt x="7263" y="1308"/>
                  </a:cubicBezTo>
                  <a:cubicBezTo>
                    <a:pt x="6756" y="1308"/>
                    <a:pt x="6387" y="1304"/>
                    <a:pt x="6108" y="1304"/>
                  </a:cubicBezTo>
                  <a:cubicBezTo>
                    <a:pt x="5503" y="1304"/>
                    <a:pt x="5318" y="1321"/>
                    <a:pt x="5049" y="1427"/>
                  </a:cubicBezTo>
                  <a:lnTo>
                    <a:pt x="3953" y="1868"/>
                  </a:lnTo>
                  <a:lnTo>
                    <a:pt x="3930" y="1820"/>
                  </a:lnTo>
                  <a:cubicBezTo>
                    <a:pt x="3875" y="1675"/>
                    <a:pt x="3745" y="1592"/>
                    <a:pt x="3597" y="1592"/>
                  </a:cubicBezTo>
                  <a:cubicBezTo>
                    <a:pt x="3550" y="1592"/>
                    <a:pt x="3502" y="1600"/>
                    <a:pt x="3453" y="1618"/>
                  </a:cubicBezTo>
                  <a:lnTo>
                    <a:pt x="2620" y="1927"/>
                  </a:lnTo>
                  <a:cubicBezTo>
                    <a:pt x="2251" y="2058"/>
                    <a:pt x="1108" y="2510"/>
                    <a:pt x="298" y="2808"/>
                  </a:cubicBezTo>
                  <a:cubicBezTo>
                    <a:pt x="96" y="2880"/>
                    <a:pt x="1" y="3106"/>
                    <a:pt x="84" y="3308"/>
                  </a:cubicBezTo>
                  <a:lnTo>
                    <a:pt x="1179" y="6225"/>
                  </a:lnTo>
                  <a:cubicBezTo>
                    <a:pt x="1234" y="6389"/>
                    <a:pt x="1379" y="6476"/>
                    <a:pt x="1540" y="6476"/>
                  </a:cubicBezTo>
                  <a:cubicBezTo>
                    <a:pt x="1590" y="6476"/>
                    <a:pt x="1641" y="6468"/>
                    <a:pt x="1691" y="6451"/>
                  </a:cubicBezTo>
                  <a:cubicBezTo>
                    <a:pt x="1941" y="6368"/>
                    <a:pt x="3608" y="5725"/>
                    <a:pt x="3977" y="5594"/>
                  </a:cubicBezTo>
                  <a:lnTo>
                    <a:pt x="4858" y="5261"/>
                  </a:lnTo>
                  <a:cubicBezTo>
                    <a:pt x="5049" y="5189"/>
                    <a:pt x="5144" y="4975"/>
                    <a:pt x="5061" y="4785"/>
                  </a:cubicBezTo>
                  <a:lnTo>
                    <a:pt x="5049" y="4737"/>
                  </a:lnTo>
                  <a:cubicBezTo>
                    <a:pt x="5620" y="4499"/>
                    <a:pt x="5632" y="4475"/>
                    <a:pt x="6228" y="4475"/>
                  </a:cubicBezTo>
                  <a:cubicBezTo>
                    <a:pt x="6311" y="4475"/>
                    <a:pt x="6394" y="4404"/>
                    <a:pt x="6394" y="4308"/>
                  </a:cubicBezTo>
                  <a:cubicBezTo>
                    <a:pt x="6394" y="4225"/>
                    <a:pt x="6311" y="4142"/>
                    <a:pt x="6228" y="4142"/>
                  </a:cubicBezTo>
                  <a:cubicBezTo>
                    <a:pt x="5585" y="4142"/>
                    <a:pt x="5525" y="4189"/>
                    <a:pt x="4930" y="4439"/>
                  </a:cubicBezTo>
                  <a:lnTo>
                    <a:pt x="4073" y="2153"/>
                  </a:lnTo>
                  <a:lnTo>
                    <a:pt x="5168" y="1689"/>
                  </a:lnTo>
                  <a:cubicBezTo>
                    <a:pt x="5361" y="1615"/>
                    <a:pt x="5513" y="1601"/>
                    <a:pt x="5986" y="1601"/>
                  </a:cubicBezTo>
                  <a:cubicBezTo>
                    <a:pt x="6270" y="1601"/>
                    <a:pt x="6670" y="1606"/>
                    <a:pt x="7263" y="1606"/>
                  </a:cubicBezTo>
                  <a:cubicBezTo>
                    <a:pt x="7442" y="1606"/>
                    <a:pt x="7561" y="1665"/>
                    <a:pt x="7644" y="1784"/>
                  </a:cubicBezTo>
                  <a:cubicBezTo>
                    <a:pt x="7704" y="1868"/>
                    <a:pt x="7704" y="1963"/>
                    <a:pt x="7716" y="1987"/>
                  </a:cubicBezTo>
                  <a:cubicBezTo>
                    <a:pt x="7716" y="2046"/>
                    <a:pt x="7668" y="2344"/>
                    <a:pt x="7382" y="2391"/>
                  </a:cubicBezTo>
                  <a:cubicBezTo>
                    <a:pt x="6942" y="2463"/>
                    <a:pt x="5989" y="2594"/>
                    <a:pt x="5978" y="2594"/>
                  </a:cubicBezTo>
                  <a:cubicBezTo>
                    <a:pt x="5882" y="2606"/>
                    <a:pt x="5823" y="2689"/>
                    <a:pt x="5835" y="2772"/>
                  </a:cubicBezTo>
                  <a:cubicBezTo>
                    <a:pt x="5858" y="2844"/>
                    <a:pt x="5918" y="2903"/>
                    <a:pt x="6001" y="2903"/>
                  </a:cubicBezTo>
                  <a:lnTo>
                    <a:pt x="6037" y="2903"/>
                  </a:lnTo>
                  <a:cubicBezTo>
                    <a:pt x="6049" y="2903"/>
                    <a:pt x="7001" y="2772"/>
                    <a:pt x="7442" y="2701"/>
                  </a:cubicBezTo>
                  <a:cubicBezTo>
                    <a:pt x="7859" y="2630"/>
                    <a:pt x="8014" y="2284"/>
                    <a:pt x="8037" y="2046"/>
                  </a:cubicBezTo>
                  <a:lnTo>
                    <a:pt x="9919" y="498"/>
                  </a:lnTo>
                  <a:cubicBezTo>
                    <a:pt x="10039" y="385"/>
                    <a:pt x="10193" y="287"/>
                    <a:pt x="10356" y="287"/>
                  </a:cubicBezTo>
                  <a:cubicBezTo>
                    <a:pt x="10451" y="287"/>
                    <a:pt x="10549" y="320"/>
                    <a:pt x="10645" y="403"/>
                  </a:cubicBezTo>
                  <a:cubicBezTo>
                    <a:pt x="10942" y="701"/>
                    <a:pt x="10681" y="1058"/>
                    <a:pt x="10597" y="1141"/>
                  </a:cubicBezTo>
                  <a:cubicBezTo>
                    <a:pt x="10526" y="1213"/>
                    <a:pt x="8240" y="3677"/>
                    <a:pt x="8240" y="3677"/>
                  </a:cubicBezTo>
                  <a:cubicBezTo>
                    <a:pt x="7906" y="4070"/>
                    <a:pt x="7466" y="4130"/>
                    <a:pt x="7263" y="4130"/>
                  </a:cubicBezTo>
                  <a:lnTo>
                    <a:pt x="6966" y="4130"/>
                  </a:lnTo>
                  <a:cubicBezTo>
                    <a:pt x="6882" y="4130"/>
                    <a:pt x="6811" y="4201"/>
                    <a:pt x="6811" y="4296"/>
                  </a:cubicBezTo>
                  <a:cubicBezTo>
                    <a:pt x="6811" y="4380"/>
                    <a:pt x="6882" y="4463"/>
                    <a:pt x="6966" y="4463"/>
                  </a:cubicBezTo>
                  <a:lnTo>
                    <a:pt x="7287" y="4463"/>
                  </a:lnTo>
                  <a:cubicBezTo>
                    <a:pt x="7502" y="4439"/>
                    <a:pt x="8061" y="4368"/>
                    <a:pt x="8478" y="3892"/>
                  </a:cubicBezTo>
                  <a:lnTo>
                    <a:pt x="10835" y="1344"/>
                  </a:lnTo>
                  <a:cubicBezTo>
                    <a:pt x="11062" y="1153"/>
                    <a:pt x="11300" y="629"/>
                    <a:pt x="10871" y="213"/>
                  </a:cubicBezTo>
                  <a:cubicBezTo>
                    <a:pt x="10706" y="62"/>
                    <a:pt x="10530" y="1"/>
                    <a:pt x="1035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2400"/>
            </a:p>
          </p:txBody>
        </p:sp>
      </p:grpSp>
      <p:grpSp>
        <p:nvGrpSpPr>
          <p:cNvPr id="10" name="Google Shape;6896;p74">
            <a:extLst>
              <a:ext uri="{FF2B5EF4-FFF2-40B4-BE49-F238E27FC236}">
                <a16:creationId xmlns:a16="http://schemas.microsoft.com/office/drawing/2014/main" id="{60D3AE88-E8B0-EEC1-773D-37D264B6BA04}"/>
              </a:ext>
            </a:extLst>
          </p:cNvPr>
          <p:cNvGrpSpPr/>
          <p:nvPr/>
        </p:nvGrpSpPr>
        <p:grpSpPr>
          <a:xfrm>
            <a:off x="7155468" y="1258644"/>
            <a:ext cx="623321" cy="602141"/>
            <a:chOff x="7722975" y="4171400"/>
            <a:chExt cx="364950" cy="363600"/>
          </a:xfrm>
          <a:solidFill>
            <a:schemeClr val="accent1">
              <a:lumMod val="50000"/>
            </a:schemeClr>
          </a:solidFill>
        </p:grpSpPr>
        <p:sp>
          <p:nvSpPr>
            <p:cNvPr id="11" name="Google Shape;6897;p74">
              <a:extLst>
                <a:ext uri="{FF2B5EF4-FFF2-40B4-BE49-F238E27FC236}">
                  <a16:creationId xmlns:a16="http://schemas.microsoft.com/office/drawing/2014/main" id="{21AA8DC8-89B4-EE59-A214-44DBFA8E70F5}"/>
                </a:ext>
              </a:extLst>
            </p:cNvPr>
            <p:cNvSpPr/>
            <p:nvPr/>
          </p:nvSpPr>
          <p:spPr>
            <a:xfrm>
              <a:off x="7746100" y="4372400"/>
              <a:ext cx="90300" cy="77725"/>
            </a:xfrm>
            <a:custGeom>
              <a:avLst/>
              <a:gdLst/>
              <a:ahLst/>
              <a:cxnLst/>
              <a:rect l="l" t="t" r="r" b="b"/>
              <a:pathLst>
                <a:path w="3612" h="3109" extrusionOk="0">
                  <a:moveTo>
                    <a:pt x="1544" y="547"/>
                  </a:moveTo>
                  <a:cubicBezTo>
                    <a:pt x="2439" y="547"/>
                    <a:pt x="2871" y="1596"/>
                    <a:pt x="2254" y="2245"/>
                  </a:cubicBezTo>
                  <a:cubicBezTo>
                    <a:pt x="2054" y="2444"/>
                    <a:pt x="1806" y="2534"/>
                    <a:pt x="1562" y="2534"/>
                  </a:cubicBezTo>
                  <a:cubicBezTo>
                    <a:pt x="1051" y="2534"/>
                    <a:pt x="556" y="2140"/>
                    <a:pt x="556" y="1535"/>
                  </a:cubicBezTo>
                  <a:cubicBezTo>
                    <a:pt x="556" y="979"/>
                    <a:pt x="988" y="547"/>
                    <a:pt x="1544" y="547"/>
                  </a:cubicBezTo>
                  <a:close/>
                  <a:moveTo>
                    <a:pt x="1558" y="1"/>
                  </a:moveTo>
                  <a:cubicBezTo>
                    <a:pt x="770" y="1"/>
                    <a:pt x="22" y="600"/>
                    <a:pt x="1" y="1535"/>
                  </a:cubicBezTo>
                  <a:cubicBezTo>
                    <a:pt x="1" y="2399"/>
                    <a:pt x="680" y="3078"/>
                    <a:pt x="1544" y="3109"/>
                  </a:cubicBezTo>
                  <a:cubicBezTo>
                    <a:pt x="2902" y="3078"/>
                    <a:pt x="3612" y="1442"/>
                    <a:pt x="2655" y="455"/>
                  </a:cubicBezTo>
                  <a:cubicBezTo>
                    <a:pt x="2332" y="142"/>
                    <a:pt x="1940" y="1"/>
                    <a:pt x="155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6898;p74">
              <a:extLst>
                <a:ext uri="{FF2B5EF4-FFF2-40B4-BE49-F238E27FC236}">
                  <a16:creationId xmlns:a16="http://schemas.microsoft.com/office/drawing/2014/main" id="{36675CDB-8EC7-F1DF-1F01-87680F1AEEE3}"/>
                </a:ext>
              </a:extLst>
            </p:cNvPr>
            <p:cNvSpPr/>
            <p:nvPr/>
          </p:nvSpPr>
          <p:spPr>
            <a:xfrm>
              <a:off x="7722975" y="4453975"/>
              <a:ext cx="123450" cy="81025"/>
            </a:xfrm>
            <a:custGeom>
              <a:avLst/>
              <a:gdLst/>
              <a:ahLst/>
              <a:cxnLst/>
              <a:rect l="l" t="t" r="r" b="b"/>
              <a:pathLst>
                <a:path w="4938" h="3241" extrusionOk="0">
                  <a:moveTo>
                    <a:pt x="2481" y="772"/>
                  </a:moveTo>
                  <a:cubicBezTo>
                    <a:pt x="3379" y="772"/>
                    <a:pt x="4274" y="1358"/>
                    <a:pt x="4321" y="2531"/>
                  </a:cubicBezTo>
                  <a:lnTo>
                    <a:pt x="4321" y="2685"/>
                  </a:lnTo>
                  <a:lnTo>
                    <a:pt x="617" y="2685"/>
                  </a:lnTo>
                  <a:lnTo>
                    <a:pt x="617" y="2531"/>
                  </a:lnTo>
                  <a:cubicBezTo>
                    <a:pt x="679" y="1358"/>
                    <a:pt x="1582" y="772"/>
                    <a:pt x="2481" y="772"/>
                  </a:cubicBezTo>
                  <a:close/>
                  <a:moveTo>
                    <a:pt x="2469" y="0"/>
                  </a:moveTo>
                  <a:cubicBezTo>
                    <a:pt x="1080" y="0"/>
                    <a:pt x="0" y="1142"/>
                    <a:pt x="62" y="2531"/>
                  </a:cubicBezTo>
                  <a:lnTo>
                    <a:pt x="62" y="2963"/>
                  </a:lnTo>
                  <a:cubicBezTo>
                    <a:pt x="62" y="3117"/>
                    <a:pt x="185" y="3240"/>
                    <a:pt x="339" y="3240"/>
                  </a:cubicBezTo>
                  <a:lnTo>
                    <a:pt x="4598" y="3240"/>
                  </a:lnTo>
                  <a:cubicBezTo>
                    <a:pt x="4753" y="3240"/>
                    <a:pt x="4876" y="3117"/>
                    <a:pt x="4876" y="2963"/>
                  </a:cubicBezTo>
                  <a:lnTo>
                    <a:pt x="4876" y="2531"/>
                  </a:lnTo>
                  <a:cubicBezTo>
                    <a:pt x="4938" y="1142"/>
                    <a:pt x="3827" y="0"/>
                    <a:pt x="246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6899;p74">
              <a:extLst>
                <a:ext uri="{FF2B5EF4-FFF2-40B4-BE49-F238E27FC236}">
                  <a16:creationId xmlns:a16="http://schemas.microsoft.com/office/drawing/2014/main" id="{4657DAEA-EF34-B77D-C34D-BD0F77BF513A}"/>
                </a:ext>
              </a:extLst>
            </p:cNvPr>
            <p:cNvSpPr/>
            <p:nvPr/>
          </p:nvSpPr>
          <p:spPr>
            <a:xfrm>
              <a:off x="7976025" y="4371400"/>
              <a:ext cx="90300" cy="77550"/>
            </a:xfrm>
            <a:custGeom>
              <a:avLst/>
              <a:gdLst/>
              <a:ahLst/>
              <a:cxnLst/>
              <a:rect l="l" t="t" r="r" b="b"/>
              <a:pathLst>
                <a:path w="3612" h="3102" extrusionOk="0">
                  <a:moveTo>
                    <a:pt x="2050" y="575"/>
                  </a:moveTo>
                  <a:cubicBezTo>
                    <a:pt x="2561" y="575"/>
                    <a:pt x="3056" y="969"/>
                    <a:pt x="3056" y="1575"/>
                  </a:cubicBezTo>
                  <a:cubicBezTo>
                    <a:pt x="3056" y="2130"/>
                    <a:pt x="2593" y="2562"/>
                    <a:pt x="2068" y="2562"/>
                  </a:cubicBezTo>
                  <a:cubicBezTo>
                    <a:pt x="1173" y="2562"/>
                    <a:pt x="711" y="1482"/>
                    <a:pt x="1359" y="865"/>
                  </a:cubicBezTo>
                  <a:cubicBezTo>
                    <a:pt x="1558" y="665"/>
                    <a:pt x="1806" y="575"/>
                    <a:pt x="2050" y="575"/>
                  </a:cubicBezTo>
                  <a:close/>
                  <a:moveTo>
                    <a:pt x="2068" y="1"/>
                  </a:moveTo>
                  <a:cubicBezTo>
                    <a:pt x="680" y="1"/>
                    <a:pt x="1" y="1667"/>
                    <a:pt x="957" y="2655"/>
                  </a:cubicBezTo>
                  <a:cubicBezTo>
                    <a:pt x="1275" y="2963"/>
                    <a:pt x="1663" y="3101"/>
                    <a:pt x="2043" y="3101"/>
                  </a:cubicBezTo>
                  <a:cubicBezTo>
                    <a:pt x="2845" y="3101"/>
                    <a:pt x="3612" y="2486"/>
                    <a:pt x="3612" y="1544"/>
                  </a:cubicBezTo>
                  <a:cubicBezTo>
                    <a:pt x="3612" y="711"/>
                    <a:pt x="2902" y="1"/>
                    <a:pt x="206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5" name="Google Shape;6900;p74">
              <a:extLst>
                <a:ext uri="{FF2B5EF4-FFF2-40B4-BE49-F238E27FC236}">
                  <a16:creationId xmlns:a16="http://schemas.microsoft.com/office/drawing/2014/main" id="{5A129396-51FE-534F-6A95-AA545ADEC8B4}"/>
                </a:ext>
              </a:extLst>
            </p:cNvPr>
            <p:cNvSpPr/>
            <p:nvPr/>
          </p:nvSpPr>
          <p:spPr>
            <a:xfrm>
              <a:off x="7967550" y="4457050"/>
              <a:ext cx="120375" cy="77950"/>
            </a:xfrm>
            <a:custGeom>
              <a:avLst/>
              <a:gdLst/>
              <a:ahLst/>
              <a:cxnLst/>
              <a:rect l="l" t="t" r="r" b="b"/>
              <a:pathLst>
                <a:path w="4815" h="3118" extrusionOk="0">
                  <a:moveTo>
                    <a:pt x="2377" y="0"/>
                  </a:moveTo>
                  <a:cubicBezTo>
                    <a:pt x="2382" y="0"/>
                    <a:pt x="2387" y="0"/>
                    <a:pt x="2392" y="1"/>
                  </a:cubicBezTo>
                  <a:lnTo>
                    <a:pt x="2392" y="1"/>
                  </a:lnTo>
                  <a:cubicBezTo>
                    <a:pt x="2397" y="0"/>
                    <a:pt x="2402" y="0"/>
                    <a:pt x="2407" y="0"/>
                  </a:cubicBezTo>
                  <a:close/>
                  <a:moveTo>
                    <a:pt x="2392" y="649"/>
                  </a:moveTo>
                  <a:cubicBezTo>
                    <a:pt x="3287" y="649"/>
                    <a:pt x="4182" y="1235"/>
                    <a:pt x="4228" y="2408"/>
                  </a:cubicBezTo>
                  <a:lnTo>
                    <a:pt x="4228" y="2531"/>
                  </a:lnTo>
                  <a:lnTo>
                    <a:pt x="556" y="2531"/>
                  </a:lnTo>
                  <a:lnTo>
                    <a:pt x="556" y="2408"/>
                  </a:lnTo>
                  <a:cubicBezTo>
                    <a:pt x="602" y="1235"/>
                    <a:pt x="1497" y="649"/>
                    <a:pt x="2392" y="649"/>
                  </a:cubicBezTo>
                  <a:close/>
                  <a:moveTo>
                    <a:pt x="2392" y="1"/>
                  </a:moveTo>
                  <a:cubicBezTo>
                    <a:pt x="1072" y="9"/>
                    <a:pt x="0" y="1086"/>
                    <a:pt x="0" y="2408"/>
                  </a:cubicBezTo>
                  <a:lnTo>
                    <a:pt x="0" y="2840"/>
                  </a:lnTo>
                  <a:cubicBezTo>
                    <a:pt x="0" y="2994"/>
                    <a:pt x="124" y="3117"/>
                    <a:pt x="278" y="3117"/>
                  </a:cubicBezTo>
                  <a:lnTo>
                    <a:pt x="4506" y="3117"/>
                  </a:lnTo>
                  <a:cubicBezTo>
                    <a:pt x="4660" y="3117"/>
                    <a:pt x="4815" y="2994"/>
                    <a:pt x="4815" y="2840"/>
                  </a:cubicBezTo>
                  <a:lnTo>
                    <a:pt x="4815" y="2408"/>
                  </a:lnTo>
                  <a:cubicBezTo>
                    <a:pt x="4784" y="1086"/>
                    <a:pt x="3743" y="9"/>
                    <a:pt x="2392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6" name="Google Shape;6901;p74">
              <a:extLst>
                <a:ext uri="{FF2B5EF4-FFF2-40B4-BE49-F238E27FC236}">
                  <a16:creationId xmlns:a16="http://schemas.microsoft.com/office/drawing/2014/main" id="{62006AB7-AB26-86D1-2D0A-E2172A2F791D}"/>
                </a:ext>
              </a:extLst>
            </p:cNvPr>
            <p:cNvSpPr/>
            <p:nvPr/>
          </p:nvSpPr>
          <p:spPr>
            <a:xfrm>
              <a:off x="7792400" y="4214000"/>
              <a:ext cx="229950" cy="14700"/>
            </a:xfrm>
            <a:custGeom>
              <a:avLst/>
              <a:gdLst/>
              <a:ahLst/>
              <a:cxnLst/>
              <a:rect l="l" t="t" r="r" b="b"/>
              <a:pathLst>
                <a:path w="9198" h="588" extrusionOk="0">
                  <a:moveTo>
                    <a:pt x="309" y="1"/>
                  </a:moveTo>
                  <a:cubicBezTo>
                    <a:pt x="124" y="1"/>
                    <a:pt x="1" y="124"/>
                    <a:pt x="1" y="279"/>
                  </a:cubicBezTo>
                  <a:cubicBezTo>
                    <a:pt x="1" y="433"/>
                    <a:pt x="124" y="587"/>
                    <a:pt x="309" y="587"/>
                  </a:cubicBezTo>
                  <a:lnTo>
                    <a:pt x="8796" y="587"/>
                  </a:lnTo>
                  <a:cubicBezTo>
                    <a:pt x="9197" y="587"/>
                    <a:pt x="9197" y="1"/>
                    <a:pt x="879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7" name="Google Shape;6902;p74">
              <a:extLst>
                <a:ext uri="{FF2B5EF4-FFF2-40B4-BE49-F238E27FC236}">
                  <a16:creationId xmlns:a16="http://schemas.microsoft.com/office/drawing/2014/main" id="{88938FCA-6F5C-F8ED-A378-D80B4423F127}"/>
                </a:ext>
              </a:extLst>
            </p:cNvPr>
            <p:cNvSpPr/>
            <p:nvPr/>
          </p:nvSpPr>
          <p:spPr>
            <a:xfrm>
              <a:off x="7789550" y="4256425"/>
              <a:ext cx="233325" cy="14725"/>
            </a:xfrm>
            <a:custGeom>
              <a:avLst/>
              <a:gdLst/>
              <a:ahLst/>
              <a:cxnLst/>
              <a:rect l="l" t="t" r="r" b="b"/>
              <a:pathLst>
                <a:path w="9333" h="589" extrusionOk="0">
                  <a:moveTo>
                    <a:pt x="394" y="0"/>
                  </a:moveTo>
                  <a:cubicBezTo>
                    <a:pt x="1" y="0"/>
                    <a:pt x="1" y="589"/>
                    <a:pt x="394" y="589"/>
                  </a:cubicBezTo>
                  <a:cubicBezTo>
                    <a:pt x="403" y="589"/>
                    <a:pt x="413" y="588"/>
                    <a:pt x="423" y="588"/>
                  </a:cubicBezTo>
                  <a:lnTo>
                    <a:pt x="8910" y="588"/>
                  </a:lnTo>
                  <a:cubicBezTo>
                    <a:pt x="8920" y="588"/>
                    <a:pt x="8930" y="589"/>
                    <a:pt x="8940" y="589"/>
                  </a:cubicBezTo>
                  <a:cubicBezTo>
                    <a:pt x="9332" y="589"/>
                    <a:pt x="9332" y="0"/>
                    <a:pt x="8940" y="0"/>
                  </a:cubicBezTo>
                  <a:cubicBezTo>
                    <a:pt x="8930" y="0"/>
                    <a:pt x="8920" y="1"/>
                    <a:pt x="8910" y="1"/>
                  </a:cubicBezTo>
                  <a:lnTo>
                    <a:pt x="423" y="1"/>
                  </a:lnTo>
                  <a:cubicBezTo>
                    <a:pt x="413" y="1"/>
                    <a:pt x="403" y="0"/>
                    <a:pt x="394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6903;p74">
              <a:extLst>
                <a:ext uri="{FF2B5EF4-FFF2-40B4-BE49-F238E27FC236}">
                  <a16:creationId xmlns:a16="http://schemas.microsoft.com/office/drawing/2014/main" id="{0D2279AD-F930-AF91-5A81-E3241DEA1113}"/>
                </a:ext>
              </a:extLst>
            </p:cNvPr>
            <p:cNvSpPr/>
            <p:nvPr/>
          </p:nvSpPr>
          <p:spPr>
            <a:xfrm>
              <a:off x="7897975" y="4171400"/>
              <a:ext cx="16150" cy="14275"/>
            </a:xfrm>
            <a:custGeom>
              <a:avLst/>
              <a:gdLst/>
              <a:ahLst/>
              <a:cxnLst/>
              <a:rect l="l" t="t" r="r" b="b"/>
              <a:pathLst>
                <a:path w="646" h="571" extrusionOk="0">
                  <a:moveTo>
                    <a:pt x="323" y="0"/>
                  </a:moveTo>
                  <a:cubicBezTo>
                    <a:pt x="163" y="0"/>
                    <a:pt x="1" y="132"/>
                    <a:pt x="37" y="347"/>
                  </a:cubicBezTo>
                  <a:cubicBezTo>
                    <a:pt x="75" y="502"/>
                    <a:pt x="195" y="571"/>
                    <a:pt x="315" y="571"/>
                  </a:cubicBezTo>
                  <a:cubicBezTo>
                    <a:pt x="481" y="571"/>
                    <a:pt x="646" y="439"/>
                    <a:pt x="592" y="224"/>
                  </a:cubicBezTo>
                  <a:cubicBezTo>
                    <a:pt x="553" y="68"/>
                    <a:pt x="439" y="0"/>
                    <a:pt x="323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6904;p74">
              <a:extLst>
                <a:ext uri="{FF2B5EF4-FFF2-40B4-BE49-F238E27FC236}">
                  <a16:creationId xmlns:a16="http://schemas.microsoft.com/office/drawing/2014/main" id="{88AE7E10-5E01-B250-08FE-6CEEE6C186A1}"/>
                </a:ext>
              </a:extLst>
            </p:cNvPr>
            <p:cNvSpPr/>
            <p:nvPr/>
          </p:nvSpPr>
          <p:spPr>
            <a:xfrm>
              <a:off x="7749975" y="4172250"/>
              <a:ext cx="311725" cy="184400"/>
            </a:xfrm>
            <a:custGeom>
              <a:avLst/>
              <a:gdLst/>
              <a:ahLst/>
              <a:cxnLst/>
              <a:rect l="l" t="t" r="r" b="b"/>
              <a:pathLst>
                <a:path w="12469" h="7376" extrusionOk="0">
                  <a:moveTo>
                    <a:pt x="5025" y="0"/>
                  </a:moveTo>
                  <a:cubicBezTo>
                    <a:pt x="5007" y="0"/>
                    <a:pt x="4989" y="2"/>
                    <a:pt x="4969" y="4"/>
                  </a:cubicBezTo>
                  <a:lnTo>
                    <a:pt x="864" y="4"/>
                  </a:lnTo>
                  <a:cubicBezTo>
                    <a:pt x="371" y="4"/>
                    <a:pt x="0" y="375"/>
                    <a:pt x="0" y="838"/>
                  </a:cubicBezTo>
                  <a:lnTo>
                    <a:pt x="0" y="4819"/>
                  </a:lnTo>
                  <a:cubicBezTo>
                    <a:pt x="0" y="5282"/>
                    <a:pt x="401" y="5652"/>
                    <a:pt x="864" y="5652"/>
                  </a:cubicBezTo>
                  <a:lnTo>
                    <a:pt x="2562" y="5652"/>
                  </a:lnTo>
                  <a:lnTo>
                    <a:pt x="2562" y="7072"/>
                  </a:lnTo>
                  <a:cubicBezTo>
                    <a:pt x="2562" y="7259"/>
                    <a:pt x="2688" y="7376"/>
                    <a:pt x="2826" y="7376"/>
                  </a:cubicBezTo>
                  <a:cubicBezTo>
                    <a:pt x="2894" y="7376"/>
                    <a:pt x="2964" y="7348"/>
                    <a:pt x="3025" y="7288"/>
                  </a:cubicBezTo>
                  <a:lnTo>
                    <a:pt x="4660" y="5652"/>
                  </a:lnTo>
                  <a:lnTo>
                    <a:pt x="7808" y="5652"/>
                  </a:lnTo>
                  <a:lnTo>
                    <a:pt x="9444" y="7288"/>
                  </a:lnTo>
                  <a:cubicBezTo>
                    <a:pt x="9504" y="7348"/>
                    <a:pt x="9578" y="7376"/>
                    <a:pt x="9650" y="7376"/>
                  </a:cubicBezTo>
                  <a:cubicBezTo>
                    <a:pt x="9798" y="7376"/>
                    <a:pt x="9938" y="7259"/>
                    <a:pt x="9938" y="7072"/>
                  </a:cubicBezTo>
                  <a:lnTo>
                    <a:pt x="9938" y="5652"/>
                  </a:lnTo>
                  <a:lnTo>
                    <a:pt x="11635" y="5652"/>
                  </a:lnTo>
                  <a:cubicBezTo>
                    <a:pt x="12098" y="5652"/>
                    <a:pt x="12468" y="5282"/>
                    <a:pt x="12468" y="4819"/>
                  </a:cubicBezTo>
                  <a:lnTo>
                    <a:pt x="12468" y="838"/>
                  </a:lnTo>
                  <a:cubicBezTo>
                    <a:pt x="12468" y="375"/>
                    <a:pt x="12098" y="4"/>
                    <a:pt x="11635" y="4"/>
                  </a:cubicBezTo>
                  <a:lnTo>
                    <a:pt x="7530" y="4"/>
                  </a:lnTo>
                  <a:cubicBezTo>
                    <a:pt x="7511" y="2"/>
                    <a:pt x="7492" y="0"/>
                    <a:pt x="7474" y="0"/>
                  </a:cubicBezTo>
                  <a:cubicBezTo>
                    <a:pt x="7108" y="0"/>
                    <a:pt x="7117" y="561"/>
                    <a:pt x="7501" y="561"/>
                  </a:cubicBezTo>
                  <a:cubicBezTo>
                    <a:pt x="7511" y="561"/>
                    <a:pt x="7520" y="561"/>
                    <a:pt x="7530" y="560"/>
                  </a:cubicBezTo>
                  <a:lnTo>
                    <a:pt x="11635" y="560"/>
                  </a:lnTo>
                  <a:cubicBezTo>
                    <a:pt x="11789" y="560"/>
                    <a:pt x="11913" y="683"/>
                    <a:pt x="11913" y="838"/>
                  </a:cubicBezTo>
                  <a:lnTo>
                    <a:pt x="11913" y="4819"/>
                  </a:lnTo>
                  <a:cubicBezTo>
                    <a:pt x="11913" y="4973"/>
                    <a:pt x="11789" y="5097"/>
                    <a:pt x="11635" y="5097"/>
                  </a:cubicBezTo>
                  <a:lnTo>
                    <a:pt x="9660" y="5097"/>
                  </a:lnTo>
                  <a:cubicBezTo>
                    <a:pt x="9506" y="5097"/>
                    <a:pt x="9382" y="5220"/>
                    <a:pt x="9382" y="5374"/>
                  </a:cubicBezTo>
                  <a:lnTo>
                    <a:pt x="9382" y="6393"/>
                  </a:lnTo>
                  <a:lnTo>
                    <a:pt x="8148" y="5189"/>
                  </a:lnTo>
                  <a:cubicBezTo>
                    <a:pt x="8086" y="5128"/>
                    <a:pt x="8024" y="5097"/>
                    <a:pt x="7963" y="5097"/>
                  </a:cubicBezTo>
                  <a:lnTo>
                    <a:pt x="4537" y="5097"/>
                  </a:lnTo>
                  <a:cubicBezTo>
                    <a:pt x="4475" y="5097"/>
                    <a:pt x="4383" y="5128"/>
                    <a:pt x="4352" y="5189"/>
                  </a:cubicBezTo>
                  <a:lnTo>
                    <a:pt x="3117" y="6393"/>
                  </a:lnTo>
                  <a:lnTo>
                    <a:pt x="3117" y="5374"/>
                  </a:lnTo>
                  <a:cubicBezTo>
                    <a:pt x="3117" y="5220"/>
                    <a:pt x="2994" y="5097"/>
                    <a:pt x="2839" y="5097"/>
                  </a:cubicBezTo>
                  <a:lnTo>
                    <a:pt x="864" y="5097"/>
                  </a:lnTo>
                  <a:cubicBezTo>
                    <a:pt x="710" y="5097"/>
                    <a:pt x="587" y="4973"/>
                    <a:pt x="587" y="4819"/>
                  </a:cubicBezTo>
                  <a:lnTo>
                    <a:pt x="587" y="838"/>
                  </a:lnTo>
                  <a:cubicBezTo>
                    <a:pt x="587" y="683"/>
                    <a:pt x="710" y="560"/>
                    <a:pt x="864" y="560"/>
                  </a:cubicBezTo>
                  <a:lnTo>
                    <a:pt x="4969" y="560"/>
                  </a:lnTo>
                  <a:cubicBezTo>
                    <a:pt x="4979" y="561"/>
                    <a:pt x="4989" y="561"/>
                    <a:pt x="4998" y="561"/>
                  </a:cubicBezTo>
                  <a:cubicBezTo>
                    <a:pt x="5382" y="561"/>
                    <a:pt x="5391" y="0"/>
                    <a:pt x="502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3" name="TextBox 22">
            <a:extLst>
              <a:ext uri="{FF2B5EF4-FFF2-40B4-BE49-F238E27FC236}">
                <a16:creationId xmlns:a16="http://schemas.microsoft.com/office/drawing/2014/main" id="{FAEF20D8-B7B9-5723-44FA-F4671C22F5E1}"/>
              </a:ext>
            </a:extLst>
          </p:cNvPr>
          <p:cNvSpPr txBox="1"/>
          <p:nvPr/>
        </p:nvSpPr>
        <p:spPr>
          <a:xfrm>
            <a:off x="187351" y="2466975"/>
            <a:ext cx="27146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Brexit has led to tariffs and import restrictions on flowers from Europe.</a:t>
            </a: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The government may provide support to local and sustainable businesses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75E2E1D3-B5F1-E2B2-B722-37B43A2762A5}"/>
              </a:ext>
            </a:extLst>
          </p:cNvPr>
          <p:cNvSpPr txBox="1"/>
          <p:nvPr/>
        </p:nvSpPr>
        <p:spPr>
          <a:xfrm>
            <a:off x="3108051" y="2466975"/>
            <a:ext cx="27146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Higher inflation is raising the cost of imported flowers and packaging.</a:t>
            </a: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Lower disposable income is pushing customers toward cheaper online options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6D90E4C-8662-EE19-DA9C-3CED9B06E887}"/>
              </a:ext>
            </a:extLst>
          </p:cNvPr>
          <p:cNvSpPr txBox="1"/>
          <p:nvPr/>
        </p:nvSpPr>
        <p:spPr>
          <a:xfrm>
            <a:off x="6097048" y="2466975"/>
            <a:ext cx="27146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Eco-conscious consumers want sustainable brands</a:t>
            </a: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The move to online shopping is reducing high-street footfall.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E33B3186-CFF6-D616-E942-72B0E73F6D6C}"/>
              </a:ext>
            </a:extLst>
          </p:cNvPr>
          <p:cNvSpPr txBox="1">
            <a:spLocks/>
          </p:cNvSpPr>
          <p:nvPr/>
        </p:nvSpPr>
        <p:spPr>
          <a:xfrm>
            <a:off x="1508971" y="253388"/>
            <a:ext cx="6380163" cy="72402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PESTLE ANALYSIS: Green Haven Florists</a:t>
            </a:r>
            <a:b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74CC626E-DAC3-8242-54A7-ED79AB49C8C5}"/>
              </a:ext>
            </a:extLst>
          </p:cNvPr>
          <p:cNvSpPr txBox="1">
            <a:spLocks/>
          </p:cNvSpPr>
          <p:nvPr/>
        </p:nvSpPr>
        <p:spPr>
          <a:xfrm>
            <a:off x="788212" y="1880338"/>
            <a:ext cx="8355788" cy="4368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TECHNOLOGICA</a:t>
            </a:r>
            <a:r>
              <a:rPr lang="en-GB" dirty="0">
                <a:solidFill>
                  <a:schemeClr val="bg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                             </a:t>
            </a:r>
            <a:r>
              <a:rPr kumimoji="0" lang="en-GB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LEGAL                                 ENVIRONMENTAL </a:t>
            </a:r>
          </a:p>
        </p:txBody>
      </p:sp>
      <p:grpSp>
        <p:nvGrpSpPr>
          <p:cNvPr id="6" name="Google Shape;3487;p64">
            <a:extLst>
              <a:ext uri="{FF2B5EF4-FFF2-40B4-BE49-F238E27FC236}">
                <a16:creationId xmlns:a16="http://schemas.microsoft.com/office/drawing/2014/main" id="{7B374231-C7E1-19C0-26A9-17F748AD59D5}"/>
              </a:ext>
            </a:extLst>
          </p:cNvPr>
          <p:cNvGrpSpPr/>
          <p:nvPr/>
        </p:nvGrpSpPr>
        <p:grpSpPr>
          <a:xfrm>
            <a:off x="4239222" y="1273819"/>
            <a:ext cx="665556" cy="572644"/>
            <a:chOff x="5660573" y="1347494"/>
            <a:chExt cx="1529116" cy="1529128"/>
          </a:xfrm>
          <a:solidFill>
            <a:schemeClr val="accent1">
              <a:lumMod val="50000"/>
            </a:schemeClr>
          </a:solidFill>
        </p:grpSpPr>
        <p:sp>
          <p:nvSpPr>
            <p:cNvPr id="7" name="Google Shape;3488;p64">
              <a:extLst>
                <a:ext uri="{FF2B5EF4-FFF2-40B4-BE49-F238E27FC236}">
                  <a16:creationId xmlns:a16="http://schemas.microsoft.com/office/drawing/2014/main" id="{E868D066-8624-E2B7-B07E-4E8CF4BE9DE7}"/>
                </a:ext>
              </a:extLst>
            </p:cNvPr>
            <p:cNvSpPr/>
            <p:nvPr/>
          </p:nvSpPr>
          <p:spPr>
            <a:xfrm>
              <a:off x="5660573" y="1347494"/>
              <a:ext cx="1528969" cy="1528913"/>
            </a:xfrm>
            <a:custGeom>
              <a:avLst/>
              <a:gdLst/>
              <a:ahLst/>
              <a:cxnLst/>
              <a:rect l="l" t="t" r="r" b="b"/>
              <a:pathLst>
                <a:path w="1528969" h="1528913" extrusionOk="0">
                  <a:moveTo>
                    <a:pt x="1491822" y="609600"/>
                  </a:moveTo>
                  <a:cubicBezTo>
                    <a:pt x="1474457" y="592235"/>
                    <a:pt x="1448813" y="588059"/>
                    <a:pt x="1427492" y="597144"/>
                  </a:cubicBezTo>
                  <a:lnTo>
                    <a:pt x="1383677" y="553329"/>
                  </a:lnTo>
                  <a:lnTo>
                    <a:pt x="1384629" y="552377"/>
                  </a:lnTo>
                  <a:cubicBezTo>
                    <a:pt x="1392103" y="544903"/>
                    <a:pt x="1396132" y="535012"/>
                    <a:pt x="1396132" y="524534"/>
                  </a:cubicBezTo>
                  <a:cubicBezTo>
                    <a:pt x="1396132" y="514057"/>
                    <a:pt x="1392029" y="504092"/>
                    <a:pt x="1384629" y="496692"/>
                  </a:cubicBezTo>
                  <a:lnTo>
                    <a:pt x="1155517" y="267579"/>
                  </a:lnTo>
                  <a:cubicBezTo>
                    <a:pt x="1146797" y="258860"/>
                    <a:pt x="1132583" y="258860"/>
                    <a:pt x="1123864" y="267579"/>
                  </a:cubicBezTo>
                  <a:cubicBezTo>
                    <a:pt x="1115145" y="276298"/>
                    <a:pt x="1115145" y="290512"/>
                    <a:pt x="1123864" y="299232"/>
                  </a:cubicBezTo>
                  <a:lnTo>
                    <a:pt x="1349094" y="524461"/>
                  </a:lnTo>
                  <a:cubicBezTo>
                    <a:pt x="1322424" y="551131"/>
                    <a:pt x="1306304" y="567250"/>
                    <a:pt x="1038505" y="835049"/>
                  </a:cubicBezTo>
                  <a:cubicBezTo>
                    <a:pt x="979524" y="776068"/>
                    <a:pt x="1061805" y="858349"/>
                    <a:pt x="694067" y="490611"/>
                  </a:cubicBezTo>
                  <a:cubicBezTo>
                    <a:pt x="770560" y="414118"/>
                    <a:pt x="929188" y="255490"/>
                    <a:pt x="1004655" y="180022"/>
                  </a:cubicBezTo>
                  <a:lnTo>
                    <a:pt x="1048250" y="223618"/>
                  </a:lnTo>
                  <a:cubicBezTo>
                    <a:pt x="1056969" y="232337"/>
                    <a:pt x="1071184" y="232337"/>
                    <a:pt x="1079903" y="223618"/>
                  </a:cubicBezTo>
                  <a:cubicBezTo>
                    <a:pt x="1088622" y="214899"/>
                    <a:pt x="1088622" y="200684"/>
                    <a:pt x="1079903" y="191965"/>
                  </a:cubicBezTo>
                  <a:lnTo>
                    <a:pt x="1032497" y="144560"/>
                  </a:lnTo>
                  <a:cubicBezTo>
                    <a:pt x="1017111" y="129174"/>
                    <a:pt x="992126" y="129174"/>
                    <a:pt x="976813" y="144560"/>
                  </a:cubicBezTo>
                  <a:lnTo>
                    <a:pt x="975860" y="145513"/>
                  </a:lnTo>
                  <a:lnTo>
                    <a:pt x="932118" y="101771"/>
                  </a:lnTo>
                  <a:cubicBezTo>
                    <a:pt x="941057" y="80816"/>
                    <a:pt x="937321" y="55098"/>
                    <a:pt x="919590" y="37367"/>
                  </a:cubicBezTo>
                  <a:lnTo>
                    <a:pt x="899367" y="17145"/>
                  </a:lnTo>
                  <a:cubicBezTo>
                    <a:pt x="888303" y="6081"/>
                    <a:pt x="873576" y="0"/>
                    <a:pt x="857970" y="0"/>
                  </a:cubicBezTo>
                  <a:cubicBezTo>
                    <a:pt x="842363" y="0"/>
                    <a:pt x="827637" y="6081"/>
                    <a:pt x="816573" y="17145"/>
                  </a:cubicBezTo>
                  <a:lnTo>
                    <a:pt x="531189" y="302529"/>
                  </a:lnTo>
                  <a:cubicBezTo>
                    <a:pt x="520126" y="313592"/>
                    <a:pt x="514044" y="328319"/>
                    <a:pt x="514044" y="343926"/>
                  </a:cubicBezTo>
                  <a:cubicBezTo>
                    <a:pt x="514044" y="359532"/>
                    <a:pt x="520126" y="374259"/>
                    <a:pt x="531189" y="385323"/>
                  </a:cubicBezTo>
                  <a:lnTo>
                    <a:pt x="551412" y="405545"/>
                  </a:lnTo>
                  <a:cubicBezTo>
                    <a:pt x="562475" y="416609"/>
                    <a:pt x="577202" y="422690"/>
                    <a:pt x="592808" y="422690"/>
                  </a:cubicBezTo>
                  <a:cubicBezTo>
                    <a:pt x="600868" y="422690"/>
                    <a:pt x="608635" y="421078"/>
                    <a:pt x="615742" y="418001"/>
                  </a:cubicBezTo>
                  <a:lnTo>
                    <a:pt x="659484" y="461743"/>
                  </a:lnTo>
                  <a:lnTo>
                    <a:pt x="658531" y="462695"/>
                  </a:lnTo>
                  <a:cubicBezTo>
                    <a:pt x="651058" y="470169"/>
                    <a:pt x="647028" y="480060"/>
                    <a:pt x="647028" y="490537"/>
                  </a:cubicBezTo>
                  <a:cubicBezTo>
                    <a:pt x="647028" y="501015"/>
                    <a:pt x="651131" y="510980"/>
                    <a:pt x="658531" y="518380"/>
                  </a:cubicBezTo>
                  <a:lnTo>
                    <a:pt x="776275" y="636124"/>
                  </a:lnTo>
                  <a:lnTo>
                    <a:pt x="712018" y="700381"/>
                  </a:lnTo>
                  <a:lnTo>
                    <a:pt x="709600" y="697963"/>
                  </a:lnTo>
                  <a:cubicBezTo>
                    <a:pt x="701687" y="690050"/>
                    <a:pt x="691209" y="685727"/>
                    <a:pt x="679999" y="685727"/>
                  </a:cubicBezTo>
                  <a:cubicBezTo>
                    <a:pt x="668789" y="685727"/>
                    <a:pt x="658311" y="690050"/>
                    <a:pt x="650398" y="697963"/>
                  </a:cubicBezTo>
                  <a:lnTo>
                    <a:pt x="611565" y="736795"/>
                  </a:lnTo>
                  <a:cubicBezTo>
                    <a:pt x="597644" y="750717"/>
                    <a:pt x="595813" y="771672"/>
                    <a:pt x="604971" y="787424"/>
                  </a:cubicBezTo>
                  <a:lnTo>
                    <a:pt x="561229" y="826843"/>
                  </a:lnTo>
                  <a:cubicBezTo>
                    <a:pt x="552071" y="835123"/>
                    <a:pt x="551338" y="849264"/>
                    <a:pt x="559618" y="858495"/>
                  </a:cubicBezTo>
                  <a:cubicBezTo>
                    <a:pt x="567897" y="867654"/>
                    <a:pt x="582038" y="868387"/>
                    <a:pt x="591270" y="860107"/>
                  </a:cubicBezTo>
                  <a:lnTo>
                    <a:pt x="635671" y="820029"/>
                  </a:lnTo>
                  <a:lnTo>
                    <a:pt x="708867" y="893225"/>
                  </a:lnTo>
                  <a:lnTo>
                    <a:pt x="202796" y="1454101"/>
                  </a:lnTo>
                  <a:cubicBezTo>
                    <a:pt x="168360" y="1492274"/>
                    <a:pt x="108499" y="1494546"/>
                    <a:pt x="71425" y="1457471"/>
                  </a:cubicBezTo>
                  <a:cubicBezTo>
                    <a:pt x="34864" y="1420910"/>
                    <a:pt x="36109" y="1360976"/>
                    <a:pt x="74795" y="1326100"/>
                  </a:cubicBezTo>
                  <a:lnTo>
                    <a:pt x="512872" y="930812"/>
                  </a:lnTo>
                  <a:cubicBezTo>
                    <a:pt x="522031" y="922533"/>
                    <a:pt x="522763" y="908392"/>
                    <a:pt x="514484" y="899160"/>
                  </a:cubicBezTo>
                  <a:cubicBezTo>
                    <a:pt x="506204" y="890001"/>
                    <a:pt x="492063" y="889269"/>
                    <a:pt x="482831" y="897548"/>
                  </a:cubicBezTo>
                  <a:lnTo>
                    <a:pt x="44755" y="1292836"/>
                  </a:lnTo>
                  <a:cubicBezTo>
                    <a:pt x="-12615" y="1344637"/>
                    <a:pt x="-15399" y="1434099"/>
                    <a:pt x="39699" y="1489197"/>
                  </a:cubicBezTo>
                  <a:cubicBezTo>
                    <a:pt x="94358" y="1543929"/>
                    <a:pt x="183893" y="1541951"/>
                    <a:pt x="236061" y="1484142"/>
                  </a:cubicBezTo>
                  <a:lnTo>
                    <a:pt x="741545" y="923925"/>
                  </a:lnTo>
                  <a:cubicBezTo>
                    <a:pt x="757591" y="933230"/>
                    <a:pt x="778473" y="930959"/>
                    <a:pt x="792101" y="917331"/>
                  </a:cubicBezTo>
                  <a:lnTo>
                    <a:pt x="830933" y="878498"/>
                  </a:lnTo>
                  <a:cubicBezTo>
                    <a:pt x="838847" y="870585"/>
                    <a:pt x="843170" y="860107"/>
                    <a:pt x="843170" y="848897"/>
                  </a:cubicBezTo>
                  <a:cubicBezTo>
                    <a:pt x="843170" y="837687"/>
                    <a:pt x="838847" y="827210"/>
                    <a:pt x="830933" y="819297"/>
                  </a:cubicBezTo>
                  <a:lnTo>
                    <a:pt x="828516" y="816879"/>
                  </a:lnTo>
                  <a:lnTo>
                    <a:pt x="892773" y="752622"/>
                  </a:lnTo>
                  <a:lnTo>
                    <a:pt x="1010516" y="870365"/>
                  </a:lnTo>
                  <a:cubicBezTo>
                    <a:pt x="1025903" y="885752"/>
                    <a:pt x="1050888" y="885752"/>
                    <a:pt x="1066201" y="870365"/>
                  </a:cubicBezTo>
                  <a:lnTo>
                    <a:pt x="1067153" y="869413"/>
                  </a:lnTo>
                  <a:lnTo>
                    <a:pt x="1110969" y="913228"/>
                  </a:lnTo>
                  <a:cubicBezTo>
                    <a:pt x="1101883" y="934549"/>
                    <a:pt x="1106060" y="960193"/>
                    <a:pt x="1123425" y="977558"/>
                  </a:cubicBezTo>
                  <a:lnTo>
                    <a:pt x="1123425" y="977558"/>
                  </a:lnTo>
                  <a:cubicBezTo>
                    <a:pt x="1123425" y="977558"/>
                    <a:pt x="1143647" y="997780"/>
                    <a:pt x="1143647" y="997780"/>
                  </a:cubicBezTo>
                  <a:cubicBezTo>
                    <a:pt x="1166507" y="1020640"/>
                    <a:pt x="1203654" y="1020640"/>
                    <a:pt x="1226441" y="997780"/>
                  </a:cubicBezTo>
                  <a:lnTo>
                    <a:pt x="1511824" y="712397"/>
                  </a:lnTo>
                  <a:cubicBezTo>
                    <a:pt x="1534685" y="689537"/>
                    <a:pt x="1534685" y="652389"/>
                    <a:pt x="1511824" y="629602"/>
                  </a:cubicBezTo>
                  <a:lnTo>
                    <a:pt x="1491602" y="609380"/>
                  </a:lnTo>
                  <a:close/>
                  <a:moveTo>
                    <a:pt x="583137" y="373893"/>
                  </a:moveTo>
                  <a:lnTo>
                    <a:pt x="562915" y="353671"/>
                  </a:lnTo>
                  <a:cubicBezTo>
                    <a:pt x="557566" y="348322"/>
                    <a:pt x="557566" y="339603"/>
                    <a:pt x="562915" y="334254"/>
                  </a:cubicBezTo>
                  <a:lnTo>
                    <a:pt x="848298" y="48871"/>
                  </a:lnTo>
                  <a:cubicBezTo>
                    <a:pt x="853647" y="43522"/>
                    <a:pt x="862366" y="43522"/>
                    <a:pt x="867715" y="48871"/>
                  </a:cubicBezTo>
                  <a:lnTo>
                    <a:pt x="887937" y="69093"/>
                  </a:lnTo>
                  <a:cubicBezTo>
                    <a:pt x="893286" y="74442"/>
                    <a:pt x="893286" y="83161"/>
                    <a:pt x="887937" y="88509"/>
                  </a:cubicBezTo>
                  <a:cubicBezTo>
                    <a:pt x="885446" y="91000"/>
                    <a:pt x="602846" y="373600"/>
                    <a:pt x="602553" y="373893"/>
                  </a:cubicBezTo>
                  <a:cubicBezTo>
                    <a:pt x="597205" y="379242"/>
                    <a:pt x="588486" y="379242"/>
                    <a:pt x="583137" y="373893"/>
                  </a:cubicBezTo>
                  <a:lnTo>
                    <a:pt x="583137" y="373893"/>
                  </a:lnTo>
                  <a:close/>
                  <a:moveTo>
                    <a:pt x="650471" y="389353"/>
                  </a:moveTo>
                  <a:lnTo>
                    <a:pt x="903397" y="136427"/>
                  </a:lnTo>
                  <a:lnTo>
                    <a:pt x="944208" y="177238"/>
                  </a:lnTo>
                  <a:lnTo>
                    <a:pt x="691282" y="430164"/>
                  </a:lnTo>
                  <a:lnTo>
                    <a:pt x="650471" y="389353"/>
                  </a:lnTo>
                  <a:close/>
                  <a:moveTo>
                    <a:pt x="762646" y="883700"/>
                  </a:moveTo>
                  <a:cubicBezTo>
                    <a:pt x="762134" y="883187"/>
                    <a:pt x="645782" y="766836"/>
                    <a:pt x="645489" y="766543"/>
                  </a:cubicBezTo>
                  <a:lnTo>
                    <a:pt x="680146" y="731886"/>
                  </a:lnTo>
                  <a:cubicBezTo>
                    <a:pt x="695019" y="746760"/>
                    <a:pt x="780231" y="831972"/>
                    <a:pt x="797303" y="849044"/>
                  </a:cubicBezTo>
                  <a:lnTo>
                    <a:pt x="762646" y="883700"/>
                  </a:lnTo>
                  <a:close/>
                  <a:moveTo>
                    <a:pt x="797010" y="785373"/>
                  </a:moveTo>
                  <a:lnTo>
                    <a:pt x="743817" y="732179"/>
                  </a:lnTo>
                  <a:lnTo>
                    <a:pt x="808074" y="667922"/>
                  </a:lnTo>
                  <a:lnTo>
                    <a:pt x="861267" y="721116"/>
                  </a:lnTo>
                  <a:lnTo>
                    <a:pt x="797010" y="785373"/>
                  </a:lnTo>
                  <a:close/>
                  <a:moveTo>
                    <a:pt x="1352024" y="584982"/>
                  </a:moveTo>
                  <a:lnTo>
                    <a:pt x="1392835" y="625793"/>
                  </a:lnTo>
                  <a:lnTo>
                    <a:pt x="1139910" y="878718"/>
                  </a:lnTo>
                  <a:lnTo>
                    <a:pt x="1099099" y="837907"/>
                  </a:lnTo>
                  <a:lnTo>
                    <a:pt x="1352024" y="584982"/>
                  </a:lnTo>
                  <a:close/>
                  <a:moveTo>
                    <a:pt x="1480392" y="680891"/>
                  </a:moveTo>
                  <a:lnTo>
                    <a:pt x="1195008" y="966275"/>
                  </a:lnTo>
                  <a:cubicBezTo>
                    <a:pt x="1189660" y="971623"/>
                    <a:pt x="1180941" y="971623"/>
                    <a:pt x="1175592" y="966275"/>
                  </a:cubicBezTo>
                  <a:lnTo>
                    <a:pt x="1155370" y="946052"/>
                  </a:lnTo>
                  <a:cubicBezTo>
                    <a:pt x="1150021" y="940704"/>
                    <a:pt x="1150021" y="931985"/>
                    <a:pt x="1155370" y="926636"/>
                  </a:cubicBezTo>
                  <a:lnTo>
                    <a:pt x="1155663" y="926343"/>
                  </a:lnTo>
                  <a:cubicBezTo>
                    <a:pt x="1652941" y="429065"/>
                    <a:pt x="1165994" y="916012"/>
                    <a:pt x="1440754" y="641252"/>
                  </a:cubicBezTo>
                  <a:cubicBezTo>
                    <a:pt x="1446102" y="635904"/>
                    <a:pt x="1454821" y="635904"/>
                    <a:pt x="1460170" y="641252"/>
                  </a:cubicBezTo>
                  <a:lnTo>
                    <a:pt x="1480392" y="661475"/>
                  </a:lnTo>
                  <a:cubicBezTo>
                    <a:pt x="1485741" y="666823"/>
                    <a:pt x="1485741" y="675542"/>
                    <a:pt x="1480392" y="68089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8" name="Google Shape;3489;p64">
              <a:extLst>
                <a:ext uri="{FF2B5EF4-FFF2-40B4-BE49-F238E27FC236}">
                  <a16:creationId xmlns:a16="http://schemas.microsoft.com/office/drawing/2014/main" id="{3EBA8528-93AE-22BB-DF6C-CE9BFE9201D1}"/>
                </a:ext>
              </a:extLst>
            </p:cNvPr>
            <p:cNvSpPr/>
            <p:nvPr/>
          </p:nvSpPr>
          <p:spPr>
            <a:xfrm>
              <a:off x="6319984" y="2493205"/>
              <a:ext cx="869705" cy="383417"/>
            </a:xfrm>
            <a:custGeom>
              <a:avLst/>
              <a:gdLst/>
              <a:ahLst/>
              <a:cxnLst/>
              <a:rect l="l" t="t" r="r" b="b"/>
              <a:pathLst>
                <a:path w="869705" h="383417" extrusionOk="0">
                  <a:moveTo>
                    <a:pt x="83087" y="236733"/>
                  </a:moveTo>
                  <a:lnTo>
                    <a:pt x="83087" y="245672"/>
                  </a:lnTo>
                  <a:lnTo>
                    <a:pt x="78764" y="245672"/>
                  </a:lnTo>
                  <a:cubicBezTo>
                    <a:pt x="35316" y="245672"/>
                    <a:pt x="0" y="280988"/>
                    <a:pt x="0" y="324436"/>
                  </a:cubicBezTo>
                  <a:lnTo>
                    <a:pt x="0" y="353451"/>
                  </a:lnTo>
                  <a:cubicBezTo>
                    <a:pt x="0" y="370010"/>
                    <a:pt x="13481" y="383418"/>
                    <a:pt x="29967" y="383418"/>
                  </a:cubicBezTo>
                  <a:lnTo>
                    <a:pt x="839739" y="383418"/>
                  </a:lnTo>
                  <a:cubicBezTo>
                    <a:pt x="856297" y="383418"/>
                    <a:pt x="869706" y="369936"/>
                    <a:pt x="869706" y="353451"/>
                  </a:cubicBezTo>
                  <a:lnTo>
                    <a:pt x="869706" y="324436"/>
                  </a:lnTo>
                  <a:cubicBezTo>
                    <a:pt x="869706" y="280988"/>
                    <a:pt x="834390" y="245672"/>
                    <a:pt x="790941" y="245672"/>
                  </a:cubicBezTo>
                  <a:lnTo>
                    <a:pt x="786618" y="245672"/>
                  </a:lnTo>
                  <a:lnTo>
                    <a:pt x="786618" y="236733"/>
                  </a:lnTo>
                  <a:cubicBezTo>
                    <a:pt x="786618" y="180242"/>
                    <a:pt x="756212" y="130639"/>
                    <a:pt x="710931" y="103529"/>
                  </a:cubicBezTo>
                  <a:cubicBezTo>
                    <a:pt x="720017" y="92612"/>
                    <a:pt x="725512" y="78545"/>
                    <a:pt x="725512" y="63158"/>
                  </a:cubicBezTo>
                  <a:cubicBezTo>
                    <a:pt x="725512" y="28282"/>
                    <a:pt x="697156" y="0"/>
                    <a:pt x="662354" y="0"/>
                  </a:cubicBezTo>
                  <a:lnTo>
                    <a:pt x="207278" y="0"/>
                  </a:lnTo>
                  <a:cubicBezTo>
                    <a:pt x="172402" y="0"/>
                    <a:pt x="144120" y="28355"/>
                    <a:pt x="144120" y="63158"/>
                  </a:cubicBezTo>
                  <a:cubicBezTo>
                    <a:pt x="144120" y="78471"/>
                    <a:pt x="149616" y="92539"/>
                    <a:pt x="158701" y="103529"/>
                  </a:cubicBezTo>
                  <a:cubicBezTo>
                    <a:pt x="113421" y="130639"/>
                    <a:pt x="83014" y="180169"/>
                    <a:pt x="83014" y="236733"/>
                  </a:cubicBezTo>
                  <a:lnTo>
                    <a:pt x="83014" y="236733"/>
                  </a:lnTo>
                  <a:close/>
                  <a:moveTo>
                    <a:pt x="741851" y="236733"/>
                  </a:moveTo>
                  <a:lnTo>
                    <a:pt x="741851" y="245672"/>
                  </a:lnTo>
                  <a:lnTo>
                    <a:pt x="706975" y="245672"/>
                  </a:lnTo>
                  <a:cubicBezTo>
                    <a:pt x="694592" y="245672"/>
                    <a:pt x="684554" y="255710"/>
                    <a:pt x="684554" y="268092"/>
                  </a:cubicBezTo>
                  <a:cubicBezTo>
                    <a:pt x="684554" y="280475"/>
                    <a:pt x="694592" y="290512"/>
                    <a:pt x="706975" y="290512"/>
                  </a:cubicBezTo>
                  <a:lnTo>
                    <a:pt x="790941" y="290512"/>
                  </a:lnTo>
                  <a:cubicBezTo>
                    <a:pt x="809698" y="290512"/>
                    <a:pt x="824865" y="305753"/>
                    <a:pt x="824865" y="324436"/>
                  </a:cubicBezTo>
                  <a:lnTo>
                    <a:pt x="824865" y="338650"/>
                  </a:lnTo>
                  <a:lnTo>
                    <a:pt x="44694" y="338650"/>
                  </a:lnTo>
                  <a:lnTo>
                    <a:pt x="44694" y="324436"/>
                  </a:lnTo>
                  <a:cubicBezTo>
                    <a:pt x="44694" y="305679"/>
                    <a:pt x="59934" y="290512"/>
                    <a:pt x="78618" y="290512"/>
                  </a:cubicBezTo>
                  <a:lnTo>
                    <a:pt x="602347" y="290512"/>
                  </a:lnTo>
                  <a:cubicBezTo>
                    <a:pt x="614729" y="290512"/>
                    <a:pt x="624767" y="280475"/>
                    <a:pt x="624767" y="268092"/>
                  </a:cubicBezTo>
                  <a:cubicBezTo>
                    <a:pt x="624767" y="255710"/>
                    <a:pt x="614729" y="245672"/>
                    <a:pt x="602347" y="245672"/>
                  </a:cubicBezTo>
                  <a:lnTo>
                    <a:pt x="127782" y="245672"/>
                  </a:lnTo>
                  <a:lnTo>
                    <a:pt x="127782" y="236733"/>
                  </a:lnTo>
                  <a:cubicBezTo>
                    <a:pt x="127782" y="175920"/>
                    <a:pt x="177312" y="126389"/>
                    <a:pt x="238125" y="126389"/>
                  </a:cubicBezTo>
                  <a:lnTo>
                    <a:pt x="631434" y="126389"/>
                  </a:lnTo>
                  <a:cubicBezTo>
                    <a:pt x="692248" y="126389"/>
                    <a:pt x="741778" y="175920"/>
                    <a:pt x="741778" y="236733"/>
                  </a:cubicBezTo>
                  <a:close/>
                  <a:moveTo>
                    <a:pt x="207352" y="81622"/>
                  </a:moveTo>
                  <a:cubicBezTo>
                    <a:pt x="197241" y="81622"/>
                    <a:pt x="188961" y="73343"/>
                    <a:pt x="188961" y="63231"/>
                  </a:cubicBezTo>
                  <a:cubicBezTo>
                    <a:pt x="188961" y="53120"/>
                    <a:pt x="197241" y="44841"/>
                    <a:pt x="207352" y="44841"/>
                  </a:cubicBezTo>
                  <a:lnTo>
                    <a:pt x="662427" y="44841"/>
                  </a:lnTo>
                  <a:cubicBezTo>
                    <a:pt x="672538" y="44841"/>
                    <a:pt x="680818" y="53120"/>
                    <a:pt x="680818" y="63231"/>
                  </a:cubicBezTo>
                  <a:cubicBezTo>
                    <a:pt x="680818" y="73343"/>
                    <a:pt x="672538" y="81622"/>
                    <a:pt x="662427" y="81622"/>
                  </a:cubicBezTo>
                  <a:lnTo>
                    <a:pt x="207352" y="81622"/>
                  </a:ln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45700" rIns="91425" bIns="45700" anchor="ctr" anchorCtr="0">
              <a:noAutofit/>
            </a:bodyPr>
            <a:lstStyle/>
            <a:p>
              <a:pPr marL="0" marR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 sz="1800">
                <a:solidFill>
                  <a:srgbClr val="000000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9" name="Google Shape;3335;p64">
            <a:extLst>
              <a:ext uri="{FF2B5EF4-FFF2-40B4-BE49-F238E27FC236}">
                <a16:creationId xmlns:a16="http://schemas.microsoft.com/office/drawing/2014/main" id="{C61F0A7A-486E-5C9D-BA8D-FDA4B7FD0237}"/>
              </a:ext>
            </a:extLst>
          </p:cNvPr>
          <p:cNvGrpSpPr/>
          <p:nvPr/>
        </p:nvGrpSpPr>
        <p:grpSpPr>
          <a:xfrm>
            <a:off x="1527093" y="1265502"/>
            <a:ext cx="521145" cy="572563"/>
            <a:chOff x="1754279" y="4286593"/>
            <a:chExt cx="351439" cy="345965"/>
          </a:xfrm>
          <a:solidFill>
            <a:schemeClr val="accent1">
              <a:lumMod val="50000"/>
            </a:schemeClr>
          </a:solidFill>
        </p:grpSpPr>
        <p:sp>
          <p:nvSpPr>
            <p:cNvPr id="10" name="Google Shape;3336;p64">
              <a:extLst>
                <a:ext uri="{FF2B5EF4-FFF2-40B4-BE49-F238E27FC236}">
                  <a16:creationId xmlns:a16="http://schemas.microsoft.com/office/drawing/2014/main" id="{C4ED1075-2040-EBD3-B5B0-A3E1BAB12CAB}"/>
                </a:ext>
              </a:extLst>
            </p:cNvPr>
            <p:cNvSpPr/>
            <p:nvPr/>
          </p:nvSpPr>
          <p:spPr>
            <a:xfrm>
              <a:off x="1799379" y="4550857"/>
              <a:ext cx="28422" cy="27117"/>
            </a:xfrm>
            <a:custGeom>
              <a:avLst/>
              <a:gdLst/>
              <a:ahLst/>
              <a:cxnLst/>
              <a:rect l="l" t="t" r="r" b="b"/>
              <a:pathLst>
                <a:path w="893" h="852" extrusionOk="0">
                  <a:moveTo>
                    <a:pt x="708" y="1"/>
                  </a:moveTo>
                  <a:cubicBezTo>
                    <a:pt x="667" y="1"/>
                    <a:pt x="625" y="16"/>
                    <a:pt x="595" y="45"/>
                  </a:cubicBezTo>
                  <a:lnTo>
                    <a:pt x="60" y="581"/>
                  </a:lnTo>
                  <a:cubicBezTo>
                    <a:pt x="0" y="641"/>
                    <a:pt x="0" y="748"/>
                    <a:pt x="60" y="807"/>
                  </a:cubicBezTo>
                  <a:cubicBezTo>
                    <a:pt x="89" y="837"/>
                    <a:pt x="131" y="852"/>
                    <a:pt x="173" y="852"/>
                  </a:cubicBezTo>
                  <a:cubicBezTo>
                    <a:pt x="214" y="852"/>
                    <a:pt x="256" y="837"/>
                    <a:pt x="286" y="807"/>
                  </a:cubicBezTo>
                  <a:lnTo>
                    <a:pt x="822" y="272"/>
                  </a:lnTo>
                  <a:cubicBezTo>
                    <a:pt x="893" y="212"/>
                    <a:pt x="893" y="117"/>
                    <a:pt x="822" y="45"/>
                  </a:cubicBezTo>
                  <a:cubicBezTo>
                    <a:pt x="792" y="16"/>
                    <a:pt x="750" y="1"/>
                    <a:pt x="708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1" name="Google Shape;3337;p64">
              <a:extLst>
                <a:ext uri="{FF2B5EF4-FFF2-40B4-BE49-F238E27FC236}">
                  <a16:creationId xmlns:a16="http://schemas.microsoft.com/office/drawing/2014/main" id="{B8452670-6599-C465-A5FE-337297E9BD18}"/>
                </a:ext>
              </a:extLst>
            </p:cNvPr>
            <p:cNvSpPr/>
            <p:nvPr/>
          </p:nvSpPr>
          <p:spPr>
            <a:xfrm>
              <a:off x="1833084" y="4584594"/>
              <a:ext cx="27690" cy="27117"/>
            </a:xfrm>
            <a:custGeom>
              <a:avLst/>
              <a:gdLst/>
              <a:ahLst/>
              <a:cxnLst/>
              <a:rect l="l" t="t" r="r" b="b"/>
              <a:pathLst>
                <a:path w="870" h="852" extrusionOk="0">
                  <a:moveTo>
                    <a:pt x="699" y="0"/>
                  </a:moveTo>
                  <a:cubicBezTo>
                    <a:pt x="659" y="0"/>
                    <a:pt x="620" y="15"/>
                    <a:pt x="596" y="45"/>
                  </a:cubicBezTo>
                  <a:lnTo>
                    <a:pt x="48" y="581"/>
                  </a:lnTo>
                  <a:cubicBezTo>
                    <a:pt x="1" y="640"/>
                    <a:pt x="1" y="747"/>
                    <a:pt x="48" y="807"/>
                  </a:cubicBezTo>
                  <a:cubicBezTo>
                    <a:pt x="78" y="837"/>
                    <a:pt x="120" y="852"/>
                    <a:pt x="161" y="852"/>
                  </a:cubicBezTo>
                  <a:cubicBezTo>
                    <a:pt x="203" y="852"/>
                    <a:pt x="245" y="837"/>
                    <a:pt x="275" y="807"/>
                  </a:cubicBezTo>
                  <a:lnTo>
                    <a:pt x="810" y="271"/>
                  </a:lnTo>
                  <a:cubicBezTo>
                    <a:pt x="870" y="212"/>
                    <a:pt x="870" y="105"/>
                    <a:pt x="810" y="45"/>
                  </a:cubicBezTo>
                  <a:cubicBezTo>
                    <a:pt x="781" y="15"/>
                    <a:pt x="739" y="0"/>
                    <a:pt x="69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2" name="Google Shape;3338;p64">
              <a:extLst>
                <a:ext uri="{FF2B5EF4-FFF2-40B4-BE49-F238E27FC236}">
                  <a16:creationId xmlns:a16="http://schemas.microsoft.com/office/drawing/2014/main" id="{05DEE6D6-E837-715B-A7E5-E97615DB3AA5}"/>
                </a:ext>
              </a:extLst>
            </p:cNvPr>
            <p:cNvSpPr/>
            <p:nvPr/>
          </p:nvSpPr>
          <p:spPr>
            <a:xfrm>
              <a:off x="1816407" y="4567917"/>
              <a:ext cx="28072" cy="27117"/>
            </a:xfrm>
            <a:custGeom>
              <a:avLst/>
              <a:gdLst/>
              <a:ahLst/>
              <a:cxnLst/>
              <a:rect l="l" t="t" r="r" b="b"/>
              <a:pathLst>
                <a:path w="882" h="852" extrusionOk="0">
                  <a:moveTo>
                    <a:pt x="709" y="0"/>
                  </a:moveTo>
                  <a:cubicBezTo>
                    <a:pt x="668" y="0"/>
                    <a:pt x="626" y="15"/>
                    <a:pt x="596" y="45"/>
                  </a:cubicBezTo>
                  <a:lnTo>
                    <a:pt x="60" y="581"/>
                  </a:lnTo>
                  <a:cubicBezTo>
                    <a:pt x="1" y="640"/>
                    <a:pt x="1" y="748"/>
                    <a:pt x="60" y="807"/>
                  </a:cubicBezTo>
                  <a:cubicBezTo>
                    <a:pt x="90" y="837"/>
                    <a:pt x="132" y="852"/>
                    <a:pt x="172" y="852"/>
                  </a:cubicBezTo>
                  <a:cubicBezTo>
                    <a:pt x="212" y="852"/>
                    <a:pt x="251" y="837"/>
                    <a:pt x="275" y="807"/>
                  </a:cubicBezTo>
                  <a:lnTo>
                    <a:pt x="822" y="271"/>
                  </a:lnTo>
                  <a:cubicBezTo>
                    <a:pt x="882" y="212"/>
                    <a:pt x="882" y="105"/>
                    <a:pt x="822" y="45"/>
                  </a:cubicBezTo>
                  <a:cubicBezTo>
                    <a:pt x="793" y="15"/>
                    <a:pt x="751" y="0"/>
                    <a:pt x="70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3" name="Google Shape;3339;p64">
              <a:extLst>
                <a:ext uri="{FF2B5EF4-FFF2-40B4-BE49-F238E27FC236}">
                  <a16:creationId xmlns:a16="http://schemas.microsoft.com/office/drawing/2014/main" id="{C4A1797B-D74B-461E-1D3F-79AD666EC517}"/>
                </a:ext>
              </a:extLst>
            </p:cNvPr>
            <p:cNvSpPr/>
            <p:nvPr/>
          </p:nvSpPr>
          <p:spPr>
            <a:xfrm>
              <a:off x="1754279" y="4286593"/>
              <a:ext cx="351439" cy="345965"/>
            </a:xfrm>
            <a:custGeom>
              <a:avLst/>
              <a:gdLst/>
              <a:ahLst/>
              <a:cxnLst/>
              <a:rect l="l" t="t" r="r" b="b"/>
              <a:pathLst>
                <a:path w="11042" h="10870" extrusionOk="0">
                  <a:moveTo>
                    <a:pt x="10656" y="324"/>
                  </a:moveTo>
                  <a:lnTo>
                    <a:pt x="10216" y="1871"/>
                  </a:lnTo>
                  <a:lnTo>
                    <a:pt x="9108" y="776"/>
                  </a:lnTo>
                  <a:lnTo>
                    <a:pt x="10656" y="324"/>
                  </a:lnTo>
                  <a:close/>
                  <a:moveTo>
                    <a:pt x="4632" y="3586"/>
                  </a:moveTo>
                  <a:lnTo>
                    <a:pt x="2679" y="5538"/>
                  </a:lnTo>
                  <a:lnTo>
                    <a:pt x="465" y="5360"/>
                  </a:lnTo>
                  <a:cubicBezTo>
                    <a:pt x="429" y="5360"/>
                    <a:pt x="417" y="5324"/>
                    <a:pt x="441" y="5300"/>
                  </a:cubicBezTo>
                  <a:cubicBezTo>
                    <a:pt x="1393" y="4348"/>
                    <a:pt x="2667" y="3764"/>
                    <a:pt x="4001" y="3645"/>
                  </a:cubicBezTo>
                  <a:lnTo>
                    <a:pt x="4632" y="3586"/>
                  </a:lnTo>
                  <a:close/>
                  <a:moveTo>
                    <a:pt x="2727" y="5955"/>
                  </a:moveTo>
                  <a:lnTo>
                    <a:pt x="3584" y="6812"/>
                  </a:lnTo>
                  <a:lnTo>
                    <a:pt x="3263" y="7146"/>
                  </a:lnTo>
                  <a:lnTo>
                    <a:pt x="2393" y="6277"/>
                  </a:lnTo>
                  <a:lnTo>
                    <a:pt x="2727" y="5955"/>
                  </a:lnTo>
                  <a:close/>
                  <a:moveTo>
                    <a:pt x="2572" y="6920"/>
                  </a:moveTo>
                  <a:lnTo>
                    <a:pt x="3024" y="7360"/>
                  </a:lnTo>
                  <a:lnTo>
                    <a:pt x="2655" y="7753"/>
                  </a:lnTo>
                  <a:lnTo>
                    <a:pt x="2596" y="7813"/>
                  </a:lnTo>
                  <a:lnTo>
                    <a:pt x="2191" y="7408"/>
                  </a:lnTo>
                  <a:cubicBezTo>
                    <a:pt x="2155" y="7384"/>
                    <a:pt x="2155" y="7336"/>
                    <a:pt x="2191" y="7313"/>
                  </a:cubicBezTo>
                  <a:lnTo>
                    <a:pt x="2572" y="6920"/>
                  </a:lnTo>
                  <a:close/>
                  <a:moveTo>
                    <a:pt x="8775" y="895"/>
                  </a:moveTo>
                  <a:lnTo>
                    <a:pt x="10121" y="2229"/>
                  </a:lnTo>
                  <a:lnTo>
                    <a:pt x="9704" y="3598"/>
                  </a:lnTo>
                  <a:lnTo>
                    <a:pt x="5275" y="8039"/>
                  </a:lnTo>
                  <a:lnTo>
                    <a:pt x="4406" y="7170"/>
                  </a:lnTo>
                  <a:lnTo>
                    <a:pt x="6430" y="5146"/>
                  </a:lnTo>
                  <a:cubicBezTo>
                    <a:pt x="6584" y="5003"/>
                    <a:pt x="6608" y="4741"/>
                    <a:pt x="6418" y="4574"/>
                  </a:cubicBezTo>
                  <a:cubicBezTo>
                    <a:pt x="6334" y="4491"/>
                    <a:pt x="6230" y="4449"/>
                    <a:pt x="6127" y="4449"/>
                  </a:cubicBezTo>
                  <a:cubicBezTo>
                    <a:pt x="6025" y="4449"/>
                    <a:pt x="5924" y="4491"/>
                    <a:pt x="5846" y="4574"/>
                  </a:cubicBezTo>
                  <a:lnTo>
                    <a:pt x="3822" y="6598"/>
                  </a:lnTo>
                  <a:lnTo>
                    <a:pt x="2965" y="5729"/>
                  </a:lnTo>
                  <a:lnTo>
                    <a:pt x="7394" y="1300"/>
                  </a:lnTo>
                  <a:lnTo>
                    <a:pt x="8775" y="895"/>
                  </a:lnTo>
                  <a:close/>
                  <a:moveTo>
                    <a:pt x="6126" y="4785"/>
                  </a:moveTo>
                  <a:cubicBezTo>
                    <a:pt x="6153" y="4785"/>
                    <a:pt x="6180" y="4794"/>
                    <a:pt x="6191" y="4812"/>
                  </a:cubicBezTo>
                  <a:cubicBezTo>
                    <a:pt x="6227" y="4836"/>
                    <a:pt x="6239" y="4907"/>
                    <a:pt x="6191" y="4943"/>
                  </a:cubicBezTo>
                  <a:lnTo>
                    <a:pt x="4060" y="7074"/>
                  </a:lnTo>
                  <a:cubicBezTo>
                    <a:pt x="3941" y="7170"/>
                    <a:pt x="3108" y="8003"/>
                    <a:pt x="3024" y="8110"/>
                  </a:cubicBezTo>
                  <a:cubicBezTo>
                    <a:pt x="3005" y="8129"/>
                    <a:pt x="2976" y="8142"/>
                    <a:pt x="2949" y="8142"/>
                  </a:cubicBezTo>
                  <a:cubicBezTo>
                    <a:pt x="2926" y="8142"/>
                    <a:pt x="2904" y="8132"/>
                    <a:pt x="2893" y="8110"/>
                  </a:cubicBezTo>
                  <a:cubicBezTo>
                    <a:pt x="2858" y="8086"/>
                    <a:pt x="2858" y="8003"/>
                    <a:pt x="2893" y="7979"/>
                  </a:cubicBezTo>
                  <a:lnTo>
                    <a:pt x="6060" y="4812"/>
                  </a:lnTo>
                  <a:cubicBezTo>
                    <a:pt x="6072" y="4794"/>
                    <a:pt x="6099" y="4785"/>
                    <a:pt x="6126" y="4785"/>
                  </a:cubicBezTo>
                  <a:close/>
                  <a:moveTo>
                    <a:pt x="4179" y="7396"/>
                  </a:moveTo>
                  <a:lnTo>
                    <a:pt x="5048" y="8253"/>
                  </a:lnTo>
                  <a:lnTo>
                    <a:pt x="4739" y="8586"/>
                  </a:lnTo>
                  <a:lnTo>
                    <a:pt x="4715" y="8586"/>
                  </a:lnTo>
                  <a:lnTo>
                    <a:pt x="3858" y="7729"/>
                  </a:lnTo>
                  <a:lnTo>
                    <a:pt x="4179" y="7396"/>
                  </a:lnTo>
                  <a:close/>
                  <a:moveTo>
                    <a:pt x="3608" y="7944"/>
                  </a:moveTo>
                  <a:lnTo>
                    <a:pt x="4048" y="8396"/>
                  </a:lnTo>
                  <a:lnTo>
                    <a:pt x="3679" y="8801"/>
                  </a:lnTo>
                  <a:cubicBezTo>
                    <a:pt x="3667" y="8813"/>
                    <a:pt x="3632" y="8813"/>
                    <a:pt x="3620" y="8813"/>
                  </a:cubicBezTo>
                  <a:cubicBezTo>
                    <a:pt x="3608" y="8813"/>
                    <a:pt x="3584" y="8813"/>
                    <a:pt x="3560" y="8801"/>
                  </a:cubicBezTo>
                  <a:lnTo>
                    <a:pt x="3155" y="8396"/>
                  </a:lnTo>
                  <a:cubicBezTo>
                    <a:pt x="3191" y="8384"/>
                    <a:pt x="3203" y="8360"/>
                    <a:pt x="3215" y="8336"/>
                  </a:cubicBezTo>
                  <a:lnTo>
                    <a:pt x="3608" y="7944"/>
                  </a:lnTo>
                  <a:close/>
                  <a:moveTo>
                    <a:pt x="10687" y="1"/>
                  </a:moveTo>
                  <a:cubicBezTo>
                    <a:pt x="10658" y="1"/>
                    <a:pt x="10627" y="5"/>
                    <a:pt x="10597" y="14"/>
                  </a:cubicBezTo>
                  <a:cubicBezTo>
                    <a:pt x="9894" y="228"/>
                    <a:pt x="7918" y="800"/>
                    <a:pt x="7263" y="1002"/>
                  </a:cubicBezTo>
                  <a:cubicBezTo>
                    <a:pt x="7239" y="1014"/>
                    <a:pt x="7215" y="1014"/>
                    <a:pt x="7192" y="1038"/>
                  </a:cubicBezTo>
                  <a:lnTo>
                    <a:pt x="4953" y="3276"/>
                  </a:lnTo>
                  <a:lnTo>
                    <a:pt x="3965" y="3360"/>
                  </a:lnTo>
                  <a:cubicBezTo>
                    <a:pt x="2548" y="3479"/>
                    <a:pt x="1203" y="4110"/>
                    <a:pt x="215" y="5110"/>
                  </a:cubicBezTo>
                  <a:cubicBezTo>
                    <a:pt x="0" y="5312"/>
                    <a:pt x="131" y="5681"/>
                    <a:pt x="429" y="5705"/>
                  </a:cubicBezTo>
                  <a:lnTo>
                    <a:pt x="2370" y="5860"/>
                  </a:lnTo>
                  <a:lnTo>
                    <a:pt x="2179" y="6062"/>
                  </a:lnTo>
                  <a:cubicBezTo>
                    <a:pt x="2060" y="6181"/>
                    <a:pt x="2060" y="6384"/>
                    <a:pt x="2179" y="6503"/>
                  </a:cubicBezTo>
                  <a:lnTo>
                    <a:pt x="2370" y="6693"/>
                  </a:lnTo>
                  <a:lnTo>
                    <a:pt x="1977" y="7086"/>
                  </a:lnTo>
                  <a:cubicBezTo>
                    <a:pt x="1834" y="7229"/>
                    <a:pt x="1834" y="7491"/>
                    <a:pt x="1977" y="7634"/>
                  </a:cubicBezTo>
                  <a:lnTo>
                    <a:pt x="3370" y="9015"/>
                  </a:lnTo>
                  <a:cubicBezTo>
                    <a:pt x="3441" y="9092"/>
                    <a:pt x="3539" y="9131"/>
                    <a:pt x="3639" y="9131"/>
                  </a:cubicBezTo>
                  <a:cubicBezTo>
                    <a:pt x="3739" y="9131"/>
                    <a:pt x="3840" y="9092"/>
                    <a:pt x="3917" y="9015"/>
                  </a:cubicBezTo>
                  <a:lnTo>
                    <a:pt x="4298" y="8634"/>
                  </a:lnTo>
                  <a:lnTo>
                    <a:pt x="4477" y="8813"/>
                  </a:lnTo>
                  <a:cubicBezTo>
                    <a:pt x="4548" y="8878"/>
                    <a:pt x="4635" y="8911"/>
                    <a:pt x="4720" y="8911"/>
                  </a:cubicBezTo>
                  <a:cubicBezTo>
                    <a:pt x="4804" y="8911"/>
                    <a:pt x="4888" y="8878"/>
                    <a:pt x="4953" y="8813"/>
                  </a:cubicBezTo>
                  <a:lnTo>
                    <a:pt x="5156" y="8622"/>
                  </a:lnTo>
                  <a:lnTo>
                    <a:pt x="5310" y="10551"/>
                  </a:lnTo>
                  <a:cubicBezTo>
                    <a:pt x="5334" y="10682"/>
                    <a:pt x="5418" y="10801"/>
                    <a:pt x="5537" y="10849"/>
                  </a:cubicBezTo>
                  <a:cubicBezTo>
                    <a:pt x="5577" y="10863"/>
                    <a:pt x="5618" y="10870"/>
                    <a:pt x="5658" y="10870"/>
                  </a:cubicBezTo>
                  <a:cubicBezTo>
                    <a:pt x="5750" y="10870"/>
                    <a:pt x="5840" y="10835"/>
                    <a:pt x="5906" y="10777"/>
                  </a:cubicBezTo>
                  <a:cubicBezTo>
                    <a:pt x="6537" y="10146"/>
                    <a:pt x="7001" y="9420"/>
                    <a:pt x="7299" y="8598"/>
                  </a:cubicBezTo>
                  <a:cubicBezTo>
                    <a:pt x="7323" y="8515"/>
                    <a:pt x="7275" y="8420"/>
                    <a:pt x="7203" y="8396"/>
                  </a:cubicBezTo>
                  <a:cubicBezTo>
                    <a:pt x="7184" y="8388"/>
                    <a:pt x="7164" y="8384"/>
                    <a:pt x="7144" y="8384"/>
                  </a:cubicBezTo>
                  <a:cubicBezTo>
                    <a:pt x="7079" y="8384"/>
                    <a:pt x="7019" y="8425"/>
                    <a:pt x="7001" y="8479"/>
                  </a:cubicBezTo>
                  <a:cubicBezTo>
                    <a:pt x="6715" y="9253"/>
                    <a:pt x="6263" y="9956"/>
                    <a:pt x="5691" y="10539"/>
                  </a:cubicBezTo>
                  <a:cubicBezTo>
                    <a:pt x="5682" y="10544"/>
                    <a:pt x="5670" y="10547"/>
                    <a:pt x="5659" y="10547"/>
                  </a:cubicBezTo>
                  <a:cubicBezTo>
                    <a:pt x="5644" y="10547"/>
                    <a:pt x="5632" y="10541"/>
                    <a:pt x="5632" y="10527"/>
                  </a:cubicBezTo>
                  <a:lnTo>
                    <a:pt x="5429" y="8325"/>
                  </a:lnTo>
                  <a:lnTo>
                    <a:pt x="7382" y="6372"/>
                  </a:lnTo>
                  <a:lnTo>
                    <a:pt x="7382" y="6372"/>
                  </a:lnTo>
                  <a:cubicBezTo>
                    <a:pt x="7323" y="7158"/>
                    <a:pt x="7299" y="7372"/>
                    <a:pt x="7203" y="7765"/>
                  </a:cubicBezTo>
                  <a:cubicBezTo>
                    <a:pt x="7192" y="7860"/>
                    <a:pt x="7239" y="7944"/>
                    <a:pt x="7323" y="7967"/>
                  </a:cubicBezTo>
                  <a:cubicBezTo>
                    <a:pt x="7332" y="7969"/>
                    <a:pt x="7342" y="7969"/>
                    <a:pt x="7351" y="7969"/>
                  </a:cubicBezTo>
                  <a:cubicBezTo>
                    <a:pt x="7434" y="7969"/>
                    <a:pt x="7502" y="7923"/>
                    <a:pt x="7513" y="7848"/>
                  </a:cubicBezTo>
                  <a:cubicBezTo>
                    <a:pt x="7620" y="7348"/>
                    <a:pt x="7632" y="7134"/>
                    <a:pt x="7727" y="6027"/>
                  </a:cubicBezTo>
                  <a:lnTo>
                    <a:pt x="9954" y="3800"/>
                  </a:lnTo>
                  <a:cubicBezTo>
                    <a:pt x="9978" y="3776"/>
                    <a:pt x="9990" y="3753"/>
                    <a:pt x="10001" y="3717"/>
                  </a:cubicBezTo>
                  <a:lnTo>
                    <a:pt x="10454" y="2205"/>
                  </a:lnTo>
                  <a:lnTo>
                    <a:pt x="10990" y="383"/>
                  </a:lnTo>
                  <a:cubicBezTo>
                    <a:pt x="11042" y="196"/>
                    <a:pt x="10885" y="1"/>
                    <a:pt x="10687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4" name="Google Shape;3340;p64">
              <a:extLst>
                <a:ext uri="{FF2B5EF4-FFF2-40B4-BE49-F238E27FC236}">
                  <a16:creationId xmlns:a16="http://schemas.microsoft.com/office/drawing/2014/main" id="{1B405C82-3358-58E5-5560-0E16695817B6}"/>
                </a:ext>
              </a:extLst>
            </p:cNvPr>
            <p:cNvSpPr/>
            <p:nvPr/>
          </p:nvSpPr>
          <p:spPr>
            <a:xfrm>
              <a:off x="1951705" y="4367117"/>
              <a:ext cx="86062" cy="65437"/>
            </a:xfrm>
            <a:custGeom>
              <a:avLst/>
              <a:gdLst/>
              <a:ahLst/>
              <a:cxnLst/>
              <a:rect l="l" t="t" r="r" b="b"/>
              <a:pathLst>
                <a:path w="2704" h="2056" extrusionOk="0">
                  <a:moveTo>
                    <a:pt x="905" y="1"/>
                  </a:moveTo>
                  <a:cubicBezTo>
                    <a:pt x="881" y="1"/>
                    <a:pt x="857" y="7"/>
                    <a:pt x="834" y="20"/>
                  </a:cubicBezTo>
                  <a:cubicBezTo>
                    <a:pt x="167" y="330"/>
                    <a:pt x="0" y="1211"/>
                    <a:pt x="524" y="1746"/>
                  </a:cubicBezTo>
                  <a:cubicBezTo>
                    <a:pt x="739" y="1949"/>
                    <a:pt x="1000" y="2056"/>
                    <a:pt x="1274" y="2056"/>
                  </a:cubicBezTo>
                  <a:cubicBezTo>
                    <a:pt x="2227" y="2056"/>
                    <a:pt x="2703" y="913"/>
                    <a:pt x="2024" y="234"/>
                  </a:cubicBezTo>
                  <a:cubicBezTo>
                    <a:pt x="1941" y="151"/>
                    <a:pt x="1834" y="80"/>
                    <a:pt x="1715" y="20"/>
                  </a:cubicBezTo>
                  <a:cubicBezTo>
                    <a:pt x="1696" y="10"/>
                    <a:pt x="1674" y="6"/>
                    <a:pt x="1652" y="6"/>
                  </a:cubicBezTo>
                  <a:cubicBezTo>
                    <a:pt x="1592" y="6"/>
                    <a:pt x="1530" y="39"/>
                    <a:pt x="1512" y="91"/>
                  </a:cubicBezTo>
                  <a:cubicBezTo>
                    <a:pt x="1477" y="163"/>
                    <a:pt x="1512" y="270"/>
                    <a:pt x="1584" y="294"/>
                  </a:cubicBezTo>
                  <a:cubicBezTo>
                    <a:pt x="2060" y="508"/>
                    <a:pt x="2167" y="1127"/>
                    <a:pt x="1810" y="1508"/>
                  </a:cubicBezTo>
                  <a:cubicBezTo>
                    <a:pt x="1667" y="1645"/>
                    <a:pt x="1477" y="1714"/>
                    <a:pt x="1285" y="1714"/>
                  </a:cubicBezTo>
                  <a:cubicBezTo>
                    <a:pt x="1093" y="1714"/>
                    <a:pt x="899" y="1645"/>
                    <a:pt x="750" y="1508"/>
                  </a:cubicBezTo>
                  <a:cubicBezTo>
                    <a:pt x="381" y="1127"/>
                    <a:pt x="500" y="520"/>
                    <a:pt x="977" y="294"/>
                  </a:cubicBezTo>
                  <a:cubicBezTo>
                    <a:pt x="1048" y="270"/>
                    <a:pt x="1096" y="163"/>
                    <a:pt x="1048" y="91"/>
                  </a:cubicBezTo>
                  <a:cubicBezTo>
                    <a:pt x="1022" y="40"/>
                    <a:pt x="966" y="1"/>
                    <a:pt x="905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grpSp>
        <p:nvGrpSpPr>
          <p:cNvPr id="15" name="Google Shape;5098;p67">
            <a:extLst>
              <a:ext uri="{FF2B5EF4-FFF2-40B4-BE49-F238E27FC236}">
                <a16:creationId xmlns:a16="http://schemas.microsoft.com/office/drawing/2014/main" id="{C9D5E33B-B536-05F0-7550-11D6E77881BB}"/>
              </a:ext>
            </a:extLst>
          </p:cNvPr>
          <p:cNvGrpSpPr/>
          <p:nvPr/>
        </p:nvGrpSpPr>
        <p:grpSpPr>
          <a:xfrm>
            <a:off x="7324146" y="1299922"/>
            <a:ext cx="665492" cy="538143"/>
            <a:chOff x="2236525" y="3353202"/>
            <a:chExt cx="304832" cy="356512"/>
          </a:xfrm>
          <a:solidFill>
            <a:schemeClr val="accent1">
              <a:lumMod val="50000"/>
            </a:schemeClr>
          </a:solidFill>
        </p:grpSpPr>
        <p:sp>
          <p:nvSpPr>
            <p:cNvPr id="16" name="Google Shape;5099;p67">
              <a:extLst>
                <a:ext uri="{FF2B5EF4-FFF2-40B4-BE49-F238E27FC236}">
                  <a16:creationId xmlns:a16="http://schemas.microsoft.com/office/drawing/2014/main" id="{26884FBA-FF10-E355-8295-5F78E35225AA}"/>
                </a:ext>
              </a:extLst>
            </p:cNvPr>
            <p:cNvSpPr/>
            <p:nvPr/>
          </p:nvSpPr>
          <p:spPr>
            <a:xfrm>
              <a:off x="2236525" y="3353202"/>
              <a:ext cx="304832" cy="356512"/>
            </a:xfrm>
            <a:custGeom>
              <a:avLst/>
              <a:gdLst/>
              <a:ahLst/>
              <a:cxnLst/>
              <a:rect l="l" t="t" r="r" b="b"/>
              <a:pathLst>
                <a:path w="9526" h="11141" extrusionOk="0">
                  <a:moveTo>
                    <a:pt x="4239" y="413"/>
                  </a:moveTo>
                  <a:cubicBezTo>
                    <a:pt x="4525" y="616"/>
                    <a:pt x="5120" y="1128"/>
                    <a:pt x="5275" y="1675"/>
                  </a:cubicBezTo>
                  <a:cubicBezTo>
                    <a:pt x="5358" y="1997"/>
                    <a:pt x="5156" y="2342"/>
                    <a:pt x="4989" y="2533"/>
                  </a:cubicBezTo>
                  <a:cubicBezTo>
                    <a:pt x="4894" y="2116"/>
                    <a:pt x="4775" y="1699"/>
                    <a:pt x="4644" y="1282"/>
                  </a:cubicBezTo>
                  <a:cubicBezTo>
                    <a:pt x="4625" y="1209"/>
                    <a:pt x="4564" y="1163"/>
                    <a:pt x="4498" y="1163"/>
                  </a:cubicBezTo>
                  <a:cubicBezTo>
                    <a:pt x="4479" y="1163"/>
                    <a:pt x="4460" y="1167"/>
                    <a:pt x="4441" y="1175"/>
                  </a:cubicBezTo>
                  <a:cubicBezTo>
                    <a:pt x="4346" y="1199"/>
                    <a:pt x="4298" y="1294"/>
                    <a:pt x="4334" y="1378"/>
                  </a:cubicBezTo>
                  <a:cubicBezTo>
                    <a:pt x="4465" y="1782"/>
                    <a:pt x="4572" y="2211"/>
                    <a:pt x="4679" y="2628"/>
                  </a:cubicBezTo>
                  <a:cubicBezTo>
                    <a:pt x="4441" y="2568"/>
                    <a:pt x="4060" y="2366"/>
                    <a:pt x="3977" y="2021"/>
                  </a:cubicBezTo>
                  <a:cubicBezTo>
                    <a:pt x="3822" y="1473"/>
                    <a:pt x="4108" y="735"/>
                    <a:pt x="4239" y="413"/>
                  </a:cubicBezTo>
                  <a:close/>
                  <a:moveTo>
                    <a:pt x="2824" y="3117"/>
                  </a:moveTo>
                  <a:cubicBezTo>
                    <a:pt x="3186" y="3117"/>
                    <a:pt x="3616" y="3172"/>
                    <a:pt x="3929" y="3378"/>
                  </a:cubicBezTo>
                  <a:cubicBezTo>
                    <a:pt x="4203" y="3556"/>
                    <a:pt x="4298" y="3926"/>
                    <a:pt x="4298" y="4164"/>
                  </a:cubicBezTo>
                  <a:cubicBezTo>
                    <a:pt x="3810" y="3747"/>
                    <a:pt x="3382" y="3556"/>
                    <a:pt x="3346" y="3556"/>
                  </a:cubicBezTo>
                  <a:cubicBezTo>
                    <a:pt x="3324" y="3547"/>
                    <a:pt x="3301" y="3543"/>
                    <a:pt x="3279" y="3543"/>
                  </a:cubicBezTo>
                  <a:cubicBezTo>
                    <a:pt x="3218" y="3543"/>
                    <a:pt x="3161" y="3578"/>
                    <a:pt x="3143" y="3640"/>
                  </a:cubicBezTo>
                  <a:cubicBezTo>
                    <a:pt x="3096" y="3723"/>
                    <a:pt x="3143" y="3818"/>
                    <a:pt x="3215" y="3854"/>
                  </a:cubicBezTo>
                  <a:cubicBezTo>
                    <a:pt x="3215" y="3854"/>
                    <a:pt x="3667" y="4045"/>
                    <a:pt x="4144" y="4473"/>
                  </a:cubicBezTo>
                  <a:cubicBezTo>
                    <a:pt x="4011" y="4547"/>
                    <a:pt x="3795" y="4621"/>
                    <a:pt x="3580" y="4621"/>
                  </a:cubicBezTo>
                  <a:cubicBezTo>
                    <a:pt x="3448" y="4621"/>
                    <a:pt x="3316" y="4593"/>
                    <a:pt x="3203" y="4521"/>
                  </a:cubicBezTo>
                  <a:cubicBezTo>
                    <a:pt x="2715" y="4211"/>
                    <a:pt x="2417" y="3497"/>
                    <a:pt x="2310" y="3152"/>
                  </a:cubicBezTo>
                  <a:cubicBezTo>
                    <a:pt x="2438" y="3135"/>
                    <a:pt x="2620" y="3117"/>
                    <a:pt x="2824" y="3117"/>
                  </a:cubicBezTo>
                  <a:close/>
                  <a:moveTo>
                    <a:pt x="7192" y="3818"/>
                  </a:moveTo>
                  <a:cubicBezTo>
                    <a:pt x="7549" y="3818"/>
                    <a:pt x="7894" y="3878"/>
                    <a:pt x="8084" y="3937"/>
                  </a:cubicBezTo>
                  <a:cubicBezTo>
                    <a:pt x="7918" y="4259"/>
                    <a:pt x="7549" y="4938"/>
                    <a:pt x="7025" y="5176"/>
                  </a:cubicBezTo>
                  <a:cubicBezTo>
                    <a:pt x="6928" y="5224"/>
                    <a:pt x="6828" y="5241"/>
                    <a:pt x="6734" y="5241"/>
                  </a:cubicBezTo>
                  <a:cubicBezTo>
                    <a:pt x="6594" y="5241"/>
                    <a:pt x="6467" y="5204"/>
                    <a:pt x="6382" y="5176"/>
                  </a:cubicBezTo>
                  <a:cubicBezTo>
                    <a:pt x="6263" y="5128"/>
                    <a:pt x="6179" y="5092"/>
                    <a:pt x="6120" y="5033"/>
                  </a:cubicBezTo>
                  <a:cubicBezTo>
                    <a:pt x="6179" y="4985"/>
                    <a:pt x="6239" y="4938"/>
                    <a:pt x="6310" y="4890"/>
                  </a:cubicBezTo>
                  <a:cubicBezTo>
                    <a:pt x="6382" y="4854"/>
                    <a:pt x="6418" y="4747"/>
                    <a:pt x="6358" y="4676"/>
                  </a:cubicBezTo>
                  <a:cubicBezTo>
                    <a:pt x="6328" y="4624"/>
                    <a:pt x="6276" y="4595"/>
                    <a:pt x="6223" y="4595"/>
                  </a:cubicBezTo>
                  <a:cubicBezTo>
                    <a:pt x="6191" y="4595"/>
                    <a:pt x="6159" y="4606"/>
                    <a:pt x="6132" y="4628"/>
                  </a:cubicBezTo>
                  <a:cubicBezTo>
                    <a:pt x="6084" y="4652"/>
                    <a:pt x="6049" y="4688"/>
                    <a:pt x="5989" y="4735"/>
                  </a:cubicBezTo>
                  <a:cubicBezTo>
                    <a:pt x="6001" y="4473"/>
                    <a:pt x="6144" y="4104"/>
                    <a:pt x="6441" y="3961"/>
                  </a:cubicBezTo>
                  <a:cubicBezTo>
                    <a:pt x="6668" y="3854"/>
                    <a:pt x="6918" y="3818"/>
                    <a:pt x="7192" y="3818"/>
                  </a:cubicBezTo>
                  <a:close/>
                  <a:moveTo>
                    <a:pt x="2605" y="5627"/>
                  </a:moveTo>
                  <a:cubicBezTo>
                    <a:pt x="2832" y="5627"/>
                    <a:pt x="3055" y="5651"/>
                    <a:pt x="3262" y="5711"/>
                  </a:cubicBezTo>
                  <a:cubicBezTo>
                    <a:pt x="3703" y="5842"/>
                    <a:pt x="3977" y="6235"/>
                    <a:pt x="4096" y="6462"/>
                  </a:cubicBezTo>
                  <a:cubicBezTo>
                    <a:pt x="4203" y="6664"/>
                    <a:pt x="4274" y="6854"/>
                    <a:pt x="4286" y="7021"/>
                  </a:cubicBezTo>
                  <a:cubicBezTo>
                    <a:pt x="4215" y="6974"/>
                    <a:pt x="4155" y="6938"/>
                    <a:pt x="4084" y="6890"/>
                  </a:cubicBezTo>
                  <a:cubicBezTo>
                    <a:pt x="3667" y="6664"/>
                    <a:pt x="3155" y="6485"/>
                    <a:pt x="2548" y="6366"/>
                  </a:cubicBezTo>
                  <a:cubicBezTo>
                    <a:pt x="2540" y="6365"/>
                    <a:pt x="2532" y="6365"/>
                    <a:pt x="2524" y="6365"/>
                  </a:cubicBezTo>
                  <a:cubicBezTo>
                    <a:pt x="2439" y="6365"/>
                    <a:pt x="2368" y="6421"/>
                    <a:pt x="2358" y="6497"/>
                  </a:cubicBezTo>
                  <a:cubicBezTo>
                    <a:pt x="2322" y="6593"/>
                    <a:pt x="2381" y="6676"/>
                    <a:pt x="2477" y="6700"/>
                  </a:cubicBezTo>
                  <a:cubicBezTo>
                    <a:pt x="2977" y="6795"/>
                    <a:pt x="3703" y="6997"/>
                    <a:pt x="4227" y="7378"/>
                  </a:cubicBezTo>
                  <a:cubicBezTo>
                    <a:pt x="4144" y="7509"/>
                    <a:pt x="3941" y="7688"/>
                    <a:pt x="3691" y="7831"/>
                  </a:cubicBezTo>
                  <a:cubicBezTo>
                    <a:pt x="3524" y="7919"/>
                    <a:pt x="3248" y="8039"/>
                    <a:pt x="2938" y="8039"/>
                  </a:cubicBezTo>
                  <a:cubicBezTo>
                    <a:pt x="2827" y="8039"/>
                    <a:pt x="2712" y="8023"/>
                    <a:pt x="2596" y="7986"/>
                  </a:cubicBezTo>
                  <a:cubicBezTo>
                    <a:pt x="1596" y="7688"/>
                    <a:pt x="762" y="6545"/>
                    <a:pt x="476" y="6128"/>
                  </a:cubicBezTo>
                  <a:cubicBezTo>
                    <a:pt x="843" y="5978"/>
                    <a:pt x="1752" y="5627"/>
                    <a:pt x="2605" y="5627"/>
                  </a:cubicBezTo>
                  <a:close/>
                  <a:moveTo>
                    <a:pt x="7656" y="7009"/>
                  </a:moveTo>
                  <a:cubicBezTo>
                    <a:pt x="8251" y="7009"/>
                    <a:pt x="8811" y="7128"/>
                    <a:pt x="9097" y="7200"/>
                  </a:cubicBezTo>
                  <a:cubicBezTo>
                    <a:pt x="8930" y="7616"/>
                    <a:pt x="8323" y="8759"/>
                    <a:pt x="7477" y="9164"/>
                  </a:cubicBezTo>
                  <a:cubicBezTo>
                    <a:pt x="7322" y="9236"/>
                    <a:pt x="7156" y="9271"/>
                    <a:pt x="7001" y="9271"/>
                  </a:cubicBezTo>
                  <a:cubicBezTo>
                    <a:pt x="6537" y="9271"/>
                    <a:pt x="6072" y="9033"/>
                    <a:pt x="5894" y="8843"/>
                  </a:cubicBezTo>
                  <a:cubicBezTo>
                    <a:pt x="6465" y="8462"/>
                    <a:pt x="7239" y="8033"/>
                    <a:pt x="8108" y="7783"/>
                  </a:cubicBezTo>
                  <a:cubicBezTo>
                    <a:pt x="8204" y="7747"/>
                    <a:pt x="8251" y="7664"/>
                    <a:pt x="8215" y="7569"/>
                  </a:cubicBezTo>
                  <a:cubicBezTo>
                    <a:pt x="8197" y="7505"/>
                    <a:pt x="8136" y="7462"/>
                    <a:pt x="8071" y="7462"/>
                  </a:cubicBezTo>
                  <a:cubicBezTo>
                    <a:pt x="8052" y="7462"/>
                    <a:pt x="8032" y="7465"/>
                    <a:pt x="8013" y="7474"/>
                  </a:cubicBezTo>
                  <a:cubicBezTo>
                    <a:pt x="7132" y="7724"/>
                    <a:pt x="6358" y="8140"/>
                    <a:pt x="5775" y="8509"/>
                  </a:cubicBezTo>
                  <a:cubicBezTo>
                    <a:pt x="5787" y="8128"/>
                    <a:pt x="6013" y="7450"/>
                    <a:pt x="6525" y="7212"/>
                  </a:cubicBezTo>
                  <a:cubicBezTo>
                    <a:pt x="6858" y="7057"/>
                    <a:pt x="7263" y="7009"/>
                    <a:pt x="7656" y="7009"/>
                  </a:cubicBezTo>
                  <a:close/>
                  <a:moveTo>
                    <a:pt x="4166" y="1"/>
                  </a:moveTo>
                  <a:cubicBezTo>
                    <a:pt x="4147" y="1"/>
                    <a:pt x="4128" y="3"/>
                    <a:pt x="4108" y="8"/>
                  </a:cubicBezTo>
                  <a:cubicBezTo>
                    <a:pt x="4060" y="20"/>
                    <a:pt x="4036" y="56"/>
                    <a:pt x="4001" y="80"/>
                  </a:cubicBezTo>
                  <a:cubicBezTo>
                    <a:pt x="3977" y="127"/>
                    <a:pt x="3393" y="1247"/>
                    <a:pt x="3620" y="2092"/>
                  </a:cubicBezTo>
                  <a:cubicBezTo>
                    <a:pt x="3751" y="2628"/>
                    <a:pt x="4346" y="2925"/>
                    <a:pt x="4703" y="2961"/>
                  </a:cubicBezTo>
                  <a:cubicBezTo>
                    <a:pt x="4822" y="3592"/>
                    <a:pt x="4917" y="4247"/>
                    <a:pt x="4941" y="4902"/>
                  </a:cubicBezTo>
                  <a:cubicBezTo>
                    <a:pt x="4810" y="4723"/>
                    <a:pt x="4679" y="4568"/>
                    <a:pt x="4536" y="4426"/>
                  </a:cubicBezTo>
                  <a:cubicBezTo>
                    <a:pt x="4644" y="4092"/>
                    <a:pt x="4536" y="3402"/>
                    <a:pt x="4048" y="3092"/>
                  </a:cubicBezTo>
                  <a:cubicBezTo>
                    <a:pt x="3663" y="2851"/>
                    <a:pt x="3161" y="2790"/>
                    <a:pt x="2752" y="2790"/>
                  </a:cubicBezTo>
                  <a:cubicBezTo>
                    <a:pt x="2353" y="2790"/>
                    <a:pt x="2042" y="2848"/>
                    <a:pt x="2012" y="2854"/>
                  </a:cubicBezTo>
                  <a:cubicBezTo>
                    <a:pt x="1965" y="2866"/>
                    <a:pt x="1917" y="2878"/>
                    <a:pt x="1905" y="2925"/>
                  </a:cubicBezTo>
                  <a:cubicBezTo>
                    <a:pt x="1881" y="2973"/>
                    <a:pt x="1881" y="3021"/>
                    <a:pt x="1893" y="3056"/>
                  </a:cubicBezTo>
                  <a:cubicBezTo>
                    <a:pt x="1905" y="3104"/>
                    <a:pt x="2239" y="4307"/>
                    <a:pt x="2989" y="4783"/>
                  </a:cubicBezTo>
                  <a:cubicBezTo>
                    <a:pt x="3167" y="4890"/>
                    <a:pt x="3370" y="4938"/>
                    <a:pt x="3560" y="4938"/>
                  </a:cubicBezTo>
                  <a:cubicBezTo>
                    <a:pt x="3858" y="4938"/>
                    <a:pt x="4155" y="4830"/>
                    <a:pt x="4334" y="4699"/>
                  </a:cubicBezTo>
                  <a:cubicBezTo>
                    <a:pt x="4560" y="4938"/>
                    <a:pt x="4775" y="5235"/>
                    <a:pt x="4953" y="5592"/>
                  </a:cubicBezTo>
                  <a:cubicBezTo>
                    <a:pt x="4977" y="6259"/>
                    <a:pt x="4929" y="6926"/>
                    <a:pt x="4858" y="7605"/>
                  </a:cubicBezTo>
                  <a:cubicBezTo>
                    <a:pt x="4775" y="7486"/>
                    <a:pt x="4679" y="7378"/>
                    <a:pt x="4572" y="7271"/>
                  </a:cubicBezTo>
                  <a:cubicBezTo>
                    <a:pt x="4644" y="6747"/>
                    <a:pt x="4179" y="5664"/>
                    <a:pt x="3310" y="5402"/>
                  </a:cubicBezTo>
                  <a:cubicBezTo>
                    <a:pt x="3067" y="5331"/>
                    <a:pt x="2797" y="5294"/>
                    <a:pt x="2503" y="5294"/>
                  </a:cubicBezTo>
                  <a:cubicBezTo>
                    <a:pt x="2108" y="5294"/>
                    <a:pt x="1669" y="5361"/>
                    <a:pt x="1191" y="5497"/>
                  </a:cubicBezTo>
                  <a:cubicBezTo>
                    <a:pt x="584" y="5676"/>
                    <a:pt x="131" y="5890"/>
                    <a:pt x="107" y="5902"/>
                  </a:cubicBezTo>
                  <a:cubicBezTo>
                    <a:pt x="60" y="5914"/>
                    <a:pt x="36" y="5962"/>
                    <a:pt x="12" y="6009"/>
                  </a:cubicBezTo>
                  <a:cubicBezTo>
                    <a:pt x="0" y="6057"/>
                    <a:pt x="12" y="6092"/>
                    <a:pt x="36" y="6140"/>
                  </a:cubicBezTo>
                  <a:cubicBezTo>
                    <a:pt x="48" y="6152"/>
                    <a:pt x="298" y="6593"/>
                    <a:pt x="715" y="7069"/>
                  </a:cubicBezTo>
                  <a:cubicBezTo>
                    <a:pt x="1286" y="7724"/>
                    <a:pt x="1858" y="8140"/>
                    <a:pt x="2429" y="8295"/>
                  </a:cubicBezTo>
                  <a:cubicBezTo>
                    <a:pt x="2572" y="8343"/>
                    <a:pt x="2715" y="8355"/>
                    <a:pt x="2846" y="8355"/>
                  </a:cubicBezTo>
                  <a:cubicBezTo>
                    <a:pt x="3227" y="8355"/>
                    <a:pt x="3572" y="8212"/>
                    <a:pt x="3763" y="8105"/>
                  </a:cubicBezTo>
                  <a:cubicBezTo>
                    <a:pt x="4036" y="7962"/>
                    <a:pt x="4263" y="7783"/>
                    <a:pt x="4394" y="7581"/>
                  </a:cubicBezTo>
                  <a:cubicBezTo>
                    <a:pt x="4560" y="7759"/>
                    <a:pt x="4691" y="7962"/>
                    <a:pt x="4751" y="8200"/>
                  </a:cubicBezTo>
                  <a:cubicBezTo>
                    <a:pt x="4679" y="8652"/>
                    <a:pt x="4584" y="9093"/>
                    <a:pt x="4501" y="9462"/>
                  </a:cubicBezTo>
                  <a:cubicBezTo>
                    <a:pt x="4334" y="10164"/>
                    <a:pt x="4155" y="10676"/>
                    <a:pt x="4048" y="10915"/>
                  </a:cubicBezTo>
                  <a:cubicBezTo>
                    <a:pt x="4024" y="11010"/>
                    <a:pt x="4048" y="11093"/>
                    <a:pt x="4144" y="11129"/>
                  </a:cubicBezTo>
                  <a:cubicBezTo>
                    <a:pt x="4155" y="11141"/>
                    <a:pt x="4179" y="11141"/>
                    <a:pt x="4203" y="11141"/>
                  </a:cubicBezTo>
                  <a:cubicBezTo>
                    <a:pt x="4263" y="11141"/>
                    <a:pt x="4322" y="11093"/>
                    <a:pt x="4346" y="11034"/>
                  </a:cubicBezTo>
                  <a:cubicBezTo>
                    <a:pt x="4358" y="11010"/>
                    <a:pt x="4572" y="10474"/>
                    <a:pt x="4798" y="9569"/>
                  </a:cubicBezTo>
                  <a:cubicBezTo>
                    <a:pt x="4882" y="9474"/>
                    <a:pt x="5132" y="9248"/>
                    <a:pt x="5525" y="8986"/>
                  </a:cubicBezTo>
                  <a:cubicBezTo>
                    <a:pt x="5763" y="9271"/>
                    <a:pt x="6322" y="9569"/>
                    <a:pt x="6894" y="9569"/>
                  </a:cubicBezTo>
                  <a:cubicBezTo>
                    <a:pt x="7096" y="9569"/>
                    <a:pt x="7311" y="9521"/>
                    <a:pt x="7501" y="9426"/>
                  </a:cubicBezTo>
                  <a:cubicBezTo>
                    <a:pt x="8680" y="8879"/>
                    <a:pt x="9382" y="7188"/>
                    <a:pt x="9406" y="7105"/>
                  </a:cubicBezTo>
                  <a:cubicBezTo>
                    <a:pt x="9525" y="7093"/>
                    <a:pt x="9525" y="7057"/>
                    <a:pt x="9501" y="7009"/>
                  </a:cubicBezTo>
                  <a:cubicBezTo>
                    <a:pt x="9478" y="6962"/>
                    <a:pt x="9442" y="6938"/>
                    <a:pt x="9394" y="6914"/>
                  </a:cubicBezTo>
                  <a:cubicBezTo>
                    <a:pt x="9347" y="6898"/>
                    <a:pt x="8553" y="6656"/>
                    <a:pt x="7680" y="6656"/>
                  </a:cubicBezTo>
                  <a:cubicBezTo>
                    <a:pt x="7239" y="6656"/>
                    <a:pt x="6778" y="6718"/>
                    <a:pt x="6382" y="6902"/>
                  </a:cubicBezTo>
                  <a:cubicBezTo>
                    <a:pt x="5668" y="7247"/>
                    <a:pt x="5370" y="8200"/>
                    <a:pt x="5465" y="8700"/>
                  </a:cubicBezTo>
                  <a:cubicBezTo>
                    <a:pt x="5275" y="8843"/>
                    <a:pt x="5120" y="8962"/>
                    <a:pt x="4989" y="9057"/>
                  </a:cubicBezTo>
                  <a:cubicBezTo>
                    <a:pt x="5048" y="8783"/>
                    <a:pt x="5108" y="8450"/>
                    <a:pt x="5156" y="8105"/>
                  </a:cubicBezTo>
                  <a:cubicBezTo>
                    <a:pt x="5239" y="7486"/>
                    <a:pt x="5298" y="6854"/>
                    <a:pt x="5310" y="6235"/>
                  </a:cubicBezTo>
                  <a:cubicBezTo>
                    <a:pt x="5334" y="6164"/>
                    <a:pt x="5429" y="5700"/>
                    <a:pt x="5846" y="5247"/>
                  </a:cubicBezTo>
                  <a:cubicBezTo>
                    <a:pt x="5953" y="5342"/>
                    <a:pt x="6108" y="5414"/>
                    <a:pt x="6251" y="5473"/>
                  </a:cubicBezTo>
                  <a:cubicBezTo>
                    <a:pt x="6406" y="5533"/>
                    <a:pt x="6560" y="5569"/>
                    <a:pt x="6715" y="5569"/>
                  </a:cubicBezTo>
                  <a:cubicBezTo>
                    <a:pt x="6858" y="5569"/>
                    <a:pt x="7013" y="5533"/>
                    <a:pt x="7144" y="5473"/>
                  </a:cubicBezTo>
                  <a:cubicBezTo>
                    <a:pt x="7954" y="5104"/>
                    <a:pt x="8430" y="3937"/>
                    <a:pt x="8454" y="3902"/>
                  </a:cubicBezTo>
                  <a:cubicBezTo>
                    <a:pt x="8465" y="3854"/>
                    <a:pt x="8465" y="3806"/>
                    <a:pt x="8454" y="3759"/>
                  </a:cubicBezTo>
                  <a:cubicBezTo>
                    <a:pt x="8442" y="3723"/>
                    <a:pt x="8394" y="3687"/>
                    <a:pt x="8346" y="3676"/>
                  </a:cubicBezTo>
                  <a:cubicBezTo>
                    <a:pt x="8322" y="3660"/>
                    <a:pt x="7769" y="3489"/>
                    <a:pt x="7167" y="3489"/>
                  </a:cubicBezTo>
                  <a:cubicBezTo>
                    <a:pt x="6870" y="3489"/>
                    <a:pt x="6562" y="3530"/>
                    <a:pt x="6299" y="3652"/>
                  </a:cubicBezTo>
                  <a:cubicBezTo>
                    <a:pt x="5751" y="3914"/>
                    <a:pt x="5572" y="4640"/>
                    <a:pt x="5656" y="4985"/>
                  </a:cubicBezTo>
                  <a:cubicBezTo>
                    <a:pt x="5525" y="5116"/>
                    <a:pt x="5406" y="5259"/>
                    <a:pt x="5310" y="5402"/>
                  </a:cubicBezTo>
                  <a:cubicBezTo>
                    <a:pt x="5310" y="5259"/>
                    <a:pt x="5298" y="5128"/>
                    <a:pt x="5298" y="4997"/>
                  </a:cubicBezTo>
                  <a:cubicBezTo>
                    <a:pt x="5263" y="4283"/>
                    <a:pt x="5179" y="3568"/>
                    <a:pt x="5048" y="2878"/>
                  </a:cubicBezTo>
                  <a:cubicBezTo>
                    <a:pt x="5358" y="2675"/>
                    <a:pt x="5715" y="2128"/>
                    <a:pt x="5560" y="1592"/>
                  </a:cubicBezTo>
                  <a:cubicBezTo>
                    <a:pt x="5346" y="723"/>
                    <a:pt x="4286" y="56"/>
                    <a:pt x="4239" y="20"/>
                  </a:cubicBezTo>
                  <a:cubicBezTo>
                    <a:pt x="4218" y="6"/>
                    <a:pt x="4193" y="1"/>
                    <a:pt x="4166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8" name="Google Shape;5100;p67">
              <a:extLst>
                <a:ext uri="{FF2B5EF4-FFF2-40B4-BE49-F238E27FC236}">
                  <a16:creationId xmlns:a16="http://schemas.microsoft.com/office/drawing/2014/main" id="{ACE7B2CE-5466-AE2A-EC0E-2021A2FE07B1}"/>
                </a:ext>
              </a:extLst>
            </p:cNvPr>
            <p:cNvSpPr/>
            <p:nvPr/>
          </p:nvSpPr>
          <p:spPr>
            <a:xfrm>
              <a:off x="2283373" y="3553106"/>
              <a:ext cx="16416" cy="11072"/>
            </a:xfrm>
            <a:custGeom>
              <a:avLst/>
              <a:gdLst/>
              <a:ahLst/>
              <a:cxnLst/>
              <a:rect l="l" t="t" r="r" b="b"/>
              <a:pathLst>
                <a:path w="513" h="346" extrusionOk="0">
                  <a:moveTo>
                    <a:pt x="179" y="0"/>
                  </a:moveTo>
                  <a:cubicBezTo>
                    <a:pt x="84" y="0"/>
                    <a:pt x="13" y="60"/>
                    <a:pt x="1" y="155"/>
                  </a:cubicBezTo>
                  <a:cubicBezTo>
                    <a:pt x="1" y="238"/>
                    <a:pt x="60" y="310"/>
                    <a:pt x="143" y="334"/>
                  </a:cubicBezTo>
                  <a:cubicBezTo>
                    <a:pt x="143" y="334"/>
                    <a:pt x="203" y="334"/>
                    <a:pt x="322" y="346"/>
                  </a:cubicBezTo>
                  <a:lnTo>
                    <a:pt x="334" y="346"/>
                  </a:lnTo>
                  <a:cubicBezTo>
                    <a:pt x="429" y="346"/>
                    <a:pt x="489" y="286"/>
                    <a:pt x="501" y="191"/>
                  </a:cubicBezTo>
                  <a:cubicBezTo>
                    <a:pt x="513" y="107"/>
                    <a:pt x="453" y="36"/>
                    <a:pt x="370" y="12"/>
                  </a:cubicBezTo>
                  <a:cubicBezTo>
                    <a:pt x="251" y="0"/>
                    <a:pt x="191" y="0"/>
                    <a:pt x="17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  <p:sp>
          <p:nvSpPr>
            <p:cNvPr id="19" name="Google Shape;5101;p67">
              <a:extLst>
                <a:ext uri="{FF2B5EF4-FFF2-40B4-BE49-F238E27FC236}">
                  <a16:creationId xmlns:a16="http://schemas.microsoft.com/office/drawing/2014/main" id="{623A4BD1-6D84-1DDF-26AB-B59DA32682CD}"/>
                </a:ext>
              </a:extLst>
            </p:cNvPr>
            <p:cNvSpPr/>
            <p:nvPr/>
          </p:nvSpPr>
          <p:spPr>
            <a:xfrm>
              <a:off x="2449485" y="3488658"/>
              <a:ext cx="17184" cy="12288"/>
            </a:xfrm>
            <a:custGeom>
              <a:avLst/>
              <a:gdLst/>
              <a:ahLst/>
              <a:cxnLst/>
              <a:rect l="l" t="t" r="r" b="b"/>
              <a:pathLst>
                <a:path w="537" h="384" extrusionOk="0">
                  <a:moveTo>
                    <a:pt x="348" y="0"/>
                  </a:moveTo>
                  <a:cubicBezTo>
                    <a:pt x="339" y="0"/>
                    <a:pt x="331" y="1"/>
                    <a:pt x="322" y="2"/>
                  </a:cubicBezTo>
                  <a:cubicBezTo>
                    <a:pt x="251" y="26"/>
                    <a:pt x="191" y="50"/>
                    <a:pt x="132" y="62"/>
                  </a:cubicBezTo>
                  <a:cubicBezTo>
                    <a:pt x="48" y="97"/>
                    <a:pt x="1" y="181"/>
                    <a:pt x="25" y="276"/>
                  </a:cubicBezTo>
                  <a:cubicBezTo>
                    <a:pt x="60" y="347"/>
                    <a:pt x="120" y="383"/>
                    <a:pt x="179" y="383"/>
                  </a:cubicBezTo>
                  <a:cubicBezTo>
                    <a:pt x="191" y="383"/>
                    <a:pt x="203" y="383"/>
                    <a:pt x="227" y="359"/>
                  </a:cubicBezTo>
                  <a:cubicBezTo>
                    <a:pt x="286" y="347"/>
                    <a:pt x="346" y="324"/>
                    <a:pt x="406" y="300"/>
                  </a:cubicBezTo>
                  <a:cubicBezTo>
                    <a:pt x="489" y="300"/>
                    <a:pt x="537" y="216"/>
                    <a:pt x="525" y="121"/>
                  </a:cubicBezTo>
                  <a:cubicBezTo>
                    <a:pt x="493" y="46"/>
                    <a:pt x="422" y="0"/>
                    <a:pt x="348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spcFirstLastPara="1" wrap="square" lIns="91425" tIns="91425" rIns="91425" bIns="91425" anchor="ctr" anchorCtr="0">
              <a:noAutofit/>
            </a:bodyPr>
            <a:lstStyle/>
            <a:p>
              <a:pPr marL="0" lvl="0" indent="0" algn="l" rtl="0">
                <a:spcBef>
                  <a:spcPts val="0"/>
                </a:spcBef>
                <a:spcAft>
                  <a:spcPts val="0"/>
                </a:spcAft>
                <a:buNone/>
              </a:pPr>
              <a:endParaRPr/>
            </a:p>
          </p:txBody>
        </p:sp>
      </p:grpSp>
      <p:sp>
        <p:nvSpPr>
          <p:cNvPr id="20" name="TextBox 19">
            <a:extLst>
              <a:ext uri="{FF2B5EF4-FFF2-40B4-BE49-F238E27FC236}">
                <a16:creationId xmlns:a16="http://schemas.microsoft.com/office/drawing/2014/main" id="{89CC82A9-53EF-C156-D4AA-1AC046C41CF6}"/>
              </a:ext>
            </a:extLst>
          </p:cNvPr>
          <p:cNvSpPr txBox="1"/>
          <p:nvPr/>
        </p:nvSpPr>
        <p:spPr>
          <a:xfrm>
            <a:off x="3341739" y="2466975"/>
            <a:ext cx="2714625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Following UK consumer protection and online sales laws</a:t>
            </a: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Rising minimum wages and employment laws increase operating costs.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F99AAAC-52B8-186A-AA29-7D9539CF4148}"/>
              </a:ext>
            </a:extLst>
          </p:cNvPr>
          <p:cNvSpPr txBox="1"/>
          <p:nvPr/>
        </p:nvSpPr>
        <p:spPr>
          <a:xfrm>
            <a:off x="343705" y="2466975"/>
            <a:ext cx="27146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Many e-commerce platforms and mobile ordering apps.</a:t>
            </a: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Use of digital marketing tools like SEO, social media and online ads.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6CDF6A7-83BC-A495-875A-32C629C3955A}"/>
              </a:ext>
            </a:extLst>
          </p:cNvPr>
          <p:cNvSpPr txBox="1"/>
          <p:nvPr/>
        </p:nvSpPr>
        <p:spPr>
          <a:xfrm>
            <a:off x="6339773" y="2466975"/>
            <a:ext cx="2714625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Climate change impacts flower supply and prices..</a:t>
            </a: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endParaRPr lang="en-GB" sz="1600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• Eco-friendly packaging and sourcing raise costs.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Title 1">
            <a:extLst>
              <a:ext uri="{FF2B5EF4-FFF2-40B4-BE49-F238E27FC236}">
                <a16:creationId xmlns:a16="http://schemas.microsoft.com/office/drawing/2014/main" id="{32EE016B-67F0-47ED-5CBD-A0F87DC61E2F}"/>
              </a:ext>
            </a:extLst>
          </p:cNvPr>
          <p:cNvSpPr txBox="1">
            <a:spLocks/>
          </p:cNvSpPr>
          <p:nvPr/>
        </p:nvSpPr>
        <p:spPr>
          <a:xfrm>
            <a:off x="468047" y="157809"/>
            <a:ext cx="8207906" cy="465190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475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Cause and effect analysis: Fishbone diagram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Google Shape;818;p56" descr="Timeline background shape">
            <a:extLst>
              <a:ext uri="{FF2B5EF4-FFF2-40B4-BE49-F238E27FC236}">
                <a16:creationId xmlns:a16="http://schemas.microsoft.com/office/drawing/2014/main" id="{A031F52F-9019-CE18-D6CA-49B4096249F9}"/>
              </a:ext>
            </a:extLst>
          </p:cNvPr>
          <p:cNvSpPr/>
          <p:nvPr/>
        </p:nvSpPr>
        <p:spPr>
          <a:xfrm>
            <a:off x="6714322" y="1798775"/>
            <a:ext cx="2192356" cy="2351554"/>
          </a:xfrm>
          <a:prstGeom prst="homePlate">
            <a:avLst>
              <a:gd name="adj" fmla="val 50000"/>
            </a:avLst>
          </a:prstGeom>
          <a:noFill/>
          <a:ln w="76200">
            <a:solidFill>
              <a:schemeClr val="accent3">
                <a:lumMod val="50000"/>
              </a:schemeClr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9" name="Arrow: Chevron 8">
            <a:extLst>
              <a:ext uri="{FF2B5EF4-FFF2-40B4-BE49-F238E27FC236}">
                <a16:creationId xmlns:a16="http://schemas.microsoft.com/office/drawing/2014/main" id="{011588E1-E0B0-D16C-CD15-5506CAFC5F21}"/>
              </a:ext>
            </a:extLst>
          </p:cNvPr>
          <p:cNvSpPr/>
          <p:nvPr/>
        </p:nvSpPr>
        <p:spPr>
          <a:xfrm>
            <a:off x="638639" y="1933458"/>
            <a:ext cx="1520328" cy="2082188"/>
          </a:xfrm>
          <a:prstGeom prst="chevron">
            <a:avLst/>
          </a:prstGeom>
          <a:solidFill>
            <a:schemeClr val="accent3">
              <a:lumMod val="5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60EE778A-626C-3FDC-ACCB-28A9650C3FFD}"/>
              </a:ext>
            </a:extLst>
          </p:cNvPr>
          <p:cNvCxnSpPr>
            <a:cxnSpLocks/>
            <a:endCxn id="7" idx="1"/>
          </p:cNvCxnSpPr>
          <p:nvPr/>
        </p:nvCxnSpPr>
        <p:spPr>
          <a:xfrm>
            <a:off x="2005070" y="2974552"/>
            <a:ext cx="4709252" cy="0"/>
          </a:xfrm>
          <a:prstGeom prst="line">
            <a:avLst/>
          </a:prstGeom>
          <a:ln w="762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C09B2A87-B69F-46E8-1D88-908D44FE0C51}"/>
              </a:ext>
            </a:extLst>
          </p:cNvPr>
          <p:cNvCxnSpPr>
            <a:cxnSpLocks/>
          </p:cNvCxnSpPr>
          <p:nvPr/>
        </p:nvCxnSpPr>
        <p:spPr>
          <a:xfrm>
            <a:off x="3448050" y="1933458"/>
            <a:ext cx="705309" cy="1041094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BC905E52-B37D-C868-6A3A-7863C7C33F09}"/>
              </a:ext>
            </a:extLst>
          </p:cNvPr>
          <p:cNvCxnSpPr>
            <a:cxnSpLocks/>
          </p:cNvCxnSpPr>
          <p:nvPr/>
        </p:nvCxnSpPr>
        <p:spPr>
          <a:xfrm flipV="1">
            <a:off x="3525398" y="2974552"/>
            <a:ext cx="627961" cy="1041094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A58B9F9B-35E8-5916-CF78-7E6165889CA4}"/>
              </a:ext>
            </a:extLst>
          </p:cNvPr>
          <p:cNvCxnSpPr>
            <a:cxnSpLocks/>
          </p:cNvCxnSpPr>
          <p:nvPr/>
        </p:nvCxnSpPr>
        <p:spPr>
          <a:xfrm>
            <a:off x="4990643" y="1933458"/>
            <a:ext cx="705309" cy="1041094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E17AE2D3-C039-0D18-B504-FAC3319A1EE7}"/>
              </a:ext>
            </a:extLst>
          </p:cNvPr>
          <p:cNvCxnSpPr>
            <a:cxnSpLocks/>
          </p:cNvCxnSpPr>
          <p:nvPr/>
        </p:nvCxnSpPr>
        <p:spPr>
          <a:xfrm flipV="1">
            <a:off x="5067991" y="2974552"/>
            <a:ext cx="627961" cy="1041094"/>
          </a:xfrm>
          <a:prstGeom prst="line">
            <a:avLst/>
          </a:prstGeom>
          <a:ln w="38100">
            <a:solidFill>
              <a:schemeClr val="accent3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>
            <a:extLst>
              <a:ext uri="{FF2B5EF4-FFF2-40B4-BE49-F238E27FC236}">
                <a16:creationId xmlns:a16="http://schemas.microsoft.com/office/drawing/2014/main" id="{C2837FF7-5CB8-83C8-1026-8A237DBC086D}"/>
              </a:ext>
            </a:extLst>
          </p:cNvPr>
          <p:cNvSpPr txBox="1"/>
          <p:nvPr/>
        </p:nvSpPr>
        <p:spPr>
          <a:xfrm>
            <a:off x="4572000" y="1290944"/>
            <a:ext cx="13335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Marketing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D00F104-4CB7-0913-2DDF-0D6527D8871D}"/>
              </a:ext>
            </a:extLst>
          </p:cNvPr>
          <p:cNvSpPr txBox="1"/>
          <p:nvPr/>
        </p:nvSpPr>
        <p:spPr>
          <a:xfrm>
            <a:off x="2931252" y="1306415"/>
            <a:ext cx="13335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Customers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A8747F0-603F-A239-10B9-F1E00F8ABD34}"/>
              </a:ext>
            </a:extLst>
          </p:cNvPr>
          <p:cNvSpPr txBox="1"/>
          <p:nvPr/>
        </p:nvSpPr>
        <p:spPr>
          <a:xfrm>
            <a:off x="2197100" y="4132611"/>
            <a:ext cx="13335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Operations</a:t>
            </a:r>
            <a:endParaRPr lang="en-GB" b="1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0C4108B-CDBF-3C7B-FFEA-BC321F93E36E}"/>
              </a:ext>
            </a:extLst>
          </p:cNvPr>
          <p:cNvSpPr txBox="1"/>
          <p:nvPr/>
        </p:nvSpPr>
        <p:spPr>
          <a:xfrm>
            <a:off x="4092538" y="4132611"/>
            <a:ext cx="133350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External</a:t>
            </a:r>
            <a:endParaRPr lang="en-GB" sz="1800" b="1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220F20F6-806E-957E-BC2A-7F784B8CE435}"/>
              </a:ext>
            </a:extLst>
          </p:cNvPr>
          <p:cNvSpPr txBox="1"/>
          <p:nvPr/>
        </p:nvSpPr>
        <p:spPr>
          <a:xfrm>
            <a:off x="6928883" y="2774497"/>
            <a:ext cx="16560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Sales Decline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ABEF5614-2971-2C16-8810-8DD5F7FF1C17}"/>
              </a:ext>
            </a:extLst>
          </p:cNvPr>
          <p:cNvSpPr txBox="1"/>
          <p:nvPr/>
        </p:nvSpPr>
        <p:spPr>
          <a:xfrm>
            <a:off x="3870729" y="1722312"/>
            <a:ext cx="1470719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- 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Lack of professional website</a:t>
            </a:r>
          </a:p>
          <a:p>
            <a:pPr marL="285750" indent="-285750">
              <a:buFontTx/>
              <a:buChar char="-"/>
            </a:pP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Limited digitally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F2301993-65E5-CDB1-6612-416BE0BB42A9}"/>
              </a:ext>
            </a:extLst>
          </p:cNvPr>
          <p:cNvSpPr txBox="1"/>
          <p:nvPr/>
        </p:nvSpPr>
        <p:spPr>
          <a:xfrm>
            <a:off x="2113338" y="3246205"/>
            <a:ext cx="19506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Flower cost increase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Ecofriendly materials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85B62220-D5D8-29D2-741C-A479FC23D13B}"/>
              </a:ext>
            </a:extLst>
          </p:cNvPr>
          <p:cNvSpPr txBox="1"/>
          <p:nvPr/>
        </p:nvSpPr>
        <p:spPr>
          <a:xfrm>
            <a:off x="2142284" y="2044926"/>
            <a:ext cx="152032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- Switch to online</a:t>
            </a:r>
          </a:p>
          <a:p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GB" sz="1600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Discounts</a:t>
            </a:r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285750" indent="-285750">
              <a:buFontTx/>
              <a:buChar char="-"/>
            </a:pPr>
            <a:endParaRPr lang="en-GB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286DD4E7-CE1F-832F-1529-C62383F93A5D}"/>
              </a:ext>
            </a:extLst>
          </p:cNvPr>
          <p:cNvSpPr txBox="1"/>
          <p:nvPr/>
        </p:nvSpPr>
        <p:spPr>
          <a:xfrm>
            <a:off x="3999462" y="3363170"/>
            <a:ext cx="1520328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-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Supply chain issues</a:t>
            </a:r>
          </a:p>
          <a:p>
            <a:pPr marL="285750" indent="-285750">
              <a:buFontTx/>
              <a:buChar char="-"/>
            </a:pPr>
            <a:endParaRPr lang="en-GB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61" name="Google Shape;361;p3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-2700000">
            <a:off x="-1865626" y="-1470997"/>
            <a:ext cx="5507926" cy="3921170"/>
          </a:xfrm>
          <a:prstGeom prst="rect">
            <a:avLst/>
          </a:prstGeom>
          <a:noFill/>
          <a:ln>
            <a:noFill/>
          </a:ln>
        </p:spPr>
      </p:pic>
      <p:pic>
        <p:nvPicPr>
          <p:cNvPr id="362" name="Google Shape;362;p3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 rot="-2327126">
            <a:off x="5212238" y="3354157"/>
            <a:ext cx="5333147" cy="3403535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912FD20D-989D-0FB7-3626-531651F6120A}"/>
              </a:ext>
            </a:extLst>
          </p:cNvPr>
          <p:cNvSpPr txBox="1">
            <a:spLocks/>
          </p:cNvSpPr>
          <p:nvPr/>
        </p:nvSpPr>
        <p:spPr>
          <a:xfrm>
            <a:off x="1771211" y="199783"/>
            <a:ext cx="6301529" cy="11632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Conclusion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7C2705-9F23-BE7F-C7F9-16E18EED18B2}"/>
              </a:ext>
            </a:extLst>
          </p:cNvPr>
          <p:cNvSpPr txBox="1"/>
          <p:nvPr/>
        </p:nvSpPr>
        <p:spPr>
          <a:xfrm>
            <a:off x="1348091" y="1509058"/>
            <a:ext cx="6772274" cy="246221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Sales have dropped due to both inside and outside challenges.</a:t>
            </a: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Higher costs, more competition, and a weak online presence have affected growth.</a:t>
            </a: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Green Haven needs to build a stronger digital and customer-focused approach.</a:t>
            </a: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Keeping costs down and using more local, sustainable options will help.</a:t>
            </a: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Investing in the website, marketing, and staff skills.</a:t>
            </a:r>
          </a:p>
          <a:p>
            <a:pPr algn="ctr"/>
            <a:endParaRPr lang="en-GB" dirty="0">
              <a:solidFill>
                <a:schemeClr val="accent1">
                  <a:lumMod val="50000"/>
                </a:schemeClr>
              </a:solidFill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algn="ctr"/>
            <a:r>
              <a:rPr lang="en-GB" dirty="0">
                <a:solidFill>
                  <a:schemeClr val="accent1">
                    <a:lumMod val="50000"/>
                  </a:schemeClr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By adapting the right changes, Green Haven can increase sales.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63" name="Google Shape;563;p4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33162" y="3862517"/>
            <a:ext cx="745531" cy="2264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64" name="Google Shape;564;p4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7079460" y="4388833"/>
            <a:ext cx="1031378" cy="1316474"/>
          </a:xfrm>
          <a:prstGeom prst="rect">
            <a:avLst/>
          </a:prstGeom>
          <a:noFill/>
          <a:ln>
            <a:noFill/>
          </a:ln>
        </p:spPr>
      </p:pic>
      <p:pic>
        <p:nvPicPr>
          <p:cNvPr id="565" name="Google Shape;565;p49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777360" y="4011500"/>
            <a:ext cx="1257778" cy="1693807"/>
          </a:xfrm>
          <a:prstGeom prst="rect">
            <a:avLst/>
          </a:prstGeom>
          <a:noFill/>
          <a:ln>
            <a:noFill/>
          </a:ln>
        </p:spPr>
      </p:pic>
      <p:pic>
        <p:nvPicPr>
          <p:cNvPr id="566" name="Google Shape;566;p49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297945" y="3732776"/>
            <a:ext cx="1221230" cy="2263999"/>
          </a:xfrm>
          <a:prstGeom prst="rect">
            <a:avLst/>
          </a:prstGeom>
          <a:noFill/>
          <a:ln>
            <a:noFill/>
          </a:ln>
        </p:spPr>
      </p:pic>
      <p:pic>
        <p:nvPicPr>
          <p:cNvPr id="567" name="Google Shape;567;p49"/>
          <p:cNvPicPr preferRelativeResize="0"/>
          <p:nvPr/>
        </p:nvPicPr>
        <p:blipFill>
          <a:blip r:embed="rId7">
            <a:alphaModFix/>
          </a:blip>
          <a:stretch>
            <a:fillRect/>
          </a:stretch>
        </p:blipFill>
        <p:spPr>
          <a:xfrm>
            <a:off x="2301525" y="4011500"/>
            <a:ext cx="1742950" cy="2264000"/>
          </a:xfrm>
          <a:prstGeom prst="rect">
            <a:avLst/>
          </a:prstGeom>
          <a:noFill/>
          <a:ln>
            <a:noFill/>
          </a:ln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C86EFE03-BEF9-A8A1-1F54-FCE4C8622870}"/>
              </a:ext>
            </a:extLst>
          </p:cNvPr>
          <p:cNvSpPr txBox="1">
            <a:spLocks/>
          </p:cNvSpPr>
          <p:nvPr/>
        </p:nvSpPr>
        <p:spPr>
          <a:xfrm>
            <a:off x="1293620" y="176041"/>
            <a:ext cx="6301529" cy="750231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20000"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References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41039F0-482B-E110-9DF2-5C6878F105D8}"/>
              </a:ext>
            </a:extLst>
          </p:cNvPr>
          <p:cNvSpPr txBox="1"/>
          <p:nvPr/>
        </p:nvSpPr>
        <p:spPr>
          <a:xfrm>
            <a:off x="325395" y="1312206"/>
            <a:ext cx="7945099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None/>
            </a:pP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GOV.UK, 2024.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Business regulation: guidance and tools.</a:t>
            </a:r>
          </a:p>
          <a:p>
            <a:pPr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  <a:hlinkClick r:id="rId8"/>
              </a:rPr>
              <a:t>https://www.gov.uk/guidance/business-regulation-guidance-and-tools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>
              <a:buNone/>
            </a:pPr>
            <a:endParaRPr lang="en-GB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Spradlin, D., 2012.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Are you solving the right problem? </a:t>
            </a:r>
            <a:r>
              <a:rPr lang="en-GB" i="1" dirty="0">
                <a:latin typeface="Calibri Light" panose="020F0302020204030204" pitchFamily="34" charset="0"/>
                <a:cs typeface="Calibri Light" panose="020F0302020204030204" pitchFamily="34" charset="0"/>
              </a:rPr>
              <a:t>Harvard Business Review.</a:t>
            </a:r>
          </a:p>
          <a:p>
            <a:pPr>
              <a:buNone/>
            </a:pP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  <a:hlinkClick r:id="rId9"/>
              </a:rPr>
              <a:t>https://hbr.org/2012/09/are-you-solving-the-right-problem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>
              <a:buNone/>
            </a:pP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Office for National Statistics, 2022.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Business insights and impact on the UK economy.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  <a:hlinkClick r:id="rId10"/>
              </a:rPr>
              <a:t>https://www.ons.gov.uk/businessindustryandtrade/business/businessservices/bulletins/businessinsightsandimpactontheukeconomy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  <a:p>
            <a:pPr>
              <a:buNone/>
            </a:pPr>
            <a:endParaRPr lang="en-GB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>
              <a:buNone/>
            </a:pPr>
            <a:r>
              <a:rPr lang="en-GB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YouTube, 2019.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The Nature of Problems – How to Identify the Real Issue. 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  <a:hlinkClick r:id="rId11"/>
              </a:rPr>
              <a:t>https://www.youtube.com/watch?v=AvjBMwwkwCQ</a:t>
            </a:r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8" name="Google Shape;538;p48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1191086">
            <a:off x="-2166056" y="-1361367"/>
            <a:ext cx="4640123" cy="3321726"/>
          </a:xfrm>
          <a:prstGeom prst="rect">
            <a:avLst/>
          </a:prstGeom>
          <a:noFill/>
          <a:ln>
            <a:noFill/>
          </a:ln>
        </p:spPr>
      </p:pic>
      <p:pic>
        <p:nvPicPr>
          <p:cNvPr id="556" name="Google Shape;556;p48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6304788" y="3009088"/>
            <a:ext cx="3690500" cy="2714326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F349FD15-359A-BF18-A665-43A96ED77455}"/>
              </a:ext>
            </a:extLst>
          </p:cNvPr>
          <p:cNvSpPr txBox="1">
            <a:spLocks/>
          </p:cNvSpPr>
          <p:nvPr/>
        </p:nvSpPr>
        <p:spPr>
          <a:xfrm>
            <a:off x="1421235" y="148983"/>
            <a:ext cx="6301529" cy="116322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4000" b="0" kern="1200" cap="none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r>
              <a:rPr lang="en-GB" sz="6000" dirty="0">
                <a:gradFill>
                  <a:gsLst>
                    <a:gs pos="0">
                      <a:schemeClr val="bg1">
                        <a:tint val="90000"/>
                        <a:lumMod val="110000"/>
                      </a:schemeClr>
                    </a:gs>
                    <a:gs pos="100000">
                      <a:schemeClr val="bg1">
                        <a:shade val="64000"/>
                        <a:lumMod val="88000"/>
                      </a:schemeClr>
                    </a:gs>
                  </a:gsLst>
                  <a:lin ang="5400000" scaled="0"/>
                </a:gradFill>
                <a:effectLst>
                  <a:outerShdw dist="50800" dir="5400000" algn="ctr" rotWithShape="0">
                    <a:schemeClr val="accent3">
                      <a:lumMod val="40000"/>
                      <a:lumOff val="60000"/>
                    </a:schemeClr>
                  </a:outerShdw>
                </a:effectLst>
                <a:latin typeface="Calibri Light" panose="020F0302020204030204" pitchFamily="34" charset="0"/>
                <a:cs typeface="Calibri Light" panose="020F0302020204030204" pitchFamily="34" charset="0"/>
              </a:rPr>
              <a:t>Thank you!</a:t>
            </a:r>
            <a:endParaRPr lang="en-GB" sz="4400" dirty="0">
              <a:gradFill>
                <a:gsLst>
                  <a:gs pos="0">
                    <a:schemeClr val="bg1">
                      <a:tint val="90000"/>
                      <a:lumMod val="110000"/>
                    </a:schemeClr>
                  </a:gs>
                  <a:gs pos="100000">
                    <a:schemeClr val="bg1">
                      <a:shade val="64000"/>
                      <a:lumMod val="88000"/>
                    </a:schemeClr>
                  </a:gs>
                </a:gsLst>
                <a:lin ang="5400000" scaled="0"/>
              </a:gradFill>
              <a:effectLst>
                <a:outerShdw dist="50800" dir="5400000" algn="ctr" rotWithShape="0">
                  <a:schemeClr val="accent3">
                    <a:lumMod val="40000"/>
                    <a:lumOff val="60000"/>
                  </a:schemeClr>
                </a:outerShdw>
              </a:effectLst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23BAE520-CF06-6596-15CD-1BF46E2DAAD4}"/>
              </a:ext>
            </a:extLst>
          </p:cNvPr>
          <p:cNvSpPr txBox="1">
            <a:spLocks/>
          </p:cNvSpPr>
          <p:nvPr/>
        </p:nvSpPr>
        <p:spPr>
          <a:xfrm>
            <a:off x="1680184" y="2248305"/>
            <a:ext cx="5783629" cy="347510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457200" rtl="0" eaLnBrk="1" fontAlgn="auto" latinLnBrk="0" hangingPunct="1">
              <a:lnSpc>
                <a:spcPct val="100000"/>
              </a:lnSpc>
              <a:spcBef>
                <a:spcPts val="1000"/>
              </a:spcBef>
              <a:spcAft>
                <a:spcPts val="0"/>
              </a:spcAft>
              <a:buClr>
                <a:srgbClr val="4A66AC"/>
              </a:buClr>
              <a:buSzTx/>
              <a:buFont typeface="Wingdings 3" charset="2"/>
              <a:buNone/>
              <a:tabLst/>
              <a:defRPr/>
            </a:pPr>
            <a:r>
              <a:rPr kumimoji="0" lang="en-GB" sz="320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50000"/>
                  </a:schemeClr>
                </a:solidFill>
                <a:effectLst/>
                <a:uLnTx/>
                <a:uFillTx/>
                <a:latin typeface="Calibri Light" panose="020F0302020204030204" pitchFamily="34" charset="0"/>
                <a:cs typeface="Calibri Light" panose="020F0302020204030204" pitchFamily="34" charset="0"/>
              </a:rPr>
              <a:t>Does anyone have any questions?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Custom 1">
      <a:dk1>
        <a:srgbClr val="579F74"/>
      </a:dk1>
      <a:lt1>
        <a:srgbClr val="5EA066"/>
      </a:lt1>
      <a:dk2>
        <a:srgbClr val="F8F7E0"/>
      </a:dk2>
      <a:lt2>
        <a:srgbClr val="F8F7E0"/>
      </a:lt2>
      <a:accent1>
        <a:srgbClr val="579F74"/>
      </a:accent1>
      <a:accent2>
        <a:srgbClr val="68CC80"/>
      </a:accent2>
      <a:accent3>
        <a:srgbClr val="5EA066"/>
      </a:accent3>
      <a:accent4>
        <a:srgbClr val="F0EDBA"/>
      </a:accent4>
      <a:accent5>
        <a:srgbClr val="07AD6A"/>
      </a:accent5>
      <a:accent6>
        <a:srgbClr val="86AA91"/>
      </a:accent6>
      <a:hlink>
        <a:srgbClr val="9454C3"/>
      </a:hlink>
      <a:folHlink>
        <a:srgbClr val="3EBBF0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261</TotalTime>
  <Words>574</Words>
  <Application>Microsoft Office PowerPoint</Application>
  <PresentationFormat>On-screen Show (16:9)</PresentationFormat>
  <Paragraphs>85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22" baseType="lpstr">
      <vt:lpstr>Calibri</vt:lpstr>
      <vt:lpstr>Bebas Neue</vt:lpstr>
      <vt:lpstr>Arial</vt:lpstr>
      <vt:lpstr>Cormorant Garamond</vt:lpstr>
      <vt:lpstr>Raleway</vt:lpstr>
      <vt:lpstr>Cormorant Garamond SemiBold</vt:lpstr>
      <vt:lpstr>Wingdings 3</vt:lpstr>
      <vt:lpstr>Tw Cen MT</vt:lpstr>
      <vt:lpstr>Calibri Light</vt:lpstr>
      <vt:lpstr>Nunito Light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Ilyas Bogacenkovs</dc:creator>
  <cp:lastModifiedBy>Ilja Bogacenkovs (2436546)</cp:lastModifiedBy>
  <cp:revision>39</cp:revision>
  <dcterms:modified xsi:type="dcterms:W3CDTF">2025-11-09T23:50:04Z</dcterms:modified>
</cp:coreProperties>
</file>