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60BF-5017-C92A-EC2D-D6B73FF1F7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6F62FE4-A6B7-B465-C80D-F98A7FF0D2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16BD645-7001-63C7-E488-ADB03EC3C316}"/>
              </a:ext>
            </a:extLst>
          </p:cNvPr>
          <p:cNvSpPr>
            <a:spLocks noGrp="1"/>
          </p:cNvSpPr>
          <p:nvPr>
            <p:ph type="dt" sz="half" idx="10"/>
          </p:nvPr>
        </p:nvSpPr>
        <p:spPr/>
        <p:txBody>
          <a:bodyPr/>
          <a:lstStyle/>
          <a:p>
            <a:fld id="{21215182-4417-FD40-8802-4407EC435F5C}" type="datetimeFigureOut">
              <a:rPr lang="en-US" smtClean="0"/>
              <a:t>11/10/2025</a:t>
            </a:fld>
            <a:endParaRPr lang="en-US"/>
          </a:p>
        </p:txBody>
      </p:sp>
      <p:sp>
        <p:nvSpPr>
          <p:cNvPr id="5" name="Footer Placeholder 4">
            <a:extLst>
              <a:ext uri="{FF2B5EF4-FFF2-40B4-BE49-F238E27FC236}">
                <a16:creationId xmlns:a16="http://schemas.microsoft.com/office/drawing/2014/main" id="{98EC5FDB-CE84-28C2-1F15-5E334B2393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6387E7-6F4D-2DF2-AEA4-36BEBF11AC85}"/>
              </a:ext>
            </a:extLst>
          </p:cNvPr>
          <p:cNvSpPr>
            <a:spLocks noGrp="1"/>
          </p:cNvSpPr>
          <p:nvPr>
            <p:ph type="sldNum" sz="quarter" idx="12"/>
          </p:nvPr>
        </p:nvSpPr>
        <p:spPr/>
        <p:txBody>
          <a:bodyPr/>
          <a:lstStyle/>
          <a:p>
            <a:fld id="{36CEA8C4-2876-9E45-A6AB-C2808C78506F}" type="slidenum">
              <a:rPr lang="en-US" smtClean="0"/>
              <a:t>‹#›</a:t>
            </a:fld>
            <a:endParaRPr lang="en-US"/>
          </a:p>
        </p:txBody>
      </p:sp>
    </p:spTree>
    <p:extLst>
      <p:ext uri="{BB962C8B-B14F-4D97-AF65-F5344CB8AC3E}">
        <p14:creationId xmlns:p14="http://schemas.microsoft.com/office/powerpoint/2010/main" val="1826931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22AD4-E4D6-D797-98EF-F42547F53E8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967B6BC-A32F-DFAB-8FB8-459282DBC8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5AE06A-893B-F95B-88BE-B7E83657AF0B}"/>
              </a:ext>
            </a:extLst>
          </p:cNvPr>
          <p:cNvSpPr>
            <a:spLocks noGrp="1"/>
          </p:cNvSpPr>
          <p:nvPr>
            <p:ph type="dt" sz="half" idx="10"/>
          </p:nvPr>
        </p:nvSpPr>
        <p:spPr/>
        <p:txBody>
          <a:bodyPr/>
          <a:lstStyle/>
          <a:p>
            <a:fld id="{21215182-4417-FD40-8802-4407EC435F5C}" type="datetimeFigureOut">
              <a:rPr lang="en-US" smtClean="0"/>
              <a:t>11/10/2025</a:t>
            </a:fld>
            <a:endParaRPr lang="en-US"/>
          </a:p>
        </p:txBody>
      </p:sp>
      <p:sp>
        <p:nvSpPr>
          <p:cNvPr id="5" name="Footer Placeholder 4">
            <a:extLst>
              <a:ext uri="{FF2B5EF4-FFF2-40B4-BE49-F238E27FC236}">
                <a16:creationId xmlns:a16="http://schemas.microsoft.com/office/drawing/2014/main" id="{65611464-51E0-6206-ECFE-A9CE6AC06C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7BEA8F-EBE0-E551-3D79-B8EFF8859B8C}"/>
              </a:ext>
            </a:extLst>
          </p:cNvPr>
          <p:cNvSpPr>
            <a:spLocks noGrp="1"/>
          </p:cNvSpPr>
          <p:nvPr>
            <p:ph type="sldNum" sz="quarter" idx="12"/>
          </p:nvPr>
        </p:nvSpPr>
        <p:spPr/>
        <p:txBody>
          <a:bodyPr/>
          <a:lstStyle/>
          <a:p>
            <a:fld id="{36CEA8C4-2876-9E45-A6AB-C2808C78506F}" type="slidenum">
              <a:rPr lang="en-US" smtClean="0"/>
              <a:t>‹#›</a:t>
            </a:fld>
            <a:endParaRPr lang="en-US"/>
          </a:p>
        </p:txBody>
      </p:sp>
    </p:spTree>
    <p:extLst>
      <p:ext uri="{BB962C8B-B14F-4D97-AF65-F5344CB8AC3E}">
        <p14:creationId xmlns:p14="http://schemas.microsoft.com/office/powerpoint/2010/main" val="209513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55291-F52D-6D35-B71C-47985835B2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E8777A6-8BE6-7B78-1D54-C3DBF6837D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67B376-6295-1DFE-6504-C4F16953285F}"/>
              </a:ext>
            </a:extLst>
          </p:cNvPr>
          <p:cNvSpPr>
            <a:spLocks noGrp="1"/>
          </p:cNvSpPr>
          <p:nvPr>
            <p:ph type="dt" sz="half" idx="10"/>
          </p:nvPr>
        </p:nvSpPr>
        <p:spPr/>
        <p:txBody>
          <a:bodyPr/>
          <a:lstStyle/>
          <a:p>
            <a:fld id="{21215182-4417-FD40-8802-4407EC435F5C}" type="datetimeFigureOut">
              <a:rPr lang="en-US" smtClean="0"/>
              <a:t>11/10/2025</a:t>
            </a:fld>
            <a:endParaRPr lang="en-US"/>
          </a:p>
        </p:txBody>
      </p:sp>
      <p:sp>
        <p:nvSpPr>
          <p:cNvPr id="5" name="Footer Placeholder 4">
            <a:extLst>
              <a:ext uri="{FF2B5EF4-FFF2-40B4-BE49-F238E27FC236}">
                <a16:creationId xmlns:a16="http://schemas.microsoft.com/office/drawing/2014/main" id="{E9D2CEC2-1630-4C47-90B6-ECFBE3BCD6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B734B2-0CC4-14BB-5872-71A755803586}"/>
              </a:ext>
            </a:extLst>
          </p:cNvPr>
          <p:cNvSpPr>
            <a:spLocks noGrp="1"/>
          </p:cNvSpPr>
          <p:nvPr>
            <p:ph type="sldNum" sz="quarter" idx="12"/>
          </p:nvPr>
        </p:nvSpPr>
        <p:spPr/>
        <p:txBody>
          <a:bodyPr/>
          <a:lstStyle/>
          <a:p>
            <a:fld id="{36CEA8C4-2876-9E45-A6AB-C2808C78506F}" type="slidenum">
              <a:rPr lang="en-US" smtClean="0"/>
              <a:t>‹#›</a:t>
            </a:fld>
            <a:endParaRPr lang="en-US"/>
          </a:p>
        </p:txBody>
      </p:sp>
    </p:spTree>
    <p:extLst>
      <p:ext uri="{BB962C8B-B14F-4D97-AF65-F5344CB8AC3E}">
        <p14:creationId xmlns:p14="http://schemas.microsoft.com/office/powerpoint/2010/main" val="29212617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8CA51-DDF1-5A0A-65C2-BB7B33FA7B0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A283BCF-679B-C16C-466C-DA6873DB912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7D1D389-3A57-85C8-2ACC-62212A3F5B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B30E3F-83F5-8070-7808-34CE7DEDDF61}"/>
              </a:ext>
            </a:extLst>
          </p:cNvPr>
          <p:cNvSpPr>
            <a:spLocks noGrp="1"/>
          </p:cNvSpPr>
          <p:nvPr>
            <p:ph type="dt" sz="half" idx="10"/>
          </p:nvPr>
        </p:nvSpPr>
        <p:spPr/>
        <p:txBody>
          <a:bodyPr/>
          <a:lstStyle/>
          <a:p>
            <a:fld id="{21215182-4417-FD40-8802-4407EC435F5C}" type="datetimeFigureOut">
              <a:rPr lang="en-US" smtClean="0"/>
              <a:t>11/10/2025</a:t>
            </a:fld>
            <a:endParaRPr lang="en-US"/>
          </a:p>
        </p:txBody>
      </p:sp>
      <p:sp>
        <p:nvSpPr>
          <p:cNvPr id="6" name="Footer Placeholder 5">
            <a:extLst>
              <a:ext uri="{FF2B5EF4-FFF2-40B4-BE49-F238E27FC236}">
                <a16:creationId xmlns:a16="http://schemas.microsoft.com/office/drawing/2014/main" id="{A568EA32-F7D8-0487-4B65-AD8E006FFD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D7D4F9-AE7D-2799-33CC-C1DA77318463}"/>
              </a:ext>
            </a:extLst>
          </p:cNvPr>
          <p:cNvSpPr>
            <a:spLocks noGrp="1"/>
          </p:cNvSpPr>
          <p:nvPr>
            <p:ph type="sldNum" sz="quarter" idx="12"/>
          </p:nvPr>
        </p:nvSpPr>
        <p:spPr/>
        <p:txBody>
          <a:bodyPr/>
          <a:lstStyle/>
          <a:p>
            <a:fld id="{36CEA8C4-2876-9E45-A6AB-C2808C78506F}" type="slidenum">
              <a:rPr lang="en-US" smtClean="0"/>
              <a:t>‹#›</a:t>
            </a:fld>
            <a:endParaRPr lang="en-US"/>
          </a:p>
        </p:txBody>
      </p:sp>
    </p:spTree>
    <p:extLst>
      <p:ext uri="{BB962C8B-B14F-4D97-AF65-F5344CB8AC3E}">
        <p14:creationId xmlns:p14="http://schemas.microsoft.com/office/powerpoint/2010/main" val="216892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42EAB-8E42-2D24-06DA-CEC837BE2B4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65CD714-3AA4-7930-0E55-FB8278635C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2C893A-3CE0-6748-A7C2-A07702F48E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076F79B-5192-0929-DFE0-6313B47AEF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EDDE70-2254-75E9-54E8-82BEDDF3FA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248FAEC-8308-9983-8E0B-659203D4A8B0}"/>
              </a:ext>
            </a:extLst>
          </p:cNvPr>
          <p:cNvSpPr>
            <a:spLocks noGrp="1"/>
          </p:cNvSpPr>
          <p:nvPr>
            <p:ph type="dt" sz="half" idx="10"/>
          </p:nvPr>
        </p:nvSpPr>
        <p:spPr/>
        <p:txBody>
          <a:bodyPr/>
          <a:lstStyle/>
          <a:p>
            <a:fld id="{21215182-4417-FD40-8802-4407EC435F5C}" type="datetimeFigureOut">
              <a:rPr lang="en-US" smtClean="0"/>
              <a:t>11/10/2025</a:t>
            </a:fld>
            <a:endParaRPr lang="en-US"/>
          </a:p>
        </p:txBody>
      </p:sp>
      <p:sp>
        <p:nvSpPr>
          <p:cNvPr id="8" name="Footer Placeholder 7">
            <a:extLst>
              <a:ext uri="{FF2B5EF4-FFF2-40B4-BE49-F238E27FC236}">
                <a16:creationId xmlns:a16="http://schemas.microsoft.com/office/drawing/2014/main" id="{16C2F4C1-5A03-6015-A224-F3DCEADDFF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DBBFE0-75AD-2D4F-7262-AF34827444F5}"/>
              </a:ext>
            </a:extLst>
          </p:cNvPr>
          <p:cNvSpPr>
            <a:spLocks noGrp="1"/>
          </p:cNvSpPr>
          <p:nvPr>
            <p:ph type="sldNum" sz="quarter" idx="12"/>
          </p:nvPr>
        </p:nvSpPr>
        <p:spPr/>
        <p:txBody>
          <a:bodyPr/>
          <a:lstStyle/>
          <a:p>
            <a:fld id="{36CEA8C4-2876-9E45-A6AB-C2808C78506F}" type="slidenum">
              <a:rPr lang="en-US" smtClean="0"/>
              <a:t>‹#›</a:t>
            </a:fld>
            <a:endParaRPr lang="en-US"/>
          </a:p>
        </p:txBody>
      </p:sp>
    </p:spTree>
    <p:extLst>
      <p:ext uri="{BB962C8B-B14F-4D97-AF65-F5344CB8AC3E}">
        <p14:creationId xmlns:p14="http://schemas.microsoft.com/office/powerpoint/2010/main" val="3863251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C66EC-57FB-1B84-7ADD-33D76F88A60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E9CE170-E1AB-4868-01EB-DC5B70B0BE49}"/>
              </a:ext>
            </a:extLst>
          </p:cNvPr>
          <p:cNvSpPr>
            <a:spLocks noGrp="1"/>
          </p:cNvSpPr>
          <p:nvPr>
            <p:ph type="dt" sz="half" idx="10"/>
          </p:nvPr>
        </p:nvSpPr>
        <p:spPr/>
        <p:txBody>
          <a:bodyPr/>
          <a:lstStyle/>
          <a:p>
            <a:fld id="{21215182-4417-FD40-8802-4407EC435F5C}" type="datetimeFigureOut">
              <a:rPr lang="en-US" smtClean="0"/>
              <a:t>11/10/2025</a:t>
            </a:fld>
            <a:endParaRPr lang="en-US"/>
          </a:p>
        </p:txBody>
      </p:sp>
      <p:sp>
        <p:nvSpPr>
          <p:cNvPr id="4" name="Footer Placeholder 3">
            <a:extLst>
              <a:ext uri="{FF2B5EF4-FFF2-40B4-BE49-F238E27FC236}">
                <a16:creationId xmlns:a16="http://schemas.microsoft.com/office/drawing/2014/main" id="{FC2ED1F0-798A-FEFA-9854-291BD5F19CE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FCE778-12DC-DF60-43EE-4FC1EAF90E81}"/>
              </a:ext>
            </a:extLst>
          </p:cNvPr>
          <p:cNvSpPr>
            <a:spLocks noGrp="1"/>
          </p:cNvSpPr>
          <p:nvPr>
            <p:ph type="sldNum" sz="quarter" idx="12"/>
          </p:nvPr>
        </p:nvSpPr>
        <p:spPr/>
        <p:txBody>
          <a:bodyPr/>
          <a:lstStyle/>
          <a:p>
            <a:fld id="{36CEA8C4-2876-9E45-A6AB-C2808C78506F}" type="slidenum">
              <a:rPr lang="en-US" smtClean="0"/>
              <a:t>‹#›</a:t>
            </a:fld>
            <a:endParaRPr lang="en-US"/>
          </a:p>
        </p:txBody>
      </p:sp>
    </p:spTree>
    <p:extLst>
      <p:ext uri="{BB962C8B-B14F-4D97-AF65-F5344CB8AC3E}">
        <p14:creationId xmlns:p14="http://schemas.microsoft.com/office/powerpoint/2010/main" val="2104602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5996DA-13CD-129F-47F7-03EEE2C11701}"/>
              </a:ext>
            </a:extLst>
          </p:cNvPr>
          <p:cNvSpPr>
            <a:spLocks noGrp="1"/>
          </p:cNvSpPr>
          <p:nvPr>
            <p:ph type="dt" sz="half" idx="10"/>
          </p:nvPr>
        </p:nvSpPr>
        <p:spPr/>
        <p:txBody>
          <a:bodyPr/>
          <a:lstStyle/>
          <a:p>
            <a:fld id="{21215182-4417-FD40-8802-4407EC435F5C}" type="datetimeFigureOut">
              <a:rPr lang="en-US" smtClean="0"/>
              <a:t>11/10/2025</a:t>
            </a:fld>
            <a:endParaRPr lang="en-US"/>
          </a:p>
        </p:txBody>
      </p:sp>
      <p:sp>
        <p:nvSpPr>
          <p:cNvPr id="3" name="Footer Placeholder 2">
            <a:extLst>
              <a:ext uri="{FF2B5EF4-FFF2-40B4-BE49-F238E27FC236}">
                <a16:creationId xmlns:a16="http://schemas.microsoft.com/office/drawing/2014/main" id="{015CE1AE-ACCD-6E55-2446-2ED51F82C4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98EA42F-5BC3-CBF3-EF6C-4F83C7CF1CA4}"/>
              </a:ext>
            </a:extLst>
          </p:cNvPr>
          <p:cNvSpPr>
            <a:spLocks noGrp="1"/>
          </p:cNvSpPr>
          <p:nvPr>
            <p:ph type="sldNum" sz="quarter" idx="12"/>
          </p:nvPr>
        </p:nvSpPr>
        <p:spPr/>
        <p:txBody>
          <a:bodyPr/>
          <a:lstStyle/>
          <a:p>
            <a:fld id="{36CEA8C4-2876-9E45-A6AB-C2808C78506F}" type="slidenum">
              <a:rPr lang="en-US" smtClean="0"/>
              <a:t>‹#›</a:t>
            </a:fld>
            <a:endParaRPr lang="en-US"/>
          </a:p>
        </p:txBody>
      </p:sp>
    </p:spTree>
    <p:extLst>
      <p:ext uri="{BB962C8B-B14F-4D97-AF65-F5344CB8AC3E}">
        <p14:creationId xmlns:p14="http://schemas.microsoft.com/office/powerpoint/2010/main" val="3768413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ABB5E-B4AC-6C80-77B2-8BAE550800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9DBFEB-DF69-6814-712A-2B0B19DDCF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8609229-0D98-F72C-89B0-ADD000CFFD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9B10A7-7E8C-8490-E61A-6C2D612A8E3A}"/>
              </a:ext>
            </a:extLst>
          </p:cNvPr>
          <p:cNvSpPr>
            <a:spLocks noGrp="1"/>
          </p:cNvSpPr>
          <p:nvPr>
            <p:ph type="dt" sz="half" idx="10"/>
          </p:nvPr>
        </p:nvSpPr>
        <p:spPr/>
        <p:txBody>
          <a:bodyPr/>
          <a:lstStyle/>
          <a:p>
            <a:fld id="{21215182-4417-FD40-8802-4407EC435F5C}" type="datetimeFigureOut">
              <a:rPr lang="en-US" smtClean="0"/>
              <a:t>11/10/2025</a:t>
            </a:fld>
            <a:endParaRPr lang="en-US"/>
          </a:p>
        </p:txBody>
      </p:sp>
      <p:sp>
        <p:nvSpPr>
          <p:cNvPr id="6" name="Footer Placeholder 5">
            <a:extLst>
              <a:ext uri="{FF2B5EF4-FFF2-40B4-BE49-F238E27FC236}">
                <a16:creationId xmlns:a16="http://schemas.microsoft.com/office/drawing/2014/main" id="{F9C52F72-66B3-E5A5-8B90-4BBDF4C5C4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CD8D4C-10DC-E944-A78E-39540D72D284}"/>
              </a:ext>
            </a:extLst>
          </p:cNvPr>
          <p:cNvSpPr>
            <a:spLocks noGrp="1"/>
          </p:cNvSpPr>
          <p:nvPr>
            <p:ph type="sldNum" sz="quarter" idx="12"/>
          </p:nvPr>
        </p:nvSpPr>
        <p:spPr/>
        <p:txBody>
          <a:bodyPr/>
          <a:lstStyle/>
          <a:p>
            <a:fld id="{36CEA8C4-2876-9E45-A6AB-C2808C78506F}" type="slidenum">
              <a:rPr lang="en-US" smtClean="0"/>
              <a:t>‹#›</a:t>
            </a:fld>
            <a:endParaRPr lang="en-US"/>
          </a:p>
        </p:txBody>
      </p:sp>
    </p:spTree>
    <p:extLst>
      <p:ext uri="{BB962C8B-B14F-4D97-AF65-F5344CB8AC3E}">
        <p14:creationId xmlns:p14="http://schemas.microsoft.com/office/powerpoint/2010/main" val="3144076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89D3F-C29C-8816-6539-CDB4E29967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BBB7C71-DBC7-3967-D40B-AA3D95661D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0ED78B0-7B0A-C3CE-FDD8-8B52DBCFCC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38A70F-63D7-760F-788D-7BB7F6C37511}"/>
              </a:ext>
            </a:extLst>
          </p:cNvPr>
          <p:cNvSpPr>
            <a:spLocks noGrp="1"/>
          </p:cNvSpPr>
          <p:nvPr>
            <p:ph type="dt" sz="half" idx="10"/>
          </p:nvPr>
        </p:nvSpPr>
        <p:spPr/>
        <p:txBody>
          <a:bodyPr/>
          <a:lstStyle/>
          <a:p>
            <a:fld id="{21215182-4417-FD40-8802-4407EC435F5C}" type="datetimeFigureOut">
              <a:rPr lang="en-US" smtClean="0"/>
              <a:t>11/10/2025</a:t>
            </a:fld>
            <a:endParaRPr lang="en-US"/>
          </a:p>
        </p:txBody>
      </p:sp>
      <p:sp>
        <p:nvSpPr>
          <p:cNvPr id="6" name="Footer Placeholder 5">
            <a:extLst>
              <a:ext uri="{FF2B5EF4-FFF2-40B4-BE49-F238E27FC236}">
                <a16:creationId xmlns:a16="http://schemas.microsoft.com/office/drawing/2014/main" id="{98BCF462-F372-0BBC-0507-6022720F0F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22FCB6-5E21-415B-D8B9-FC1F3E53D599}"/>
              </a:ext>
            </a:extLst>
          </p:cNvPr>
          <p:cNvSpPr>
            <a:spLocks noGrp="1"/>
          </p:cNvSpPr>
          <p:nvPr>
            <p:ph type="sldNum" sz="quarter" idx="12"/>
          </p:nvPr>
        </p:nvSpPr>
        <p:spPr/>
        <p:txBody>
          <a:bodyPr/>
          <a:lstStyle/>
          <a:p>
            <a:fld id="{36CEA8C4-2876-9E45-A6AB-C2808C78506F}" type="slidenum">
              <a:rPr lang="en-US" smtClean="0"/>
              <a:t>‹#›</a:t>
            </a:fld>
            <a:endParaRPr lang="en-US"/>
          </a:p>
        </p:txBody>
      </p:sp>
    </p:spTree>
    <p:extLst>
      <p:ext uri="{BB962C8B-B14F-4D97-AF65-F5344CB8AC3E}">
        <p14:creationId xmlns:p14="http://schemas.microsoft.com/office/powerpoint/2010/main" val="983438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40789-AFAF-0C74-801C-8F865167F60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049936A-BFE9-7B64-45E5-938690E856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BB61C3-56DB-E542-CB80-BA3E7FC53147}"/>
              </a:ext>
            </a:extLst>
          </p:cNvPr>
          <p:cNvSpPr>
            <a:spLocks noGrp="1"/>
          </p:cNvSpPr>
          <p:nvPr>
            <p:ph type="dt" sz="half" idx="10"/>
          </p:nvPr>
        </p:nvSpPr>
        <p:spPr/>
        <p:txBody>
          <a:bodyPr/>
          <a:lstStyle/>
          <a:p>
            <a:fld id="{21215182-4417-FD40-8802-4407EC435F5C}" type="datetimeFigureOut">
              <a:rPr lang="en-US" smtClean="0"/>
              <a:t>11/10/2025</a:t>
            </a:fld>
            <a:endParaRPr lang="en-US"/>
          </a:p>
        </p:txBody>
      </p:sp>
      <p:sp>
        <p:nvSpPr>
          <p:cNvPr id="5" name="Footer Placeholder 4">
            <a:extLst>
              <a:ext uri="{FF2B5EF4-FFF2-40B4-BE49-F238E27FC236}">
                <a16:creationId xmlns:a16="http://schemas.microsoft.com/office/drawing/2014/main" id="{201AF080-95FB-F9B1-4737-AF722BDDBF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9FA063-D0EE-9E30-F347-8673CEB61A51}"/>
              </a:ext>
            </a:extLst>
          </p:cNvPr>
          <p:cNvSpPr>
            <a:spLocks noGrp="1"/>
          </p:cNvSpPr>
          <p:nvPr>
            <p:ph type="sldNum" sz="quarter" idx="12"/>
          </p:nvPr>
        </p:nvSpPr>
        <p:spPr/>
        <p:txBody>
          <a:bodyPr/>
          <a:lstStyle/>
          <a:p>
            <a:fld id="{36CEA8C4-2876-9E45-A6AB-C2808C78506F}" type="slidenum">
              <a:rPr lang="en-US" smtClean="0"/>
              <a:t>‹#›</a:t>
            </a:fld>
            <a:endParaRPr lang="en-US"/>
          </a:p>
        </p:txBody>
      </p:sp>
    </p:spTree>
    <p:extLst>
      <p:ext uri="{BB962C8B-B14F-4D97-AF65-F5344CB8AC3E}">
        <p14:creationId xmlns:p14="http://schemas.microsoft.com/office/powerpoint/2010/main" val="338324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A1DEB5-B8C7-7D93-3E07-E809A341CD4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09B67ED-A002-4550-33DF-9D1263D181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839560-CD2D-B26B-FDF1-E280F8D5BE4C}"/>
              </a:ext>
            </a:extLst>
          </p:cNvPr>
          <p:cNvSpPr>
            <a:spLocks noGrp="1"/>
          </p:cNvSpPr>
          <p:nvPr>
            <p:ph type="dt" sz="half" idx="10"/>
          </p:nvPr>
        </p:nvSpPr>
        <p:spPr/>
        <p:txBody>
          <a:bodyPr/>
          <a:lstStyle/>
          <a:p>
            <a:fld id="{21215182-4417-FD40-8802-4407EC435F5C}" type="datetimeFigureOut">
              <a:rPr lang="en-US" smtClean="0"/>
              <a:t>11/10/2025</a:t>
            </a:fld>
            <a:endParaRPr lang="en-US"/>
          </a:p>
        </p:txBody>
      </p:sp>
      <p:sp>
        <p:nvSpPr>
          <p:cNvPr id="5" name="Footer Placeholder 4">
            <a:extLst>
              <a:ext uri="{FF2B5EF4-FFF2-40B4-BE49-F238E27FC236}">
                <a16:creationId xmlns:a16="http://schemas.microsoft.com/office/drawing/2014/main" id="{60845CF0-4C0D-E85F-0624-4AE66E4FEB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BDC6D-1E6E-F4AB-E746-54E950A57E6E}"/>
              </a:ext>
            </a:extLst>
          </p:cNvPr>
          <p:cNvSpPr>
            <a:spLocks noGrp="1"/>
          </p:cNvSpPr>
          <p:nvPr>
            <p:ph type="sldNum" sz="quarter" idx="12"/>
          </p:nvPr>
        </p:nvSpPr>
        <p:spPr/>
        <p:txBody>
          <a:bodyPr/>
          <a:lstStyle/>
          <a:p>
            <a:fld id="{36CEA8C4-2876-9E45-A6AB-C2808C78506F}" type="slidenum">
              <a:rPr lang="en-US" smtClean="0"/>
              <a:t>‹#›</a:t>
            </a:fld>
            <a:endParaRPr lang="en-US"/>
          </a:p>
        </p:txBody>
      </p:sp>
    </p:spTree>
    <p:extLst>
      <p:ext uri="{BB962C8B-B14F-4D97-AF65-F5344CB8AC3E}">
        <p14:creationId xmlns:p14="http://schemas.microsoft.com/office/powerpoint/2010/main" val="2672722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9F2C95-CC95-2880-7E69-D6C244C975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D7D275B-B93E-B56C-DC0E-3634B05DF2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0FF72EC-29C7-BE99-E082-5734C03257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215182-4417-FD40-8802-4407EC435F5C}" type="datetimeFigureOut">
              <a:rPr lang="en-US" smtClean="0"/>
              <a:t>11/10/2025</a:t>
            </a:fld>
            <a:endParaRPr lang="en-US"/>
          </a:p>
        </p:txBody>
      </p:sp>
      <p:sp>
        <p:nvSpPr>
          <p:cNvPr id="5" name="Footer Placeholder 4">
            <a:extLst>
              <a:ext uri="{FF2B5EF4-FFF2-40B4-BE49-F238E27FC236}">
                <a16:creationId xmlns:a16="http://schemas.microsoft.com/office/drawing/2014/main" id="{20E2597B-044A-DBCD-4F30-BF967C13B4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B88F94B-AB43-855B-10B1-2C961F64E7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6CEA8C4-2876-9E45-A6AB-C2808C78506F}" type="slidenum">
              <a:rPr lang="en-US" smtClean="0"/>
              <a:t>‹#›</a:t>
            </a:fld>
            <a:endParaRPr lang="en-US"/>
          </a:p>
        </p:txBody>
      </p:sp>
    </p:spTree>
    <p:extLst>
      <p:ext uri="{BB962C8B-B14F-4D97-AF65-F5344CB8AC3E}">
        <p14:creationId xmlns:p14="http://schemas.microsoft.com/office/powerpoint/2010/main" val="20312339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fingertips.phe.org.uk/profile/neurological-conditions" TargetMode="External" /><Relationship Id="rId2" Type="http://schemas.openxmlformats.org/officeDocument/2006/relationships/hyperlink" Target="https://www.who.int/publications/i/item/9789240058857" TargetMode="External" /><Relationship Id="rId1" Type="http://schemas.openxmlformats.org/officeDocument/2006/relationships/slideLayout" Target="../slideLayouts/slideLayout2.xml" /><Relationship Id="rId6" Type="http://schemas.openxmlformats.org/officeDocument/2006/relationships/hyperlink" Target="https://doi.org/10.1136/jnnp-2015-31298" TargetMode="External" /><Relationship Id="rId5" Type="http://schemas.openxmlformats.org/officeDocument/2006/relationships/hyperlink" Target="https://doi.org/10.1007/s00415-021-10831-1" TargetMode="External" /><Relationship Id="rId4" Type="http://schemas.openxmlformats.org/officeDocument/2006/relationships/hyperlink" Target="https://doi.org/10.1016/j.mayocp.2017.12.015" TargetMode="External" /></Relationships>
</file>

<file path=ppt/slides/_rels/slide13.xml.rels><?xml version="1.0" encoding="UTF-8" standalone="yes"?>
<Relationships xmlns="http://schemas.openxmlformats.org/package/2006/relationships"><Relationship Id="rId3" Type="http://schemas.openxmlformats.org/officeDocument/2006/relationships/hyperlink" Target="https://www.carersuk.org/reports/state-of-caring-report-2024" TargetMode="External" /><Relationship Id="rId2" Type="http://schemas.openxmlformats.org/officeDocument/2006/relationships/hyperlink" Target="https://doi.org/10.1212/WNL.0000000000007020" TargetMode="External" /><Relationship Id="rId1" Type="http://schemas.openxmlformats.org/officeDocument/2006/relationships/slideLayout" Target="../slideLayouts/slideLayout2.xml" /><Relationship Id="rId6" Type="http://schemas.openxmlformats.org/officeDocument/2006/relationships/hyperlink" Target="https://www.gov.uk/government/publications/major-conditions-strategy-neurological-conditions" TargetMode="External" /><Relationship Id="rId5" Type="http://schemas.openxmlformats.org/officeDocument/2006/relationships/hyperlink" Target="https://doi.org/10.1016/j.clinthera.2020.05.001" TargetMode="External" /><Relationship Id="rId4" Type="http://schemas.openxmlformats.org/officeDocument/2006/relationships/hyperlink" Target="https://doi.org/10.1016/S1474-4422(20)30405-3" TargetMode="External" /></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16/S1474-4422(22)00184-8" TargetMode="External" /><Relationship Id="rId7" Type="http://schemas.openxmlformats.org/officeDocument/2006/relationships/hyperlink" Target="https://doi.org/10.1002/mds.28464" TargetMode="External" /><Relationship Id="rId2" Type="http://schemas.openxmlformats.org/officeDocument/2006/relationships/hyperlink" Target="https://doi.org/10.1016/S1474-4422(20)30287-0" TargetMode="External" /><Relationship Id="rId1" Type="http://schemas.openxmlformats.org/officeDocument/2006/relationships/slideLayout" Target="../slideLayouts/slideLayout2.xml" /><Relationship Id="rId6" Type="http://schemas.openxmlformats.org/officeDocument/2006/relationships/hyperlink" Target="https://www.parkinsonnet.nl/guidelines" TargetMode="External" /><Relationship Id="rId5" Type="http://schemas.openxmlformats.org/officeDocument/2006/relationships/hyperlink" Target="https://doi.org/10.1016/S0140-6736(14)61393-3" TargetMode="External" /><Relationship Id="rId4" Type="http://schemas.openxmlformats.org/officeDocument/2006/relationships/hyperlink" Target="https://doi.org/10.1002/mds.28072" TargetMode="External" /></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personalisedcare/social-prescribing" TargetMode="External" /><Relationship Id="rId3" Type="http://schemas.openxmlformats.org/officeDocument/2006/relationships/hyperlink" Target="https://www.parkinsonnet.nl/guidelines" TargetMode="External" /><Relationship Id="rId7" Type="http://schemas.openxmlformats.org/officeDocument/2006/relationships/hyperlink" Target="https://www.england.nhs.uk/personalisedcare" TargetMode="External" /><Relationship Id="rId2" Type="http://schemas.openxmlformats.org/officeDocument/2006/relationships/hyperlink" Target="https://doi.org/10.1016/S0140-6736(14)61393-3" TargetMode="External" /><Relationship Id="rId1" Type="http://schemas.openxmlformats.org/officeDocument/2006/relationships/slideLayout" Target="../slideLayouts/slideLayout2.xml" /><Relationship Id="rId6" Type="http://schemas.openxmlformats.org/officeDocument/2006/relationships/hyperlink" Target="https://digital.nhs.uk/data-and-information/publications" TargetMode="External" /><Relationship Id="rId11" Type="http://schemas.openxmlformats.org/officeDocument/2006/relationships/hyperlink" Target="https://www.nice.org.uk/guidance/qs164" TargetMode="External" /><Relationship Id="rId5" Type="http://schemas.openxmlformats.org/officeDocument/2006/relationships/hyperlink" Target="https://www.nao.org.uk/reports/health-and-social-care-integration" TargetMode="External" /><Relationship Id="rId10" Type="http://schemas.openxmlformats.org/officeDocument/2006/relationships/hyperlink" Target="https://www.nice.org.uk/guidance/ng71" TargetMode="External" /><Relationship Id="rId4" Type="http://schemas.openxmlformats.org/officeDocument/2006/relationships/hyperlink" Target="https://doi.org/10.1002/mds.28464" TargetMode="External" /><Relationship Id="rId9" Type="http://schemas.openxmlformats.org/officeDocument/2006/relationships/hyperlink" Target="https://www.england.nhs.uk/publication/long-term-conditions-care-model" TargetMode="External" /></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16/j.tins.2018.12.007" TargetMode="External" /><Relationship Id="rId3" Type="http://schemas.openxmlformats.org/officeDocument/2006/relationships/hyperlink" Target="https://www.parkinsons.org.uk" TargetMode="External" /><Relationship Id="rId7" Type="http://schemas.openxmlformats.org/officeDocument/2006/relationships/hyperlink" Target="https://doi.org/10.1093/nutrit/nuaa150" TargetMode="External" /><Relationship Id="rId2" Type="http://schemas.openxmlformats.org/officeDocument/2006/relationships/hyperlink" Target="https://www.nmc.org.uk/standards/cod" TargetMode="External" /><Relationship Id="rId1" Type="http://schemas.openxmlformats.org/officeDocument/2006/relationships/slideLayout" Target="../slideLayouts/slideLayout2.xml" /><Relationship Id="rId6" Type="http://schemas.openxmlformats.org/officeDocument/2006/relationships/hyperlink" Target="https://fingertips.phe.org.uk/profile/neurological-conditions" TargetMode="External" /><Relationship Id="rId11" Type="http://schemas.openxmlformats.org/officeDocument/2006/relationships/hyperlink" Target="https://www.ucl.ac.uk/news/2018/may/medical-costs-parkinsons-higher" TargetMode="External" /><Relationship Id="rId5" Type="http://schemas.openxmlformats.org/officeDocument/2006/relationships/hyperlink" Target="https://doi.org/10.1002/mds.27670" TargetMode="External" /><Relationship Id="rId10" Type="http://schemas.openxmlformats.org/officeDocument/2006/relationships/hyperlink" Target="https://www.ucl.ac.uk/news" TargetMode="External" /><Relationship Id="rId4" Type="http://schemas.openxmlformats.org/officeDocument/2006/relationships/hyperlink" Target="https://www.parkinsons.org.uk/statistics" TargetMode="External" /><Relationship Id="rId9" Type="http://schemas.openxmlformats.org/officeDocument/2006/relationships/hyperlink" Target="https://doi.org/10.1002/mdc3.13241"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BAA65-0F20-EFBE-7466-479805AC0D69}"/>
              </a:ext>
            </a:extLst>
          </p:cNvPr>
          <p:cNvSpPr>
            <a:spLocks noGrp="1"/>
          </p:cNvSpPr>
          <p:nvPr>
            <p:ph type="ctrTitle"/>
          </p:nvPr>
        </p:nvSpPr>
        <p:spPr>
          <a:xfrm>
            <a:off x="374886" y="0"/>
            <a:ext cx="11817113" cy="2396021"/>
          </a:xfrm>
        </p:spPr>
        <p:txBody>
          <a:bodyPr>
            <a:normAutofit fontScale="90000"/>
          </a:bodyPr>
          <a:lstStyle/>
          <a:p>
            <a:r>
              <a:rPr lang="en-IN" b="1" dirty="0"/>
              <a:t>“Parkinson’s Disease: Improving Diagnosis, Treatment, and Long-Term Care in UK Health Practice”</a:t>
            </a:r>
            <a:endParaRPr lang="en-US" b="1" dirty="0"/>
          </a:p>
        </p:txBody>
      </p:sp>
      <p:sp>
        <p:nvSpPr>
          <p:cNvPr id="5" name="Subtitle 4">
            <a:extLst>
              <a:ext uri="{FF2B5EF4-FFF2-40B4-BE49-F238E27FC236}">
                <a16:creationId xmlns:a16="http://schemas.microsoft.com/office/drawing/2014/main" id="{3C85F6D7-5482-4A11-CA66-56A4FC490FB9}"/>
              </a:ext>
            </a:extLst>
          </p:cNvPr>
          <p:cNvSpPr>
            <a:spLocks noGrp="1"/>
          </p:cNvSpPr>
          <p:nvPr>
            <p:ph type="subTitle" idx="1"/>
          </p:nvPr>
        </p:nvSpPr>
        <p:spPr>
          <a:xfrm>
            <a:off x="615305" y="2249325"/>
            <a:ext cx="11201809" cy="146696"/>
          </a:xfrm>
        </p:spPr>
        <p:txBody>
          <a:bodyPr>
            <a:noAutofit/>
          </a:bodyPr>
          <a:lstStyle/>
          <a:p>
            <a:r>
              <a:rPr lang="en-IN" sz="3200" b="1" dirty="0"/>
              <a:t>Collaborative care strategies to support patient wellbeing</a:t>
            </a:r>
            <a:endParaRPr lang="en-US" sz="3200" b="1" dirty="0"/>
          </a:p>
        </p:txBody>
      </p:sp>
      <p:sp>
        <p:nvSpPr>
          <p:cNvPr id="3" name="TextBox 2">
            <a:extLst>
              <a:ext uri="{FF2B5EF4-FFF2-40B4-BE49-F238E27FC236}">
                <a16:creationId xmlns:a16="http://schemas.microsoft.com/office/drawing/2014/main" id="{B7F43470-A163-ACAA-AD3F-E63F17F31E0E}"/>
              </a:ext>
            </a:extLst>
          </p:cNvPr>
          <p:cNvSpPr txBox="1"/>
          <p:nvPr/>
        </p:nvSpPr>
        <p:spPr>
          <a:xfrm>
            <a:off x="3406995" y="3003584"/>
            <a:ext cx="5504738" cy="2363015"/>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87D529D2-1078-4126-FA76-785290680D5E}"/>
              </a:ext>
            </a:extLst>
          </p:cNvPr>
          <p:cNvSpPr txBox="1"/>
          <p:nvPr/>
        </p:nvSpPr>
        <p:spPr>
          <a:xfrm>
            <a:off x="374886" y="3429627"/>
            <a:ext cx="4869467" cy="3262432"/>
          </a:xfrm>
          <a:prstGeom prst="rect">
            <a:avLst/>
          </a:prstGeom>
          <a:noFill/>
        </p:spPr>
        <p:txBody>
          <a:bodyPr wrap="square">
            <a:spAutoFit/>
          </a:bodyPr>
          <a:lstStyle/>
          <a:p>
            <a:pPr>
              <a:defRPr sz="2400">
                <a:latin typeface="Arial"/>
              </a:defRPr>
            </a:pPr>
            <a:r>
              <a:rPr lang="en-IN" sz="2000" b="1" dirty="0"/>
              <a:t>Module</a:t>
            </a:r>
            <a:r>
              <a:rPr lang="en-IN" b="1" dirty="0"/>
              <a:t> </a:t>
            </a:r>
            <a:r>
              <a:rPr lang="en-IN" sz="2000" b="1" dirty="0"/>
              <a:t>Code</a:t>
            </a:r>
            <a:r>
              <a:rPr lang="en-IN" b="1" dirty="0"/>
              <a:t> </a:t>
            </a:r>
            <a:r>
              <a:rPr lang="en-IN" sz="1800" b="1" dirty="0">
                <a:solidFill>
                  <a:schemeClr val="tx1"/>
                </a:solidFill>
              </a:rPr>
              <a:t>: LCSH 7003</a:t>
            </a:r>
          </a:p>
          <a:p>
            <a:pPr>
              <a:defRPr sz="2400">
                <a:latin typeface="Arial"/>
              </a:defRPr>
            </a:pPr>
            <a:endParaRPr lang="en-IN" sz="1800" b="1" dirty="0">
              <a:solidFill>
                <a:schemeClr val="tx1"/>
              </a:solidFill>
            </a:endParaRPr>
          </a:p>
          <a:p>
            <a:pPr>
              <a:defRPr sz="2400">
                <a:latin typeface="Arial"/>
              </a:defRPr>
            </a:pPr>
            <a:r>
              <a:rPr lang="en-IN" sz="1800" b="1" dirty="0">
                <a:solidFill>
                  <a:schemeClr val="tx1"/>
                </a:solidFill>
              </a:rPr>
              <a:t>Module </a:t>
            </a:r>
            <a:r>
              <a:rPr lang="en-IN" sz="1800" b="1" dirty="0" err="1">
                <a:solidFill>
                  <a:schemeClr val="tx1"/>
                </a:solidFill>
              </a:rPr>
              <a:t>Title:Community</a:t>
            </a:r>
            <a:r>
              <a:rPr lang="en-IN" sz="1800" b="1" dirty="0">
                <a:solidFill>
                  <a:schemeClr val="tx1"/>
                </a:solidFill>
              </a:rPr>
              <a:t> Care and Management of Longer-term Conditions </a:t>
            </a:r>
          </a:p>
          <a:p>
            <a:pPr>
              <a:defRPr sz="2400">
                <a:latin typeface="Arial"/>
              </a:defRPr>
            </a:pPr>
            <a:endParaRPr lang="en-IN" sz="1800" b="1" dirty="0">
              <a:solidFill>
                <a:schemeClr val="tx1"/>
              </a:solidFill>
            </a:endParaRPr>
          </a:p>
          <a:p>
            <a:pPr>
              <a:defRPr sz="2400">
                <a:latin typeface="Arial"/>
              </a:defRPr>
            </a:pPr>
            <a:r>
              <a:rPr lang="en-IN" sz="1800" b="1" dirty="0">
                <a:solidFill>
                  <a:schemeClr val="tx1"/>
                </a:solidFill>
              </a:rPr>
              <a:t>Lecturer :Dr </a:t>
            </a:r>
            <a:r>
              <a:rPr lang="en-IN" sz="1800" b="1" dirty="0" err="1">
                <a:solidFill>
                  <a:schemeClr val="tx1"/>
                </a:solidFill>
              </a:rPr>
              <a:t>Aishat</a:t>
            </a:r>
            <a:r>
              <a:rPr lang="en-IN" sz="1800" b="1" dirty="0">
                <a:solidFill>
                  <a:schemeClr val="tx1"/>
                </a:solidFill>
              </a:rPr>
              <a:t> </a:t>
            </a:r>
            <a:r>
              <a:rPr lang="en-IN" sz="1800" b="1" dirty="0" err="1">
                <a:solidFill>
                  <a:schemeClr val="tx1"/>
                </a:solidFill>
              </a:rPr>
              <a:t>Bakre</a:t>
            </a:r>
            <a:endParaRPr lang="en-IN" sz="1800" b="1" dirty="0">
              <a:solidFill>
                <a:schemeClr val="tx1"/>
              </a:solidFill>
            </a:endParaRPr>
          </a:p>
          <a:p>
            <a:pPr>
              <a:defRPr sz="2400">
                <a:latin typeface="Arial"/>
              </a:defRPr>
            </a:pPr>
            <a:endParaRPr lang="en-IN" sz="1800" b="1" dirty="0">
              <a:solidFill>
                <a:schemeClr val="tx1"/>
              </a:solidFill>
            </a:endParaRPr>
          </a:p>
          <a:p>
            <a:pPr>
              <a:defRPr sz="2400">
                <a:latin typeface="Arial"/>
              </a:defRPr>
            </a:pPr>
            <a:r>
              <a:rPr lang="en-IN" sz="1800" b="1" dirty="0">
                <a:solidFill>
                  <a:schemeClr val="tx1"/>
                </a:solidFill>
              </a:rPr>
              <a:t>Student Name : </a:t>
            </a:r>
            <a:r>
              <a:rPr lang="en-IN" sz="1800" b="1" dirty="0" err="1">
                <a:solidFill>
                  <a:schemeClr val="tx1"/>
                </a:solidFill>
              </a:rPr>
              <a:t>Jaimin</a:t>
            </a:r>
            <a:r>
              <a:rPr lang="en-IN" sz="1800" b="1" dirty="0">
                <a:solidFill>
                  <a:schemeClr val="tx1"/>
                </a:solidFill>
              </a:rPr>
              <a:t> </a:t>
            </a:r>
            <a:r>
              <a:rPr lang="en-IN" sz="1800" b="1" dirty="0" err="1">
                <a:solidFill>
                  <a:schemeClr val="tx1"/>
                </a:solidFill>
              </a:rPr>
              <a:t>Jadav</a:t>
            </a:r>
            <a:endParaRPr lang="en-IN" sz="1800" b="1" dirty="0">
              <a:solidFill>
                <a:schemeClr val="tx1"/>
              </a:solidFill>
            </a:endParaRPr>
          </a:p>
          <a:p>
            <a:pPr>
              <a:defRPr sz="2400">
                <a:latin typeface="Arial"/>
              </a:defRPr>
            </a:pPr>
            <a:endParaRPr lang="en-IN" b="1" baseline="30000" dirty="0">
              <a:solidFill>
                <a:schemeClr val="tx1"/>
              </a:solidFill>
            </a:endParaRPr>
          </a:p>
          <a:p>
            <a:pPr>
              <a:defRPr sz="2400">
                <a:latin typeface="Arial"/>
              </a:defRPr>
            </a:pPr>
            <a:r>
              <a:rPr lang="en-IN" b="1" baseline="30000" dirty="0"/>
              <a:t>S</a:t>
            </a:r>
            <a:r>
              <a:rPr lang="en-IN" b="1" baseline="30000" dirty="0">
                <a:solidFill>
                  <a:schemeClr val="tx1"/>
                </a:solidFill>
              </a:rPr>
              <a:t>tudent Number – 2437156</a:t>
            </a:r>
          </a:p>
          <a:p>
            <a:pPr>
              <a:defRPr sz="2400">
                <a:latin typeface="Arial"/>
              </a:defRPr>
            </a:pPr>
            <a:endParaRPr lang="en-US" dirty="0"/>
          </a:p>
        </p:txBody>
      </p:sp>
      <p:sp>
        <p:nvSpPr>
          <p:cNvPr id="9" name="TextBox 8">
            <a:extLst>
              <a:ext uri="{FF2B5EF4-FFF2-40B4-BE49-F238E27FC236}">
                <a16:creationId xmlns:a16="http://schemas.microsoft.com/office/drawing/2014/main" id="{1A25C5C7-22A7-5BF1-43DD-A366E8C97493}"/>
              </a:ext>
            </a:extLst>
          </p:cNvPr>
          <p:cNvSpPr txBox="1"/>
          <p:nvPr/>
        </p:nvSpPr>
        <p:spPr>
          <a:xfrm>
            <a:off x="5179562" y="2429028"/>
            <a:ext cx="1828800" cy="1828800"/>
          </a:xfrm>
          <a:prstGeom prst="rect">
            <a:avLst/>
          </a:prstGeom>
          <a:noFill/>
        </p:spPr>
        <p:txBody>
          <a:bodyPr wrap="square" rtlCol="0">
            <a:spAutoFit/>
          </a:bodyPr>
          <a:lstStyle/>
          <a:p>
            <a:pPr algn="l"/>
            <a:endParaRPr lang="en-US" dirty="0"/>
          </a:p>
        </p:txBody>
      </p:sp>
      <p:pic>
        <p:nvPicPr>
          <p:cNvPr id="11" name="Picture 10">
            <a:extLst>
              <a:ext uri="{FF2B5EF4-FFF2-40B4-BE49-F238E27FC236}">
                <a16:creationId xmlns:a16="http://schemas.microsoft.com/office/drawing/2014/main" id="{9522C235-7CC3-2BF5-5C6B-71222FCB01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44021" y="2694730"/>
            <a:ext cx="5863732" cy="3901232"/>
          </a:xfrm>
          <a:prstGeom prst="rect">
            <a:avLst/>
          </a:prstGeom>
        </p:spPr>
      </p:pic>
      <p:sp>
        <p:nvSpPr>
          <p:cNvPr id="12" name="TextBox 11">
            <a:extLst>
              <a:ext uri="{FF2B5EF4-FFF2-40B4-BE49-F238E27FC236}">
                <a16:creationId xmlns:a16="http://schemas.microsoft.com/office/drawing/2014/main" id="{3071F106-CF81-7F66-CA28-99CD41B27E5A}"/>
              </a:ext>
            </a:extLst>
          </p:cNvPr>
          <p:cNvSpPr txBox="1"/>
          <p:nvPr/>
        </p:nvSpPr>
        <p:spPr>
          <a:xfrm>
            <a:off x="5342150" y="6535484"/>
            <a:ext cx="12530213" cy="369332"/>
          </a:xfrm>
          <a:prstGeom prst="rect">
            <a:avLst/>
          </a:prstGeom>
          <a:noFill/>
        </p:spPr>
        <p:txBody>
          <a:bodyPr wrap="square" rtlCol="0">
            <a:spAutoFit/>
          </a:bodyPr>
          <a:lstStyle/>
          <a:p>
            <a:pPr algn="l"/>
            <a:r>
              <a:rPr lang="en-US" dirty="0"/>
              <a:t>https://www.researchgate.net</a:t>
            </a:r>
          </a:p>
        </p:txBody>
      </p:sp>
    </p:spTree>
    <p:extLst>
      <p:ext uri="{BB962C8B-B14F-4D97-AF65-F5344CB8AC3E}">
        <p14:creationId xmlns:p14="http://schemas.microsoft.com/office/powerpoint/2010/main" val="3329451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184585-2404-C024-738E-C39CBACF4151}"/>
              </a:ext>
            </a:extLst>
          </p:cNvPr>
          <p:cNvSpPr>
            <a:spLocks noGrp="1"/>
          </p:cNvSpPr>
          <p:nvPr>
            <p:ph idx="1"/>
          </p:nvPr>
        </p:nvSpPr>
        <p:spPr>
          <a:xfrm>
            <a:off x="0" y="70694"/>
            <a:ext cx="5794460" cy="6699081"/>
          </a:xfrm>
        </p:spPr>
        <p:txBody>
          <a:bodyPr>
            <a:normAutofit fontScale="77500" lnSpcReduction="20000"/>
          </a:bodyPr>
          <a:lstStyle/>
          <a:p>
            <a:r>
              <a:rPr lang="en-IN" b="1" dirty="0"/>
              <a:t>Definition</a:t>
            </a:r>
            <a:r>
              <a:rPr lang="en-IN" dirty="0"/>
              <a:t>:
Parkinson’s Disease (PD) is a progressive neurodegenerative disorder characterized by the degeneration of dopaminergic neurons in the substantia </a:t>
            </a:r>
            <a:r>
              <a:rPr lang="en-IN" dirty="0" err="1"/>
              <a:t>nigra</a:t>
            </a:r>
            <a:r>
              <a:rPr lang="en-IN" dirty="0"/>
              <a:t>, resulting in both motor and non-motor impairments (NICE, 2017).</a:t>
            </a:r>
          </a:p>
          <a:p>
            <a:r>
              <a:rPr lang="en-IN" dirty="0"/>
              <a:t>Symptoms
Motor: bradykinesia, resting tremor, muscular rigidity, and postural instability.
Non-motor: depression, cognitive decline, sleep disturbances, and constipation (NICE, 2017; Parkinson’s UK, 2025).
</a:t>
            </a:r>
            <a:r>
              <a:rPr lang="en-IN" b="1" dirty="0"/>
              <a:t>Aetiology</a:t>
            </a:r>
            <a:r>
              <a:rPr lang="en-IN" dirty="0"/>
              <a:t>:
The exact cause of Parkinson’s disease remains unclear; however, it is believed to arise from a combination of genetic predispositions and environmental influences. Mutations in genes such as SNCA and LRRK2, along with factors including pesticide exposure, head trauma, and the ageing process, have been implicated in its development (</a:t>
            </a:r>
            <a:r>
              <a:rPr lang="en-IN" dirty="0" err="1"/>
              <a:t>Kalia</a:t>
            </a:r>
            <a:r>
              <a:rPr lang="en-IN" dirty="0"/>
              <a:t> &amp; Lang, 2015).</a:t>
            </a:r>
          </a:p>
          <a:p>
            <a:endParaRPr lang="en-US" dirty="0"/>
          </a:p>
        </p:txBody>
      </p:sp>
      <p:pic>
        <p:nvPicPr>
          <p:cNvPr id="4" name="Picture 3">
            <a:extLst>
              <a:ext uri="{FF2B5EF4-FFF2-40B4-BE49-F238E27FC236}">
                <a16:creationId xmlns:a16="http://schemas.microsoft.com/office/drawing/2014/main" id="{9D9CE63A-13FC-C9B7-4116-E85A81E2B4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4460" y="88225"/>
            <a:ext cx="6564610" cy="6427486"/>
          </a:xfrm>
          <a:prstGeom prst="rect">
            <a:avLst/>
          </a:prstGeom>
        </p:spPr>
      </p:pic>
      <p:sp>
        <p:nvSpPr>
          <p:cNvPr id="5" name="TextBox 4">
            <a:extLst>
              <a:ext uri="{FF2B5EF4-FFF2-40B4-BE49-F238E27FC236}">
                <a16:creationId xmlns:a16="http://schemas.microsoft.com/office/drawing/2014/main" id="{73B717E3-58E5-EC84-DFA6-0440F8E83652}"/>
              </a:ext>
            </a:extLst>
          </p:cNvPr>
          <p:cNvSpPr txBox="1"/>
          <p:nvPr/>
        </p:nvSpPr>
        <p:spPr>
          <a:xfrm>
            <a:off x="2522750" y="6515711"/>
            <a:ext cx="10044139" cy="369332"/>
          </a:xfrm>
          <a:prstGeom prst="rect">
            <a:avLst/>
          </a:prstGeom>
          <a:noFill/>
        </p:spPr>
        <p:txBody>
          <a:bodyPr wrap="square" rtlCol="0">
            <a:spAutoFit/>
          </a:bodyPr>
          <a:lstStyle/>
          <a:p>
            <a:pPr algn="l"/>
            <a:r>
              <a:rPr lang="en-IN" dirty="0"/>
              <a:t>https://www.biorender.com/template/progression-of-parkinsons-disease-in-the-substantia-nigra</a:t>
            </a:r>
            <a:endParaRPr lang="en-US" dirty="0"/>
          </a:p>
        </p:txBody>
      </p:sp>
    </p:spTree>
    <p:extLst>
      <p:ext uri="{BB962C8B-B14F-4D97-AF65-F5344CB8AC3E}">
        <p14:creationId xmlns:p14="http://schemas.microsoft.com/office/powerpoint/2010/main" val="168071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9B5998-70D2-25F7-942C-A8BBC14BC896}"/>
              </a:ext>
            </a:extLst>
          </p:cNvPr>
          <p:cNvSpPr>
            <a:spLocks noGrp="1"/>
          </p:cNvSpPr>
          <p:nvPr>
            <p:ph idx="1"/>
          </p:nvPr>
        </p:nvSpPr>
        <p:spPr>
          <a:xfrm>
            <a:off x="110022" y="244492"/>
            <a:ext cx="5757785" cy="5696663"/>
          </a:xfrm>
        </p:spPr>
        <p:txBody>
          <a:bodyPr>
            <a:normAutofit fontScale="92500" lnSpcReduction="10000"/>
          </a:bodyPr>
          <a:lstStyle/>
          <a:p>
            <a:r>
              <a:rPr lang="en-IN" b="1" dirty="0"/>
              <a:t>Prevalence in the UK and Worldwide</a:t>
            </a:r>
          </a:p>
          <a:p>
            <a:r>
              <a:rPr lang="en-IN" dirty="0"/>
              <a:t>
Around 166,000 people live with PD in the UK, projected to rise by 18% by 2025 (Parkinson’s UK, 2025).
Approximately 1 in 30 people will develop PD during their lifetime (Public Health England, 2023).
Global prevalence exceeds 10 million people, increasing with population ageing (GBD Neurology Collaborators, 2022).
Median age at diagnosis ≈ 69 years; 59% are male (Parkinson’s UK, 2025).</a:t>
            </a:r>
          </a:p>
          <a:p>
            <a:endParaRPr lang="en-US" dirty="0"/>
          </a:p>
        </p:txBody>
      </p:sp>
      <p:pic>
        <p:nvPicPr>
          <p:cNvPr id="4" name="Picture 3">
            <a:extLst>
              <a:ext uri="{FF2B5EF4-FFF2-40B4-BE49-F238E27FC236}">
                <a16:creationId xmlns:a16="http://schemas.microsoft.com/office/drawing/2014/main" id="{A5EA7DD7-FB31-A02D-6D17-60A3EE4AD9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1282" y="0"/>
            <a:ext cx="6560718" cy="6442364"/>
          </a:xfrm>
          <a:prstGeom prst="rect">
            <a:avLst/>
          </a:prstGeom>
        </p:spPr>
      </p:pic>
      <p:sp>
        <p:nvSpPr>
          <p:cNvPr id="5" name="TextBox 4">
            <a:extLst>
              <a:ext uri="{FF2B5EF4-FFF2-40B4-BE49-F238E27FC236}">
                <a16:creationId xmlns:a16="http://schemas.microsoft.com/office/drawing/2014/main" id="{30CF359B-E332-7FEA-CFC5-44C4BC363208}"/>
              </a:ext>
            </a:extLst>
          </p:cNvPr>
          <p:cNvSpPr txBox="1"/>
          <p:nvPr/>
        </p:nvSpPr>
        <p:spPr>
          <a:xfrm>
            <a:off x="5216236" y="6442364"/>
            <a:ext cx="7191732" cy="369332"/>
          </a:xfrm>
          <a:prstGeom prst="rect">
            <a:avLst/>
          </a:prstGeom>
          <a:noFill/>
        </p:spPr>
        <p:txBody>
          <a:bodyPr wrap="square" rtlCol="0">
            <a:spAutoFit/>
          </a:bodyPr>
          <a:lstStyle/>
          <a:p>
            <a:pPr algn="l"/>
            <a:r>
              <a:rPr lang="en-IN" dirty="0"/>
              <a:t>https://parkinsonsuk.hsj.co.uk/estimated-number-people-parkinsons</a:t>
            </a:r>
            <a:endParaRPr lang="en-US" dirty="0"/>
          </a:p>
        </p:txBody>
      </p:sp>
    </p:spTree>
    <p:extLst>
      <p:ext uri="{BB962C8B-B14F-4D97-AF65-F5344CB8AC3E}">
        <p14:creationId xmlns:p14="http://schemas.microsoft.com/office/powerpoint/2010/main" val="327649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C30EE9-12B1-4BF0-9D56-B1651F863F82}"/>
              </a:ext>
            </a:extLst>
          </p:cNvPr>
          <p:cNvSpPr>
            <a:spLocks noGrp="1"/>
          </p:cNvSpPr>
          <p:nvPr>
            <p:ph idx="1"/>
          </p:nvPr>
        </p:nvSpPr>
        <p:spPr>
          <a:xfrm>
            <a:off x="-107169" y="2864716"/>
            <a:ext cx="11622741" cy="4188877"/>
          </a:xfrm>
        </p:spPr>
        <p:txBody>
          <a:bodyPr>
            <a:normAutofit/>
          </a:bodyPr>
          <a:lstStyle/>
          <a:p>
            <a:r>
              <a:rPr lang="en-IN" b="1" dirty="0"/>
              <a:t>Economic and Social Burden.</a:t>
            </a:r>
            <a:r>
              <a:rPr lang="en-IN" dirty="0"/>
              <a:t>
PD costs the UK economy over £1.5 billion annually, including health, social, and informal care (Parkinson’s UK, 2023).
Individual household costs: approx. £16,500/year loss due to reduced income and higher care costs (UCL, 2018).
Carers often experience physical strain, social isolation and mental health decline (Carers UK, 2024).
1 in 3 people with PD are of working age, highlighting workforce implications (Parkinson’s UK, 2025).</a:t>
            </a:r>
            <a:endParaRPr lang="en-US" dirty="0"/>
          </a:p>
        </p:txBody>
      </p:sp>
      <p:pic>
        <p:nvPicPr>
          <p:cNvPr id="4" name="Picture 3">
            <a:extLst>
              <a:ext uri="{FF2B5EF4-FFF2-40B4-BE49-F238E27FC236}">
                <a16:creationId xmlns:a16="http://schemas.microsoft.com/office/drawing/2014/main" id="{6F9B74EC-0621-819A-20C7-87E0129981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84692"/>
            <a:ext cx="12285722" cy="3149408"/>
          </a:xfrm>
          <a:prstGeom prst="rect">
            <a:avLst/>
          </a:prstGeom>
        </p:spPr>
      </p:pic>
      <p:sp>
        <p:nvSpPr>
          <p:cNvPr id="5" name="TextBox 4">
            <a:extLst>
              <a:ext uri="{FF2B5EF4-FFF2-40B4-BE49-F238E27FC236}">
                <a16:creationId xmlns:a16="http://schemas.microsoft.com/office/drawing/2014/main" id="{302D86F4-70D7-867E-249E-965FB68714B2}"/>
              </a:ext>
            </a:extLst>
          </p:cNvPr>
          <p:cNvSpPr txBox="1"/>
          <p:nvPr/>
        </p:nvSpPr>
        <p:spPr>
          <a:xfrm>
            <a:off x="9128107" y="2864716"/>
            <a:ext cx="5309144" cy="369332"/>
          </a:xfrm>
          <a:prstGeom prst="rect">
            <a:avLst/>
          </a:prstGeom>
          <a:noFill/>
        </p:spPr>
        <p:txBody>
          <a:bodyPr wrap="square" rtlCol="0">
            <a:spAutoFit/>
          </a:bodyPr>
          <a:lstStyle/>
          <a:p>
            <a:pPr algn="l"/>
            <a:r>
              <a:rPr lang="en-IN" dirty="0"/>
              <a:t>https://parkinsonseurope.org</a:t>
            </a:r>
            <a:endParaRPr lang="en-US" dirty="0"/>
          </a:p>
        </p:txBody>
      </p:sp>
    </p:spTree>
    <p:extLst>
      <p:ext uri="{BB962C8B-B14F-4D97-AF65-F5344CB8AC3E}">
        <p14:creationId xmlns:p14="http://schemas.microsoft.com/office/powerpoint/2010/main" val="514779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8668F2-D970-831A-5F5D-6F1D1DCAC0C7}"/>
              </a:ext>
            </a:extLst>
          </p:cNvPr>
          <p:cNvSpPr>
            <a:spLocks noGrp="1"/>
          </p:cNvSpPr>
          <p:nvPr>
            <p:ph idx="1"/>
          </p:nvPr>
        </p:nvSpPr>
        <p:spPr>
          <a:xfrm>
            <a:off x="0" y="-1"/>
            <a:ext cx="5085434" cy="6637958"/>
          </a:xfrm>
        </p:spPr>
        <p:txBody>
          <a:bodyPr>
            <a:normAutofit fontScale="70000" lnSpcReduction="20000"/>
          </a:bodyPr>
          <a:lstStyle/>
          <a:p>
            <a:r>
              <a:rPr lang="en-IN" b="1" dirty="0"/>
              <a:t>Diagnosis and Initial Assessment </a:t>
            </a:r>
            <a:r>
              <a:rPr lang="en-IN" dirty="0"/>
              <a:t>
Referral:
Individuals suspected of having Parkinson’s disease should be referred promptly to a specialist in movement disorders for further evaluation (NICE, 2017).
Assessment:
Diagnosis is primarily clinical, based on the presence of bradykinesia in combination with either rigidity or resting tremor, along with a review of symptom progression over time (NICE, 2017).
Assessment Tools:
Commonly used tools include the Unified Parkinson’s Disease Rating Scale (UPDRS) to evaluate disease severity and the </a:t>
            </a:r>
            <a:r>
              <a:rPr lang="en-IN" dirty="0" err="1"/>
              <a:t>Hoehn</a:t>
            </a:r>
            <a:r>
              <a:rPr lang="en-IN" dirty="0"/>
              <a:t> and </a:t>
            </a:r>
            <a:r>
              <a:rPr lang="en-IN" dirty="0" err="1"/>
              <a:t>Yahr</a:t>
            </a:r>
            <a:r>
              <a:rPr lang="en-IN" dirty="0"/>
              <a:t> scale to determine the stage of progression.
Investigations: </a:t>
            </a:r>
            <a:r>
              <a:rPr lang="en-IN" dirty="0" err="1"/>
              <a:t>DaTscan</a:t>
            </a:r>
            <a:r>
              <a:rPr lang="en-IN" dirty="0"/>
              <a:t> may support diagnosis where uncertainty exists (Saeed et al., 2021).
Holistic assessment: Includes cognition, mental health, falls risk, speech and swallowing (NICE, 2017).</a:t>
            </a:r>
            <a:endParaRPr lang="en-US" dirty="0"/>
          </a:p>
        </p:txBody>
      </p:sp>
      <p:pic>
        <p:nvPicPr>
          <p:cNvPr id="4" name="Picture 3">
            <a:extLst>
              <a:ext uri="{FF2B5EF4-FFF2-40B4-BE49-F238E27FC236}">
                <a16:creationId xmlns:a16="http://schemas.microsoft.com/office/drawing/2014/main" id="{0C66D925-23EF-A99F-2705-D851A79212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9112" y="-4179"/>
            <a:ext cx="7232888" cy="6492847"/>
          </a:xfrm>
          <a:prstGeom prst="rect">
            <a:avLst/>
          </a:prstGeom>
        </p:spPr>
      </p:pic>
      <p:sp>
        <p:nvSpPr>
          <p:cNvPr id="5" name="TextBox 4">
            <a:extLst>
              <a:ext uri="{FF2B5EF4-FFF2-40B4-BE49-F238E27FC236}">
                <a16:creationId xmlns:a16="http://schemas.microsoft.com/office/drawing/2014/main" id="{B03E1DAA-EEEB-DD68-3129-5A471AB887E0}"/>
              </a:ext>
            </a:extLst>
          </p:cNvPr>
          <p:cNvSpPr txBox="1"/>
          <p:nvPr/>
        </p:nvSpPr>
        <p:spPr>
          <a:xfrm>
            <a:off x="7349426" y="6488668"/>
            <a:ext cx="12515546" cy="369332"/>
          </a:xfrm>
          <a:prstGeom prst="rect">
            <a:avLst/>
          </a:prstGeom>
          <a:noFill/>
        </p:spPr>
        <p:txBody>
          <a:bodyPr wrap="square" rtlCol="0">
            <a:spAutoFit/>
          </a:bodyPr>
          <a:lstStyle/>
          <a:p>
            <a:pPr algn="l"/>
            <a:r>
              <a:rPr lang="en-IN" dirty="0"/>
              <a:t>https://www.movementdisorders.org</a:t>
            </a:r>
            <a:endParaRPr lang="en-US" dirty="0"/>
          </a:p>
        </p:txBody>
      </p:sp>
    </p:spTree>
    <p:extLst>
      <p:ext uri="{BB962C8B-B14F-4D97-AF65-F5344CB8AC3E}">
        <p14:creationId xmlns:p14="http://schemas.microsoft.com/office/powerpoint/2010/main" val="3911314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938802-BA20-6058-2AF1-4F43E78C5925}"/>
              </a:ext>
            </a:extLst>
          </p:cNvPr>
          <p:cNvSpPr>
            <a:spLocks noGrp="1"/>
          </p:cNvSpPr>
          <p:nvPr>
            <p:ph idx="1"/>
          </p:nvPr>
        </p:nvSpPr>
        <p:spPr>
          <a:xfrm>
            <a:off x="0" y="89732"/>
            <a:ext cx="4584225" cy="7110557"/>
          </a:xfrm>
        </p:spPr>
        <p:txBody>
          <a:bodyPr>
            <a:normAutofit fontScale="85000" lnSpcReduction="20000"/>
          </a:bodyPr>
          <a:lstStyle/>
          <a:p>
            <a:r>
              <a:rPr lang="en-IN" b="1" dirty="0"/>
              <a:t>Management and Frameworks </a:t>
            </a:r>
            <a:r>
              <a:rPr lang="en-IN" dirty="0"/>
              <a:t>
UK Guidance: NICE NG71 (2017) and Quality Standard QS164 (2018).
Frameworks:
Long-Term Conditions (LTC) Model – holistic, MDT-based management (NHS England, 2021).
Comprehensive Model of Personalised Care (CMPC) – six evidence-based components (NHS England, 2019).
Practice Implementation:
Neurology nurses lead care coordination.
Allied health professionals (AHPs) support physiotherapy, OT, and speech therapy.
Regular multidisciplinary review every 6–12 months (NICE, 2017).</a:t>
            </a:r>
          </a:p>
          <a:p>
            <a:endParaRPr lang="en-US" dirty="0"/>
          </a:p>
        </p:txBody>
      </p:sp>
      <p:pic>
        <p:nvPicPr>
          <p:cNvPr id="4" name="Picture 3">
            <a:extLst>
              <a:ext uri="{FF2B5EF4-FFF2-40B4-BE49-F238E27FC236}">
                <a16:creationId xmlns:a16="http://schemas.microsoft.com/office/drawing/2014/main" id="{22D4FC71-91D1-120F-B1EB-458B14BCE6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52471" y="0"/>
            <a:ext cx="7857700" cy="6310314"/>
          </a:xfrm>
          <a:prstGeom prst="rect">
            <a:avLst/>
          </a:prstGeom>
        </p:spPr>
      </p:pic>
      <p:sp>
        <p:nvSpPr>
          <p:cNvPr id="5" name="TextBox 4">
            <a:extLst>
              <a:ext uri="{FF2B5EF4-FFF2-40B4-BE49-F238E27FC236}">
                <a16:creationId xmlns:a16="http://schemas.microsoft.com/office/drawing/2014/main" id="{EED4F239-44FF-0C05-6A42-F30283625EFD}"/>
              </a:ext>
            </a:extLst>
          </p:cNvPr>
          <p:cNvSpPr txBox="1"/>
          <p:nvPr/>
        </p:nvSpPr>
        <p:spPr>
          <a:xfrm>
            <a:off x="4339732" y="6310314"/>
            <a:ext cx="8569443" cy="657707"/>
          </a:xfrm>
          <a:prstGeom prst="rect">
            <a:avLst/>
          </a:prstGeom>
          <a:noFill/>
        </p:spPr>
        <p:txBody>
          <a:bodyPr wrap="square" rtlCol="0">
            <a:spAutoFit/>
          </a:bodyPr>
          <a:lstStyle/>
          <a:p>
            <a:pPr algn="l"/>
            <a:r>
              <a:rPr lang="en-IN" dirty="0"/>
              <a:t>https://neupsykey.com/nonpharmacologic-multidisciplinary-approach-to-the-treatment-of-parkinsons-disease/</a:t>
            </a:r>
            <a:endParaRPr lang="en-US" dirty="0"/>
          </a:p>
        </p:txBody>
      </p:sp>
    </p:spTree>
    <p:extLst>
      <p:ext uri="{BB962C8B-B14F-4D97-AF65-F5344CB8AC3E}">
        <p14:creationId xmlns:p14="http://schemas.microsoft.com/office/powerpoint/2010/main" val="304686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38E938-5E50-ECEF-320D-189A3EDE2C0A}"/>
              </a:ext>
            </a:extLst>
          </p:cNvPr>
          <p:cNvSpPr>
            <a:spLocks noGrp="1"/>
          </p:cNvSpPr>
          <p:nvPr>
            <p:ph idx="1"/>
          </p:nvPr>
        </p:nvSpPr>
        <p:spPr>
          <a:xfrm>
            <a:off x="0" y="142663"/>
            <a:ext cx="3031701" cy="6715337"/>
          </a:xfrm>
        </p:spPr>
        <p:txBody>
          <a:bodyPr>
            <a:normAutofit fontScale="55000" lnSpcReduction="20000"/>
          </a:bodyPr>
          <a:lstStyle/>
          <a:p>
            <a:r>
              <a:rPr lang="en-IN" b="1" dirty="0"/>
              <a:t>Treatment Options in the UK</a:t>
            </a:r>
            <a:r>
              <a:rPr lang="en-IN" dirty="0"/>
              <a:t>
</a:t>
            </a:r>
            <a:r>
              <a:rPr lang="en-IN" b="1" dirty="0"/>
              <a:t>Pharmacological :
</a:t>
            </a:r>
            <a:r>
              <a:rPr lang="en-IN" dirty="0"/>
              <a:t>Levodopa remains the gold standard treatment for controlling motor symptoms in Parkinson’s disease. Dopamine agonists and monoamine oxidase-B (MAO-B) inhibitors may be used as initial therapy in early disease stages or as adjuncts to levodopa for symptom management (NICE, 2017).
For patients with advanced Parkinson’s disease who experience motor fluctuations or inadequate symptom control with oral medications, advanced therapies such as Deep Brain Stimulation (DBS), continuous </a:t>
            </a:r>
            <a:r>
              <a:rPr lang="en-IN" dirty="0" err="1"/>
              <a:t>apomorphine</a:t>
            </a:r>
            <a:r>
              <a:rPr lang="en-IN" dirty="0"/>
              <a:t> infusion, or levodopa–</a:t>
            </a:r>
            <a:r>
              <a:rPr lang="en-IN" dirty="0" err="1"/>
              <a:t>carbidopa</a:t>
            </a:r>
            <a:r>
              <a:rPr lang="en-IN" dirty="0"/>
              <a:t> intestinal gel may be considered (</a:t>
            </a:r>
            <a:r>
              <a:rPr lang="en-IN" dirty="0" err="1"/>
              <a:t>Athanasiou</a:t>
            </a:r>
            <a:r>
              <a:rPr lang="en-IN" dirty="0"/>
              <a:t> et al., 2022).</a:t>
            </a:r>
          </a:p>
          <a:p>
            <a:r>
              <a:rPr lang="en-IN" b="1" dirty="0"/>
              <a:t>Non-Pharmacological</a:t>
            </a:r>
            <a:r>
              <a:rPr lang="en-IN" dirty="0"/>
              <a:t>:
Physiotherapy – improves mobility and balance (</a:t>
            </a:r>
            <a:r>
              <a:rPr lang="en-IN" dirty="0" err="1"/>
              <a:t>Keus</a:t>
            </a:r>
            <a:r>
              <a:rPr lang="en-IN" dirty="0"/>
              <a:t> et al., 2019).
Occupational therapy – enhances ADLs and home safety.
Speech therapy (LSVT LOUD), dietitian input and psychological support.</a:t>
            </a:r>
          </a:p>
          <a:p>
            <a:endParaRPr lang="en-US" dirty="0"/>
          </a:p>
        </p:txBody>
      </p:sp>
      <p:pic>
        <p:nvPicPr>
          <p:cNvPr id="4" name="Picture 3">
            <a:extLst>
              <a:ext uri="{FF2B5EF4-FFF2-40B4-BE49-F238E27FC236}">
                <a16:creationId xmlns:a16="http://schemas.microsoft.com/office/drawing/2014/main" id="{8E8E7B91-E2BE-9314-C297-188D2C7A17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7841" y="0"/>
            <a:ext cx="4254159" cy="6271219"/>
          </a:xfrm>
          <a:prstGeom prst="rect">
            <a:avLst/>
          </a:prstGeom>
        </p:spPr>
      </p:pic>
      <p:pic>
        <p:nvPicPr>
          <p:cNvPr id="6" name="Picture 5">
            <a:extLst>
              <a:ext uri="{FF2B5EF4-FFF2-40B4-BE49-F238E27FC236}">
                <a16:creationId xmlns:a16="http://schemas.microsoft.com/office/drawing/2014/main" id="{724759C6-ED4B-AB36-7379-C71659612F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94696" y="0"/>
            <a:ext cx="4580150" cy="6271219"/>
          </a:xfrm>
          <a:prstGeom prst="rect">
            <a:avLst/>
          </a:prstGeom>
        </p:spPr>
      </p:pic>
      <p:sp>
        <p:nvSpPr>
          <p:cNvPr id="7" name="TextBox 6">
            <a:extLst>
              <a:ext uri="{FF2B5EF4-FFF2-40B4-BE49-F238E27FC236}">
                <a16:creationId xmlns:a16="http://schemas.microsoft.com/office/drawing/2014/main" id="{B4850202-9235-AC56-0680-B5492020742C}"/>
              </a:ext>
            </a:extLst>
          </p:cNvPr>
          <p:cNvSpPr txBox="1"/>
          <p:nvPr/>
        </p:nvSpPr>
        <p:spPr>
          <a:xfrm>
            <a:off x="3194696" y="6271219"/>
            <a:ext cx="9790400" cy="369332"/>
          </a:xfrm>
          <a:prstGeom prst="rect">
            <a:avLst/>
          </a:prstGeom>
          <a:noFill/>
        </p:spPr>
        <p:txBody>
          <a:bodyPr wrap="square" rtlCol="0">
            <a:spAutoFit/>
          </a:bodyPr>
          <a:lstStyle/>
          <a:p>
            <a:pPr algn="l"/>
            <a:r>
              <a:rPr lang="en-IN" dirty="0"/>
              <a:t>https://www.mangiarellirehabilitation.com/blog/parkinsons-disease-infographic</a:t>
            </a:r>
            <a:endParaRPr lang="en-US" dirty="0"/>
          </a:p>
        </p:txBody>
      </p:sp>
    </p:spTree>
    <p:extLst>
      <p:ext uri="{BB962C8B-B14F-4D97-AF65-F5344CB8AC3E}">
        <p14:creationId xmlns:p14="http://schemas.microsoft.com/office/powerpoint/2010/main" val="3424141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DB84C8-7AC2-4BB5-74D2-93F3B3F4CA01}"/>
              </a:ext>
            </a:extLst>
          </p:cNvPr>
          <p:cNvSpPr>
            <a:spLocks noGrp="1"/>
          </p:cNvSpPr>
          <p:nvPr>
            <p:ph idx="1"/>
          </p:nvPr>
        </p:nvSpPr>
        <p:spPr>
          <a:xfrm>
            <a:off x="104724" y="-1"/>
            <a:ext cx="4785116" cy="5977829"/>
          </a:xfrm>
        </p:spPr>
        <p:txBody>
          <a:bodyPr>
            <a:normAutofit fontScale="92500"/>
          </a:bodyPr>
          <a:lstStyle/>
          <a:p>
            <a:r>
              <a:rPr lang="en-IN" b="1" dirty="0"/>
              <a:t>Comorbidities and Associated Conditions</a:t>
            </a:r>
            <a:r>
              <a:rPr lang="en-IN" dirty="0"/>
              <a:t>
Cognitive decline and dementia (PD dementia).
Depression and anxiety (common in &gt;40% of cases).
Orthostatic hypotension, sleep disorders, constipation (Chaudhuri et al., 2021).
Falls and fractures, osteoporosis.
Diabetes and cardiovascular disease increase morbidity (Hu et al., 2020).</a:t>
            </a:r>
          </a:p>
          <a:p>
            <a:endParaRPr lang="en-US" dirty="0"/>
          </a:p>
        </p:txBody>
      </p:sp>
      <p:pic>
        <p:nvPicPr>
          <p:cNvPr id="4" name="Picture 3">
            <a:extLst>
              <a:ext uri="{FF2B5EF4-FFF2-40B4-BE49-F238E27FC236}">
                <a16:creationId xmlns:a16="http://schemas.microsoft.com/office/drawing/2014/main" id="{79675C86-0488-C7D6-D16E-227BB869B2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4578" y="0"/>
            <a:ext cx="7337422" cy="6553971"/>
          </a:xfrm>
          <a:prstGeom prst="rect">
            <a:avLst/>
          </a:prstGeom>
        </p:spPr>
      </p:pic>
      <p:sp>
        <p:nvSpPr>
          <p:cNvPr id="5" name="TextBox 4">
            <a:extLst>
              <a:ext uri="{FF2B5EF4-FFF2-40B4-BE49-F238E27FC236}">
                <a16:creationId xmlns:a16="http://schemas.microsoft.com/office/drawing/2014/main" id="{B3011329-2BC0-9FC2-59F1-1F23C5E6A1C0}"/>
              </a:ext>
            </a:extLst>
          </p:cNvPr>
          <p:cNvSpPr txBox="1"/>
          <p:nvPr/>
        </p:nvSpPr>
        <p:spPr>
          <a:xfrm>
            <a:off x="7652599" y="6553971"/>
            <a:ext cx="6307891" cy="369332"/>
          </a:xfrm>
          <a:prstGeom prst="rect">
            <a:avLst/>
          </a:prstGeom>
          <a:noFill/>
        </p:spPr>
        <p:txBody>
          <a:bodyPr wrap="square" rtlCol="0">
            <a:spAutoFit/>
          </a:bodyPr>
          <a:lstStyle/>
          <a:p>
            <a:pPr algn="l"/>
            <a:r>
              <a:rPr lang="en-IN" dirty="0"/>
              <a:t>https://www.mdpi.com/2075-4426/15/5/172</a:t>
            </a:r>
            <a:endParaRPr lang="en-US" dirty="0"/>
          </a:p>
        </p:txBody>
      </p:sp>
    </p:spTree>
    <p:extLst>
      <p:ext uri="{BB962C8B-B14F-4D97-AF65-F5344CB8AC3E}">
        <p14:creationId xmlns:p14="http://schemas.microsoft.com/office/powerpoint/2010/main" val="3467440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0B9EB8-0718-5836-9A3D-FFEFDE371C36}"/>
              </a:ext>
            </a:extLst>
          </p:cNvPr>
          <p:cNvSpPr>
            <a:spLocks noGrp="1"/>
          </p:cNvSpPr>
          <p:nvPr>
            <p:ph idx="1"/>
          </p:nvPr>
        </p:nvSpPr>
        <p:spPr>
          <a:xfrm>
            <a:off x="0" y="-1"/>
            <a:ext cx="5415497" cy="4523103"/>
          </a:xfrm>
        </p:spPr>
        <p:txBody>
          <a:bodyPr>
            <a:normAutofit/>
          </a:bodyPr>
          <a:lstStyle/>
          <a:p>
            <a:r>
              <a:rPr lang="en-IN" b="1" dirty="0"/>
              <a:t>Prevention and Risk Reduction</a:t>
            </a:r>
            <a:r>
              <a:rPr lang="en-IN" dirty="0"/>
              <a:t> 
No confirmed prevention, but lifestyle factors may reduce risk:
Regular physical activity and aerobic exercise (</a:t>
            </a:r>
            <a:r>
              <a:rPr lang="en-IN" dirty="0" err="1"/>
              <a:t>Ahlskog</a:t>
            </a:r>
            <a:r>
              <a:rPr lang="en-IN" dirty="0"/>
              <a:t>, 2018).
Avoidance of pesticides and toxins (</a:t>
            </a:r>
            <a:r>
              <a:rPr lang="en-IN" dirty="0" err="1"/>
              <a:t>Bellou</a:t>
            </a:r>
            <a:r>
              <a:rPr lang="en-IN" dirty="0"/>
              <a:t> et al., 2016).
Diet rich in antioxidants and vitamin D (Rees et al., 2022).
Early detection of prodromal symptoms (REM sleep disorder, </a:t>
            </a:r>
            <a:r>
              <a:rPr lang="en-IN" dirty="0" err="1"/>
              <a:t>hyposmia</a:t>
            </a:r>
            <a:r>
              <a:rPr lang="en-IN" dirty="0"/>
              <a:t>) allows early intervention (</a:t>
            </a:r>
            <a:r>
              <a:rPr lang="en-IN" dirty="0" err="1"/>
              <a:t>Postuma</a:t>
            </a:r>
            <a:r>
              <a:rPr lang="en-IN" dirty="0"/>
              <a:t> et al., 2019).</a:t>
            </a:r>
            <a:endParaRPr lang="en-US" dirty="0"/>
          </a:p>
        </p:txBody>
      </p:sp>
      <p:pic>
        <p:nvPicPr>
          <p:cNvPr id="4" name="Picture 3">
            <a:extLst>
              <a:ext uri="{FF2B5EF4-FFF2-40B4-BE49-F238E27FC236}">
                <a16:creationId xmlns:a16="http://schemas.microsoft.com/office/drawing/2014/main" id="{73676205-DA5B-EE77-AED4-B704DB6B7C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29925" y="140492"/>
            <a:ext cx="6761561" cy="6142952"/>
          </a:xfrm>
          <a:prstGeom prst="rect">
            <a:avLst/>
          </a:prstGeom>
        </p:spPr>
      </p:pic>
      <p:sp>
        <p:nvSpPr>
          <p:cNvPr id="5" name="TextBox 4">
            <a:extLst>
              <a:ext uri="{FF2B5EF4-FFF2-40B4-BE49-F238E27FC236}">
                <a16:creationId xmlns:a16="http://schemas.microsoft.com/office/drawing/2014/main" id="{9334A551-9CAC-7DC7-BA2C-556666D13376}"/>
              </a:ext>
            </a:extLst>
          </p:cNvPr>
          <p:cNvSpPr txBox="1"/>
          <p:nvPr/>
        </p:nvSpPr>
        <p:spPr>
          <a:xfrm>
            <a:off x="5118439" y="2459589"/>
            <a:ext cx="1828800" cy="1828800"/>
          </a:xfrm>
          <a:prstGeom prst="rect">
            <a:avLst/>
          </a:prstGeom>
          <a:noFill/>
        </p:spPr>
        <p:txBody>
          <a:bodyPr wrap="square" rtlCol="0">
            <a:spAutoFit/>
          </a:bodyPr>
          <a:lstStyle/>
          <a:p>
            <a:pPr algn="l"/>
            <a:endParaRPr lang="en-US"/>
          </a:p>
        </p:txBody>
      </p:sp>
      <p:sp>
        <p:nvSpPr>
          <p:cNvPr id="2" name="TextBox 1">
            <a:extLst>
              <a:ext uri="{FF2B5EF4-FFF2-40B4-BE49-F238E27FC236}">
                <a16:creationId xmlns:a16="http://schemas.microsoft.com/office/drawing/2014/main" id="{B3F1562C-36B7-F35A-B7B4-0FA6FED112D5}"/>
              </a:ext>
            </a:extLst>
          </p:cNvPr>
          <p:cNvSpPr txBox="1"/>
          <p:nvPr/>
        </p:nvSpPr>
        <p:spPr>
          <a:xfrm>
            <a:off x="7658710" y="6289647"/>
            <a:ext cx="4893506" cy="369332"/>
          </a:xfrm>
          <a:prstGeom prst="rect">
            <a:avLst/>
          </a:prstGeom>
          <a:noFill/>
        </p:spPr>
        <p:txBody>
          <a:bodyPr wrap="square" rtlCol="0">
            <a:spAutoFit/>
          </a:bodyPr>
          <a:lstStyle/>
          <a:p>
            <a:pPr algn="l"/>
            <a:r>
              <a:rPr lang="en-IN" dirty="0"/>
              <a:t>https://share.google/I3uBYSNHTApBOGKFv</a:t>
            </a:r>
            <a:endParaRPr lang="en-US" dirty="0"/>
          </a:p>
        </p:txBody>
      </p:sp>
    </p:spTree>
    <p:extLst>
      <p:ext uri="{BB962C8B-B14F-4D97-AF65-F5344CB8AC3E}">
        <p14:creationId xmlns:p14="http://schemas.microsoft.com/office/powerpoint/2010/main" val="1345469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855028-FC6C-5767-0A59-1523339C1224}"/>
              </a:ext>
            </a:extLst>
          </p:cNvPr>
          <p:cNvSpPr>
            <a:spLocks noGrp="1"/>
          </p:cNvSpPr>
          <p:nvPr>
            <p:ph idx="1"/>
          </p:nvPr>
        </p:nvSpPr>
        <p:spPr>
          <a:xfrm>
            <a:off x="92501" y="0"/>
            <a:ext cx="6203168" cy="6242610"/>
          </a:xfrm>
        </p:spPr>
        <p:txBody>
          <a:bodyPr>
            <a:normAutofit lnSpcReduction="10000"/>
          </a:bodyPr>
          <a:lstStyle/>
          <a:p>
            <a:r>
              <a:rPr lang="en-IN" b="1" dirty="0"/>
              <a:t>Co-productive Care: Skills, Values &amp; Behaviours</a:t>
            </a:r>
            <a:r>
              <a:rPr lang="en-IN" dirty="0"/>
              <a:t>
Skills: Communication, active listening, motivational interviewing, holistic assessment, teamwork (NHS, 2021).
Values: Empathy, respect, person-</a:t>
            </a:r>
            <a:r>
              <a:rPr lang="en-IN" dirty="0" err="1"/>
              <a:t>centredness</a:t>
            </a:r>
            <a:r>
              <a:rPr lang="en-IN" dirty="0"/>
              <a:t>, dignity, inclusion (NMC, 2018).
Behaviours: Shared decision-making, promoting autonomy, partnership with carers, continuity of care (Coulter et al., 2021).
Co-production enables patients and carers to be active partners in their care and decision processes.</a:t>
            </a:r>
          </a:p>
          <a:p>
            <a:endParaRPr lang="en-US" dirty="0"/>
          </a:p>
        </p:txBody>
      </p:sp>
      <p:pic>
        <p:nvPicPr>
          <p:cNvPr id="4" name="Picture 3">
            <a:extLst>
              <a:ext uri="{FF2B5EF4-FFF2-40B4-BE49-F238E27FC236}">
                <a16:creationId xmlns:a16="http://schemas.microsoft.com/office/drawing/2014/main" id="{EDCB0E36-611D-8B4F-13D4-D34A4830D5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04030" y="0"/>
            <a:ext cx="5676198" cy="6242610"/>
          </a:xfrm>
          <a:prstGeom prst="rect">
            <a:avLst/>
          </a:prstGeom>
        </p:spPr>
      </p:pic>
      <p:sp>
        <p:nvSpPr>
          <p:cNvPr id="5" name="TextBox 4">
            <a:extLst>
              <a:ext uri="{FF2B5EF4-FFF2-40B4-BE49-F238E27FC236}">
                <a16:creationId xmlns:a16="http://schemas.microsoft.com/office/drawing/2014/main" id="{75B71A94-A47E-A5F6-C865-BE9688CA319E}"/>
              </a:ext>
            </a:extLst>
          </p:cNvPr>
          <p:cNvSpPr txBox="1"/>
          <p:nvPr/>
        </p:nvSpPr>
        <p:spPr>
          <a:xfrm>
            <a:off x="6754295" y="6488668"/>
            <a:ext cx="4575667" cy="369332"/>
          </a:xfrm>
          <a:prstGeom prst="rect">
            <a:avLst/>
          </a:prstGeom>
          <a:noFill/>
        </p:spPr>
        <p:txBody>
          <a:bodyPr wrap="square" rtlCol="0">
            <a:spAutoFit/>
          </a:bodyPr>
          <a:lstStyle/>
          <a:p>
            <a:pPr algn="l"/>
            <a:r>
              <a:rPr lang="en-US" dirty="0"/>
              <a:t>https://share.google/onzTQWotEuysJ4Vzs</a:t>
            </a:r>
          </a:p>
        </p:txBody>
      </p:sp>
    </p:spTree>
    <p:extLst>
      <p:ext uri="{BB962C8B-B14F-4D97-AF65-F5344CB8AC3E}">
        <p14:creationId xmlns:p14="http://schemas.microsoft.com/office/powerpoint/2010/main" val="1886502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3911F3-B412-1F2B-0741-9D9B4BBEB6D7}"/>
              </a:ext>
            </a:extLst>
          </p:cNvPr>
          <p:cNvSpPr>
            <a:spLocks noGrp="1"/>
          </p:cNvSpPr>
          <p:nvPr>
            <p:ph idx="1"/>
          </p:nvPr>
        </p:nvSpPr>
        <p:spPr>
          <a:xfrm>
            <a:off x="0" y="0"/>
            <a:ext cx="5770011" cy="4351338"/>
          </a:xfrm>
        </p:spPr>
        <p:txBody>
          <a:bodyPr>
            <a:normAutofit fontScale="77500" lnSpcReduction="20000"/>
          </a:bodyPr>
          <a:lstStyle/>
          <a:p>
            <a:r>
              <a:rPr lang="en-IN" b="1" dirty="0"/>
              <a:t>Personalised Care &amp; Recommendations</a:t>
            </a:r>
            <a:r>
              <a:rPr lang="en-IN" dirty="0"/>
              <a:t>
Comprehensive Model of Personalised Care (CMPC) Components:
Shared decision-making – discuss treatment and goals.
Personalised care planning – holistic and reviewed regularly.
Choice, voice and control – adapt care delivery to patient preference.
Social prescribing – connect to community PD exercise or support groups.
Self-management support – empower patients via education and digital tools.
Personalised workforce – upskill nurses/AHPs in PD care (NHS England, 2019).
Recommendations:
Embed NICE NG71 and CMPC in all PD pathways.
Early therapy referral and education on self-management.
Expand access to PD nurse specialists and social prescribing networks.</a:t>
            </a:r>
            <a:endParaRPr lang="en-US" dirty="0"/>
          </a:p>
        </p:txBody>
      </p:sp>
      <p:pic>
        <p:nvPicPr>
          <p:cNvPr id="4" name="Picture 3">
            <a:extLst>
              <a:ext uri="{FF2B5EF4-FFF2-40B4-BE49-F238E27FC236}">
                <a16:creationId xmlns:a16="http://schemas.microsoft.com/office/drawing/2014/main" id="{D8660180-C6B6-8811-7621-89B83AB2AC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84438" y="-85572"/>
            <a:ext cx="6699080" cy="6540160"/>
          </a:xfrm>
          <a:prstGeom prst="rect">
            <a:avLst/>
          </a:prstGeom>
        </p:spPr>
      </p:pic>
      <p:sp>
        <p:nvSpPr>
          <p:cNvPr id="5" name="TextBox 4">
            <a:extLst>
              <a:ext uri="{FF2B5EF4-FFF2-40B4-BE49-F238E27FC236}">
                <a16:creationId xmlns:a16="http://schemas.microsoft.com/office/drawing/2014/main" id="{6A18A050-A608-68B6-386A-14872664B24D}"/>
              </a:ext>
            </a:extLst>
          </p:cNvPr>
          <p:cNvSpPr txBox="1"/>
          <p:nvPr/>
        </p:nvSpPr>
        <p:spPr>
          <a:xfrm rot="10800000" flipV="1">
            <a:off x="6768761" y="6488668"/>
            <a:ext cx="6128192" cy="369332"/>
          </a:xfrm>
          <a:prstGeom prst="rect">
            <a:avLst/>
          </a:prstGeom>
          <a:noFill/>
        </p:spPr>
        <p:txBody>
          <a:bodyPr wrap="square" rtlCol="0">
            <a:spAutoFit/>
          </a:bodyPr>
          <a:lstStyle/>
          <a:p>
            <a:pPr algn="l"/>
            <a:r>
              <a:rPr lang="en-IN" dirty="0"/>
              <a:t>https://www.happyhealthylives.uk</a:t>
            </a:r>
            <a:endParaRPr lang="en-US" dirty="0"/>
          </a:p>
        </p:txBody>
      </p:sp>
    </p:spTree>
    <p:extLst>
      <p:ext uri="{BB962C8B-B14F-4D97-AF65-F5344CB8AC3E}">
        <p14:creationId xmlns:p14="http://schemas.microsoft.com/office/powerpoint/2010/main" val="1835785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6CA1F-AEF0-63BD-4577-AC715BBCE1A9}"/>
              </a:ext>
            </a:extLst>
          </p:cNvPr>
          <p:cNvSpPr>
            <a:spLocks noGrp="1"/>
          </p:cNvSpPr>
          <p:nvPr>
            <p:ph type="title"/>
          </p:nvPr>
        </p:nvSpPr>
        <p:spPr>
          <a:xfrm>
            <a:off x="0" y="-258329"/>
            <a:ext cx="10515600" cy="1346318"/>
          </a:xfrm>
        </p:spPr>
        <p:txBody>
          <a:bodyPr/>
          <a:lstStyle/>
          <a:p>
            <a:r>
              <a:rPr lang="en-IN" b="1" dirty="0"/>
              <a:t>References:-</a:t>
            </a:r>
            <a:endParaRPr lang="en-US" b="1" dirty="0"/>
          </a:p>
        </p:txBody>
      </p:sp>
      <p:sp>
        <p:nvSpPr>
          <p:cNvPr id="7" name="Content Placeholder 6">
            <a:extLst>
              <a:ext uri="{FF2B5EF4-FFF2-40B4-BE49-F238E27FC236}">
                <a16:creationId xmlns:a16="http://schemas.microsoft.com/office/drawing/2014/main" id="{61AE801E-6397-A469-5ED2-33B46B2DCEEB}"/>
              </a:ext>
            </a:extLst>
          </p:cNvPr>
          <p:cNvSpPr>
            <a:spLocks noGrp="1"/>
          </p:cNvSpPr>
          <p:nvPr>
            <p:ph idx="1"/>
          </p:nvPr>
        </p:nvSpPr>
        <p:spPr>
          <a:xfrm>
            <a:off x="0" y="823205"/>
            <a:ext cx="12835828" cy="6205939"/>
          </a:xfrm>
        </p:spPr>
        <p:txBody>
          <a:bodyPr>
            <a:normAutofit lnSpcReduction="10000"/>
          </a:bodyPr>
          <a:lstStyle/>
          <a:p>
            <a:r>
              <a:rPr lang="en-IN" dirty="0"/>
              <a:t>World Health Organization (WHO) (2022) Neurological disorders: Public health challenges. Geneva: WHO.  </a:t>
            </a:r>
            <a:r>
              <a:rPr lang="en-IN" dirty="0">
                <a:hlinkClick r:id="rId2"/>
              </a:rPr>
              <a:t>https://www.who.int/publications/i/item/9789240058857</a:t>
            </a:r>
            <a:endParaRPr lang="en-IN" dirty="0"/>
          </a:p>
          <a:p>
            <a:r>
              <a:rPr lang="en-IN" dirty="0"/>
              <a:t>Public Health England (2023) Long-term neurological conditions profile: Parkinson’s disease. London: PHE.  </a:t>
            </a:r>
            <a:r>
              <a:rPr lang="en-IN" dirty="0">
                <a:hlinkClick r:id="rId3"/>
              </a:rPr>
              <a:t>https://fingertips.phe.org.uk/profile/neurological-conditions</a:t>
            </a:r>
            <a:endParaRPr lang="en-IN" dirty="0"/>
          </a:p>
          <a:p>
            <a:r>
              <a:rPr lang="en-IN" dirty="0" err="1"/>
              <a:t>Ahlskog</a:t>
            </a:r>
            <a:r>
              <a:rPr lang="en-IN" dirty="0"/>
              <a:t>, J.E. (2018) ‘Aerobic exercise: Evidence for a direct brain effect to slow Parkinson’s disease progression’, Mayo Clinic Proceedings, 93(3), pp. 360–372. </a:t>
            </a:r>
            <a:r>
              <a:rPr lang="en-IN" dirty="0">
                <a:hlinkClick r:id="rId4"/>
              </a:rPr>
              <a:t>https://doi.org/10.1016/j.mayocp.2017.12.015</a:t>
            </a:r>
            <a:r>
              <a:rPr lang="en-IN" dirty="0"/>
              <a:t>
</a:t>
            </a:r>
            <a:r>
              <a:rPr lang="en-IN" dirty="0" err="1"/>
              <a:t>Athanasiou</a:t>
            </a:r>
            <a:r>
              <a:rPr lang="en-IN" dirty="0"/>
              <a:t>, A. Et al. (2022) ‘Deep brain stimulation in Parkinson’s disease: outcomes and complications’, Journal of Neurology, 269(5), pp. 2500–2512. </a:t>
            </a:r>
            <a:r>
              <a:rPr lang="en-IN" dirty="0">
                <a:hlinkClick r:id="rId5"/>
              </a:rPr>
              <a:t>https://doi.org/10.1007/s00415-021-10831-1</a:t>
            </a:r>
            <a:endParaRPr lang="en-IN" dirty="0"/>
          </a:p>
          <a:p>
            <a:r>
              <a:rPr lang="en-IN" dirty="0" err="1"/>
              <a:t>Bellou</a:t>
            </a:r>
            <a:r>
              <a:rPr lang="en-IN" dirty="0"/>
              <a:t>, V. Et al. (2016) ‘Environmental risk factors and Parkinson’s disease: An umbrella review’, Journal of Neurology, Neurosurgery &amp; Psychiatry, 87(9), pp. 1042–1050. </a:t>
            </a:r>
            <a:r>
              <a:rPr lang="en-IN" dirty="0">
                <a:hlinkClick r:id="rId6"/>
              </a:rPr>
              <a:t>https://doi.org/10.1136/jnnp-2015-31298</a:t>
            </a:r>
            <a:endParaRPr lang="en-IN" dirty="0"/>
          </a:p>
          <a:p>
            <a:endParaRPr lang="en-IN" dirty="0"/>
          </a:p>
          <a:p>
            <a:endParaRPr lang="en-IN" dirty="0"/>
          </a:p>
        </p:txBody>
      </p:sp>
    </p:spTree>
    <p:extLst>
      <p:ext uri="{BB962C8B-B14F-4D97-AF65-F5344CB8AC3E}">
        <p14:creationId xmlns:p14="http://schemas.microsoft.com/office/powerpoint/2010/main" val="2192649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0B8CB4-C3B2-BB61-2100-8AC5B9224693}"/>
              </a:ext>
            </a:extLst>
          </p:cNvPr>
          <p:cNvSpPr>
            <a:spLocks noGrp="1"/>
          </p:cNvSpPr>
          <p:nvPr>
            <p:ph idx="1"/>
          </p:nvPr>
        </p:nvSpPr>
        <p:spPr>
          <a:xfrm>
            <a:off x="0" y="0"/>
            <a:ext cx="12046527" cy="6858000"/>
          </a:xfrm>
        </p:spPr>
        <p:txBody>
          <a:bodyPr>
            <a:normAutofit lnSpcReduction="10000"/>
          </a:bodyPr>
          <a:lstStyle/>
          <a:p>
            <a:r>
              <a:rPr lang="en-IN" dirty="0"/>
              <a:t>Buchman, A.S. Et al. (2019) ‘Physical activity and risk of Parkinson’s disease’, Neurology, 92(10), pp. E1240–e1247. </a:t>
            </a:r>
            <a:r>
              <a:rPr lang="en-IN" dirty="0">
                <a:hlinkClick r:id="rId2"/>
              </a:rPr>
              <a:t>https://doi.org/10.1212/WNL.0000000000007020</a:t>
            </a:r>
            <a:r>
              <a:rPr lang="en-IN" dirty="0"/>
              <a:t>
Carers UK (2024) State of Caring Report 2024. London: Carers UK. </a:t>
            </a:r>
            <a:r>
              <a:rPr lang="en-IN" dirty="0">
                <a:hlinkClick r:id="rId3"/>
              </a:rPr>
              <a:t>https://www.carersuk.org/reports/state-of-caring-report-2024</a:t>
            </a:r>
            <a:r>
              <a:rPr lang="en-IN" dirty="0"/>
              <a:t>
Chaudhuri, K.R., Healy, D.G. And </a:t>
            </a:r>
            <a:r>
              <a:rPr lang="en-IN" dirty="0" err="1"/>
              <a:t>Schapira</a:t>
            </a:r>
            <a:r>
              <a:rPr lang="en-IN" dirty="0"/>
              <a:t>, A.H. (2021) ‘Non-motor symptoms of Parkinson’s disease’, The Lancet Neurology, 20(2), pp. 135–148. </a:t>
            </a:r>
            <a:r>
              <a:rPr lang="en-IN" dirty="0">
                <a:hlinkClick r:id="rId4"/>
              </a:rPr>
              <a:t>https://doi.org/10.1016/S1474-4422(20)30405-3</a:t>
            </a:r>
            <a:r>
              <a:rPr lang="en-IN" dirty="0"/>
              <a:t>
Coulter, A., </a:t>
            </a:r>
            <a:r>
              <a:rPr lang="en-IN" dirty="0" err="1"/>
              <a:t>Locock</a:t>
            </a:r>
            <a:r>
              <a:rPr lang="en-IN" dirty="0"/>
              <a:t>, L. And </a:t>
            </a:r>
            <a:r>
              <a:rPr lang="en-IN" dirty="0" err="1"/>
              <a:t>Ziebland</a:t>
            </a:r>
            <a:r>
              <a:rPr lang="en-IN" dirty="0"/>
              <a:t>, S. (2021) Personalised care and shared decision-making in long-term conditions. Oxford: Oxford University Press.
Cummings, J.L. Et al. (2020) ‘Parkinson’s disease: non-motor symptom management’, Clinical Therapeutics, 42(7), pp. 1082–1098. </a:t>
            </a:r>
            <a:r>
              <a:rPr lang="en-IN" dirty="0">
                <a:hlinkClick r:id="rId5"/>
              </a:rPr>
              <a:t>https://doi.org/10.1016/j.clinthera.2020.05.001</a:t>
            </a:r>
            <a:endParaRPr lang="en-IN" dirty="0"/>
          </a:p>
          <a:p>
            <a:r>
              <a:rPr lang="en-IN" dirty="0"/>
              <a:t>Department of Health and Social Care (DHSC) (2023) Major conditions strategy: Neurological conditions evidence. London: DHSC. </a:t>
            </a:r>
            <a:r>
              <a:rPr lang="en-IN" dirty="0">
                <a:hlinkClick r:id="rId6"/>
              </a:rPr>
              <a:t>https://www.gov.uk/government/publications/major-conditions-strategy-neurological-conditions</a:t>
            </a:r>
            <a:endParaRPr lang="en-IN" dirty="0"/>
          </a:p>
          <a:p>
            <a:endParaRPr lang="en-US" dirty="0"/>
          </a:p>
        </p:txBody>
      </p:sp>
    </p:spTree>
    <p:extLst>
      <p:ext uri="{BB962C8B-B14F-4D97-AF65-F5344CB8AC3E}">
        <p14:creationId xmlns:p14="http://schemas.microsoft.com/office/powerpoint/2010/main" val="3401357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F96168-8724-16EC-0A8D-18D874ACB0F0}"/>
              </a:ext>
            </a:extLst>
          </p:cNvPr>
          <p:cNvSpPr>
            <a:spLocks noGrp="1"/>
          </p:cNvSpPr>
          <p:nvPr>
            <p:ph idx="1"/>
          </p:nvPr>
        </p:nvSpPr>
        <p:spPr>
          <a:xfrm>
            <a:off x="0" y="248652"/>
            <a:ext cx="12192000" cy="6768268"/>
          </a:xfrm>
        </p:spPr>
        <p:txBody>
          <a:bodyPr>
            <a:normAutofit fontScale="92500" lnSpcReduction="10000"/>
          </a:bodyPr>
          <a:lstStyle/>
          <a:p>
            <a:r>
              <a:rPr lang="en-IN" dirty="0"/>
              <a:t>Fasano, A. And </a:t>
            </a:r>
            <a:r>
              <a:rPr lang="en-IN" dirty="0" err="1"/>
              <a:t>Espay</a:t>
            </a:r>
            <a:r>
              <a:rPr lang="en-IN" dirty="0"/>
              <a:t>, A.J. (2020) ‘Therapeutic advances in Parkinson’s disease’, The Lancet Neurology, 19(12), pp. 1108–1124. </a:t>
            </a:r>
            <a:r>
              <a:rPr lang="en-IN" dirty="0">
                <a:hlinkClick r:id="rId2"/>
              </a:rPr>
              <a:t>https://doi.org/10.1016/S1474-4422(20)30287-0</a:t>
            </a:r>
            <a:endParaRPr lang="en-IN" dirty="0"/>
          </a:p>
          <a:p>
            <a:pPr marL="0" indent="0">
              <a:buNone/>
            </a:pPr>
            <a:r>
              <a:rPr lang="en-IN" dirty="0"/>
              <a:t>
GBD Neurology Collaborators (2022) ‘Global burden of Parkinson’s disease, 1990–2019’, The Lancet Neurology, 21(10), pp. 877–897. </a:t>
            </a:r>
            <a:r>
              <a:rPr lang="en-IN" dirty="0">
                <a:hlinkClick r:id="rId3"/>
              </a:rPr>
              <a:t>https://doi.org/10.1016/S1474-4422(22)00184-8</a:t>
            </a:r>
            <a:r>
              <a:rPr lang="en-IN" dirty="0"/>
              <a:t>
Hu, G. Et al. (2020) ‘Type 2 diabetes and risk of Parkinson’s disease: systematic review’, Movement Disorders, 35(8), pp. 1416–1424. </a:t>
            </a:r>
            <a:r>
              <a:rPr lang="en-IN" dirty="0">
                <a:hlinkClick r:id="rId4"/>
              </a:rPr>
              <a:t>https://doi.org/10.1002/mds.28072</a:t>
            </a:r>
            <a:r>
              <a:rPr lang="en-IN" dirty="0"/>
              <a:t>
</a:t>
            </a:r>
            <a:r>
              <a:rPr lang="en-IN" dirty="0" err="1"/>
              <a:t>Kalia</a:t>
            </a:r>
            <a:r>
              <a:rPr lang="en-IN" dirty="0"/>
              <a:t>, L.V. And Lang, A.E. (2015) ‘Parkinson’s disease’, The Lancet, 386(9996), pp. 896–912.</a:t>
            </a:r>
            <a:r>
              <a:rPr lang="en-IN" dirty="0">
                <a:hlinkClick r:id="rId5"/>
              </a:rPr>
              <a:t>https://doi.org/10.1016/S0140-6736(14)61393-3</a:t>
            </a:r>
            <a:r>
              <a:rPr lang="en-IN" dirty="0"/>
              <a:t>
</a:t>
            </a:r>
            <a:r>
              <a:rPr lang="en-IN" dirty="0" err="1"/>
              <a:t>Keus</a:t>
            </a:r>
            <a:r>
              <a:rPr lang="en-IN" dirty="0"/>
              <a:t>, S.H.J. Et al. (2019) European Physiotherapy Guideline for Parkinson’s Disease. Nijmegen: </a:t>
            </a:r>
            <a:r>
              <a:rPr lang="en-IN" dirty="0" err="1"/>
              <a:t>ParkinsonNet</a:t>
            </a:r>
            <a:r>
              <a:rPr lang="en-IN" dirty="0"/>
              <a:t>. </a:t>
            </a:r>
            <a:r>
              <a:rPr lang="en-IN" dirty="0">
                <a:hlinkClick r:id="rId6"/>
              </a:rPr>
              <a:t>https://www.parkinsonnet.nl/guidelines</a:t>
            </a:r>
            <a:endParaRPr lang="en-IN" dirty="0"/>
          </a:p>
          <a:p>
            <a:r>
              <a:rPr lang="en-IN" dirty="0"/>
              <a:t>
</a:t>
            </a:r>
            <a:r>
              <a:rPr lang="en-IN" dirty="0" err="1"/>
              <a:t>Marras</a:t>
            </a:r>
            <a:r>
              <a:rPr lang="en-IN" dirty="0"/>
              <a:t>, C. And Chaudhuri, K.R. (2021) ‘</a:t>
            </a:r>
            <a:r>
              <a:rPr lang="en-IN" dirty="0" err="1"/>
              <a:t>Nonmotor</a:t>
            </a:r>
            <a:r>
              <a:rPr lang="en-IN" dirty="0"/>
              <a:t> features of Parkinson’s disease subtypes’, Movement Disorders, 36(3), pp. 593–608. </a:t>
            </a:r>
            <a:r>
              <a:rPr lang="en-IN" dirty="0">
                <a:hlinkClick r:id="rId7"/>
              </a:rPr>
              <a:t>https://doi.org/10.1002/mds.28464</a:t>
            </a:r>
            <a:endParaRPr lang="en-IN" dirty="0"/>
          </a:p>
          <a:p>
            <a:endParaRPr lang="en-US" dirty="0"/>
          </a:p>
        </p:txBody>
      </p:sp>
    </p:spTree>
    <p:extLst>
      <p:ext uri="{BB962C8B-B14F-4D97-AF65-F5344CB8AC3E}">
        <p14:creationId xmlns:p14="http://schemas.microsoft.com/office/powerpoint/2010/main" val="1130842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50DD0A-CF34-328E-FBB3-A7695905EA6D}"/>
              </a:ext>
            </a:extLst>
          </p:cNvPr>
          <p:cNvSpPr>
            <a:spLocks noGrp="1"/>
          </p:cNvSpPr>
          <p:nvPr>
            <p:ph idx="1"/>
          </p:nvPr>
        </p:nvSpPr>
        <p:spPr>
          <a:xfrm>
            <a:off x="104723" y="114182"/>
            <a:ext cx="12087277" cy="6658246"/>
          </a:xfrm>
        </p:spPr>
        <p:txBody>
          <a:bodyPr>
            <a:normAutofit fontScale="77500" lnSpcReduction="20000"/>
          </a:bodyPr>
          <a:lstStyle/>
          <a:p>
            <a:r>
              <a:rPr lang="en-IN" dirty="0" err="1"/>
              <a:t>Kalia</a:t>
            </a:r>
            <a:r>
              <a:rPr lang="en-IN" dirty="0"/>
              <a:t>, L.V. And Lang, A.E. (2015) ‘Parkinson’s disease’, The Lancet, 386(9996), pp. 896–912. </a:t>
            </a:r>
            <a:r>
              <a:rPr lang="en-IN" dirty="0">
                <a:hlinkClick r:id="rId2"/>
              </a:rPr>
              <a:t>https://doi.org/10.1016/S0140-6736(14)61393-3</a:t>
            </a:r>
            <a:r>
              <a:rPr lang="en-IN" dirty="0"/>
              <a:t>
</a:t>
            </a:r>
            <a:r>
              <a:rPr lang="en-IN" dirty="0" err="1"/>
              <a:t>Keus</a:t>
            </a:r>
            <a:r>
              <a:rPr lang="en-IN" dirty="0"/>
              <a:t>, S.H.J. Et al. (2019) European Physiotherapy Guideline for Parkinson’s Disease. Nijmegen: </a:t>
            </a:r>
            <a:r>
              <a:rPr lang="en-IN" dirty="0" err="1"/>
              <a:t>ParkinsonNet.</a:t>
            </a:r>
            <a:r>
              <a:rPr lang="en-IN" dirty="0" err="1">
                <a:hlinkClick r:id="rId3"/>
              </a:rPr>
              <a:t>https</a:t>
            </a:r>
            <a:r>
              <a:rPr lang="en-IN" dirty="0">
                <a:hlinkClick r:id="rId3"/>
              </a:rPr>
              <a:t>://www.parkinsonnet.nl/guidelines</a:t>
            </a:r>
            <a:r>
              <a:rPr lang="en-IN" dirty="0"/>
              <a:t>
</a:t>
            </a:r>
            <a:r>
              <a:rPr lang="en-IN" dirty="0" err="1"/>
              <a:t>Marras</a:t>
            </a:r>
            <a:r>
              <a:rPr lang="en-IN" dirty="0"/>
              <a:t>, C. And Chaudhuri, K.R. (2021) ‘</a:t>
            </a:r>
            <a:r>
              <a:rPr lang="en-IN" dirty="0" err="1"/>
              <a:t>Nonmotor</a:t>
            </a:r>
            <a:r>
              <a:rPr lang="en-IN" dirty="0"/>
              <a:t> features of Parkinson’s disease subtypes’, Movement Disorders, 36(3), pp. 593–608. </a:t>
            </a:r>
            <a:r>
              <a:rPr lang="en-IN" dirty="0">
                <a:hlinkClick r:id="rId4"/>
              </a:rPr>
              <a:t>https://doi.org/10.1002/mds.28464</a:t>
            </a:r>
            <a:endParaRPr lang="en-IN" dirty="0"/>
          </a:p>
          <a:p>
            <a:r>
              <a:rPr lang="en-IN" dirty="0"/>
              <a:t>National Audit Office (NAO) (2024) Health and social care integration report. London: NAO. </a:t>
            </a:r>
            <a:r>
              <a:rPr lang="en-IN" dirty="0">
                <a:hlinkClick r:id="rId5"/>
              </a:rPr>
              <a:t>https://www.nao.org.uk/reports/health-and-social-care-integration</a:t>
            </a:r>
            <a:r>
              <a:rPr lang="en-IN" dirty="0"/>
              <a:t>
National Health Service (NHS) Digital (2024) Health Survey for England: Long-term conditions. London: NHS Digital. </a:t>
            </a:r>
            <a:r>
              <a:rPr lang="en-IN" dirty="0">
                <a:hlinkClick r:id="rId6"/>
              </a:rPr>
              <a:t>https://digital.nhs.uk/data-and-information/publications</a:t>
            </a:r>
            <a:endParaRPr lang="en-IN" dirty="0"/>
          </a:p>
          <a:p>
            <a:r>
              <a:rPr lang="en-IN" dirty="0"/>
              <a:t>National Health Service (NHS) England (2019) Universal personalised care: Implementing the comprehensive model. London: NHS England. </a:t>
            </a:r>
            <a:r>
              <a:rPr lang="en-IN" dirty="0">
                <a:hlinkClick r:id="rId7"/>
              </a:rPr>
              <a:t>https://www.england.nhs.uk/personalisedcare</a:t>
            </a:r>
            <a:r>
              <a:rPr lang="en-IN" dirty="0"/>
              <a:t>
National Health Service (NHS) England (2020) Social prescribing and community-based support. London: NHS England. </a:t>
            </a:r>
            <a:r>
              <a:rPr lang="en-IN" dirty="0">
                <a:hlinkClick r:id="rId8"/>
              </a:rPr>
              <a:t>https://www.england.nhs.uk/personalisedcare/social-prescribing</a:t>
            </a:r>
            <a:r>
              <a:rPr lang="en-IN" dirty="0"/>
              <a:t>
National Health Service (NHS) England (2021) Long-term conditions care model. London: NHS </a:t>
            </a:r>
            <a:r>
              <a:rPr lang="en-IN" dirty="0" err="1"/>
              <a:t>England.</a:t>
            </a:r>
            <a:r>
              <a:rPr lang="en-IN" dirty="0" err="1">
                <a:hlinkClick r:id="rId9"/>
              </a:rPr>
              <a:t>https</a:t>
            </a:r>
            <a:r>
              <a:rPr lang="en-IN" dirty="0">
                <a:hlinkClick r:id="rId9"/>
              </a:rPr>
              <a:t>://www.england.nhs.uk/publication/long-term-conditions-care-model</a:t>
            </a:r>
            <a:r>
              <a:rPr lang="en-IN" dirty="0"/>
              <a:t>
National Institute for Health and Care Excellence (NICE) (2017) Parkinson’s disease in adults: NG71. London: NICE. </a:t>
            </a:r>
            <a:r>
              <a:rPr lang="en-IN" dirty="0">
                <a:hlinkClick r:id="rId10"/>
              </a:rPr>
              <a:t>https://www.nice.org.uk/guidance/ng71</a:t>
            </a:r>
            <a:r>
              <a:rPr lang="en-IN" dirty="0"/>
              <a:t>
National Institute for Health and Care Excellence (NICE) (2018) Parkinson’s disease: Quality standard QS164. London: NICE. </a:t>
            </a:r>
            <a:r>
              <a:rPr lang="en-IN" dirty="0">
                <a:hlinkClick r:id="rId11"/>
              </a:rPr>
              <a:t>https://www.nice.org.uk/guidance/qs164</a:t>
            </a:r>
            <a:endParaRPr lang="en-IN" dirty="0"/>
          </a:p>
          <a:p>
            <a:endParaRPr lang="en-US" dirty="0"/>
          </a:p>
        </p:txBody>
      </p:sp>
    </p:spTree>
    <p:extLst>
      <p:ext uri="{BB962C8B-B14F-4D97-AF65-F5344CB8AC3E}">
        <p14:creationId xmlns:p14="http://schemas.microsoft.com/office/powerpoint/2010/main" val="3266476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5759FF-C2AD-5199-7CDC-B083516ECC32}"/>
              </a:ext>
            </a:extLst>
          </p:cNvPr>
          <p:cNvSpPr>
            <a:spLocks noGrp="1"/>
          </p:cNvSpPr>
          <p:nvPr>
            <p:ph idx="1"/>
          </p:nvPr>
        </p:nvSpPr>
        <p:spPr>
          <a:xfrm>
            <a:off x="0" y="101956"/>
            <a:ext cx="12192000" cy="4351338"/>
          </a:xfrm>
        </p:spPr>
        <p:txBody>
          <a:bodyPr>
            <a:noAutofit/>
          </a:bodyPr>
          <a:lstStyle/>
          <a:p>
            <a:r>
              <a:rPr lang="en-IN" sz="1600" dirty="0"/>
              <a:t>Nursing and Midwifery Council (NMC) (2018) The Code: Professional standards of practice and behaviour for nurses, midwives and nursing associates. London: </a:t>
            </a:r>
            <a:r>
              <a:rPr lang="en-IN" sz="1600" dirty="0" err="1"/>
              <a:t>NMC.</a:t>
            </a:r>
            <a:r>
              <a:rPr lang="en-IN" sz="1600" dirty="0" err="1">
                <a:hlinkClick r:id="rId2"/>
              </a:rPr>
              <a:t>https</a:t>
            </a:r>
            <a:r>
              <a:rPr lang="en-IN" sz="1600" dirty="0">
                <a:hlinkClick r:id="rId2"/>
              </a:rPr>
              <a:t>://www.nmc.org.uk/standards/cod</a:t>
            </a:r>
            <a:endParaRPr lang="en-IN" sz="1600" dirty="0"/>
          </a:p>
          <a:p>
            <a:r>
              <a:rPr lang="en-IN" sz="1600" dirty="0"/>
              <a:t>Parkinson’s UK (2023) The cost of living with Parkinson’s. London: Parkinson’s </a:t>
            </a:r>
            <a:r>
              <a:rPr lang="en-IN" sz="1600" dirty="0" err="1"/>
              <a:t>UK.</a:t>
            </a:r>
            <a:r>
              <a:rPr lang="en-IN" sz="1600" dirty="0" err="1">
                <a:hlinkClick r:id="rId3"/>
              </a:rPr>
              <a:t>https</a:t>
            </a:r>
            <a:r>
              <a:rPr lang="en-IN" sz="1600" dirty="0">
                <a:hlinkClick r:id="rId3"/>
              </a:rPr>
              <a:t>://www.parkinsons.org.uk</a:t>
            </a:r>
            <a:r>
              <a:rPr lang="en-IN" sz="1600" dirty="0"/>
              <a:t>
Parkinson’s UK (2025) Parkinson’s prevalence and statistics 2025. London: Parkinson’s UK. </a:t>
            </a:r>
            <a:r>
              <a:rPr lang="en-IN" sz="1600" dirty="0">
                <a:hlinkClick r:id="rId4"/>
              </a:rPr>
              <a:t>https://www.parkinsons.org.uk/statistics</a:t>
            </a:r>
            <a:r>
              <a:rPr lang="en-IN" sz="1600" dirty="0"/>
              <a:t>
</a:t>
            </a:r>
            <a:r>
              <a:rPr lang="en-IN" sz="1600" dirty="0" err="1"/>
              <a:t>Postuma</a:t>
            </a:r>
            <a:r>
              <a:rPr lang="en-IN" sz="1600" dirty="0"/>
              <a:t>, R.B. Et al. (2019) ‘Prodromal Parkinson’s disease: the decade past, the decade to come’, Movement Disorders, 34(5), pp. 665–675. Available at: </a:t>
            </a:r>
            <a:r>
              <a:rPr lang="en-IN" sz="1600" dirty="0">
                <a:hlinkClick r:id="rId5"/>
              </a:rPr>
              <a:t>https://doi.org/10.1002/mds.27670</a:t>
            </a:r>
            <a:r>
              <a:rPr lang="en-IN" sz="1600" dirty="0"/>
              <a:t>
Public Health England (2023) Long-term neurological conditions profile: Parkinson’s disease. London: PHE. </a:t>
            </a:r>
            <a:r>
              <a:rPr lang="en-IN" sz="1600" dirty="0">
                <a:hlinkClick r:id="rId6"/>
              </a:rPr>
              <a:t>https://fingertips.phe.org.uk/profile/neurological-conditions</a:t>
            </a:r>
            <a:r>
              <a:rPr lang="en-IN" sz="1600" dirty="0"/>
              <a:t>
Rajput, A.H. (2020) Parkinson’s disease: Pathogenesis and clinical features. Cambridge: Cambridge University Press.
Rees, K. Et al. (2022) ‘Dietary patterns and risk of Parkinson’s disease’, Nutrition Reviews, 80(4), pp. 615–630.  </a:t>
            </a:r>
            <a:r>
              <a:rPr lang="en-IN" sz="1600" dirty="0">
                <a:hlinkClick r:id="rId7"/>
              </a:rPr>
              <a:t>https://doi.org/10.1093/nutrit/nuaa150</a:t>
            </a:r>
            <a:endParaRPr lang="en-IN" sz="1600" dirty="0"/>
          </a:p>
          <a:p>
            <a:r>
              <a:rPr lang="en-IN" sz="1600" dirty="0"/>
              <a:t>Reeve, A., </a:t>
            </a:r>
            <a:r>
              <a:rPr lang="en-IN" sz="1600" dirty="0" err="1"/>
              <a:t>Simcox</a:t>
            </a:r>
            <a:r>
              <a:rPr lang="en-IN" sz="1600" dirty="0"/>
              <a:t>, E. And Turnbull, D. (2019) ‘Ageing and mitochondrial dysfunction in Parkinson’s’, Trends in Neurosciences, 42(3), pp. 140–150.</a:t>
            </a:r>
            <a:r>
              <a:rPr lang="en-IN" sz="1600" dirty="0">
                <a:hlinkClick r:id="rId8"/>
              </a:rPr>
              <a:t>https://doi.org/10.1016/j.tins.2018.12.007</a:t>
            </a:r>
            <a:r>
              <a:rPr lang="en-IN" sz="1600" dirty="0"/>
              <a:t>
Saeed, U. Et al. (2021) ‘The role of </a:t>
            </a:r>
            <a:r>
              <a:rPr lang="en-IN" sz="1600" dirty="0" err="1"/>
              <a:t>DaTscan</a:t>
            </a:r>
            <a:r>
              <a:rPr lang="en-IN" sz="1600" dirty="0"/>
              <a:t> in Parkinson’s diagnosis’, Movement Disorders Clinical Practice, 8(6), pp. 958–965. Available at: </a:t>
            </a:r>
            <a:r>
              <a:rPr lang="en-IN" sz="1600" dirty="0">
                <a:hlinkClick r:id="rId9"/>
              </a:rPr>
              <a:t>https://doi.org/10.1002/mdc3.13241</a:t>
            </a:r>
            <a:r>
              <a:rPr lang="en-IN" sz="1600" dirty="0"/>
              <a:t>
</a:t>
            </a:r>
            <a:r>
              <a:rPr lang="en-IN" sz="1600" dirty="0" err="1"/>
              <a:t>Schrag</a:t>
            </a:r>
            <a:r>
              <a:rPr lang="en-IN" sz="1600" dirty="0"/>
              <a:t>, A. Et al. (2018) ‘Medical costs of Parkinson’s disease: UK evidence’, UCL </a:t>
            </a:r>
            <a:r>
              <a:rPr lang="en-IN" sz="1600" dirty="0" err="1"/>
              <a:t>News.</a:t>
            </a:r>
            <a:r>
              <a:rPr lang="en-IN" sz="1600" dirty="0" err="1">
                <a:hlinkClick r:id="rId10"/>
              </a:rPr>
              <a:t>https</a:t>
            </a:r>
            <a:r>
              <a:rPr lang="en-IN" sz="1600" dirty="0">
                <a:hlinkClick r:id="rId10"/>
              </a:rPr>
              <a:t>://www.ucl.ac.uk/news</a:t>
            </a:r>
            <a:r>
              <a:rPr lang="en-IN" sz="1600" dirty="0"/>
              <a:t>
Stern, M.B. (2018) Parkinson’s disease: Diagnosis and management. New York: McGraw-Hill.
UCL (2018) Medical costs of Parkinson’s higher than for others of same age, UCL News, 30 May.  </a:t>
            </a:r>
            <a:r>
              <a:rPr lang="en-IN" sz="1600" dirty="0">
                <a:hlinkClick r:id="rId11"/>
              </a:rPr>
              <a:t>https://www.ucl.ac.uk/news/2018/may/medical-costs-parkinsons-higher</a:t>
            </a:r>
            <a:endParaRPr lang="en-IN" sz="1600" dirty="0"/>
          </a:p>
        </p:txBody>
      </p:sp>
    </p:spTree>
    <p:extLst>
      <p:ext uri="{BB962C8B-B14F-4D97-AF65-F5344CB8AC3E}">
        <p14:creationId xmlns:p14="http://schemas.microsoft.com/office/powerpoint/2010/main" val="31249943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“Parkinson’s Disease: Improving Diagnosis, Treatment, and Long-Term Care in UK Health Practice”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JAIMIN JADAV</dc:creator>
  <cp:lastModifiedBy>JAIMIN JADAV</cp:lastModifiedBy>
  <cp:revision>11</cp:revision>
  <dcterms:created xsi:type="dcterms:W3CDTF">2025-11-06T16:19:24Z</dcterms:created>
  <dcterms:modified xsi:type="dcterms:W3CDTF">2025-11-10T01:24:37Z</dcterms:modified>
</cp:coreProperties>
</file>