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1"/>
  </p:notesMasterIdLst>
  <p:sldIdLst>
    <p:sldId id="269" r:id="rId5"/>
    <p:sldId id="312" r:id="rId6"/>
    <p:sldId id="319" r:id="rId7"/>
    <p:sldId id="326" r:id="rId8"/>
    <p:sldId id="328" r:id="rId9"/>
    <p:sldId id="320" r:id="rId10"/>
    <p:sldId id="311" r:id="rId11"/>
    <p:sldId id="321" r:id="rId12"/>
    <p:sldId id="323" r:id="rId13"/>
    <p:sldId id="322" r:id="rId14"/>
    <p:sldId id="315" r:id="rId15"/>
    <p:sldId id="309" r:id="rId16"/>
    <p:sldId id="318" r:id="rId17"/>
    <p:sldId id="310" r:id="rId18"/>
    <p:sldId id="303" r:id="rId19"/>
    <p:sldId id="313" r:id="rId20"/>
    <p:sldId id="324" r:id="rId21"/>
    <p:sldId id="325" r:id="rId22"/>
    <p:sldId id="327" r:id="rId23"/>
    <p:sldId id="301" r:id="rId24"/>
    <p:sldId id="268" r:id="rId25"/>
    <p:sldId id="306" r:id="rId26"/>
    <p:sldId id="289" r:id="rId27"/>
    <p:sldId id="314" r:id="rId28"/>
    <p:sldId id="307" r:id="rId29"/>
    <p:sldId id="290" r:id="rId30"/>
  </p:sldIdLst>
  <p:sldSz cx="12192000" cy="6858000"/>
  <p:notesSz cx="6858000" cy="1057275"/>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F7A8B5B-17F3-4351-82BF-3D3BD32C1DAC}">
          <p14:sldIdLst>
            <p14:sldId id="269"/>
            <p14:sldId id="312"/>
            <p14:sldId id="319"/>
            <p14:sldId id="326"/>
            <p14:sldId id="328"/>
            <p14:sldId id="320"/>
            <p14:sldId id="311"/>
            <p14:sldId id="321"/>
            <p14:sldId id="323"/>
            <p14:sldId id="322"/>
            <p14:sldId id="315"/>
            <p14:sldId id="309"/>
            <p14:sldId id="318"/>
            <p14:sldId id="310"/>
            <p14:sldId id="303"/>
            <p14:sldId id="313"/>
            <p14:sldId id="324"/>
            <p14:sldId id="325"/>
            <p14:sldId id="327"/>
            <p14:sldId id="301"/>
            <p14:sldId id="268"/>
            <p14:sldId id="306"/>
            <p14:sldId id="289"/>
            <p14:sldId id="314"/>
            <p14:sldId id="307"/>
            <p14:sldId id="29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B7DCE6-3FC9-4CD6-A0B3-769C3540167A}" v="3" dt="2020-09-22T09:54:34.8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222" autoAdjust="0"/>
    <p:restoredTop sz="94660"/>
  </p:normalViewPr>
  <p:slideViewPr>
    <p:cSldViewPr snapToGrid="0">
      <p:cViewPr>
        <p:scale>
          <a:sx n="61" d="100"/>
          <a:sy n="61" d="100"/>
        </p:scale>
        <p:origin x="36" y="198"/>
      </p:cViewPr>
      <p:guideLst/>
    </p:cSldViewPr>
  </p:slideViewPr>
  <p:notesTextViewPr>
    <p:cViewPr>
      <p:scale>
        <a:sx n="1" d="1"/>
        <a:sy n="1" d="1"/>
      </p:scale>
      <p:origin x="0" y="0"/>
    </p:cViewPr>
  </p:notesTextViewPr>
  <p:sorterViewPr>
    <p:cViewPr>
      <p:scale>
        <a:sx n="100" d="100"/>
        <a:sy n="100" d="100"/>
      </p:scale>
      <p:origin x="0" y="-19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diagrams/_rels/data1.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03317091-69FB-47EF-BC68-1210BCFA3F6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70D0C01-5BD9-404B-91AF-9694980FF165}">
      <dgm:prSet custT="1"/>
      <dgm:spPr/>
      <dgm:t>
        <a:bodyPr/>
        <a:lstStyle/>
        <a:p>
          <a:r>
            <a:rPr lang="en-GB" sz="2000" dirty="0"/>
            <a:t>Y</a:t>
          </a:r>
          <a:r>
            <a:rPr lang="en-GB" sz="2000" b="0" i="0" dirty="0"/>
            <a:t>our project should help you to develop new up-to-date skills.</a:t>
          </a:r>
          <a:endParaRPr lang="en-US" sz="2000" dirty="0"/>
        </a:p>
      </dgm:t>
    </dgm:pt>
    <dgm:pt modelId="{AC9B2D14-2181-4D8D-9733-4D7AF06960C9}" type="parTrans" cxnId="{C8512C03-FB01-4B06-A6C3-B6B1FC17AA4F}">
      <dgm:prSet/>
      <dgm:spPr/>
      <dgm:t>
        <a:bodyPr/>
        <a:lstStyle/>
        <a:p>
          <a:endParaRPr lang="en-US" sz="2000"/>
        </a:p>
      </dgm:t>
    </dgm:pt>
    <dgm:pt modelId="{EEBDF1D6-CF30-4C98-9701-9ED73B327715}" type="sibTrans" cxnId="{C8512C03-FB01-4B06-A6C3-B6B1FC17AA4F}">
      <dgm:prSet/>
      <dgm:spPr/>
      <dgm:t>
        <a:bodyPr/>
        <a:lstStyle/>
        <a:p>
          <a:endParaRPr lang="en-US" sz="2000"/>
        </a:p>
      </dgm:t>
    </dgm:pt>
    <dgm:pt modelId="{ACC30149-A0D7-4084-A28A-55DDE8F7A206}">
      <dgm:prSet custT="1"/>
      <dgm:spPr/>
      <dgm:t>
        <a:bodyPr/>
        <a:lstStyle/>
        <a:p>
          <a:r>
            <a:rPr lang="en-GB" sz="2000" dirty="0"/>
            <a:t>Your project should be of interest to you, relevant to your course and your future career.</a:t>
          </a:r>
          <a:endParaRPr lang="en-US" sz="2000" dirty="0"/>
        </a:p>
      </dgm:t>
    </dgm:pt>
    <dgm:pt modelId="{2E31A5D9-3B0F-4EC2-B71C-6AE5A88F227E}" type="parTrans" cxnId="{DCF2021B-4624-4A1A-A008-32890186271B}">
      <dgm:prSet/>
      <dgm:spPr/>
      <dgm:t>
        <a:bodyPr/>
        <a:lstStyle/>
        <a:p>
          <a:endParaRPr lang="en-US" sz="2000"/>
        </a:p>
      </dgm:t>
    </dgm:pt>
    <dgm:pt modelId="{B4956820-6CBC-4F47-8342-8973D7BFE626}" type="sibTrans" cxnId="{DCF2021B-4624-4A1A-A008-32890186271B}">
      <dgm:prSet/>
      <dgm:spPr/>
      <dgm:t>
        <a:bodyPr/>
        <a:lstStyle/>
        <a:p>
          <a:endParaRPr lang="en-US" sz="2000"/>
        </a:p>
      </dgm:t>
    </dgm:pt>
    <dgm:pt modelId="{2F20DD2C-26C9-4B05-8489-7619FF83DB10}">
      <dgm:prSet custT="1"/>
      <dgm:spPr/>
      <dgm:t>
        <a:bodyPr/>
        <a:lstStyle/>
        <a:p>
          <a:r>
            <a:rPr lang="en-GB" sz="1800" dirty="0"/>
            <a:t>In addition to learning new skills, your project will need to have a purpose e.g. to serve the community, to help a group of people, to solve a problem, for an Organisation, to offer a product or service that would add value and benefit society in some way.</a:t>
          </a:r>
          <a:endParaRPr lang="en-US" sz="1800" dirty="0"/>
        </a:p>
      </dgm:t>
    </dgm:pt>
    <dgm:pt modelId="{482A0B00-F1D6-4F91-B2A9-CAE908DF7B47}" type="parTrans" cxnId="{C4C28DA5-2A86-476A-8B8D-EA13D07ECB9A}">
      <dgm:prSet/>
      <dgm:spPr/>
      <dgm:t>
        <a:bodyPr/>
        <a:lstStyle/>
        <a:p>
          <a:endParaRPr lang="en-US" sz="2000"/>
        </a:p>
      </dgm:t>
    </dgm:pt>
    <dgm:pt modelId="{99BB0756-B5AF-49E2-9D31-81F8F09FEDA9}" type="sibTrans" cxnId="{C4C28DA5-2A86-476A-8B8D-EA13D07ECB9A}">
      <dgm:prSet/>
      <dgm:spPr/>
      <dgm:t>
        <a:bodyPr/>
        <a:lstStyle/>
        <a:p>
          <a:endParaRPr lang="en-US" sz="2000"/>
        </a:p>
      </dgm:t>
    </dgm:pt>
    <dgm:pt modelId="{AFB1AC5B-913F-4A29-8F5D-61C2623B7A75}">
      <dgm:prSet custT="1"/>
      <dgm:spPr/>
      <dgm:t>
        <a:bodyPr/>
        <a:lstStyle/>
        <a:p>
          <a:r>
            <a:rPr lang="en-GB" sz="2000" dirty="0"/>
            <a:t>Due to the time limitations, be careful to limit the scope of your project.</a:t>
          </a:r>
          <a:endParaRPr lang="en-US" sz="2000" dirty="0"/>
        </a:p>
      </dgm:t>
    </dgm:pt>
    <dgm:pt modelId="{37C5C664-97C5-4557-BBB9-58CBC17AADEF}" type="parTrans" cxnId="{4D2E29CC-B81D-4241-8B2A-42EDB3B0028D}">
      <dgm:prSet/>
      <dgm:spPr/>
      <dgm:t>
        <a:bodyPr/>
        <a:lstStyle/>
        <a:p>
          <a:endParaRPr lang="en-US" sz="2000"/>
        </a:p>
      </dgm:t>
    </dgm:pt>
    <dgm:pt modelId="{306C3A29-657B-4109-9A33-697B32B0774F}" type="sibTrans" cxnId="{4D2E29CC-B81D-4241-8B2A-42EDB3B0028D}">
      <dgm:prSet/>
      <dgm:spPr/>
      <dgm:t>
        <a:bodyPr/>
        <a:lstStyle/>
        <a:p>
          <a:endParaRPr lang="en-US" sz="2000"/>
        </a:p>
      </dgm:t>
    </dgm:pt>
    <dgm:pt modelId="{4C40C8C8-F352-465D-BC3C-26DA19E54B06}" type="pres">
      <dgm:prSet presAssocID="{03317091-69FB-47EF-BC68-1210BCFA3F67}" presName="root" presStyleCnt="0">
        <dgm:presLayoutVars>
          <dgm:dir/>
          <dgm:resizeHandles val="exact"/>
        </dgm:presLayoutVars>
      </dgm:prSet>
      <dgm:spPr/>
    </dgm:pt>
    <dgm:pt modelId="{05B4030A-3DB3-45CE-9938-950D133027A9}" type="pres">
      <dgm:prSet presAssocID="{170D0C01-5BD9-404B-91AF-9694980FF165}" presName="compNode" presStyleCnt="0"/>
      <dgm:spPr/>
    </dgm:pt>
    <dgm:pt modelId="{309532B1-86CD-46BE-9545-6EC458EF7927}" type="pres">
      <dgm:prSet presAssocID="{170D0C01-5BD9-404B-91AF-9694980FF165}" presName="bgRect" presStyleLbl="bgShp" presStyleIdx="0" presStyleCnt="4"/>
      <dgm:spPr/>
    </dgm:pt>
    <dgm:pt modelId="{629E6293-03AC-4C5A-BCF8-661CD3EE586A}" type="pres">
      <dgm:prSet presAssocID="{170D0C01-5BD9-404B-91AF-9694980FF16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Internet"/>
        </a:ext>
      </dgm:extLst>
    </dgm:pt>
    <dgm:pt modelId="{D28E4DE4-A12F-4C6D-923C-7C81FD7617EB}" type="pres">
      <dgm:prSet presAssocID="{170D0C01-5BD9-404B-91AF-9694980FF165}" presName="spaceRect" presStyleCnt="0"/>
      <dgm:spPr/>
    </dgm:pt>
    <dgm:pt modelId="{58C61B08-9578-4EF4-BC93-96DE761DCD32}" type="pres">
      <dgm:prSet presAssocID="{170D0C01-5BD9-404B-91AF-9694980FF165}" presName="parTx" presStyleLbl="revTx" presStyleIdx="0" presStyleCnt="4">
        <dgm:presLayoutVars>
          <dgm:chMax val="0"/>
          <dgm:chPref val="0"/>
        </dgm:presLayoutVars>
      </dgm:prSet>
      <dgm:spPr/>
    </dgm:pt>
    <dgm:pt modelId="{7931A02E-3206-4DCC-8C27-7D70B44F17B7}" type="pres">
      <dgm:prSet presAssocID="{EEBDF1D6-CF30-4C98-9701-9ED73B327715}" presName="sibTrans" presStyleCnt="0"/>
      <dgm:spPr/>
    </dgm:pt>
    <dgm:pt modelId="{91A23104-7CB9-4C64-85CD-94A62E3778A2}" type="pres">
      <dgm:prSet presAssocID="{ACC30149-A0D7-4084-A28A-55DDE8F7A206}" presName="compNode" presStyleCnt="0"/>
      <dgm:spPr/>
    </dgm:pt>
    <dgm:pt modelId="{55A7A872-3C53-4105-9F43-398CD9F6E700}" type="pres">
      <dgm:prSet presAssocID="{ACC30149-A0D7-4084-A28A-55DDE8F7A206}" presName="bgRect" presStyleLbl="bgShp" presStyleIdx="1" presStyleCnt="4"/>
      <dgm:spPr/>
    </dgm:pt>
    <dgm:pt modelId="{FA5DC958-8F99-4944-9A52-B73475C8AB4E}" type="pres">
      <dgm:prSet presAssocID="{ACC30149-A0D7-4084-A28A-55DDE8F7A20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Future"/>
        </a:ext>
      </dgm:extLst>
    </dgm:pt>
    <dgm:pt modelId="{8076DA47-2288-4A69-BF20-318A67E5E857}" type="pres">
      <dgm:prSet presAssocID="{ACC30149-A0D7-4084-A28A-55DDE8F7A206}" presName="spaceRect" presStyleCnt="0"/>
      <dgm:spPr/>
    </dgm:pt>
    <dgm:pt modelId="{8456724A-F6DE-45CD-ABC6-CCB4B7B4874D}" type="pres">
      <dgm:prSet presAssocID="{ACC30149-A0D7-4084-A28A-55DDE8F7A206}" presName="parTx" presStyleLbl="revTx" presStyleIdx="1" presStyleCnt="4">
        <dgm:presLayoutVars>
          <dgm:chMax val="0"/>
          <dgm:chPref val="0"/>
        </dgm:presLayoutVars>
      </dgm:prSet>
      <dgm:spPr/>
    </dgm:pt>
    <dgm:pt modelId="{EA933FD9-2E83-4A4A-9885-F4D01C2315BB}" type="pres">
      <dgm:prSet presAssocID="{B4956820-6CBC-4F47-8342-8973D7BFE626}" presName="sibTrans" presStyleCnt="0"/>
      <dgm:spPr/>
    </dgm:pt>
    <dgm:pt modelId="{7EF59A80-F571-4C8C-B576-A1A0D890F6A7}" type="pres">
      <dgm:prSet presAssocID="{2F20DD2C-26C9-4B05-8489-7619FF83DB10}" presName="compNode" presStyleCnt="0"/>
      <dgm:spPr/>
    </dgm:pt>
    <dgm:pt modelId="{EEAD024D-9F26-4143-9007-7C68A75C3BFF}" type="pres">
      <dgm:prSet presAssocID="{2F20DD2C-26C9-4B05-8489-7619FF83DB10}" presName="bgRect" presStyleLbl="bgShp" presStyleIdx="2" presStyleCnt="4"/>
      <dgm:spPr/>
    </dgm:pt>
    <dgm:pt modelId="{79778344-C0D0-4CF3-ABAD-8905003F5A3A}" type="pres">
      <dgm:prSet presAssocID="{2F20DD2C-26C9-4B05-8489-7619FF83DB10}" presName="icon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Hero Male"/>
        </a:ext>
      </dgm:extLst>
    </dgm:pt>
    <dgm:pt modelId="{BF2FA516-7A74-4631-A22E-188F1E19B090}" type="pres">
      <dgm:prSet presAssocID="{2F20DD2C-26C9-4B05-8489-7619FF83DB10}" presName="spaceRect" presStyleCnt="0"/>
      <dgm:spPr/>
    </dgm:pt>
    <dgm:pt modelId="{631B67DB-803A-4303-8AF0-4328279DC98F}" type="pres">
      <dgm:prSet presAssocID="{2F20DD2C-26C9-4B05-8489-7619FF83DB10}" presName="parTx" presStyleLbl="revTx" presStyleIdx="2" presStyleCnt="4">
        <dgm:presLayoutVars>
          <dgm:chMax val="0"/>
          <dgm:chPref val="0"/>
        </dgm:presLayoutVars>
      </dgm:prSet>
      <dgm:spPr/>
    </dgm:pt>
    <dgm:pt modelId="{A0F4CC81-7A4B-44B6-8FD8-8CEF19680389}" type="pres">
      <dgm:prSet presAssocID="{99BB0756-B5AF-49E2-9D31-81F8F09FEDA9}" presName="sibTrans" presStyleCnt="0"/>
      <dgm:spPr/>
    </dgm:pt>
    <dgm:pt modelId="{51249900-5F49-4A15-B26A-093643FADB22}" type="pres">
      <dgm:prSet presAssocID="{AFB1AC5B-913F-4A29-8F5D-61C2623B7A75}" presName="compNode" presStyleCnt="0"/>
      <dgm:spPr/>
    </dgm:pt>
    <dgm:pt modelId="{6DC8B641-383C-4467-95A7-CA4A365429AD}" type="pres">
      <dgm:prSet presAssocID="{AFB1AC5B-913F-4A29-8F5D-61C2623B7A75}" presName="bgRect" presStyleLbl="bgShp" presStyleIdx="3" presStyleCnt="4"/>
      <dgm:spPr/>
    </dgm:pt>
    <dgm:pt modelId="{BFC61C77-D2FC-41B1-9E7A-E5AB97B89EAE}" type="pres">
      <dgm:prSet presAssocID="{AFB1AC5B-913F-4A29-8F5D-61C2623B7A75}" presName="iconRect" presStyleLbl="nod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a:noFill/>
        </a:ln>
      </dgm:spPr>
      <dgm:extLst>
        <a:ext uri="{E40237B7-FDA0-4F09-8148-C483321AD2D9}">
          <dgm14:cNvPr xmlns:dgm14="http://schemas.microsoft.com/office/drawing/2010/diagram" id="0" name="" descr="List"/>
        </a:ext>
      </dgm:extLst>
    </dgm:pt>
    <dgm:pt modelId="{1BC7A388-3B1C-4971-96E3-219EA1FDBFEE}" type="pres">
      <dgm:prSet presAssocID="{AFB1AC5B-913F-4A29-8F5D-61C2623B7A75}" presName="spaceRect" presStyleCnt="0"/>
      <dgm:spPr/>
    </dgm:pt>
    <dgm:pt modelId="{D54EE6A3-A127-4A29-9118-5524974076A3}" type="pres">
      <dgm:prSet presAssocID="{AFB1AC5B-913F-4A29-8F5D-61C2623B7A75}" presName="parTx" presStyleLbl="revTx" presStyleIdx="3" presStyleCnt="4">
        <dgm:presLayoutVars>
          <dgm:chMax val="0"/>
          <dgm:chPref val="0"/>
        </dgm:presLayoutVars>
      </dgm:prSet>
      <dgm:spPr/>
    </dgm:pt>
  </dgm:ptLst>
  <dgm:cxnLst>
    <dgm:cxn modelId="{C8512C03-FB01-4B06-A6C3-B6B1FC17AA4F}" srcId="{03317091-69FB-47EF-BC68-1210BCFA3F67}" destId="{170D0C01-5BD9-404B-91AF-9694980FF165}" srcOrd="0" destOrd="0" parTransId="{AC9B2D14-2181-4D8D-9733-4D7AF06960C9}" sibTransId="{EEBDF1D6-CF30-4C98-9701-9ED73B327715}"/>
    <dgm:cxn modelId="{DCF2021B-4624-4A1A-A008-32890186271B}" srcId="{03317091-69FB-47EF-BC68-1210BCFA3F67}" destId="{ACC30149-A0D7-4084-A28A-55DDE8F7A206}" srcOrd="1" destOrd="0" parTransId="{2E31A5D9-3B0F-4EC2-B71C-6AE5A88F227E}" sibTransId="{B4956820-6CBC-4F47-8342-8973D7BFE626}"/>
    <dgm:cxn modelId="{C5D29B1F-EDF7-4A98-A037-3DAFE392053E}" type="presOf" srcId="{03317091-69FB-47EF-BC68-1210BCFA3F67}" destId="{4C40C8C8-F352-465D-BC3C-26DA19E54B06}" srcOrd="0" destOrd="0" presId="urn:microsoft.com/office/officeart/2018/2/layout/IconVerticalSolidList"/>
    <dgm:cxn modelId="{839F2385-5AB5-4C4C-9B88-9E6E3344B1C7}" type="presOf" srcId="{ACC30149-A0D7-4084-A28A-55DDE8F7A206}" destId="{8456724A-F6DE-45CD-ABC6-CCB4B7B4874D}" srcOrd="0" destOrd="0" presId="urn:microsoft.com/office/officeart/2018/2/layout/IconVerticalSolidList"/>
    <dgm:cxn modelId="{C4C28DA5-2A86-476A-8B8D-EA13D07ECB9A}" srcId="{03317091-69FB-47EF-BC68-1210BCFA3F67}" destId="{2F20DD2C-26C9-4B05-8489-7619FF83DB10}" srcOrd="2" destOrd="0" parTransId="{482A0B00-F1D6-4F91-B2A9-CAE908DF7B47}" sibTransId="{99BB0756-B5AF-49E2-9D31-81F8F09FEDA9}"/>
    <dgm:cxn modelId="{4D2E29CC-B81D-4241-8B2A-42EDB3B0028D}" srcId="{03317091-69FB-47EF-BC68-1210BCFA3F67}" destId="{AFB1AC5B-913F-4A29-8F5D-61C2623B7A75}" srcOrd="3" destOrd="0" parTransId="{37C5C664-97C5-4557-BBB9-58CBC17AADEF}" sibTransId="{306C3A29-657B-4109-9A33-697B32B0774F}"/>
    <dgm:cxn modelId="{2195FCD0-484D-45EE-958A-7409E85B4E26}" type="presOf" srcId="{170D0C01-5BD9-404B-91AF-9694980FF165}" destId="{58C61B08-9578-4EF4-BC93-96DE761DCD32}" srcOrd="0" destOrd="0" presId="urn:microsoft.com/office/officeart/2018/2/layout/IconVerticalSolidList"/>
    <dgm:cxn modelId="{92230DF3-71F9-4D56-B872-9F7A084DAC50}" type="presOf" srcId="{AFB1AC5B-913F-4A29-8F5D-61C2623B7A75}" destId="{D54EE6A3-A127-4A29-9118-5524974076A3}" srcOrd="0" destOrd="0" presId="urn:microsoft.com/office/officeart/2018/2/layout/IconVerticalSolidList"/>
    <dgm:cxn modelId="{399B51FE-D4FF-428E-9EC0-CE6336101B70}" type="presOf" srcId="{2F20DD2C-26C9-4B05-8489-7619FF83DB10}" destId="{631B67DB-803A-4303-8AF0-4328279DC98F}" srcOrd="0" destOrd="0" presId="urn:microsoft.com/office/officeart/2018/2/layout/IconVerticalSolidList"/>
    <dgm:cxn modelId="{CF1738A0-C30B-4872-863D-FD2C59A1D152}" type="presParOf" srcId="{4C40C8C8-F352-465D-BC3C-26DA19E54B06}" destId="{05B4030A-3DB3-45CE-9938-950D133027A9}" srcOrd="0" destOrd="0" presId="urn:microsoft.com/office/officeart/2018/2/layout/IconVerticalSolidList"/>
    <dgm:cxn modelId="{08DFFF5E-B11D-4F55-8EC8-6185E3F3C8F1}" type="presParOf" srcId="{05B4030A-3DB3-45CE-9938-950D133027A9}" destId="{309532B1-86CD-46BE-9545-6EC458EF7927}" srcOrd="0" destOrd="0" presId="urn:microsoft.com/office/officeart/2018/2/layout/IconVerticalSolidList"/>
    <dgm:cxn modelId="{BDBCE21B-DF03-49E0-9BB8-1BF48602BEE6}" type="presParOf" srcId="{05B4030A-3DB3-45CE-9938-950D133027A9}" destId="{629E6293-03AC-4C5A-BCF8-661CD3EE586A}" srcOrd="1" destOrd="0" presId="urn:microsoft.com/office/officeart/2018/2/layout/IconVerticalSolidList"/>
    <dgm:cxn modelId="{EDF343FF-7447-4879-8135-6EA8CD4652F1}" type="presParOf" srcId="{05B4030A-3DB3-45CE-9938-950D133027A9}" destId="{D28E4DE4-A12F-4C6D-923C-7C81FD7617EB}" srcOrd="2" destOrd="0" presId="urn:microsoft.com/office/officeart/2018/2/layout/IconVerticalSolidList"/>
    <dgm:cxn modelId="{5FDEE399-6D66-4A90-BAE0-758EC59E19D5}" type="presParOf" srcId="{05B4030A-3DB3-45CE-9938-950D133027A9}" destId="{58C61B08-9578-4EF4-BC93-96DE761DCD32}" srcOrd="3" destOrd="0" presId="urn:microsoft.com/office/officeart/2018/2/layout/IconVerticalSolidList"/>
    <dgm:cxn modelId="{7675BBC9-6F04-47AF-82DA-3A743D9630C9}" type="presParOf" srcId="{4C40C8C8-F352-465D-BC3C-26DA19E54B06}" destId="{7931A02E-3206-4DCC-8C27-7D70B44F17B7}" srcOrd="1" destOrd="0" presId="urn:microsoft.com/office/officeart/2018/2/layout/IconVerticalSolidList"/>
    <dgm:cxn modelId="{B5D980BD-3856-4F7C-910D-28A622A7C879}" type="presParOf" srcId="{4C40C8C8-F352-465D-BC3C-26DA19E54B06}" destId="{91A23104-7CB9-4C64-85CD-94A62E3778A2}" srcOrd="2" destOrd="0" presId="urn:microsoft.com/office/officeart/2018/2/layout/IconVerticalSolidList"/>
    <dgm:cxn modelId="{1DFB8675-7D23-4CAA-8E75-0679C3232208}" type="presParOf" srcId="{91A23104-7CB9-4C64-85CD-94A62E3778A2}" destId="{55A7A872-3C53-4105-9F43-398CD9F6E700}" srcOrd="0" destOrd="0" presId="urn:microsoft.com/office/officeart/2018/2/layout/IconVerticalSolidList"/>
    <dgm:cxn modelId="{2AE5D362-9A75-4FDC-8FB2-E2B14DB13A2D}" type="presParOf" srcId="{91A23104-7CB9-4C64-85CD-94A62E3778A2}" destId="{FA5DC958-8F99-4944-9A52-B73475C8AB4E}" srcOrd="1" destOrd="0" presId="urn:microsoft.com/office/officeart/2018/2/layout/IconVerticalSolidList"/>
    <dgm:cxn modelId="{AA24C53F-B38B-492E-AFF0-4E8390E5B7A9}" type="presParOf" srcId="{91A23104-7CB9-4C64-85CD-94A62E3778A2}" destId="{8076DA47-2288-4A69-BF20-318A67E5E857}" srcOrd="2" destOrd="0" presId="urn:microsoft.com/office/officeart/2018/2/layout/IconVerticalSolidList"/>
    <dgm:cxn modelId="{F2B92875-1568-4CFE-AB9C-16B800E12AD4}" type="presParOf" srcId="{91A23104-7CB9-4C64-85CD-94A62E3778A2}" destId="{8456724A-F6DE-45CD-ABC6-CCB4B7B4874D}" srcOrd="3" destOrd="0" presId="urn:microsoft.com/office/officeart/2018/2/layout/IconVerticalSolidList"/>
    <dgm:cxn modelId="{3D755FEB-0380-4592-9229-F0C375A5DA11}" type="presParOf" srcId="{4C40C8C8-F352-465D-BC3C-26DA19E54B06}" destId="{EA933FD9-2E83-4A4A-9885-F4D01C2315BB}" srcOrd="3" destOrd="0" presId="urn:microsoft.com/office/officeart/2018/2/layout/IconVerticalSolidList"/>
    <dgm:cxn modelId="{0B0685B3-F5F7-4963-8D08-6184396DC64E}" type="presParOf" srcId="{4C40C8C8-F352-465D-BC3C-26DA19E54B06}" destId="{7EF59A80-F571-4C8C-B576-A1A0D890F6A7}" srcOrd="4" destOrd="0" presId="urn:microsoft.com/office/officeart/2018/2/layout/IconVerticalSolidList"/>
    <dgm:cxn modelId="{9FB113AC-C58D-4F63-89F7-71CD371DB1CE}" type="presParOf" srcId="{7EF59A80-F571-4C8C-B576-A1A0D890F6A7}" destId="{EEAD024D-9F26-4143-9007-7C68A75C3BFF}" srcOrd="0" destOrd="0" presId="urn:microsoft.com/office/officeart/2018/2/layout/IconVerticalSolidList"/>
    <dgm:cxn modelId="{C6039512-0FC6-407E-9ED9-9B2E572D433C}" type="presParOf" srcId="{7EF59A80-F571-4C8C-B576-A1A0D890F6A7}" destId="{79778344-C0D0-4CF3-ABAD-8905003F5A3A}" srcOrd="1" destOrd="0" presId="urn:microsoft.com/office/officeart/2018/2/layout/IconVerticalSolidList"/>
    <dgm:cxn modelId="{2405E34E-8395-46BA-A76D-1CC89E630233}" type="presParOf" srcId="{7EF59A80-F571-4C8C-B576-A1A0D890F6A7}" destId="{BF2FA516-7A74-4631-A22E-188F1E19B090}" srcOrd="2" destOrd="0" presId="urn:microsoft.com/office/officeart/2018/2/layout/IconVerticalSolidList"/>
    <dgm:cxn modelId="{43C0B699-F549-4DC0-ABF6-F168A9CACB38}" type="presParOf" srcId="{7EF59A80-F571-4C8C-B576-A1A0D890F6A7}" destId="{631B67DB-803A-4303-8AF0-4328279DC98F}" srcOrd="3" destOrd="0" presId="urn:microsoft.com/office/officeart/2018/2/layout/IconVerticalSolidList"/>
    <dgm:cxn modelId="{DB30E9D4-9442-4F90-8AC2-0A1496F80991}" type="presParOf" srcId="{4C40C8C8-F352-465D-BC3C-26DA19E54B06}" destId="{A0F4CC81-7A4B-44B6-8FD8-8CEF19680389}" srcOrd="5" destOrd="0" presId="urn:microsoft.com/office/officeart/2018/2/layout/IconVerticalSolidList"/>
    <dgm:cxn modelId="{ECFFF680-351B-4D79-BE0B-16674501DC78}" type="presParOf" srcId="{4C40C8C8-F352-465D-BC3C-26DA19E54B06}" destId="{51249900-5F49-4A15-B26A-093643FADB22}" srcOrd="6" destOrd="0" presId="urn:microsoft.com/office/officeart/2018/2/layout/IconVerticalSolidList"/>
    <dgm:cxn modelId="{2EBC15D5-38DE-49F0-A65C-8B07335143A4}" type="presParOf" srcId="{51249900-5F49-4A15-B26A-093643FADB22}" destId="{6DC8B641-383C-4467-95A7-CA4A365429AD}" srcOrd="0" destOrd="0" presId="urn:microsoft.com/office/officeart/2018/2/layout/IconVerticalSolidList"/>
    <dgm:cxn modelId="{1BED514D-566E-461D-A023-D1AE9E80450C}" type="presParOf" srcId="{51249900-5F49-4A15-B26A-093643FADB22}" destId="{BFC61C77-D2FC-41B1-9E7A-E5AB97B89EAE}" srcOrd="1" destOrd="0" presId="urn:microsoft.com/office/officeart/2018/2/layout/IconVerticalSolidList"/>
    <dgm:cxn modelId="{02583AF4-4731-45A4-A42D-D3C7AD5A9074}" type="presParOf" srcId="{51249900-5F49-4A15-B26A-093643FADB22}" destId="{1BC7A388-3B1C-4971-96E3-219EA1FDBFEE}" srcOrd="2" destOrd="0" presId="urn:microsoft.com/office/officeart/2018/2/layout/IconVerticalSolidList"/>
    <dgm:cxn modelId="{18728598-0E19-4317-8BD4-3272D8606BAB}" type="presParOf" srcId="{51249900-5F49-4A15-B26A-093643FADB22}" destId="{D54EE6A3-A127-4A29-9118-5524974076A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9532B1-86CD-46BE-9545-6EC458EF7927}">
      <dsp:nvSpPr>
        <dsp:cNvPr id="0" name=""/>
        <dsp:cNvSpPr/>
      </dsp:nvSpPr>
      <dsp:spPr>
        <a:xfrm>
          <a:off x="0" y="1902"/>
          <a:ext cx="10506456" cy="96445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9E6293-03AC-4C5A-BCF8-661CD3EE586A}">
      <dsp:nvSpPr>
        <dsp:cNvPr id="0" name=""/>
        <dsp:cNvSpPr/>
      </dsp:nvSpPr>
      <dsp:spPr>
        <a:xfrm>
          <a:off x="291746" y="218904"/>
          <a:ext cx="530447" cy="5304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C61B08-9578-4EF4-BC93-96DE761DCD32}">
      <dsp:nvSpPr>
        <dsp:cNvPr id="0" name=""/>
        <dsp:cNvSpPr/>
      </dsp:nvSpPr>
      <dsp:spPr>
        <a:xfrm>
          <a:off x="1113940" y="1902"/>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89000">
            <a:lnSpc>
              <a:spcPct val="90000"/>
            </a:lnSpc>
            <a:spcBef>
              <a:spcPct val="0"/>
            </a:spcBef>
            <a:spcAft>
              <a:spcPct val="35000"/>
            </a:spcAft>
            <a:buNone/>
          </a:pPr>
          <a:r>
            <a:rPr lang="en-GB" sz="2000" kern="1200" dirty="0"/>
            <a:t>Y</a:t>
          </a:r>
          <a:r>
            <a:rPr lang="en-GB" sz="2000" b="0" i="0" kern="1200" dirty="0"/>
            <a:t>our project should help you to develop new up-to-date skills.</a:t>
          </a:r>
          <a:endParaRPr lang="en-US" sz="2000" kern="1200" dirty="0"/>
        </a:p>
      </dsp:txBody>
      <dsp:txXfrm>
        <a:off x="1113940" y="1902"/>
        <a:ext cx="9392515" cy="964450"/>
      </dsp:txXfrm>
    </dsp:sp>
    <dsp:sp modelId="{55A7A872-3C53-4105-9F43-398CD9F6E700}">
      <dsp:nvSpPr>
        <dsp:cNvPr id="0" name=""/>
        <dsp:cNvSpPr/>
      </dsp:nvSpPr>
      <dsp:spPr>
        <a:xfrm>
          <a:off x="0" y="1207466"/>
          <a:ext cx="10506456" cy="96445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5DC958-8F99-4944-9A52-B73475C8AB4E}">
      <dsp:nvSpPr>
        <dsp:cNvPr id="0" name=""/>
        <dsp:cNvSpPr/>
      </dsp:nvSpPr>
      <dsp:spPr>
        <a:xfrm>
          <a:off x="291746" y="1424467"/>
          <a:ext cx="530447" cy="5304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56724A-F6DE-45CD-ABC6-CCB4B7B4874D}">
      <dsp:nvSpPr>
        <dsp:cNvPr id="0" name=""/>
        <dsp:cNvSpPr/>
      </dsp:nvSpPr>
      <dsp:spPr>
        <a:xfrm>
          <a:off x="1113940" y="1207466"/>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89000">
            <a:lnSpc>
              <a:spcPct val="90000"/>
            </a:lnSpc>
            <a:spcBef>
              <a:spcPct val="0"/>
            </a:spcBef>
            <a:spcAft>
              <a:spcPct val="35000"/>
            </a:spcAft>
            <a:buNone/>
          </a:pPr>
          <a:r>
            <a:rPr lang="en-GB" sz="2000" kern="1200" dirty="0"/>
            <a:t>Your project should be of interest to you, relevant to your course and your future career.</a:t>
          </a:r>
          <a:endParaRPr lang="en-US" sz="2000" kern="1200" dirty="0"/>
        </a:p>
      </dsp:txBody>
      <dsp:txXfrm>
        <a:off x="1113940" y="1207466"/>
        <a:ext cx="9392515" cy="964450"/>
      </dsp:txXfrm>
    </dsp:sp>
    <dsp:sp modelId="{EEAD024D-9F26-4143-9007-7C68A75C3BFF}">
      <dsp:nvSpPr>
        <dsp:cNvPr id="0" name=""/>
        <dsp:cNvSpPr/>
      </dsp:nvSpPr>
      <dsp:spPr>
        <a:xfrm>
          <a:off x="0" y="2413029"/>
          <a:ext cx="10506456" cy="96445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778344-C0D0-4CF3-ABAD-8905003F5A3A}">
      <dsp:nvSpPr>
        <dsp:cNvPr id="0" name=""/>
        <dsp:cNvSpPr/>
      </dsp:nvSpPr>
      <dsp:spPr>
        <a:xfrm>
          <a:off x="291746" y="2630030"/>
          <a:ext cx="530447" cy="530447"/>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1B67DB-803A-4303-8AF0-4328279DC98F}">
      <dsp:nvSpPr>
        <dsp:cNvPr id="0" name=""/>
        <dsp:cNvSpPr/>
      </dsp:nvSpPr>
      <dsp:spPr>
        <a:xfrm>
          <a:off x="1113940" y="2413029"/>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00100">
            <a:lnSpc>
              <a:spcPct val="90000"/>
            </a:lnSpc>
            <a:spcBef>
              <a:spcPct val="0"/>
            </a:spcBef>
            <a:spcAft>
              <a:spcPct val="35000"/>
            </a:spcAft>
            <a:buNone/>
          </a:pPr>
          <a:r>
            <a:rPr lang="en-GB" sz="1800" kern="1200" dirty="0"/>
            <a:t>In addition to learning new skills, your project will need to have a purpose e.g. to serve the community, to help a group of people, to solve a problem, for an Organisation, to offer a product or service that would add value and benefit society in some way.</a:t>
          </a:r>
          <a:endParaRPr lang="en-US" sz="1800" kern="1200" dirty="0"/>
        </a:p>
      </dsp:txBody>
      <dsp:txXfrm>
        <a:off x="1113940" y="2413029"/>
        <a:ext cx="9392515" cy="964450"/>
      </dsp:txXfrm>
    </dsp:sp>
    <dsp:sp modelId="{6DC8B641-383C-4467-95A7-CA4A365429AD}">
      <dsp:nvSpPr>
        <dsp:cNvPr id="0" name=""/>
        <dsp:cNvSpPr/>
      </dsp:nvSpPr>
      <dsp:spPr>
        <a:xfrm>
          <a:off x="0" y="3618592"/>
          <a:ext cx="10506456" cy="964450"/>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C61C77-D2FC-41B1-9E7A-E5AB97B89EAE}">
      <dsp:nvSpPr>
        <dsp:cNvPr id="0" name=""/>
        <dsp:cNvSpPr/>
      </dsp:nvSpPr>
      <dsp:spPr>
        <a:xfrm>
          <a:off x="291746" y="3835593"/>
          <a:ext cx="530447" cy="530447"/>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4EE6A3-A127-4A29-9118-5524974076A3}">
      <dsp:nvSpPr>
        <dsp:cNvPr id="0" name=""/>
        <dsp:cNvSpPr/>
      </dsp:nvSpPr>
      <dsp:spPr>
        <a:xfrm>
          <a:off x="1113940" y="3618592"/>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89000">
            <a:lnSpc>
              <a:spcPct val="90000"/>
            </a:lnSpc>
            <a:spcBef>
              <a:spcPct val="0"/>
            </a:spcBef>
            <a:spcAft>
              <a:spcPct val="35000"/>
            </a:spcAft>
            <a:buNone/>
          </a:pPr>
          <a:r>
            <a:rPr lang="en-GB" sz="2000" kern="1200" dirty="0"/>
            <a:t>Due to the time limitations, be careful to limit the scope of your project.</a:t>
          </a:r>
          <a:endParaRPr lang="en-US" sz="2000" kern="1200" dirty="0"/>
        </a:p>
      </dsp:txBody>
      <dsp:txXfrm>
        <a:off x="1113940" y="3618592"/>
        <a:ext cx="9392515" cy="96445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03740F-A91B-46FD-B290-FADE44A75B67}" type="datetimeFigureOut">
              <a:rPr lang="en-GB"/>
              <a:t>26/10/2020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445808-0A42-4057-92F6-5314E76B2A59}" type="slidenum">
              <a:rPr lang="en-GB"/>
              <a:t>‹#›</a:t>
            </a:fld>
            <a:endParaRPr lang="en-GB"/>
          </a:p>
        </p:txBody>
      </p:sp>
    </p:spTree>
    <p:extLst>
      <p:ext uri="{BB962C8B-B14F-4D97-AF65-F5344CB8AC3E}">
        <p14:creationId xmlns:p14="http://schemas.microsoft.com/office/powerpoint/2010/main" val="906921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445808-0A42-4057-92F6-5314E76B2A59}" type="slidenum">
              <a:rPr lang="en-GB" smtClean="0"/>
              <a:t>6</a:t>
            </a:fld>
            <a:endParaRPr lang="en-GB"/>
          </a:p>
        </p:txBody>
      </p:sp>
    </p:spTree>
    <p:extLst>
      <p:ext uri="{BB962C8B-B14F-4D97-AF65-F5344CB8AC3E}">
        <p14:creationId xmlns:p14="http://schemas.microsoft.com/office/powerpoint/2010/main" val="30578125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445808-0A42-4057-92F6-5314E76B2A59}" type="slidenum">
              <a:rPr lang="en-GB" smtClean="0"/>
              <a:t>11</a:t>
            </a:fld>
            <a:endParaRPr lang="en-GB"/>
          </a:p>
        </p:txBody>
      </p:sp>
    </p:spTree>
    <p:extLst>
      <p:ext uri="{BB962C8B-B14F-4D97-AF65-F5344CB8AC3E}">
        <p14:creationId xmlns:p14="http://schemas.microsoft.com/office/powerpoint/2010/main" val="2091079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78223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59040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95707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91203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92013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63750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9568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60793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59870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53644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18902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10/26/2020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98943908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techug.com/post/golang-docker-and-new-tech.html"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https://creativecommons.org/licenses/by-nc-sa/3.0/"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uwtsd.ac.uk/study-skills/" TargetMode="External"/><Relationship Id="rId2" Type="http://schemas.openxmlformats.org/officeDocument/2006/relationships/hyperlink" Target="mailto:studyskillsdistance@uwtsd.ac.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creativecommons.org/licenses/by/3.0/" TargetMode="External"/><Relationship Id="rId3" Type="http://schemas.openxmlformats.org/officeDocument/2006/relationships/hyperlink" Target="http://www.pngall.com/support-png/download/38603" TargetMode="External"/><Relationship Id="rId7" Type="http://schemas.openxmlformats.org/officeDocument/2006/relationships/hyperlink" Target="http://creative-commons-images.com/handwriting/s/support.html" TargetMode="Externa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hyperlink" Target="http://www.justintarte.com/2011/10/providing-support.html" TargetMode="External"/><Relationship Id="rId10" Type="http://schemas.openxmlformats.org/officeDocument/2006/relationships/hyperlink" Target="https://creativecommons.org/licenses/by-sa/3.0/" TargetMode="External"/><Relationship Id="rId4" Type="http://schemas.openxmlformats.org/officeDocument/2006/relationships/image" Target="../media/image4.jpg"/><Relationship Id="rId9" Type="http://schemas.openxmlformats.org/officeDocument/2006/relationships/hyperlink" Target="https://creativecommons.org/licenses/by-nc/3.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g"/><Relationship Id="rId1" Type="http://schemas.openxmlformats.org/officeDocument/2006/relationships/slideLayout" Target="../slideLayouts/slideLayout2.xml"/><Relationship Id="rId6" Type="http://schemas.openxmlformats.org/officeDocument/2006/relationships/hyperlink" Target="https://en.wikipedia.org/wiki/Yin_and_yang" TargetMode="External"/><Relationship Id="rId5" Type="http://schemas.openxmlformats.org/officeDocument/2006/relationships/hyperlink" Target="https://creativecommons.org/licenses/by-sa/3.0/" TargetMode="External"/><Relationship Id="rId4" Type="http://schemas.openxmlformats.org/officeDocument/2006/relationships/hyperlink" Target="http://www.coolstuff49ja.com/2015/07/snacks-to-pack-for-your-next-road-trip.html"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hyperlink" Target="https://litfl.com/google-medic-update-eat-protocol/" TargetMode="External"/><Relationship Id="rId7" Type="http://schemas.openxmlformats.org/officeDocument/2006/relationships/hyperlink" Target="https://www.maxpixels.net/Word-Clouds-Feedback-Clouds-Confirming-Balloons-3227580" TargetMode="External"/><Relationship Id="rId12" Type="http://schemas.openxmlformats.org/officeDocument/2006/relationships/hyperlink" Target="https://creativecommons.org/licenses/by-sa/3.0/" TargetMode="Externa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hyperlink" Target="https://creativecommons.org/licenses/by-nc-sa/3.0/" TargetMode="External"/><Relationship Id="rId5" Type="http://schemas.openxmlformats.org/officeDocument/2006/relationships/hyperlink" Target="https://photo.stackexchange.com/questions/99768/why-did-my-fireworks-photo-turn-out-as-pegs" TargetMode="External"/><Relationship Id="rId10" Type="http://schemas.openxmlformats.org/officeDocument/2006/relationships/hyperlink" Target="https://creativecommons.org/licenses/by-nc-nd/3.0/" TargetMode="External"/><Relationship Id="rId4" Type="http://schemas.openxmlformats.org/officeDocument/2006/relationships/image" Target="../media/image12.jpeg"/><Relationship Id="rId9" Type="http://schemas.openxmlformats.org/officeDocument/2006/relationships/hyperlink" Target="https://www.flickr.com/photos/benterrett/786314522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creativecommons.org/licenses/by-nc/3.0/" TargetMode="External"/><Relationship Id="rId3" Type="http://schemas.openxmlformats.org/officeDocument/2006/relationships/hyperlink" Target="https://pixabay.com/en/keep-it-up-motivation-like-sign-2634386/" TargetMode="External"/><Relationship Id="rId7" Type="http://schemas.openxmlformats.org/officeDocument/2006/relationships/hyperlink" Target="https://pixabay.com/vectors/acceptation-approval-good-good-job-1295324/" TargetMode="Externa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hyperlink" Target="https://mewhoami.wordpress.com/2015/08/21/catch-them-when-theyre-good/" TargetMode="Externa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hyperlink" Target="https://en.wikipedia.org/wiki/Longboarding" TargetMode="External"/><Relationship Id="rId7" Type="http://schemas.openxmlformats.org/officeDocument/2006/relationships/hyperlink" Target="https://www.adventure-inspired.com/2016/05/downhill-bike-park-myths.html" TargetMode="External"/><Relationship Id="rId2" Type="http://schemas.openxmlformats.org/officeDocument/2006/relationships/image" Target="../media/image18.jpg"/><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hyperlink" Target="https://www.geograph.org.uk/photo/3510582" TargetMode="External"/><Relationship Id="rId4" Type="http://schemas.openxmlformats.org/officeDocument/2006/relationships/image" Target="../media/image19.jpg"/><Relationship Id="rId9" Type="http://schemas.openxmlformats.org/officeDocument/2006/relationships/hyperlink" Target="https://creativecommons.org/licenses/by-nd/3.0/"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eur01.safelinks.protection.outlook.com/?url=http%3A%2F%2Fwww.computinghistory.org.uk%2Fdet%2F61835%2FVirtual-Gaming-History-Tour-Friday-30th-October-2020%2F&amp;data=04%7C01%7C%7C1de72a5a653c4ce9d84b08d8767b6751%7C4e0f11f9046e45059cb8db2152311e21%7C0%7C1%7C637389619670528580%7CUnknown%7CTWFpbGZsb3d8eyJWIjoiMC4wLjAwMDAiLCJQIjoiV2luMzIiLCJBTiI6Ik1haWwiLCJXVCI6Mn0%3D%7C3000&amp;sdata=iC5swonlRD%2B7erpQFXCitgl0jaBzgeXY4v0LI5cNA7s%3D&amp;reserved=0" TargetMode="External"/><Relationship Id="rId2" Type="http://schemas.openxmlformats.org/officeDocument/2006/relationships/hyperlink" Target="https://eur01.safelinks.protection.outlook.com/?url=http%3A%2F%2Fwww.computinghistory.org.uk%2Fdet%2F61832%2FVirtual-Computing-History-Tour-Thursday-29th-October-2020%2F&amp;data=04%7C01%7C%7C1de72a5a653c4ce9d84b08d8767b6751%7C4e0f11f9046e45059cb8db2152311e21%7C0%7C1%7C637389619670528580%7CUnknown%7CTWFpbGZsb3d8eyJWIjoiMC4wLjAwMDAiLCJQIjoiV2luMzIiLCJBTiI6Ik1haWwiLCJXVCI6Mn0%3D%7C3000&amp;sdata=UnPAVEUVPh0PnhOsKEPtBHWm%2F0g7h2Z%2FLkBgh6SL6Cg%3D&amp;reserved=0" TargetMode="External"/><Relationship Id="rId1" Type="http://schemas.openxmlformats.org/officeDocument/2006/relationships/slideLayout" Target="../slideLayouts/slideLayout2.xml"/><Relationship Id="rId6" Type="http://schemas.openxmlformats.org/officeDocument/2006/relationships/image" Target="../media/image32.gif"/><Relationship Id="rId5" Type="http://schemas.openxmlformats.org/officeDocument/2006/relationships/hyperlink" Target="https://eur01.safelinks.protection.outlook.com/?url=http%3A%2F%2Fwww.computinghistory.org.uk%2Fdet%2F61836%2FSpooky-Virtual-Gaming-Tour-Saturday-31st-October-2020%2F&amp;data=04%7C01%7C%7C1de72a5a653c4ce9d84b08d8767b6751%7C4e0f11f9046e45059cb8db2152311e21%7C0%7C1%7C637389619670538578%7CUnknown%7CTWFpbGZsb3d8eyJWIjoiMC4wLjAwMDAiLCJQIjoiV2luMzIiLCJBTiI6Ik1haWwiLCJXVCI6Mn0%3D%7C3000&amp;sdata=r%2FbQEiptpF0ZnFuUHC9O%2FITP2WUhjX2qorZChLRgulA%3D&amp;reserved=0" TargetMode="External"/><Relationship Id="rId4" Type="http://schemas.openxmlformats.org/officeDocument/2006/relationships/hyperlink" Target="https://eur01.safelinks.protection.outlook.com/?url=http%3A%2F%2Fwww.computinghistory.org.uk%2Fdet%2F61846%2FVirtual-Coding-Workshop-Saturday-31st-October-2020%2F&amp;data=04%7C01%7C%7C1de72a5a653c4ce9d84b08d8767b6751%7C4e0f11f9046e45059cb8db2152311e21%7C0%7C1%7C637389619670538578%7CUnknown%7CTWFpbGZsb3d8eyJWIjoiMC4wLjAwMDAiLCJQIjoiV2luMzIiLCJBTiI6Ik1haWwiLCJXVCI6Mn0%3D%7C3000&amp;sdata=cZ5aMv%2BaBPh4yxrXPMfXfVImjT6phFsyEyKQBfgXdpM%3D&amp;reserved=0"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pxhere.com/en/photo/1587939" TargetMode="External"/><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m4services@me.com" TargetMode="External"/><Relationship Id="rId2" Type="http://schemas.openxmlformats.org/officeDocument/2006/relationships/hyperlink" Target="mailto:info@brdsports.co.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a:extLst>
              <a:ext uri="{FF2B5EF4-FFF2-40B4-BE49-F238E27FC236}">
                <a16:creationId xmlns:a16="http://schemas.microsoft.com/office/drawing/2014/main" id="{712AF31E-53D6-43AD-BAD1-1D9DAAF3779D}"/>
              </a:ext>
            </a:extLst>
          </p:cNvPr>
          <p:cNvSpPr txBox="1">
            <a:spLocks/>
          </p:cNvSpPr>
          <p:nvPr/>
        </p:nvSpPr>
        <p:spPr>
          <a:xfrm>
            <a:off x="477981" y="1122363"/>
            <a:ext cx="4023360" cy="320413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4800" b="1"/>
              <a:t>L5: Changemakers: Creativity &amp; Value Creation</a:t>
            </a:r>
            <a:endParaRPr lang="en-US" sz="4800"/>
          </a:p>
        </p:txBody>
      </p:sp>
      <p:sp>
        <p:nvSpPr>
          <p:cNvPr id="3" name="Content Placeholder 2">
            <a:extLst>
              <a:ext uri="{FF2B5EF4-FFF2-40B4-BE49-F238E27FC236}">
                <a16:creationId xmlns:a16="http://schemas.microsoft.com/office/drawing/2014/main" id="{4B758968-7626-41FE-A7FF-09DF80DF54AC}"/>
              </a:ext>
            </a:extLst>
          </p:cNvPr>
          <p:cNvSpPr>
            <a:spLocks noGrp="1"/>
          </p:cNvSpPr>
          <p:nvPr>
            <p:ph type="subTitle" idx="1"/>
          </p:nvPr>
        </p:nvSpPr>
        <p:spPr>
          <a:xfrm>
            <a:off x="477980" y="4872922"/>
            <a:ext cx="4023359" cy="1208141"/>
          </a:xfrm>
        </p:spPr>
        <p:txBody>
          <a:bodyPr vert="horz" lIns="91440" tIns="45720" rIns="91440" bIns="45720" rtlCol="0">
            <a:normAutofit/>
          </a:bodyPr>
          <a:lstStyle/>
          <a:p>
            <a:pPr algn="l"/>
            <a:r>
              <a:rPr lang="en-US" sz="2000" dirty="0"/>
              <a:t>Support Tutorial – U3 T1&amp;2.</a:t>
            </a:r>
          </a:p>
        </p:txBody>
      </p:sp>
      <p:sp>
        <p:nvSpPr>
          <p:cNvPr id="90" name="Rectangle 8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1" name="Rectangle 8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4" name="Picture 5">
            <a:extLst>
              <a:ext uri="{FF2B5EF4-FFF2-40B4-BE49-F238E27FC236}">
                <a16:creationId xmlns:a16="http://schemas.microsoft.com/office/drawing/2014/main" id="{53A1EC75-207A-48A6-B549-9EFD13CD14F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6184" r="16274" b="1"/>
          <a:stretch/>
        </p:blipFill>
        <p:spPr>
          <a:xfrm>
            <a:off x="4868487" y="10"/>
            <a:ext cx="7323513" cy="6857990"/>
          </a:xfrm>
          <a:prstGeom prst="rect">
            <a:avLst/>
          </a:prstGeom>
        </p:spPr>
      </p:pic>
      <p:sp>
        <p:nvSpPr>
          <p:cNvPr id="5" name="Content Placeholder 2">
            <a:extLst>
              <a:ext uri="{FF2B5EF4-FFF2-40B4-BE49-F238E27FC236}">
                <a16:creationId xmlns:a16="http://schemas.microsoft.com/office/drawing/2014/main" id="{D340B752-BAEA-46A1-BFCA-42DBE5032596}"/>
              </a:ext>
            </a:extLst>
          </p:cNvPr>
          <p:cNvSpPr txBox="1">
            <a:spLocks/>
          </p:cNvSpPr>
          <p:nvPr/>
        </p:nvSpPr>
        <p:spPr>
          <a:xfrm>
            <a:off x="1599934" y="920753"/>
            <a:ext cx="4921447" cy="1208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t>New L5 </a:t>
            </a:r>
            <a:r>
              <a:rPr lang="en-GB" sz="2000" b="1" dirty="0"/>
              <a:t>Online</a:t>
            </a:r>
            <a:r>
              <a:rPr lang="en-GB" sz="2000" dirty="0"/>
              <a:t> Learning module.</a:t>
            </a:r>
            <a:r>
              <a:rPr lang="en-US" sz="2000" dirty="0"/>
              <a:t> Enhancing Creativity &amp; Innovation in the 21</a:t>
            </a:r>
            <a:r>
              <a:rPr lang="en-US" sz="2000" baseline="30000" dirty="0"/>
              <a:t>st</a:t>
            </a:r>
            <a:r>
              <a:rPr lang="en-US" sz="2000" dirty="0"/>
              <a:t> Century.</a:t>
            </a:r>
          </a:p>
          <a:p>
            <a:pPr marL="0" indent="0">
              <a:buFont typeface="Arial" panose="020B0604020202020204" pitchFamily="34" charset="0"/>
              <a:buNone/>
            </a:pPr>
            <a:endParaRPr lang="en-GB" sz="2000" b="1" dirty="0">
              <a:latin typeface="Arial" panose="020B0604020202020204" pitchFamily="34" charset="0"/>
              <a:ea typeface="Arial" panose="020B0604020202020204" pitchFamily="34" charset="0"/>
              <a:cs typeface="Times New Roman" panose="02020603050405020304" pitchFamily="18" charset="0"/>
            </a:endParaRPr>
          </a:p>
          <a:p>
            <a:pPr marL="0" indent="0">
              <a:buFont typeface="Arial" panose="020B0604020202020204" pitchFamily="34" charset="0"/>
              <a:buNone/>
            </a:pPr>
            <a:endParaRPr lang="en-US" sz="2000" dirty="0"/>
          </a:p>
        </p:txBody>
      </p:sp>
      <p:sp>
        <p:nvSpPr>
          <p:cNvPr id="6" name="TextBox 5">
            <a:extLst>
              <a:ext uri="{FF2B5EF4-FFF2-40B4-BE49-F238E27FC236}">
                <a16:creationId xmlns:a16="http://schemas.microsoft.com/office/drawing/2014/main" id="{BFE9D26E-B7A6-48C5-8C36-002D12A90D4D}"/>
              </a:ext>
            </a:extLst>
          </p:cNvPr>
          <p:cNvSpPr txBox="1"/>
          <p:nvPr/>
        </p:nvSpPr>
        <p:spPr>
          <a:xfrm>
            <a:off x="9751909" y="6657945"/>
            <a:ext cx="2440091" cy="200055"/>
          </a:xfrm>
          <a:prstGeom prst="rect">
            <a:avLst/>
          </a:prstGeom>
          <a:solidFill>
            <a:srgbClr val="000000"/>
          </a:solidFill>
        </p:spPr>
        <p:txBody>
          <a:bodyPr wrap="none">
            <a:spAutoFit/>
          </a:bodyPr>
          <a:lstStyle/>
          <a:p>
            <a:pPr algn="r">
              <a:spcAft>
                <a:spcPts val="600"/>
              </a:spcAft>
            </a:pPr>
            <a:r>
              <a:rPr lang="en-GB" sz="700">
                <a:solidFill>
                  <a:srgbClr val="FFFFFF"/>
                </a:solidFill>
                <a:hlinkClick r:id="rId3" tooltip="http://www.techug.com/post/golang-docker-and-new-tech.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395640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DB9AB-4F48-4C91-8A9A-E26D0F428A72}"/>
              </a:ext>
            </a:extLst>
          </p:cNvPr>
          <p:cNvSpPr>
            <a:spLocks noGrp="1"/>
          </p:cNvSpPr>
          <p:nvPr>
            <p:ph type="title"/>
          </p:nvPr>
        </p:nvSpPr>
        <p:spPr>
          <a:xfrm>
            <a:off x="838200" y="556995"/>
            <a:ext cx="10515600" cy="1133693"/>
          </a:xfrm>
        </p:spPr>
        <p:txBody>
          <a:bodyPr>
            <a:normAutofit/>
          </a:bodyPr>
          <a:lstStyle/>
          <a:p>
            <a:r>
              <a:rPr lang="en-GB" sz="5200" b="1" u="sng" dirty="0"/>
              <a:t>Reminders</a:t>
            </a:r>
          </a:p>
        </p:txBody>
      </p:sp>
      <p:pic>
        <p:nvPicPr>
          <p:cNvPr id="4" name="Picture 3" descr="Text&#10;&#10;Description automatically generated">
            <a:extLst>
              <a:ext uri="{FF2B5EF4-FFF2-40B4-BE49-F238E27FC236}">
                <a16:creationId xmlns:a16="http://schemas.microsoft.com/office/drawing/2014/main" id="{2ACAD413-CFE7-45A3-A285-2B440E3A14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4761" y="213759"/>
            <a:ext cx="3393858" cy="1544397"/>
          </a:xfrm>
          <a:prstGeom prst="rect">
            <a:avLst/>
          </a:prstGeom>
        </p:spPr>
      </p:pic>
      <p:sp>
        <p:nvSpPr>
          <p:cNvPr id="13" name="Content Placeholder 12">
            <a:extLst>
              <a:ext uri="{FF2B5EF4-FFF2-40B4-BE49-F238E27FC236}">
                <a16:creationId xmlns:a16="http://schemas.microsoft.com/office/drawing/2014/main" id="{8133F5C0-401B-4F4A-8090-07B254159624}"/>
              </a:ext>
            </a:extLst>
          </p:cNvPr>
          <p:cNvSpPr>
            <a:spLocks noGrp="1"/>
          </p:cNvSpPr>
          <p:nvPr>
            <p:ph idx="1"/>
          </p:nvPr>
        </p:nvSpPr>
        <p:spPr>
          <a:xfrm>
            <a:off x="838199" y="1825624"/>
            <a:ext cx="10963031" cy="4754929"/>
          </a:xfrm>
        </p:spPr>
        <p:txBody>
          <a:bodyPr>
            <a:normAutofit/>
          </a:bodyPr>
          <a:lstStyle/>
          <a:p>
            <a:r>
              <a:rPr lang="en-GB" sz="2400" dirty="0"/>
              <a:t>Optional activity icon. If it is taking you longer than you would like to go through the Online content. Remember:</a:t>
            </a:r>
          </a:p>
          <a:p>
            <a:pPr lvl="1">
              <a:buFont typeface="Wingdings" panose="05000000000000000000" pitchFamily="2" charset="2"/>
              <a:buChar char="§"/>
            </a:pPr>
            <a:r>
              <a:rPr lang="en-GB" sz="2000" dirty="0"/>
              <a:t>The Level-Up content/activities are optional.</a:t>
            </a:r>
          </a:p>
          <a:p>
            <a:pPr lvl="1">
              <a:buFont typeface="Wingdings" panose="05000000000000000000" pitchFamily="2" charset="2"/>
              <a:buChar char="§"/>
            </a:pPr>
            <a:r>
              <a:rPr lang="en-GB" sz="2000" dirty="0"/>
              <a:t>Some Article/Video key findings are summed up in the introduction and conclusions.</a:t>
            </a:r>
          </a:p>
          <a:p>
            <a:pPr lvl="1">
              <a:buFont typeface="Wingdings" panose="05000000000000000000" pitchFamily="2" charset="2"/>
              <a:buChar char="§"/>
            </a:pPr>
            <a:r>
              <a:rPr lang="en-GB" sz="2000" dirty="0"/>
              <a:t>You do not have to view and digest all external content. Some is only recommended reading/watching.</a:t>
            </a:r>
            <a:endParaRPr lang="en-US" sz="2000" dirty="0"/>
          </a:p>
          <a:p>
            <a:r>
              <a:rPr lang="en-GB" sz="2400" dirty="0"/>
              <a:t>You do not have to view/read all the online content. 90% of the marks for Assignment 1 is on what you submit through Turnitin. And 100% of Assignment 2 is what you submit through Turnitin.</a:t>
            </a:r>
          </a:p>
          <a:p>
            <a:r>
              <a:rPr lang="en-GB" sz="2400" dirty="0"/>
              <a:t>When asked, post in the blog/forum/</a:t>
            </a:r>
            <a:r>
              <a:rPr lang="en-GB" sz="2400" dirty="0" err="1"/>
              <a:t>padlet</a:t>
            </a:r>
            <a:r>
              <a:rPr lang="en-GB" sz="2400" dirty="0"/>
              <a:t> for the participation marks and note some the key concepts and some activity answers to complete the Assignment tasks.</a:t>
            </a:r>
          </a:p>
          <a:p>
            <a:r>
              <a:rPr lang="en-GB" sz="2400" dirty="0"/>
              <a:t>Hopefully, these tips will help those of you who are struggling with time due to e.g. family and/or work commitments.</a:t>
            </a:r>
          </a:p>
        </p:txBody>
      </p:sp>
    </p:spTree>
    <p:extLst>
      <p:ext uri="{BB962C8B-B14F-4D97-AF65-F5344CB8AC3E}">
        <p14:creationId xmlns:p14="http://schemas.microsoft.com/office/powerpoint/2010/main" val="2096599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BDB9B-158B-48CA-BF00-1DA2BEE77075}"/>
              </a:ext>
            </a:extLst>
          </p:cNvPr>
          <p:cNvSpPr>
            <a:spLocks noGrp="1"/>
          </p:cNvSpPr>
          <p:nvPr>
            <p:ph type="title"/>
          </p:nvPr>
        </p:nvSpPr>
        <p:spPr/>
        <p:txBody>
          <a:bodyPr/>
          <a:lstStyle/>
          <a:p>
            <a:r>
              <a:rPr lang="en-GB" sz="4400" b="1" u="sng" dirty="0"/>
              <a:t>UCM Feedback</a:t>
            </a:r>
            <a:endParaRPr lang="en-GB" u="sng" dirty="0"/>
          </a:p>
        </p:txBody>
      </p:sp>
      <p:sp>
        <p:nvSpPr>
          <p:cNvPr id="3" name="Content Placeholder 2">
            <a:extLst>
              <a:ext uri="{FF2B5EF4-FFF2-40B4-BE49-F238E27FC236}">
                <a16:creationId xmlns:a16="http://schemas.microsoft.com/office/drawing/2014/main" id="{0988FBA0-4459-4F14-8151-4F60D1F5162F}"/>
              </a:ext>
            </a:extLst>
          </p:cNvPr>
          <p:cNvSpPr>
            <a:spLocks noGrp="1"/>
          </p:cNvSpPr>
          <p:nvPr>
            <p:ph idx="1"/>
          </p:nvPr>
        </p:nvSpPr>
        <p:spPr/>
        <p:txBody>
          <a:bodyPr>
            <a:normAutofit fontScale="92500" lnSpcReduction="10000"/>
          </a:bodyPr>
          <a:lstStyle/>
          <a:p>
            <a:r>
              <a:rPr lang="en-GB" dirty="0"/>
              <a:t>To UCM: Meeting with Head of the Design Team last week to give feedback. </a:t>
            </a:r>
          </a:p>
          <a:p>
            <a:pPr lvl="1"/>
            <a:r>
              <a:rPr lang="en-GB" dirty="0"/>
              <a:t>He agreed that the Development Team and the content created for Unit 2 was and is too heavily biased towards 'Design' and needs to be updated. </a:t>
            </a:r>
          </a:p>
          <a:p>
            <a:pPr lvl="1"/>
            <a:r>
              <a:rPr lang="en-GB" dirty="0"/>
              <a:t>This was also seen reported to the UCM PM 2 weeks ago and a Development Team is being assembled to review and update it in January.</a:t>
            </a:r>
          </a:p>
          <a:p>
            <a:r>
              <a:rPr lang="en-GB" dirty="0"/>
              <a:t>From UCM Man. Team: With regards to progress through the interactive activities in the sessions, don’t worry too much about interactive activity work being saved if there's a problem. Any text inputs or interactive tasks are there for you to reinforce and reflect on your learning. They are not intended to be saved and are not assessed. The most important thing is for you to view all the slides, and to complete the blog, forum and Padlet tasks as instructed in the sessions. This goes towards the 10 participation marks for Assignment 1.</a:t>
            </a:r>
          </a:p>
          <a:p>
            <a:endParaRPr lang="en-GB" dirty="0"/>
          </a:p>
        </p:txBody>
      </p:sp>
    </p:spTree>
    <p:extLst>
      <p:ext uri="{BB962C8B-B14F-4D97-AF65-F5344CB8AC3E}">
        <p14:creationId xmlns:p14="http://schemas.microsoft.com/office/powerpoint/2010/main" val="3027485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AACBB-69DE-48A8-9F65-31B261B322BB}"/>
              </a:ext>
            </a:extLst>
          </p:cNvPr>
          <p:cNvSpPr>
            <a:spLocks noGrp="1"/>
          </p:cNvSpPr>
          <p:nvPr>
            <p:ph type="title"/>
          </p:nvPr>
        </p:nvSpPr>
        <p:spPr/>
        <p:txBody>
          <a:bodyPr>
            <a:normAutofit/>
          </a:bodyPr>
          <a:lstStyle/>
          <a:p>
            <a:r>
              <a:rPr lang="en-GB" sz="5400" b="1" u="sng"/>
              <a:t>Study Support</a:t>
            </a:r>
            <a:endParaRPr lang="en-GB" sz="5400" b="1" u="sng" dirty="0"/>
          </a:p>
        </p:txBody>
      </p:sp>
      <p:sp>
        <p:nvSpPr>
          <p:cNvPr id="3" name="Content Placeholder 2">
            <a:extLst>
              <a:ext uri="{FF2B5EF4-FFF2-40B4-BE49-F238E27FC236}">
                <a16:creationId xmlns:a16="http://schemas.microsoft.com/office/drawing/2014/main" id="{A91C4919-5DC3-4D06-A1B5-0EF4CF0A7C92}"/>
              </a:ext>
            </a:extLst>
          </p:cNvPr>
          <p:cNvSpPr>
            <a:spLocks noGrp="1"/>
          </p:cNvSpPr>
          <p:nvPr>
            <p:ph idx="1"/>
          </p:nvPr>
        </p:nvSpPr>
        <p:spPr/>
        <p:txBody>
          <a:bodyPr/>
          <a:lstStyle/>
          <a:p>
            <a:r>
              <a:rPr lang="en-GB"/>
              <a:t>Additional study and time management support is available from the University.</a:t>
            </a:r>
          </a:p>
          <a:p>
            <a:r>
              <a:rPr lang="en-GB"/>
              <a:t>“From foundation to postgraduate level. Support is offered with researching, referencing, avoiding plagiarism. academic writing, critical thinking, presentation skills, planning and organisation, and exam revision.”</a:t>
            </a:r>
          </a:p>
          <a:p>
            <a:r>
              <a:rPr lang="en-GB"/>
              <a:t>All sessions are currently being delivered remotely, for additional help and support, please contact </a:t>
            </a:r>
            <a:r>
              <a:rPr lang="en-GB">
                <a:hlinkClick r:id="rId2"/>
              </a:rPr>
              <a:t>studyskillsdistance@uwtsd.ac.uk</a:t>
            </a:r>
            <a:r>
              <a:rPr lang="en-GB"/>
              <a:t>.</a:t>
            </a:r>
          </a:p>
          <a:p>
            <a:r>
              <a:rPr lang="en-GB"/>
              <a:t>For more information: </a:t>
            </a:r>
            <a:r>
              <a:rPr lang="en-GB">
                <a:hlinkClick r:id="rId3"/>
              </a:rPr>
              <a:t>https://www.uwtsd.ac.uk/study-skills/</a:t>
            </a:r>
            <a:r>
              <a:rPr lang="en-GB"/>
              <a:t>. </a:t>
            </a:r>
            <a:endParaRPr lang="en-GB" dirty="0"/>
          </a:p>
        </p:txBody>
      </p:sp>
    </p:spTree>
    <p:extLst>
      <p:ext uri="{BB962C8B-B14F-4D97-AF65-F5344CB8AC3E}">
        <p14:creationId xmlns:p14="http://schemas.microsoft.com/office/powerpoint/2010/main" val="603966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1937569C-55B4-439D-A247-CC3CE2BF44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3" y="321176"/>
            <a:ext cx="7174247"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E52ABA-1A50-4DB0-842F-B2BB23B765D4}"/>
              </a:ext>
            </a:extLst>
          </p:cNvPr>
          <p:cNvSpPr>
            <a:spLocks noGrp="1"/>
          </p:cNvSpPr>
          <p:nvPr>
            <p:ph type="title"/>
          </p:nvPr>
        </p:nvSpPr>
        <p:spPr>
          <a:xfrm>
            <a:off x="336883" y="223134"/>
            <a:ext cx="6204984" cy="884050"/>
          </a:xfrm>
        </p:spPr>
        <p:txBody>
          <a:bodyPr>
            <a:normAutofit/>
          </a:bodyPr>
          <a:lstStyle/>
          <a:p>
            <a:r>
              <a:rPr lang="en-GB" sz="4000" b="1" u="sng" dirty="0"/>
              <a:t>Student Support</a:t>
            </a:r>
          </a:p>
        </p:txBody>
      </p:sp>
      <p:sp>
        <p:nvSpPr>
          <p:cNvPr id="3" name="Content Placeholder 2">
            <a:extLst>
              <a:ext uri="{FF2B5EF4-FFF2-40B4-BE49-F238E27FC236}">
                <a16:creationId xmlns:a16="http://schemas.microsoft.com/office/drawing/2014/main" id="{BA79ED83-75FE-4509-A02A-E46E2D315D10}"/>
              </a:ext>
            </a:extLst>
          </p:cNvPr>
          <p:cNvSpPr>
            <a:spLocks noGrp="1"/>
          </p:cNvSpPr>
          <p:nvPr>
            <p:ph idx="1"/>
          </p:nvPr>
        </p:nvSpPr>
        <p:spPr>
          <a:xfrm>
            <a:off x="336882" y="1020323"/>
            <a:ext cx="7174247" cy="5197596"/>
          </a:xfrm>
        </p:spPr>
        <p:txBody>
          <a:bodyPr>
            <a:normAutofit fontScale="92500" lnSpcReduction="10000"/>
          </a:bodyPr>
          <a:lstStyle/>
          <a:p>
            <a:pPr marL="0" indent="0">
              <a:spcBef>
                <a:spcPts val="0"/>
              </a:spcBef>
              <a:spcAft>
                <a:spcPts val="600"/>
              </a:spcAft>
              <a:buNone/>
            </a:pPr>
            <a:r>
              <a:rPr lang="en-GB" sz="1800" b="0" i="0">
                <a:effectLst/>
                <a:cs typeface="Arial" panose="020B0604020202020204" pitchFamily="34" charset="0"/>
              </a:rPr>
              <a:t>The University is mindful of student wellbeing, particularly during this time</a:t>
            </a:r>
            <a:r>
              <a:rPr lang="en-GB" sz="1800">
                <a:cs typeface="Arial" panose="020B0604020202020204" pitchFamily="34" charset="0"/>
              </a:rPr>
              <a:t>, and</a:t>
            </a:r>
            <a:r>
              <a:rPr lang="en-GB" sz="1800" b="0" i="0">
                <a:effectLst/>
                <a:cs typeface="Arial" panose="020B0604020202020204" pitchFamily="34" charset="0"/>
              </a:rPr>
              <a:t> has put in place a range of support measures to help students, including:</a:t>
            </a:r>
          </a:p>
          <a:p>
            <a:pPr>
              <a:spcBef>
                <a:spcPts val="0"/>
              </a:spcBef>
              <a:spcAft>
                <a:spcPts val="600"/>
              </a:spcAft>
            </a:pPr>
            <a:r>
              <a:rPr lang="en-GB" sz="1800">
                <a:cs typeface="Arial" panose="020B0604020202020204" pitchFamily="34" charset="0"/>
              </a:rPr>
              <a:t>O</a:t>
            </a:r>
            <a:r>
              <a:rPr lang="en-GB" sz="1800" b="0" i="0">
                <a:effectLst/>
                <a:cs typeface="Arial" panose="020B0604020202020204" pitchFamily="34" charset="0"/>
              </a:rPr>
              <a:t>nline study support.</a:t>
            </a:r>
          </a:p>
          <a:p>
            <a:pPr>
              <a:spcBef>
                <a:spcPts val="0"/>
              </a:spcBef>
              <a:spcAft>
                <a:spcPts val="600"/>
              </a:spcAft>
            </a:pPr>
            <a:r>
              <a:rPr lang="en-GB" sz="1800" b="0" i="0">
                <a:effectLst/>
                <a:cs typeface="Arial" panose="020B0604020202020204" pitchFamily="34" charset="0"/>
              </a:rPr>
              <a:t>Counselling and mental health support.</a:t>
            </a:r>
          </a:p>
          <a:p>
            <a:pPr>
              <a:spcBef>
                <a:spcPts val="0"/>
              </a:spcBef>
              <a:spcAft>
                <a:spcPts val="600"/>
              </a:spcAft>
            </a:pPr>
            <a:r>
              <a:rPr lang="en-GB" sz="1800" b="0" i="0">
                <a:effectLst/>
                <a:cs typeface="Arial" panose="020B0604020202020204" pitchFamily="34" charset="0"/>
              </a:rPr>
              <a:t>Extended bursary and financial hardship schemes.</a:t>
            </a:r>
          </a:p>
          <a:p>
            <a:pPr>
              <a:spcBef>
                <a:spcPts val="0"/>
              </a:spcBef>
              <a:spcAft>
                <a:spcPts val="600"/>
              </a:spcAft>
            </a:pPr>
            <a:r>
              <a:rPr lang="en-GB" sz="1800" b="0" i="0">
                <a:effectLst/>
                <a:cs typeface="Arial" panose="020B0604020202020204" pitchFamily="34" charset="0"/>
              </a:rPr>
              <a:t>An opportunity for residential students to opt into a weekly welfare check with operations staff.</a:t>
            </a:r>
          </a:p>
          <a:p>
            <a:pPr>
              <a:spcBef>
                <a:spcPts val="0"/>
              </a:spcBef>
              <a:spcAft>
                <a:spcPts val="600"/>
              </a:spcAft>
            </a:pPr>
            <a:r>
              <a:rPr lang="en-GB" sz="1800" b="0" i="0">
                <a:effectLst/>
                <a:cs typeface="Arial" panose="020B0604020202020204" pitchFamily="34" charset="0"/>
              </a:rPr>
              <a:t>A Teams meeting with any residential students that need to self-isolate to ensure that their practical needs are met. The range of services include:</a:t>
            </a:r>
          </a:p>
          <a:p>
            <a:pPr lvl="1">
              <a:spcBef>
                <a:spcPts val="0"/>
              </a:spcBef>
              <a:spcAft>
                <a:spcPts val="600"/>
              </a:spcAft>
            </a:pPr>
            <a:r>
              <a:rPr lang="en-GB" sz="1800">
                <a:cs typeface="Arial" panose="020B0604020202020204" pitchFamily="34" charset="0"/>
              </a:rPr>
              <a:t>A</a:t>
            </a:r>
            <a:r>
              <a:rPr lang="en-GB" sz="1800" b="0" i="0">
                <a:effectLst/>
                <a:cs typeface="Arial" panose="020B0604020202020204" pitchFamily="34" charset="0"/>
              </a:rPr>
              <a:t>ssisting to manage food deliveries, collecting prescription medication, providing extra linen, towels and cleaning packs, and delivering post directly to student flats.  </a:t>
            </a:r>
          </a:p>
          <a:p>
            <a:pPr lvl="1">
              <a:spcBef>
                <a:spcPts val="0"/>
              </a:spcBef>
              <a:spcAft>
                <a:spcPts val="600"/>
              </a:spcAft>
            </a:pPr>
            <a:r>
              <a:rPr lang="en-GB" sz="1800">
                <a:cs typeface="Arial" panose="020B0604020202020204" pitchFamily="34" charset="0"/>
              </a:rPr>
              <a:t>S</a:t>
            </a:r>
            <a:r>
              <a:rPr lang="en-GB" sz="1800" b="0" i="0">
                <a:effectLst/>
                <a:cs typeface="Arial" panose="020B0604020202020204" pitchFamily="34" charset="0"/>
              </a:rPr>
              <a:t>tudents living off campus can receive support should they need to self-isolate.  </a:t>
            </a:r>
          </a:p>
          <a:p>
            <a:pPr>
              <a:spcBef>
                <a:spcPts val="0"/>
              </a:spcBef>
              <a:spcAft>
                <a:spcPts val="600"/>
              </a:spcAft>
            </a:pPr>
            <a:r>
              <a:rPr lang="en-GB" sz="1800">
                <a:cs typeface="Arial" panose="020B0604020202020204" pitchFamily="34" charset="0"/>
              </a:rPr>
              <a:t>T</a:t>
            </a:r>
            <a:r>
              <a:rPr lang="en-GB" sz="1800" b="0" i="0">
                <a:effectLst/>
                <a:cs typeface="Arial" panose="020B0604020202020204" pitchFamily="34" charset="0"/>
              </a:rPr>
              <a:t>he University’s Catering Team and SU have organised food parcels for students who are self-isolating. </a:t>
            </a:r>
          </a:p>
          <a:p>
            <a:pPr>
              <a:spcBef>
                <a:spcPts val="0"/>
              </a:spcBef>
              <a:spcAft>
                <a:spcPts val="600"/>
              </a:spcAft>
            </a:pPr>
            <a:r>
              <a:rPr lang="en-GB" sz="1800" b="0" i="0">
                <a:effectLst/>
                <a:cs typeface="Arial" panose="020B0604020202020204" pitchFamily="34" charset="0"/>
              </a:rPr>
              <a:t>The SU has also arranged a chat service as part of their support.</a:t>
            </a:r>
          </a:p>
          <a:p>
            <a:pPr>
              <a:spcBef>
                <a:spcPts val="0"/>
              </a:spcBef>
              <a:spcAft>
                <a:spcPts val="600"/>
              </a:spcAft>
            </a:pPr>
            <a:r>
              <a:rPr lang="en-GB" sz="1800" b="0" i="0">
                <a:effectLst/>
                <a:cs typeface="Arial" panose="020B0604020202020204" pitchFamily="34" charset="0"/>
              </a:rPr>
              <a:t>Communication with students is co-ordinated via the Student Hwb who are issuing weekly Bulletins and are on hand to answer any queries and to signpost students to the support services available to them.</a:t>
            </a:r>
          </a:p>
          <a:p>
            <a:pPr>
              <a:spcBef>
                <a:spcPts val="0"/>
              </a:spcBef>
              <a:spcAft>
                <a:spcPts val="600"/>
              </a:spcAft>
            </a:pPr>
            <a:endParaRPr lang="en-GB" sz="1800" dirty="0">
              <a:cs typeface="Arial" panose="020B0604020202020204" pitchFamily="34" charset="0"/>
            </a:endParaRPr>
          </a:p>
        </p:txBody>
      </p:sp>
      <p:pic>
        <p:nvPicPr>
          <p:cNvPr id="10" name="Picture 9" descr="Icon&#10;&#10;Description automatically generated">
            <a:extLst>
              <a:ext uri="{FF2B5EF4-FFF2-40B4-BE49-F238E27FC236}">
                <a16:creationId xmlns:a16="http://schemas.microsoft.com/office/drawing/2014/main" id="{AB136F3F-39D8-4EB2-877E-79B7915AF8CB}"/>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614" r="3241" b="2"/>
          <a:stretch/>
        </p:blipFill>
        <p:spPr>
          <a:xfrm>
            <a:off x="7829551" y="455775"/>
            <a:ext cx="1940771" cy="1906821"/>
          </a:xfrm>
          <a:prstGeom prst="rect">
            <a:avLst/>
          </a:prstGeom>
        </p:spPr>
      </p:pic>
      <p:pic>
        <p:nvPicPr>
          <p:cNvPr id="5" name="Picture 4" descr="A close up of a computer keyboard&#10;&#10;Description automatically generated">
            <a:extLst>
              <a:ext uri="{FF2B5EF4-FFF2-40B4-BE49-F238E27FC236}">
                <a16:creationId xmlns:a16="http://schemas.microsoft.com/office/drawing/2014/main" id="{0D9C65C8-192B-4D6D-9B90-3091EC0D60CE}"/>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0435" r="3164" b="3"/>
          <a:stretch/>
        </p:blipFill>
        <p:spPr>
          <a:xfrm>
            <a:off x="9931188" y="568818"/>
            <a:ext cx="1940771" cy="1695560"/>
          </a:xfrm>
          <a:prstGeom prst="rect">
            <a:avLst/>
          </a:prstGeom>
        </p:spPr>
      </p:pic>
      <p:pic>
        <p:nvPicPr>
          <p:cNvPr id="13" name="Picture 12" descr="Text, whiteboard&#10;&#10;Description automatically generated">
            <a:extLst>
              <a:ext uri="{FF2B5EF4-FFF2-40B4-BE49-F238E27FC236}">
                <a16:creationId xmlns:a16="http://schemas.microsoft.com/office/drawing/2014/main" id="{2F3C6673-4F22-4643-8029-9F5B17F3DC65}"/>
              </a:ext>
            </a:extLst>
          </p:cNvPr>
          <p:cNvPicPr>
            <a:picLocks noChangeAspect="1"/>
          </p:cNvPicPr>
          <p:nvPr/>
        </p:nvPicPr>
        <p:blipFill rotWithShape="1">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6271" r="1344" b="-1"/>
          <a:stretch/>
        </p:blipFill>
        <p:spPr>
          <a:xfrm>
            <a:off x="7829551" y="2973531"/>
            <a:ext cx="4042410" cy="2920750"/>
          </a:xfrm>
          <a:prstGeom prst="rect">
            <a:avLst/>
          </a:prstGeom>
        </p:spPr>
      </p:pic>
      <p:sp>
        <p:nvSpPr>
          <p:cNvPr id="6" name="TextBox 5">
            <a:extLst>
              <a:ext uri="{FF2B5EF4-FFF2-40B4-BE49-F238E27FC236}">
                <a16:creationId xmlns:a16="http://schemas.microsoft.com/office/drawing/2014/main" id="{43AB76AB-D56D-4DAC-9C7B-0B4311A1A05F}"/>
              </a:ext>
            </a:extLst>
          </p:cNvPr>
          <p:cNvSpPr txBox="1"/>
          <p:nvPr/>
        </p:nvSpPr>
        <p:spPr>
          <a:xfrm>
            <a:off x="10005184" y="6870700"/>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www.justintarte.com/2011/10/providing-support.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
        <p:nvSpPr>
          <p:cNvPr id="11" name="TextBox 10">
            <a:extLst>
              <a:ext uri="{FF2B5EF4-FFF2-40B4-BE49-F238E27FC236}">
                <a16:creationId xmlns:a16="http://schemas.microsoft.com/office/drawing/2014/main" id="{B0AD6699-7E9B-4CA3-B882-D768564C2489}"/>
              </a:ext>
            </a:extLst>
          </p:cNvPr>
          <p:cNvSpPr txBox="1"/>
          <p:nvPr/>
        </p:nvSpPr>
        <p:spPr>
          <a:xfrm>
            <a:off x="7672618" y="6870700"/>
            <a:ext cx="231986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www.pngall.com/support-png/download/38603">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9"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
        <p:nvSpPr>
          <p:cNvPr id="14" name="TextBox 13">
            <a:extLst>
              <a:ext uri="{FF2B5EF4-FFF2-40B4-BE49-F238E27FC236}">
                <a16:creationId xmlns:a16="http://schemas.microsoft.com/office/drawing/2014/main" id="{5FAA3755-EDB6-428D-8B43-E420EF1C57F8}"/>
              </a:ext>
            </a:extLst>
          </p:cNvPr>
          <p:cNvSpPr txBox="1"/>
          <p:nvPr/>
        </p:nvSpPr>
        <p:spPr>
          <a:xfrm>
            <a:off x="9564919" y="5694226"/>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7" tooltip="http://creative-commons-images.com/handwriting/s/support.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0"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835419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505289-923B-4162-897E-F588058E5D69}"/>
              </a:ext>
            </a:extLst>
          </p:cNvPr>
          <p:cNvSpPr txBox="1"/>
          <p:nvPr/>
        </p:nvSpPr>
        <p:spPr>
          <a:xfrm>
            <a:off x="1051168" y="658960"/>
            <a:ext cx="10218616" cy="146177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u="sng" dirty="0">
                <a:latin typeface="+mj-lt"/>
                <a:ea typeface="+mj-ea"/>
                <a:cs typeface="+mj-cs"/>
              </a:rPr>
              <a:t>Last</a:t>
            </a:r>
            <a:r>
              <a:rPr lang="en-US" sz="4000" b="1" u="sng" kern="1200" dirty="0">
                <a:solidFill>
                  <a:schemeClr val="tx1"/>
                </a:solidFill>
                <a:latin typeface="+mj-lt"/>
                <a:ea typeface="+mj-ea"/>
                <a:cs typeface="+mj-cs"/>
              </a:rPr>
              <a:t> week’s - Moodle Activities &amp; Assignment task</a:t>
            </a:r>
            <a:endParaRPr lang="en-US" sz="4000" u="sng" kern="1200" dirty="0">
              <a:solidFill>
                <a:schemeClr val="tx1"/>
              </a:solidFill>
              <a:latin typeface="+mj-lt"/>
              <a:ea typeface="+mj-ea"/>
              <a:cs typeface="+mj-cs"/>
            </a:endParaRPr>
          </a:p>
        </p:txBody>
      </p:sp>
      <p:sp>
        <p:nvSpPr>
          <p:cNvPr id="4" name="Text Placeholder 3">
            <a:extLst>
              <a:ext uri="{FF2B5EF4-FFF2-40B4-BE49-F238E27FC236}">
                <a16:creationId xmlns:a16="http://schemas.microsoft.com/office/drawing/2014/main" id="{0833C173-4216-4B13-AEB2-DD282EBE7E44}"/>
              </a:ext>
            </a:extLst>
          </p:cNvPr>
          <p:cNvSpPr>
            <a:spLocks noGrp="1"/>
          </p:cNvSpPr>
          <p:nvPr>
            <p:ph type="body" sz="half" idx="2"/>
          </p:nvPr>
        </p:nvSpPr>
        <p:spPr>
          <a:xfrm>
            <a:off x="1051168" y="2188894"/>
            <a:ext cx="5912338" cy="3536236"/>
          </a:xfrm>
        </p:spPr>
        <p:txBody>
          <a:bodyPr vert="horz" lIns="91440" tIns="45720" rIns="91440" bIns="45720" rtlCol="0">
            <a:normAutofit/>
          </a:bodyPr>
          <a:lstStyle/>
          <a:p>
            <a:r>
              <a:rPr lang="en-US" sz="3200" b="1" dirty="0"/>
              <a:t>Unit 2: Creative Solutions </a:t>
            </a:r>
          </a:p>
          <a:p>
            <a:pPr marL="571500" indent="-514350">
              <a:buFont typeface="+mj-lt"/>
              <a:buAutoNum type="arabicPeriod"/>
            </a:pPr>
            <a:r>
              <a:rPr lang="en-US" sz="3200" b="1" dirty="0"/>
              <a:t>Topic 3 </a:t>
            </a:r>
            <a:r>
              <a:rPr lang="en-US" sz="3200" dirty="0"/>
              <a:t>- Identifying New Ideas</a:t>
            </a:r>
          </a:p>
          <a:p>
            <a:pPr marL="571500" indent="-514350">
              <a:buFont typeface="+mj-lt"/>
              <a:buAutoNum type="arabicPeriod"/>
            </a:pPr>
            <a:r>
              <a:rPr lang="en-US" sz="3200" b="1" dirty="0"/>
              <a:t>Topic 4 </a:t>
            </a:r>
            <a:r>
              <a:rPr lang="en-US" sz="3200" dirty="0"/>
              <a:t>- Seeking Solutions.</a:t>
            </a:r>
          </a:p>
          <a:p>
            <a:pPr marL="571500" indent="-514350">
              <a:buFont typeface="+mj-lt"/>
              <a:buAutoNum type="arabicPeriod"/>
            </a:pPr>
            <a:r>
              <a:rPr lang="en-US" sz="3200" b="1" dirty="0"/>
              <a:t>Task 2 - </a:t>
            </a:r>
            <a:r>
              <a:rPr lang="en-US" sz="3200" dirty="0"/>
              <a:t>Assignment 1.</a:t>
            </a:r>
          </a:p>
        </p:txBody>
      </p:sp>
      <p:pic>
        <p:nvPicPr>
          <p:cNvPr id="3" name="Graphic 2" descr="Check List">
            <a:extLst>
              <a:ext uri="{FF2B5EF4-FFF2-40B4-BE49-F238E27FC236}">
                <a16:creationId xmlns:a16="http://schemas.microsoft.com/office/drawing/2014/main" id="{8D828ABE-4F0B-4502-A540-A2AEABCF1B1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5330" y="2105470"/>
            <a:ext cx="3217333" cy="3217333"/>
          </a:xfrm>
          <a:prstGeom prst="rect">
            <a:avLst/>
          </a:prstGeom>
        </p:spPr>
      </p:pic>
      <p:sp>
        <p:nvSpPr>
          <p:cNvPr id="5" name="Rectangle 4">
            <a:extLst>
              <a:ext uri="{FF2B5EF4-FFF2-40B4-BE49-F238E27FC236}">
                <a16:creationId xmlns:a16="http://schemas.microsoft.com/office/drawing/2014/main" id="{ABF0E58D-D868-4443-A993-52D08531638D}"/>
              </a:ext>
            </a:extLst>
          </p:cNvPr>
          <p:cNvSpPr/>
          <p:nvPr/>
        </p:nvSpPr>
        <p:spPr>
          <a:xfrm>
            <a:off x="797169" y="658960"/>
            <a:ext cx="10738339" cy="137835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8026696-C5E5-40B1-814F-EB8A216573E7}"/>
              </a:ext>
            </a:extLst>
          </p:cNvPr>
          <p:cNvSpPr/>
          <p:nvPr/>
        </p:nvSpPr>
        <p:spPr>
          <a:xfrm>
            <a:off x="676574" y="905628"/>
            <a:ext cx="258454"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1B1E4787-3F29-4215-BF5E-29EDDCA647A3}"/>
              </a:ext>
            </a:extLst>
          </p:cNvPr>
          <p:cNvSpPr/>
          <p:nvPr/>
        </p:nvSpPr>
        <p:spPr>
          <a:xfrm>
            <a:off x="7217505" y="1812946"/>
            <a:ext cx="3868615" cy="4032739"/>
          </a:xfrm>
          <a:prstGeom prst="ellipse">
            <a:avLst/>
          </a:prstGeom>
          <a:solidFill>
            <a:schemeClr val="tx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05663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Two cups of coffee on wooden table">
            <a:extLst>
              <a:ext uri="{FF2B5EF4-FFF2-40B4-BE49-F238E27FC236}">
                <a16:creationId xmlns:a16="http://schemas.microsoft.com/office/drawing/2014/main" id="{5152826B-5794-4D70-842A-5A115E95FB1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 b="14469"/>
          <a:stretch/>
        </p:blipFill>
        <p:spPr>
          <a:xfrm>
            <a:off x="5622233" y="10"/>
            <a:ext cx="6569769" cy="3750724"/>
          </a:xfrm>
          <a:custGeom>
            <a:avLst/>
            <a:gdLst/>
            <a:ahLst/>
            <a:cxnLst/>
            <a:rect l="l" t="t" r="r" b="b"/>
            <a:pathLst>
              <a:path w="6569769" h="3750734">
                <a:moveTo>
                  <a:pt x="1738471" y="0"/>
                </a:moveTo>
                <a:lnTo>
                  <a:pt x="6569769" y="0"/>
                </a:lnTo>
                <a:lnTo>
                  <a:pt x="6569769" y="3750734"/>
                </a:lnTo>
                <a:lnTo>
                  <a:pt x="0" y="3750734"/>
                </a:lnTo>
                <a:close/>
              </a:path>
            </a:pathLst>
          </a:custGeom>
        </p:spPr>
      </p:pic>
      <p:pic>
        <p:nvPicPr>
          <p:cNvPr id="5" name="Content Placeholder 4" descr="A close up of food&#10;&#10;Description automatically generated">
            <a:extLst>
              <a:ext uri="{FF2B5EF4-FFF2-40B4-BE49-F238E27FC236}">
                <a16:creationId xmlns:a16="http://schemas.microsoft.com/office/drawing/2014/main" id="{075C4987-9329-4603-9A3B-80DA7BB5179A}"/>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6459" b="6294"/>
          <a:stretch/>
        </p:blipFill>
        <p:spPr>
          <a:xfrm>
            <a:off x="4182011" y="3887894"/>
            <a:ext cx="8009991" cy="2970106"/>
          </a:xfrm>
          <a:custGeom>
            <a:avLst/>
            <a:gdLst/>
            <a:ahLst/>
            <a:cxnLst/>
            <a:rect l="l" t="t" r="r" b="b"/>
            <a:pathLst>
              <a:path w="8009991" h="2970106">
                <a:moveTo>
                  <a:pt x="1376648" y="0"/>
                </a:moveTo>
                <a:lnTo>
                  <a:pt x="8009991" y="0"/>
                </a:lnTo>
                <a:lnTo>
                  <a:pt x="8009991" y="2970106"/>
                </a:lnTo>
                <a:lnTo>
                  <a:pt x="0" y="2970106"/>
                </a:lnTo>
                <a:close/>
              </a:path>
            </a:pathLst>
          </a:custGeom>
        </p:spPr>
      </p:pic>
      <p:sp>
        <p:nvSpPr>
          <p:cNvPr id="6" name="TextBox 5">
            <a:extLst>
              <a:ext uri="{FF2B5EF4-FFF2-40B4-BE49-F238E27FC236}">
                <a16:creationId xmlns:a16="http://schemas.microsoft.com/office/drawing/2014/main" id="{CA2D1C23-75AB-4C3B-8DDF-AEBC693E9E88}"/>
              </a:ext>
            </a:extLst>
          </p:cNvPr>
          <p:cNvSpPr txBox="1"/>
          <p:nvPr/>
        </p:nvSpPr>
        <p:spPr>
          <a:xfrm>
            <a:off x="7580846" y="6657945"/>
            <a:ext cx="2307042"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4" tooltip="http://www.coolstuff49ja.com/2015/07/snacks-to-pack-for-your-next-road-trip.html">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dirty="0">
              <a:solidFill>
                <a:srgbClr val="FFFFFF"/>
              </a:solidFill>
            </a:endParaRPr>
          </a:p>
        </p:txBody>
      </p:sp>
      <p:sp>
        <p:nvSpPr>
          <p:cNvPr id="12" name="TextBox 11">
            <a:extLst>
              <a:ext uri="{FF2B5EF4-FFF2-40B4-BE49-F238E27FC236}">
                <a16:creationId xmlns:a16="http://schemas.microsoft.com/office/drawing/2014/main" id="{6F1EAE16-CA78-4AB1-A8AD-4D38A99F4BB9}"/>
              </a:ext>
            </a:extLst>
          </p:cNvPr>
          <p:cNvSpPr txBox="1"/>
          <p:nvPr/>
        </p:nvSpPr>
        <p:spPr>
          <a:xfrm>
            <a:off x="-11241" y="6591658"/>
            <a:ext cx="2912977" cy="230832"/>
          </a:xfrm>
          <a:prstGeom prst="rect">
            <a:avLst/>
          </a:prstGeom>
          <a:solidFill>
            <a:srgbClr val="000000"/>
          </a:solidFill>
        </p:spPr>
        <p:txBody>
          <a:bodyPr wrap="none" rtlCol="0">
            <a:spAutoFit/>
          </a:bodyPr>
          <a:lstStyle/>
          <a:p>
            <a:r>
              <a:rPr lang="en-GB" sz="900" dirty="0">
                <a:hlinkClick r:id="rId6" tooltip="https://en.wikipedia.org/wiki/Yin_and_yang"/>
              </a:rPr>
              <a:t>This Photo</a:t>
            </a:r>
            <a:r>
              <a:rPr lang="en-GB" sz="900" dirty="0"/>
              <a:t> by Unknown Author is licensed under </a:t>
            </a:r>
            <a:r>
              <a:rPr lang="en-GB" sz="900" dirty="0">
                <a:hlinkClick r:id="rId5" tooltip="https://creativecommons.org/licenses/by-sa/3.0/"/>
              </a:rPr>
              <a:t>CC BY-SA</a:t>
            </a:r>
            <a:endParaRPr lang="en-GB" sz="900" dirty="0"/>
          </a:p>
        </p:txBody>
      </p:sp>
      <p:pic>
        <p:nvPicPr>
          <p:cNvPr id="3" name="Picture 2" descr="Icon&#10;&#10;Description automatically generated">
            <a:extLst>
              <a:ext uri="{FF2B5EF4-FFF2-40B4-BE49-F238E27FC236}">
                <a16:creationId xmlns:a16="http://schemas.microsoft.com/office/drawing/2014/main" id="{FF6113C0-9117-4667-BB7F-7F84F062A48B}"/>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241" y="215263"/>
            <a:ext cx="5633474" cy="5633474"/>
          </a:xfrm>
          <a:prstGeom prst="rect">
            <a:avLst/>
          </a:prstGeom>
        </p:spPr>
      </p:pic>
    </p:spTree>
    <p:extLst>
      <p:ext uri="{BB962C8B-B14F-4D97-AF65-F5344CB8AC3E}">
        <p14:creationId xmlns:p14="http://schemas.microsoft.com/office/powerpoint/2010/main" val="622878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2">
            <a:extLst>
              <a:ext uri="{FF2B5EF4-FFF2-40B4-BE49-F238E27FC236}">
                <a16:creationId xmlns:a16="http://schemas.microsoft.com/office/drawing/2014/main" id="{3E443FD7-A66B-4AA0-872D-B088B9BC5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94B840-36CB-463B-B2DE-B2FD4CF95521}"/>
              </a:ext>
            </a:extLst>
          </p:cNvPr>
          <p:cNvSpPr>
            <a:spLocks noGrp="1"/>
          </p:cNvSpPr>
          <p:nvPr>
            <p:ph type="title"/>
          </p:nvPr>
        </p:nvSpPr>
        <p:spPr>
          <a:xfrm>
            <a:off x="1094095" y="1072932"/>
            <a:ext cx="5368120" cy="2692322"/>
          </a:xfrm>
        </p:spPr>
        <p:txBody>
          <a:bodyPr vert="horz" lIns="91440" tIns="45720" rIns="91440" bIns="45720" rtlCol="0" anchor="b">
            <a:normAutofit/>
          </a:bodyPr>
          <a:lstStyle/>
          <a:p>
            <a:r>
              <a:rPr lang="en-US" sz="5400" kern="1200">
                <a:solidFill>
                  <a:schemeClr val="tx1"/>
                </a:solidFill>
                <a:latin typeface="+mj-lt"/>
                <a:ea typeface="+mj-ea"/>
                <a:cs typeface="+mj-cs"/>
              </a:rPr>
              <a:t>Halfway through the Online content</a:t>
            </a:r>
          </a:p>
        </p:txBody>
      </p:sp>
      <p:pic>
        <p:nvPicPr>
          <p:cNvPr id="8" name="Picture 7" descr="Icon&#10;&#10;Description automatically generated">
            <a:extLst>
              <a:ext uri="{FF2B5EF4-FFF2-40B4-BE49-F238E27FC236}">
                <a16:creationId xmlns:a16="http://schemas.microsoft.com/office/drawing/2014/main" id="{E9CFE04A-9BAD-445B-A733-34870C54D00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5274" r="-4" b="15178"/>
          <a:stretch/>
        </p:blipFill>
        <p:spPr>
          <a:xfrm>
            <a:off x="6521499" y="1208098"/>
            <a:ext cx="2237371" cy="2016876"/>
          </a:xfrm>
          <a:custGeom>
            <a:avLst/>
            <a:gdLst/>
            <a:ahLst/>
            <a:cxnLst/>
            <a:rect l="l" t="t" r="r" b="b"/>
            <a:pathLst>
              <a:path w="2397514" h="2161236">
                <a:moveTo>
                  <a:pt x="684017" y="0"/>
                </a:moveTo>
                <a:cubicBezTo>
                  <a:pt x="1715801" y="0"/>
                  <a:pt x="1715801" y="0"/>
                  <a:pt x="1715801" y="0"/>
                </a:cubicBezTo>
                <a:cubicBezTo>
                  <a:pt x="1768004" y="0"/>
                  <a:pt x="1835562" y="37478"/>
                  <a:pt x="1863198" y="84326"/>
                </a:cubicBezTo>
                <a:cubicBezTo>
                  <a:pt x="2379089" y="993169"/>
                  <a:pt x="2379089" y="993169"/>
                  <a:pt x="2379089" y="993169"/>
                </a:cubicBezTo>
                <a:cubicBezTo>
                  <a:pt x="2403656" y="1043140"/>
                  <a:pt x="2403656" y="1118096"/>
                  <a:pt x="2379089" y="1168068"/>
                </a:cubicBezTo>
                <a:cubicBezTo>
                  <a:pt x="1863198" y="2076910"/>
                  <a:pt x="1863198" y="2076910"/>
                  <a:pt x="1863198" y="2076910"/>
                </a:cubicBezTo>
                <a:cubicBezTo>
                  <a:pt x="1835562" y="2123759"/>
                  <a:pt x="1768004" y="2161236"/>
                  <a:pt x="1715801" y="2161236"/>
                </a:cubicBezTo>
                <a:lnTo>
                  <a:pt x="684017" y="2161236"/>
                </a:lnTo>
                <a:cubicBezTo>
                  <a:pt x="628744" y="2161236"/>
                  <a:pt x="561187" y="2123759"/>
                  <a:pt x="536621" y="2076910"/>
                </a:cubicBezTo>
                <a:cubicBezTo>
                  <a:pt x="20729" y="1168068"/>
                  <a:pt x="20729" y="1168068"/>
                  <a:pt x="20729" y="1168068"/>
                </a:cubicBezTo>
                <a:cubicBezTo>
                  <a:pt x="-6909" y="1118096"/>
                  <a:pt x="-6909" y="1043140"/>
                  <a:pt x="20729" y="993169"/>
                </a:cubicBezTo>
                <a:cubicBezTo>
                  <a:pt x="536621" y="84326"/>
                  <a:pt x="536621" y="84326"/>
                  <a:pt x="536621" y="84326"/>
                </a:cubicBezTo>
                <a:cubicBezTo>
                  <a:pt x="561187" y="37478"/>
                  <a:pt x="628744" y="0"/>
                  <a:pt x="684017" y="0"/>
                </a:cubicBezTo>
                <a:close/>
              </a:path>
            </a:pathLst>
          </a:custGeom>
        </p:spPr>
      </p:pic>
      <p:pic>
        <p:nvPicPr>
          <p:cNvPr id="13" name="Picture 12" descr="Fireworks in the sky&#10;&#10;Description automatically generated">
            <a:extLst>
              <a:ext uri="{FF2B5EF4-FFF2-40B4-BE49-F238E27FC236}">
                <a16:creationId xmlns:a16="http://schemas.microsoft.com/office/drawing/2014/main" id="{046AE641-241C-49AC-9D83-D794CFD2FB4E}"/>
              </a:ext>
            </a:extLst>
          </p:cNvPr>
          <p:cNvPicPr>
            <a:picLocks noChangeAspect="1"/>
          </p:cNvPicPr>
          <p:nvPr/>
        </p:nvPicPr>
        <p:blipFill rotWithShape="1">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6345" r="24319" b="-5"/>
          <a:stretch/>
        </p:blipFill>
        <p:spPr>
          <a:xfrm>
            <a:off x="8290945" y="460630"/>
            <a:ext cx="1366757" cy="1232062"/>
          </a:xfrm>
          <a:custGeom>
            <a:avLst/>
            <a:gdLst/>
            <a:ahLst/>
            <a:cxnLst/>
            <a:rect l="l" t="t" r="r" b="b"/>
            <a:pathLst>
              <a:path w="1366757" h="1232062">
                <a:moveTo>
                  <a:pt x="389939" y="0"/>
                </a:moveTo>
                <a:cubicBezTo>
                  <a:pt x="978131" y="0"/>
                  <a:pt x="978131" y="0"/>
                  <a:pt x="978131" y="0"/>
                </a:cubicBezTo>
                <a:cubicBezTo>
                  <a:pt x="1007891" y="0"/>
                  <a:pt x="1046404" y="21366"/>
                  <a:pt x="1062158" y="48072"/>
                </a:cubicBezTo>
                <a:cubicBezTo>
                  <a:pt x="1356254" y="566179"/>
                  <a:pt x="1356254" y="566179"/>
                  <a:pt x="1356254" y="566179"/>
                </a:cubicBezTo>
                <a:cubicBezTo>
                  <a:pt x="1370259" y="594666"/>
                  <a:pt x="1370259" y="637396"/>
                  <a:pt x="1356254" y="665884"/>
                </a:cubicBezTo>
                <a:cubicBezTo>
                  <a:pt x="1062158" y="1183990"/>
                  <a:pt x="1062158" y="1183990"/>
                  <a:pt x="1062158" y="1183990"/>
                </a:cubicBezTo>
                <a:cubicBezTo>
                  <a:pt x="1046404" y="1210698"/>
                  <a:pt x="1007891" y="1232062"/>
                  <a:pt x="978131" y="1232062"/>
                </a:cubicBezTo>
                <a:lnTo>
                  <a:pt x="389939" y="1232062"/>
                </a:lnTo>
                <a:cubicBezTo>
                  <a:pt x="358429" y="1232062"/>
                  <a:pt x="319917" y="1210698"/>
                  <a:pt x="305913" y="1183990"/>
                </a:cubicBezTo>
                <a:cubicBezTo>
                  <a:pt x="11817" y="665884"/>
                  <a:pt x="11817" y="665884"/>
                  <a:pt x="11817" y="665884"/>
                </a:cubicBezTo>
                <a:cubicBezTo>
                  <a:pt x="-3939" y="637396"/>
                  <a:pt x="-3939" y="594666"/>
                  <a:pt x="11817" y="566179"/>
                </a:cubicBezTo>
                <a:cubicBezTo>
                  <a:pt x="305913" y="48072"/>
                  <a:pt x="305913" y="48072"/>
                  <a:pt x="305913" y="48072"/>
                </a:cubicBezTo>
                <a:cubicBezTo>
                  <a:pt x="319917" y="21366"/>
                  <a:pt x="358429" y="0"/>
                  <a:pt x="389939" y="0"/>
                </a:cubicBezTo>
                <a:close/>
              </a:path>
            </a:pathLst>
          </a:custGeom>
        </p:spPr>
      </p:pic>
      <p:pic>
        <p:nvPicPr>
          <p:cNvPr id="11" name="Picture 10" descr="Logo&#10;&#10;Description automatically generated">
            <a:extLst>
              <a:ext uri="{FF2B5EF4-FFF2-40B4-BE49-F238E27FC236}">
                <a16:creationId xmlns:a16="http://schemas.microsoft.com/office/drawing/2014/main" id="{4E597972-263A-4A9F-B142-26767D29D1EC}"/>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5685" r="-1" b="6923"/>
          <a:stretch/>
        </p:blipFill>
        <p:spPr>
          <a:xfrm>
            <a:off x="6866701" y="1799111"/>
            <a:ext cx="4909636" cy="4290631"/>
          </a:xfrm>
          <a:custGeom>
            <a:avLst/>
            <a:gdLst/>
            <a:ahLst/>
            <a:cxnLst/>
            <a:rect l="l" t="t" r="r" b="b"/>
            <a:pathLst>
              <a:path w="5261049" h="4597738">
                <a:moveTo>
                  <a:pt x="0" y="2548727"/>
                </a:moveTo>
                <a:lnTo>
                  <a:pt x="4223" y="2552528"/>
                </a:lnTo>
                <a:cubicBezTo>
                  <a:pt x="286053" y="3034940"/>
                  <a:pt x="286053" y="3034940"/>
                  <a:pt x="286053" y="3034940"/>
                </a:cubicBezTo>
                <a:lnTo>
                  <a:pt x="289264" y="3049748"/>
                </a:lnTo>
                <a:close/>
                <a:moveTo>
                  <a:pt x="1949531" y="0"/>
                </a:moveTo>
                <a:lnTo>
                  <a:pt x="2087034" y="0"/>
                </a:lnTo>
                <a:cubicBezTo>
                  <a:pt x="3768448" y="0"/>
                  <a:pt x="3768448" y="0"/>
                  <a:pt x="3768448" y="0"/>
                </a:cubicBezTo>
                <a:cubicBezTo>
                  <a:pt x="3882745" y="0"/>
                  <a:pt x="4030662" y="79730"/>
                  <a:pt x="4091172" y="179392"/>
                </a:cubicBezTo>
                <a:cubicBezTo>
                  <a:pt x="5220708" y="2112834"/>
                  <a:pt x="5220708" y="2112834"/>
                  <a:pt x="5220708" y="2112834"/>
                </a:cubicBezTo>
                <a:cubicBezTo>
                  <a:pt x="5274497" y="2219140"/>
                  <a:pt x="5274497" y="2378598"/>
                  <a:pt x="5220708" y="2484906"/>
                </a:cubicBezTo>
                <a:cubicBezTo>
                  <a:pt x="4091172" y="4418346"/>
                  <a:pt x="4091172" y="4418346"/>
                  <a:pt x="4091172" y="4418346"/>
                </a:cubicBezTo>
                <a:cubicBezTo>
                  <a:pt x="4030662" y="4518010"/>
                  <a:pt x="3882745" y="4597738"/>
                  <a:pt x="3768448" y="4597738"/>
                </a:cubicBezTo>
                <a:lnTo>
                  <a:pt x="1509373" y="4597738"/>
                </a:lnTo>
                <a:cubicBezTo>
                  <a:pt x="1388352" y="4597738"/>
                  <a:pt x="1240437" y="4518010"/>
                  <a:pt x="1186650" y="4418346"/>
                </a:cubicBezTo>
                <a:cubicBezTo>
                  <a:pt x="57113" y="2484906"/>
                  <a:pt x="57113" y="2484906"/>
                  <a:pt x="57113" y="2484906"/>
                </a:cubicBezTo>
                <a:cubicBezTo>
                  <a:pt x="-3400" y="2378598"/>
                  <a:pt x="-3400" y="2219140"/>
                  <a:pt x="57113" y="2112834"/>
                </a:cubicBezTo>
                <a:cubicBezTo>
                  <a:pt x="127709" y="1991994"/>
                  <a:pt x="193893" y="1878706"/>
                  <a:pt x="255940" y="1772499"/>
                </a:cubicBezTo>
                <a:lnTo>
                  <a:pt x="340918" y="1627041"/>
                </a:lnTo>
                <a:lnTo>
                  <a:pt x="1409802" y="1627041"/>
                </a:lnTo>
                <a:cubicBezTo>
                  <a:pt x="1468457" y="1627041"/>
                  <a:pt x="1544365" y="1586126"/>
                  <a:pt x="1575418" y="1534980"/>
                </a:cubicBezTo>
                <a:cubicBezTo>
                  <a:pt x="1575418" y="1534980"/>
                  <a:pt x="1575418" y="1534980"/>
                  <a:pt x="2155075" y="542774"/>
                </a:cubicBezTo>
                <a:cubicBezTo>
                  <a:pt x="2182678" y="488219"/>
                  <a:pt x="2182678" y="406388"/>
                  <a:pt x="2155075" y="351833"/>
                </a:cubicBezTo>
                <a:cubicBezTo>
                  <a:pt x="2155075" y="351833"/>
                  <a:pt x="2155075" y="351833"/>
                  <a:pt x="1966715" y="29414"/>
                </a:cubicBezTo>
                <a:close/>
              </a:path>
            </a:pathLst>
          </a:custGeom>
        </p:spPr>
      </p:pic>
      <p:pic>
        <p:nvPicPr>
          <p:cNvPr id="5" name="Content Placeholder 4" descr="A close up of a street sign with trees in the background&#10;&#10;Description automatically generated">
            <a:extLst>
              <a:ext uri="{FF2B5EF4-FFF2-40B4-BE49-F238E27FC236}">
                <a16:creationId xmlns:a16="http://schemas.microsoft.com/office/drawing/2014/main" id="{BF1383A7-6C97-437D-89A5-E3E311037CE5}"/>
              </a:ext>
            </a:extLst>
          </p:cNvPr>
          <p:cNvPicPr>
            <a:picLocks noChangeAspect="1"/>
          </p:cNvPicPr>
          <p:nvPr/>
        </p:nvPicPr>
        <p:blipFill rotWithShape="1">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t="5999" r="-6" b="3850"/>
          <a:stretch/>
        </p:blipFill>
        <p:spPr>
          <a:xfrm>
            <a:off x="5470702" y="4061350"/>
            <a:ext cx="1701304" cy="1533639"/>
          </a:xfrm>
          <a:custGeom>
            <a:avLst/>
            <a:gdLst/>
            <a:ahLst/>
            <a:cxnLst/>
            <a:rect l="l" t="t" r="r" b="b"/>
            <a:pathLst>
              <a:path w="1823077" h="1643411">
                <a:moveTo>
                  <a:pt x="520128" y="0"/>
                </a:moveTo>
                <a:cubicBezTo>
                  <a:pt x="1304700" y="0"/>
                  <a:pt x="1304700" y="0"/>
                  <a:pt x="1304700" y="0"/>
                </a:cubicBezTo>
                <a:cubicBezTo>
                  <a:pt x="1344396" y="0"/>
                  <a:pt x="1395767" y="28499"/>
                  <a:pt x="1416781" y="64122"/>
                </a:cubicBezTo>
                <a:cubicBezTo>
                  <a:pt x="1809067" y="755209"/>
                  <a:pt x="1809067" y="755209"/>
                  <a:pt x="1809067" y="755209"/>
                </a:cubicBezTo>
                <a:cubicBezTo>
                  <a:pt x="1827748" y="793207"/>
                  <a:pt x="1827748" y="850204"/>
                  <a:pt x="1809067" y="888203"/>
                </a:cubicBezTo>
                <a:cubicBezTo>
                  <a:pt x="1416781" y="1579289"/>
                  <a:pt x="1416781" y="1579289"/>
                  <a:pt x="1416781" y="1579289"/>
                </a:cubicBezTo>
                <a:cubicBezTo>
                  <a:pt x="1395767" y="1614914"/>
                  <a:pt x="1344396" y="1643411"/>
                  <a:pt x="1304700" y="1643411"/>
                </a:cubicBezTo>
                <a:lnTo>
                  <a:pt x="520128" y="1643411"/>
                </a:lnTo>
                <a:cubicBezTo>
                  <a:pt x="478098" y="1643411"/>
                  <a:pt x="426728" y="1614914"/>
                  <a:pt x="408048" y="1579289"/>
                </a:cubicBezTo>
                <a:cubicBezTo>
                  <a:pt x="15762" y="888203"/>
                  <a:pt x="15762" y="888203"/>
                  <a:pt x="15762" y="888203"/>
                </a:cubicBezTo>
                <a:cubicBezTo>
                  <a:pt x="-5254" y="850204"/>
                  <a:pt x="-5254" y="793207"/>
                  <a:pt x="15762" y="755209"/>
                </a:cubicBezTo>
                <a:cubicBezTo>
                  <a:pt x="408048" y="64122"/>
                  <a:pt x="408048" y="64122"/>
                  <a:pt x="408048" y="64122"/>
                </a:cubicBezTo>
                <a:cubicBezTo>
                  <a:pt x="426728" y="28499"/>
                  <a:pt x="478098" y="0"/>
                  <a:pt x="520128" y="0"/>
                </a:cubicBezTo>
                <a:close/>
              </a:path>
            </a:pathLst>
          </a:custGeom>
        </p:spPr>
      </p:pic>
      <p:sp>
        <p:nvSpPr>
          <p:cNvPr id="6" name="TextBox 5">
            <a:extLst>
              <a:ext uri="{FF2B5EF4-FFF2-40B4-BE49-F238E27FC236}">
                <a16:creationId xmlns:a16="http://schemas.microsoft.com/office/drawing/2014/main" id="{49D00876-E712-4596-AF96-4B4197D1FA4D}"/>
              </a:ext>
            </a:extLst>
          </p:cNvPr>
          <p:cNvSpPr txBox="1"/>
          <p:nvPr/>
        </p:nvSpPr>
        <p:spPr>
          <a:xfrm>
            <a:off x="7279881" y="6870700"/>
            <a:ext cx="245932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9" tooltip="https://www.flickr.com/photos/benterrett/7863145220">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0"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
        <p:nvSpPr>
          <p:cNvPr id="9" name="TextBox 8">
            <a:extLst>
              <a:ext uri="{FF2B5EF4-FFF2-40B4-BE49-F238E27FC236}">
                <a16:creationId xmlns:a16="http://schemas.microsoft.com/office/drawing/2014/main" id="{8BE1033B-03C7-4AEE-9DAA-A195B94146AE}"/>
              </a:ext>
            </a:extLst>
          </p:cNvPr>
          <p:cNvSpPr txBox="1"/>
          <p:nvPr/>
        </p:nvSpPr>
        <p:spPr>
          <a:xfrm>
            <a:off x="9751909" y="6870700"/>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litfl.com/google-medic-update-eat-protoco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1"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14" name="TextBox 13">
            <a:extLst>
              <a:ext uri="{FF2B5EF4-FFF2-40B4-BE49-F238E27FC236}">
                <a16:creationId xmlns:a16="http://schemas.microsoft.com/office/drawing/2014/main" id="{4D6289D9-CB9F-486E-BBB4-D8CCF817EAAB}"/>
              </a:ext>
            </a:extLst>
          </p:cNvPr>
          <p:cNvSpPr txBox="1"/>
          <p:nvPr/>
        </p:nvSpPr>
        <p:spPr>
          <a:xfrm>
            <a:off x="4960139" y="6870700"/>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photo.stackexchange.com/questions/99768/why-did-my-fireworks-photo-turn-out-as-peg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2"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1143520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56FECB8E-A032-445D-9C75-6935193CB17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
          <a:stretch/>
        </p:blipFill>
        <p:spPr>
          <a:xfrm>
            <a:off x="3793813" y="744344"/>
            <a:ext cx="4627646" cy="4627648"/>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10" name="Picture 9" descr="A close up of a sign&#10;&#10;Description automatically generated">
            <a:extLst>
              <a:ext uri="{FF2B5EF4-FFF2-40B4-BE49-F238E27FC236}">
                <a16:creationId xmlns:a16="http://schemas.microsoft.com/office/drawing/2014/main" id="{5D97F4DC-4118-47FB-857D-2494DCC1E369}"/>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1608" r="19383" b="-1"/>
          <a:stretch/>
        </p:blipFill>
        <p:spPr>
          <a:xfrm>
            <a:off x="1319706" y="1757695"/>
            <a:ext cx="2590737" cy="2926956"/>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14" name="Picture 13" descr="Icon&#10;&#10;Description automatically generated">
            <a:extLst>
              <a:ext uri="{FF2B5EF4-FFF2-40B4-BE49-F238E27FC236}">
                <a16:creationId xmlns:a16="http://schemas.microsoft.com/office/drawing/2014/main" id="{89073711-8681-48E9-8328-9AE413B8404F}"/>
              </a:ext>
            </a:extLst>
          </p:cNvPr>
          <p:cNvPicPr>
            <a:picLocks noChangeAspect="1"/>
          </p:cNvPicPr>
          <p:nvPr/>
        </p:nvPicPr>
        <p:blipFill rotWithShape="1">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9287" r="2636" b="-5"/>
          <a:stretch/>
        </p:blipFill>
        <p:spPr>
          <a:xfrm>
            <a:off x="8297994" y="1757695"/>
            <a:ext cx="2577829" cy="2926956"/>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sp>
        <p:nvSpPr>
          <p:cNvPr id="11" name="TextBox 10">
            <a:extLst>
              <a:ext uri="{FF2B5EF4-FFF2-40B4-BE49-F238E27FC236}">
                <a16:creationId xmlns:a16="http://schemas.microsoft.com/office/drawing/2014/main" id="{F1E3F0C1-6089-4A3C-9174-09D526FF8E92}"/>
              </a:ext>
            </a:extLst>
          </p:cNvPr>
          <p:cNvSpPr txBox="1"/>
          <p:nvPr/>
        </p:nvSpPr>
        <p:spPr>
          <a:xfrm>
            <a:off x="9872134" y="6657945"/>
            <a:ext cx="231986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mewhoami.wordpress.com/2015/08/21/catch-them-when-theyre-good/">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37390544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7BBD5B30-C741-4E67-AFD8-17917090AB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outdoor, riding, person, person&#10;&#10;Description automatically generated">
            <a:extLst>
              <a:ext uri="{FF2B5EF4-FFF2-40B4-BE49-F238E27FC236}">
                <a16:creationId xmlns:a16="http://schemas.microsoft.com/office/drawing/2014/main" id="{8BA5D289-EDB0-43A5-96FF-0E20D9298EC5}"/>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4441"/>
          <a:stretch/>
        </p:blipFill>
        <p:spPr>
          <a:xfrm>
            <a:off x="7817583" y="10"/>
            <a:ext cx="4374417" cy="6857990"/>
          </a:xfrm>
          <a:custGeom>
            <a:avLst/>
            <a:gdLst/>
            <a:ahLst/>
            <a:cxnLst/>
            <a:rect l="l" t="t" r="r" b="b"/>
            <a:pathLst>
              <a:path w="4374417" h="6858000">
                <a:moveTo>
                  <a:pt x="22719" y="0"/>
                </a:moveTo>
                <a:lnTo>
                  <a:pt x="4374417" y="0"/>
                </a:lnTo>
                <a:lnTo>
                  <a:pt x="4374417" y="6858000"/>
                </a:lnTo>
                <a:lnTo>
                  <a:pt x="0" y="6858000"/>
                </a:lnTo>
                <a:lnTo>
                  <a:pt x="6670" y="6845555"/>
                </a:lnTo>
                <a:cubicBezTo>
                  <a:pt x="495881" y="5886487"/>
                  <a:pt x="785588" y="4695963"/>
                  <a:pt x="785588" y="3406233"/>
                </a:cubicBezTo>
                <a:cubicBezTo>
                  <a:pt x="785588" y="2215714"/>
                  <a:pt x="538737" y="1109724"/>
                  <a:pt x="115983" y="192283"/>
                </a:cubicBezTo>
                <a:close/>
              </a:path>
            </a:pathLst>
          </a:custGeom>
        </p:spPr>
      </p:pic>
      <p:pic>
        <p:nvPicPr>
          <p:cNvPr id="16" name="Picture 15" descr="A path with trees on the side of a dirt road&#10;&#10;Description automatically generated">
            <a:extLst>
              <a:ext uri="{FF2B5EF4-FFF2-40B4-BE49-F238E27FC236}">
                <a16:creationId xmlns:a16="http://schemas.microsoft.com/office/drawing/2014/main" id="{B5CF8627-642C-48ED-8291-E70ED2C6589F}"/>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r="2657" b="1"/>
          <a:stretch/>
        </p:blipFill>
        <p:spPr>
          <a:xfrm>
            <a:off x="35723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p:spPr>
      </p:pic>
      <p:pic>
        <p:nvPicPr>
          <p:cNvPr id="8" name="Picture 7" descr="A tree in the middle of a forest&#10;&#10;Description automatically generated">
            <a:extLst>
              <a:ext uri="{FF2B5EF4-FFF2-40B4-BE49-F238E27FC236}">
                <a16:creationId xmlns:a16="http://schemas.microsoft.com/office/drawing/2014/main" id="{1D93FC85-84A4-4E1C-BAA0-10E0C9BC0929}"/>
              </a:ext>
            </a:extLst>
          </p:cNvPr>
          <p:cNvPicPr>
            <a:picLocks noChangeAspect="1"/>
          </p:cNvPicPr>
          <p:nvPr/>
        </p:nvPicPr>
        <p:blipFill rotWithShape="1">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3115" r="2" b="4806"/>
          <a:stretch/>
        </p:blipFill>
        <p:spPr>
          <a:xfrm>
            <a:off x="3625358"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p:spPr>
      </p:pic>
      <p:sp useBgFill="1">
        <p:nvSpPr>
          <p:cNvPr id="46" name="Freeform: Shape 45">
            <a:extLst>
              <a:ext uri="{FF2B5EF4-FFF2-40B4-BE49-F238E27FC236}">
                <a16:creationId xmlns:a16="http://schemas.microsoft.com/office/drawing/2014/main" id="{189BBEAA-BB93-4878-8C95-3C8AADE2E0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51" name="Freeform: Shape 47">
            <a:extLst>
              <a:ext uri="{FF2B5EF4-FFF2-40B4-BE49-F238E27FC236}">
                <a16:creationId xmlns:a16="http://schemas.microsoft.com/office/drawing/2014/main" id="{D529C0C6-AAEB-4982-A9E6-BC6A8B2AEF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4A878606-DF40-463D-96CD-075F18F4362D}"/>
              </a:ext>
            </a:extLst>
          </p:cNvPr>
          <p:cNvSpPr txBox="1"/>
          <p:nvPr/>
        </p:nvSpPr>
        <p:spPr>
          <a:xfrm>
            <a:off x="438912" y="1508760"/>
            <a:ext cx="3429000" cy="289864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000" kern="1200">
                <a:solidFill>
                  <a:schemeClr val="tx1"/>
                </a:solidFill>
                <a:latin typeface="+mj-lt"/>
                <a:ea typeface="+mj-ea"/>
                <a:cs typeface="+mj-cs"/>
              </a:rPr>
              <a:t>Downhill from here.</a:t>
            </a:r>
          </a:p>
        </p:txBody>
      </p:sp>
      <p:sp>
        <p:nvSpPr>
          <p:cNvPr id="50" name="Rectangle 49">
            <a:extLst>
              <a:ext uri="{FF2B5EF4-FFF2-40B4-BE49-F238E27FC236}">
                <a16:creationId xmlns:a16="http://schemas.microsoft.com/office/drawing/2014/main" id="{80D36F24-5EC0-4A09-9836-6580E1D4B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2" name="Rectangle 51">
            <a:extLst>
              <a:ext uri="{FF2B5EF4-FFF2-40B4-BE49-F238E27FC236}">
                <a16:creationId xmlns:a16="http://schemas.microsoft.com/office/drawing/2014/main" id="{7C0B334E-66E0-442A-8306-19629EC2DC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834A8862-A3E4-4E9D-B4E8-1DB3DB2A2CBA}"/>
              </a:ext>
            </a:extLst>
          </p:cNvPr>
          <p:cNvSpPr txBox="1"/>
          <p:nvPr/>
        </p:nvSpPr>
        <p:spPr>
          <a:xfrm>
            <a:off x="5226238" y="6870700"/>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Longboardin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9" name="TextBox 8">
            <a:extLst>
              <a:ext uri="{FF2B5EF4-FFF2-40B4-BE49-F238E27FC236}">
                <a16:creationId xmlns:a16="http://schemas.microsoft.com/office/drawing/2014/main" id="{687F4278-B257-430D-AF27-E4DC396892D2}"/>
              </a:ext>
            </a:extLst>
          </p:cNvPr>
          <p:cNvSpPr txBox="1"/>
          <p:nvPr/>
        </p:nvSpPr>
        <p:spPr>
          <a:xfrm>
            <a:off x="7545980" y="6870700"/>
            <a:ext cx="232627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7" tooltip="https://www.adventure-inspired.com/2016/05/downhill-bike-park-myth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9" tooltip="https://creativecommons.org/licenses/by-nd/3.0/">
                  <a:extLst>
                    <a:ext uri="{A12FA001-AC4F-418D-AE19-62706E023703}">
                      <ahyp:hlinkClr xmlns:ahyp="http://schemas.microsoft.com/office/drawing/2018/hyperlinkcolor" val="tx"/>
                    </a:ext>
                  </a:extLst>
                </a:hlinkClick>
              </a:rPr>
              <a:t>CC BY-ND</a:t>
            </a:r>
            <a:endParaRPr lang="en-GB" sz="700">
              <a:solidFill>
                <a:srgbClr val="FFFFFF"/>
              </a:solidFill>
            </a:endParaRPr>
          </a:p>
        </p:txBody>
      </p:sp>
      <p:sp>
        <p:nvSpPr>
          <p:cNvPr id="17" name="TextBox 16">
            <a:extLst>
              <a:ext uri="{FF2B5EF4-FFF2-40B4-BE49-F238E27FC236}">
                <a16:creationId xmlns:a16="http://schemas.microsoft.com/office/drawing/2014/main" id="{386B6699-B683-4A7D-819D-CED7DA641530}"/>
              </a:ext>
            </a:extLst>
          </p:cNvPr>
          <p:cNvSpPr txBox="1"/>
          <p:nvPr/>
        </p:nvSpPr>
        <p:spPr>
          <a:xfrm>
            <a:off x="9884958" y="6870700"/>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www.geograph.org.uk/photo/3510582">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10111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8505289-923B-4162-897E-F588058E5D69}"/>
              </a:ext>
            </a:extLst>
          </p:cNvPr>
          <p:cNvSpPr txBox="1"/>
          <p:nvPr/>
        </p:nvSpPr>
        <p:spPr>
          <a:xfrm>
            <a:off x="1051168" y="658960"/>
            <a:ext cx="10218616" cy="146177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u="sng" kern="1200" dirty="0">
                <a:solidFill>
                  <a:schemeClr val="tx1"/>
                </a:solidFill>
                <a:latin typeface="+mj-lt"/>
                <a:ea typeface="+mj-ea"/>
                <a:cs typeface="+mj-cs"/>
              </a:rPr>
              <a:t>This week’s Moodle Activities &amp; Assignment task</a:t>
            </a:r>
            <a:endParaRPr lang="en-US" sz="4000" u="sng" kern="1200" dirty="0">
              <a:solidFill>
                <a:schemeClr val="tx1"/>
              </a:solidFill>
              <a:latin typeface="+mj-lt"/>
              <a:ea typeface="+mj-ea"/>
              <a:cs typeface="+mj-cs"/>
            </a:endParaRPr>
          </a:p>
        </p:txBody>
      </p:sp>
      <p:sp>
        <p:nvSpPr>
          <p:cNvPr id="4" name="Text Placeholder 3">
            <a:extLst>
              <a:ext uri="{FF2B5EF4-FFF2-40B4-BE49-F238E27FC236}">
                <a16:creationId xmlns:a16="http://schemas.microsoft.com/office/drawing/2014/main" id="{0833C173-4216-4B13-AEB2-DD282EBE7E44}"/>
              </a:ext>
            </a:extLst>
          </p:cNvPr>
          <p:cNvSpPr>
            <a:spLocks noGrp="1"/>
          </p:cNvSpPr>
          <p:nvPr>
            <p:ph type="body" sz="half" idx="2"/>
          </p:nvPr>
        </p:nvSpPr>
        <p:spPr>
          <a:xfrm>
            <a:off x="1051167" y="2188894"/>
            <a:ext cx="7240955" cy="3536236"/>
          </a:xfrm>
        </p:spPr>
        <p:txBody>
          <a:bodyPr vert="horz" lIns="91440" tIns="45720" rIns="91440" bIns="45720" rtlCol="0">
            <a:normAutofit/>
          </a:bodyPr>
          <a:lstStyle/>
          <a:p>
            <a:r>
              <a:rPr lang="en-US" sz="3200" b="1" dirty="0"/>
              <a:t>Unit 3: Mobilizing Support</a:t>
            </a:r>
          </a:p>
          <a:p>
            <a:pPr marL="571500" indent="-514350">
              <a:buFont typeface="+mj-lt"/>
              <a:buAutoNum type="arabicPeriod"/>
            </a:pPr>
            <a:r>
              <a:rPr lang="en-US" sz="3200" b="1" dirty="0"/>
              <a:t>Topic 1 </a:t>
            </a:r>
            <a:r>
              <a:rPr lang="en-US" dirty="0"/>
              <a:t>- </a:t>
            </a:r>
            <a:r>
              <a:rPr lang="en-GB" sz="3200" dirty="0"/>
              <a:t>Collaboration not Competition</a:t>
            </a:r>
            <a:endParaRPr lang="en-US" sz="3200" dirty="0"/>
          </a:p>
          <a:p>
            <a:pPr marL="571500" indent="-514350">
              <a:buFont typeface="+mj-lt"/>
              <a:buAutoNum type="arabicPeriod"/>
            </a:pPr>
            <a:r>
              <a:rPr lang="en-US" sz="3200" b="1" dirty="0"/>
              <a:t>Topic 2 </a:t>
            </a:r>
            <a:r>
              <a:rPr lang="en-US" sz="3200" dirty="0"/>
              <a:t>- </a:t>
            </a:r>
            <a:r>
              <a:rPr lang="en-GB" sz="3200" dirty="0"/>
              <a:t>Funding Your Idea</a:t>
            </a:r>
            <a:r>
              <a:rPr lang="en-US" sz="3200" dirty="0"/>
              <a:t>.</a:t>
            </a:r>
          </a:p>
          <a:p>
            <a:pPr marL="571500" indent="-514350">
              <a:buFont typeface="+mj-lt"/>
              <a:buAutoNum type="arabicPeriod"/>
            </a:pPr>
            <a:r>
              <a:rPr lang="en-US" sz="3200" b="1" dirty="0"/>
              <a:t>Start Task 3 - </a:t>
            </a:r>
            <a:r>
              <a:rPr lang="en-US" sz="3200" dirty="0"/>
              <a:t>Assignment 1.</a:t>
            </a:r>
          </a:p>
        </p:txBody>
      </p:sp>
      <p:sp>
        <p:nvSpPr>
          <p:cNvPr id="22" name="Freeform: Shape 2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Graphic 2" descr="Check List">
            <a:extLst>
              <a:ext uri="{FF2B5EF4-FFF2-40B4-BE49-F238E27FC236}">
                <a16:creationId xmlns:a16="http://schemas.microsoft.com/office/drawing/2014/main" id="{8D828ABE-4F0B-4502-A540-A2AEABCF1B1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5330" y="2105470"/>
            <a:ext cx="3217333" cy="3217333"/>
          </a:xfrm>
          <a:prstGeom prst="rect">
            <a:avLst/>
          </a:prstGeom>
        </p:spPr>
      </p:pic>
      <p:sp>
        <p:nvSpPr>
          <p:cNvPr id="5" name="Rectangle 4">
            <a:extLst>
              <a:ext uri="{FF2B5EF4-FFF2-40B4-BE49-F238E27FC236}">
                <a16:creationId xmlns:a16="http://schemas.microsoft.com/office/drawing/2014/main" id="{ABF0E58D-D868-4443-A993-52D08531638D}"/>
              </a:ext>
            </a:extLst>
          </p:cNvPr>
          <p:cNvSpPr/>
          <p:nvPr/>
        </p:nvSpPr>
        <p:spPr>
          <a:xfrm>
            <a:off x="797169" y="658960"/>
            <a:ext cx="10738339" cy="137835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8026696-C5E5-40B1-814F-EB8A216573E7}"/>
              </a:ext>
            </a:extLst>
          </p:cNvPr>
          <p:cNvSpPr/>
          <p:nvPr/>
        </p:nvSpPr>
        <p:spPr>
          <a:xfrm>
            <a:off x="676574" y="905628"/>
            <a:ext cx="258454" cy="8049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7329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BAF8-6357-4AD1-A22B-A7910C58736C}"/>
              </a:ext>
            </a:extLst>
          </p:cNvPr>
          <p:cNvSpPr>
            <a:spLocks noGrp="1"/>
          </p:cNvSpPr>
          <p:nvPr>
            <p:ph type="title"/>
          </p:nvPr>
        </p:nvSpPr>
        <p:spPr>
          <a:xfrm>
            <a:off x="757569" y="425584"/>
            <a:ext cx="7404575" cy="1454051"/>
          </a:xfrm>
        </p:spPr>
        <p:txBody>
          <a:bodyPr>
            <a:noAutofit/>
          </a:bodyPr>
          <a:lstStyle/>
          <a:p>
            <a:r>
              <a:rPr lang="en-GB" sz="4900" b="1" u="sng" dirty="0">
                <a:solidFill>
                  <a:schemeClr val="tx2"/>
                </a:solidFill>
              </a:rPr>
              <a:t>Assignment 1: Task 3</a:t>
            </a:r>
            <a:br>
              <a:rPr lang="en-GB" sz="4900" b="1" u="sng" dirty="0">
                <a:solidFill>
                  <a:schemeClr val="tx2"/>
                </a:solidFill>
              </a:rPr>
            </a:br>
            <a:endParaRPr lang="en-GB" sz="4900" b="1" u="sng" dirty="0">
              <a:solidFill>
                <a:schemeClr val="tx2"/>
              </a:solidFill>
            </a:endParaRPr>
          </a:p>
        </p:txBody>
      </p:sp>
      <p:sp>
        <p:nvSpPr>
          <p:cNvPr id="3" name="Content Placeholder 2">
            <a:extLst>
              <a:ext uri="{FF2B5EF4-FFF2-40B4-BE49-F238E27FC236}">
                <a16:creationId xmlns:a16="http://schemas.microsoft.com/office/drawing/2014/main" id="{7F4E3F27-B90A-4788-8BF3-38D2A26A5A53}"/>
              </a:ext>
            </a:extLst>
          </p:cNvPr>
          <p:cNvSpPr>
            <a:spLocks noGrp="1"/>
          </p:cNvSpPr>
          <p:nvPr>
            <p:ph idx="1"/>
          </p:nvPr>
        </p:nvSpPr>
        <p:spPr>
          <a:xfrm>
            <a:off x="621421" y="1379730"/>
            <a:ext cx="10648363" cy="5052686"/>
          </a:xfrm>
        </p:spPr>
        <p:txBody>
          <a:bodyPr anchor="t">
            <a:noAutofit/>
          </a:bodyPr>
          <a:lstStyle/>
          <a:p>
            <a:pPr indent="0">
              <a:lnSpc>
                <a:spcPts val="3400"/>
              </a:lnSpc>
              <a:spcBef>
                <a:spcPts val="0"/>
              </a:spcBef>
              <a:buNone/>
            </a:pPr>
            <a:r>
              <a:rPr lang="en-GB" dirty="0"/>
              <a:t>3. </a:t>
            </a:r>
            <a:r>
              <a:rPr lang="en-GB" b="1" dirty="0"/>
              <a:t>Unit 3 – Video presentation: </a:t>
            </a:r>
            <a:r>
              <a:rPr lang="en-GB" dirty="0"/>
              <a:t>Create a 3 to 4-minute Video presentation that:</a:t>
            </a:r>
          </a:p>
          <a:p>
            <a:pPr marL="571500" indent="-342900">
              <a:lnSpc>
                <a:spcPts val="3400"/>
              </a:lnSpc>
              <a:spcBef>
                <a:spcPts val="0"/>
              </a:spcBef>
            </a:pPr>
            <a:r>
              <a:rPr lang="en-GB" dirty="0"/>
              <a:t>Refers to some of the concepts &amp; some of your answers to activities in Unit 3; and</a:t>
            </a:r>
          </a:p>
          <a:p>
            <a:pPr marL="571500" indent="-342900">
              <a:lnSpc>
                <a:spcPts val="3400"/>
              </a:lnSpc>
              <a:spcBef>
                <a:spcPts val="0"/>
              </a:spcBef>
            </a:pPr>
            <a:r>
              <a:rPr lang="en-GB" dirty="0"/>
              <a:t>Refers to the </a:t>
            </a:r>
            <a:r>
              <a:rPr lang="en-GB" b="1" dirty="0"/>
              <a:t>progress on your project </a:t>
            </a:r>
            <a:r>
              <a:rPr lang="en-GB" dirty="0"/>
              <a:t>to date. </a:t>
            </a:r>
          </a:p>
          <a:p>
            <a:pPr marL="1028700" lvl="1" indent="-342900">
              <a:lnSpc>
                <a:spcPts val="3400"/>
              </a:lnSpc>
              <a:spcBef>
                <a:spcPts val="0"/>
              </a:spcBef>
              <a:buFont typeface="Wingdings" panose="05000000000000000000" pitchFamily="2" charset="2"/>
              <a:buChar char="§"/>
            </a:pPr>
            <a:r>
              <a:rPr lang="en-GB" sz="2800" dirty="0"/>
              <a:t>Tip: include some initial design work. Task 1 &amp; 2 = your idea. Task 3 move on to include some design work.</a:t>
            </a:r>
          </a:p>
        </p:txBody>
      </p:sp>
      <p:cxnSp>
        <p:nvCxnSpPr>
          <p:cNvPr id="5" name="Straight Connector 4">
            <a:extLst>
              <a:ext uri="{FF2B5EF4-FFF2-40B4-BE49-F238E27FC236}">
                <a16:creationId xmlns:a16="http://schemas.microsoft.com/office/drawing/2014/main" id="{18A6534E-DCD8-4520-9E23-3B967AB7F511}"/>
              </a:ext>
            </a:extLst>
          </p:cNvPr>
          <p:cNvCxnSpPr/>
          <p:nvPr/>
        </p:nvCxnSpPr>
        <p:spPr>
          <a:xfrm>
            <a:off x="479685" y="296674"/>
            <a:ext cx="0" cy="962500"/>
          </a:xfrm>
          <a:prstGeom prst="line">
            <a:avLst/>
          </a:prstGeom>
          <a:ln w="76200"/>
        </p:spPr>
        <p:style>
          <a:lnRef idx="3">
            <a:schemeClr val="accent4"/>
          </a:lnRef>
          <a:fillRef idx="0">
            <a:schemeClr val="accent4"/>
          </a:fillRef>
          <a:effectRef idx="2">
            <a:schemeClr val="accent4"/>
          </a:effectRef>
          <a:fontRef idx="minor">
            <a:schemeClr val="tx1"/>
          </a:fontRef>
        </p:style>
      </p:cxnSp>
      <p:sp>
        <p:nvSpPr>
          <p:cNvPr id="11" name="Arc 10">
            <a:extLst>
              <a:ext uri="{FF2B5EF4-FFF2-40B4-BE49-F238E27FC236}">
                <a16:creationId xmlns:a16="http://schemas.microsoft.com/office/drawing/2014/main" id="{9B2DA52A-906D-4009-B2E0-3F86DFCE314D}"/>
              </a:ext>
            </a:extLst>
          </p:cNvPr>
          <p:cNvSpPr/>
          <p:nvPr/>
        </p:nvSpPr>
        <p:spPr>
          <a:xfrm rot="7949683">
            <a:off x="7824779" y="2990737"/>
            <a:ext cx="4279135" cy="3255394"/>
          </a:xfrm>
          <a:prstGeom prst="arc">
            <a:avLst>
              <a:gd name="adj1" fmla="val 14055120"/>
              <a:gd name="adj2" fmla="val 20174610"/>
            </a:avLst>
          </a:prstGeom>
          <a:noFill/>
          <a:ln w="76200">
            <a:solidFill>
              <a:srgbClr val="FFC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3849573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BAF8-6357-4AD1-A22B-A7910C58736C}"/>
              </a:ext>
            </a:extLst>
          </p:cNvPr>
          <p:cNvSpPr>
            <a:spLocks noGrp="1"/>
          </p:cNvSpPr>
          <p:nvPr>
            <p:ph type="title"/>
          </p:nvPr>
        </p:nvSpPr>
        <p:spPr>
          <a:xfrm>
            <a:off x="757569" y="425584"/>
            <a:ext cx="8139090" cy="1454051"/>
          </a:xfrm>
        </p:spPr>
        <p:txBody>
          <a:bodyPr>
            <a:noAutofit/>
          </a:bodyPr>
          <a:lstStyle/>
          <a:p>
            <a:r>
              <a:rPr lang="en-GB" sz="5400" dirty="0">
                <a:effectLst/>
                <a:latin typeface="Arial" panose="020B0604020202020204" pitchFamily="34" charset="0"/>
                <a:ea typeface="Times New Roman" panose="02020603050405020304" pitchFamily="18" charset="0"/>
                <a:cs typeface="Arial" panose="020B0604020202020204" pitchFamily="34" charset="0"/>
              </a:rPr>
              <a:t>Tips for this week:</a:t>
            </a:r>
            <a:br>
              <a:rPr lang="en-GB" sz="4900" b="1" u="sng" dirty="0">
                <a:solidFill>
                  <a:schemeClr val="tx2"/>
                </a:solidFill>
              </a:rPr>
            </a:br>
            <a:endParaRPr lang="en-GB" sz="4900" b="1" u="sng" dirty="0">
              <a:solidFill>
                <a:schemeClr val="tx2"/>
              </a:solidFill>
            </a:endParaRPr>
          </a:p>
        </p:txBody>
      </p:sp>
      <p:sp>
        <p:nvSpPr>
          <p:cNvPr id="3" name="Content Placeholder 2">
            <a:extLst>
              <a:ext uri="{FF2B5EF4-FFF2-40B4-BE49-F238E27FC236}">
                <a16:creationId xmlns:a16="http://schemas.microsoft.com/office/drawing/2014/main" id="{7F4E3F27-B90A-4788-8BF3-38D2A26A5A53}"/>
              </a:ext>
            </a:extLst>
          </p:cNvPr>
          <p:cNvSpPr>
            <a:spLocks noGrp="1"/>
          </p:cNvSpPr>
          <p:nvPr>
            <p:ph idx="1"/>
          </p:nvPr>
        </p:nvSpPr>
        <p:spPr>
          <a:xfrm>
            <a:off x="479685" y="1508640"/>
            <a:ext cx="10104040" cy="4782745"/>
          </a:xfrm>
        </p:spPr>
        <p:txBody>
          <a:bodyPr anchor="t">
            <a:noAutofit/>
          </a:bodyPr>
          <a:lstStyle/>
          <a:p>
            <a:pPr marL="571500" indent="-342900">
              <a:lnSpc>
                <a:spcPct val="115000"/>
              </a:lnSpc>
              <a:buFont typeface="+mj-lt"/>
              <a:buAutoNum type="arabicPeriod"/>
            </a:pPr>
            <a:r>
              <a:rPr lang="en-GB" sz="2400" dirty="0">
                <a:latin typeface="Arial" panose="020B0604020202020204" pitchFamily="34" charset="0"/>
                <a:ea typeface="Times New Roman" panose="02020603050405020304" pitchFamily="18" charset="0"/>
                <a:cs typeface="Arial" panose="020B0604020202020204" pitchFamily="34" charset="0"/>
              </a:rPr>
              <a:t>Create a </a:t>
            </a:r>
            <a:r>
              <a:rPr lang="en-GB" sz="2400" b="1" dirty="0">
                <a:latin typeface="Arial" panose="020B0604020202020204" pitchFamily="34" charset="0"/>
                <a:ea typeface="Times New Roman" panose="02020603050405020304" pitchFamily="18" charset="0"/>
                <a:cs typeface="Arial" panose="020B0604020202020204" pitchFamily="34" charset="0"/>
              </a:rPr>
              <a:t>new slide deck </a:t>
            </a:r>
            <a:r>
              <a:rPr lang="en-GB" sz="2400" dirty="0">
                <a:latin typeface="Arial" panose="020B0604020202020204" pitchFamily="34" charset="0"/>
                <a:ea typeface="Times New Roman" panose="02020603050405020304" pitchFamily="18" charset="0"/>
                <a:cs typeface="Arial" panose="020B0604020202020204" pitchFamily="34" charset="0"/>
              </a:rPr>
              <a:t>using presentation software of your choice e.g. PowerPoint. And Label it e.g. L5 Changemakers A1 T3.</a:t>
            </a:r>
          </a:p>
          <a:p>
            <a:pPr marL="571500" indent="-342900">
              <a:lnSpc>
                <a:spcPct val="115000"/>
              </a:lnSpc>
              <a:spcAft>
                <a:spcPts val="0"/>
              </a:spcAft>
              <a:buFont typeface="+mj-lt"/>
              <a:buAutoNum type="arabicPeriod"/>
            </a:pPr>
            <a:r>
              <a:rPr lang="en-GB" sz="2400" dirty="0">
                <a:latin typeface="Arial" panose="020B0604020202020204" pitchFamily="34" charset="0"/>
                <a:ea typeface="Times New Roman" panose="02020603050405020304" pitchFamily="18" charset="0"/>
                <a:cs typeface="Arial" panose="020B0604020202020204" pitchFamily="34" charset="0"/>
              </a:rPr>
              <a:t>As you go through Topics 1 &amp; 2, save </a:t>
            </a:r>
            <a:r>
              <a:rPr lang="en-GB" sz="2400" dirty="0">
                <a:latin typeface="Arial" panose="020B0604020202020204" pitchFamily="34" charset="0"/>
                <a:ea typeface="Times New Roman" panose="02020603050405020304" pitchFamily="18" charset="0"/>
                <a:cs typeface="Times New Roman" panose="02020603050405020304" pitchFamily="18" charset="0"/>
              </a:rPr>
              <a:t>concept notes, images and activity answers to the slide deck.</a:t>
            </a:r>
          </a:p>
          <a:p>
            <a:pPr marL="571500" indent="-342900">
              <a:lnSpc>
                <a:spcPct val="115000"/>
              </a:lnSpc>
              <a:buFont typeface="+mj-lt"/>
              <a:buAutoNum type="arabicPeriod"/>
            </a:pPr>
            <a:r>
              <a:rPr lang="en-GB" sz="2400" dirty="0">
                <a:latin typeface="Arial" panose="020B0604020202020204" pitchFamily="34" charset="0"/>
                <a:cs typeface="Arial" panose="020B0604020202020204" pitchFamily="34" charset="0"/>
              </a:rPr>
              <a:t>See Assignment 1 on Moodle for the full task description, task requirements and Video presentation guidelines.</a:t>
            </a:r>
          </a:p>
          <a:p>
            <a:pPr marL="571500" indent="-342900">
              <a:lnSpc>
                <a:spcPct val="115000"/>
              </a:lnSpc>
              <a:buFont typeface="+mj-lt"/>
              <a:buAutoNum type="arabicPeriod"/>
            </a:pPr>
            <a:r>
              <a:rPr lang="en-GB" sz="2400" dirty="0">
                <a:latin typeface="Arial" panose="020B0604020202020204" pitchFamily="34" charset="0"/>
                <a:ea typeface="Times New Roman" panose="02020603050405020304" pitchFamily="18" charset="0"/>
                <a:cs typeface="Arial" panose="020B0604020202020204" pitchFamily="34" charset="0"/>
              </a:rPr>
              <a:t>Start some initial design work for </a:t>
            </a:r>
            <a:r>
              <a:rPr lang="en-GB" sz="2400" dirty="0">
                <a:effectLst/>
                <a:latin typeface="Arial" panose="020B0604020202020204" pitchFamily="34" charset="0"/>
                <a:ea typeface="Times New Roman" panose="02020603050405020304" pitchFamily="18" charset="0"/>
                <a:cs typeface="Arial" panose="020B0604020202020204" pitchFamily="34" charset="0"/>
              </a:rPr>
              <a:t>your project idea.</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marL="571500" indent="-342900">
              <a:lnSpc>
                <a:spcPct val="115000"/>
              </a:lnSpc>
              <a:spcAft>
                <a:spcPts val="0"/>
              </a:spcAft>
              <a:buFont typeface="+mj-lt"/>
              <a:buAutoNum type="arabicPeriod"/>
            </a:pP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sz="2000" dirty="0">
              <a:solidFill>
                <a:schemeClr val="tx2"/>
              </a:solidFill>
            </a:endParaRPr>
          </a:p>
        </p:txBody>
      </p:sp>
      <p:cxnSp>
        <p:nvCxnSpPr>
          <p:cNvPr id="5" name="Straight Connector 4">
            <a:extLst>
              <a:ext uri="{FF2B5EF4-FFF2-40B4-BE49-F238E27FC236}">
                <a16:creationId xmlns:a16="http://schemas.microsoft.com/office/drawing/2014/main" id="{18A6534E-DCD8-4520-9E23-3B967AB7F511}"/>
              </a:ext>
            </a:extLst>
          </p:cNvPr>
          <p:cNvCxnSpPr/>
          <p:nvPr/>
        </p:nvCxnSpPr>
        <p:spPr>
          <a:xfrm>
            <a:off x="479685" y="296674"/>
            <a:ext cx="0" cy="962500"/>
          </a:xfrm>
          <a:prstGeom prst="line">
            <a:avLst/>
          </a:prstGeom>
          <a:ln w="76200"/>
        </p:spPr>
        <p:style>
          <a:lnRef idx="3">
            <a:schemeClr val="accent4"/>
          </a:lnRef>
          <a:fillRef idx="0">
            <a:schemeClr val="accent4"/>
          </a:fillRef>
          <a:effectRef idx="2">
            <a:schemeClr val="accent4"/>
          </a:effectRef>
          <a:fontRef idx="minor">
            <a:schemeClr val="tx1"/>
          </a:fontRef>
        </p:style>
      </p:cxnSp>
      <p:sp>
        <p:nvSpPr>
          <p:cNvPr id="11" name="Arc 10">
            <a:extLst>
              <a:ext uri="{FF2B5EF4-FFF2-40B4-BE49-F238E27FC236}">
                <a16:creationId xmlns:a16="http://schemas.microsoft.com/office/drawing/2014/main" id="{9B2DA52A-906D-4009-B2E0-3F86DFCE314D}"/>
              </a:ext>
            </a:extLst>
          </p:cNvPr>
          <p:cNvSpPr/>
          <p:nvPr/>
        </p:nvSpPr>
        <p:spPr>
          <a:xfrm rot="7949683">
            <a:off x="7824779" y="2990737"/>
            <a:ext cx="4279135" cy="3255394"/>
          </a:xfrm>
          <a:prstGeom prst="arc">
            <a:avLst>
              <a:gd name="adj1" fmla="val 14055120"/>
              <a:gd name="adj2" fmla="val 20174610"/>
            </a:avLst>
          </a:prstGeom>
          <a:noFill/>
          <a:ln w="76200">
            <a:solidFill>
              <a:srgbClr val="FFC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1215159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BB38A1E2-3BDC-4484-999A-5C61E8E1B2CC}"/>
              </a:ext>
            </a:extLst>
          </p:cNvPr>
          <p:cNvSpPr>
            <a:spLocks noGrp="1"/>
          </p:cNvSpPr>
          <p:nvPr>
            <p:ph type="title"/>
          </p:nvPr>
        </p:nvSpPr>
        <p:spPr>
          <a:xfrm>
            <a:off x="1653363" y="369492"/>
            <a:ext cx="9367203" cy="1188720"/>
          </a:xfrm>
        </p:spPr>
        <p:txBody>
          <a:bodyPr vert="horz" lIns="91440" tIns="45720" rIns="91440" bIns="45720" rtlCol="0" anchor="ctr">
            <a:normAutofit/>
          </a:bodyPr>
          <a:lstStyle/>
          <a:p>
            <a:r>
              <a:rPr lang="en-US" sz="4100" b="1" kern="1200" dirty="0">
                <a:solidFill>
                  <a:schemeClr val="tx1"/>
                </a:solidFill>
                <a:latin typeface="+mj-lt"/>
                <a:ea typeface="+mj-ea"/>
                <a:cs typeface="+mj-cs"/>
              </a:rPr>
              <a:t>Next step: Moodle and</a:t>
            </a:r>
          </a:p>
        </p:txBody>
      </p:sp>
      <p:sp>
        <p:nvSpPr>
          <p:cNvPr id="26" name="Freeform: Shape 25">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Text Placeholder 3">
            <a:extLst>
              <a:ext uri="{FF2B5EF4-FFF2-40B4-BE49-F238E27FC236}">
                <a16:creationId xmlns:a16="http://schemas.microsoft.com/office/drawing/2014/main" id="{677AE73A-B26D-4882-BF0B-0835D6A911B4}"/>
              </a:ext>
            </a:extLst>
          </p:cNvPr>
          <p:cNvSpPr txBox="1">
            <a:spLocks/>
          </p:cNvSpPr>
          <p:nvPr/>
        </p:nvSpPr>
        <p:spPr>
          <a:xfrm>
            <a:off x="2177978" y="2023481"/>
            <a:ext cx="8716668" cy="3814964"/>
          </a:xfrm>
          <a:prstGeom prst="rect">
            <a:avLst/>
          </a:prstGeom>
          <a:gradFill flip="none" rotWithShape="1">
            <a:gsLst>
              <a:gs pos="0">
                <a:srgbClr val="FFFF00"/>
              </a:gs>
              <a:gs pos="47000">
                <a:schemeClr val="bg1">
                  <a:lumMod val="100000"/>
                </a:schemeClr>
              </a:gs>
            </a:gsLst>
            <a:lin ang="2700000" scaled="1"/>
            <a:tileRect/>
          </a:gradFill>
          <a:ln w="25400">
            <a:solidFill>
              <a:schemeClr val="tx1"/>
            </a:solidFill>
          </a:ln>
        </p:spPr>
        <p:txBody>
          <a:bodyPr vert="horz" lIns="91440" tIns="45720" rIns="91440" bIns="4572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742950" indent="-742950">
              <a:buFont typeface="+mj-lt"/>
              <a:buAutoNum type="arabicPeriod"/>
            </a:pPr>
            <a:r>
              <a:rPr lang="en-US" sz="3600" b="1" dirty="0"/>
              <a:t>U3: Topics 1 &amp; 2.</a:t>
            </a:r>
          </a:p>
          <a:p>
            <a:pPr marL="742950" indent="-742950">
              <a:buFont typeface="+mj-lt"/>
              <a:buAutoNum type="arabicPeriod"/>
            </a:pPr>
            <a:r>
              <a:rPr lang="en-US" sz="3600" b="1" dirty="0"/>
              <a:t>Start Assignment 1: Task 3.</a:t>
            </a:r>
          </a:p>
          <a:p>
            <a:pPr marL="742950" indent="-742950">
              <a:buFont typeface="+mj-lt"/>
              <a:buAutoNum type="arabicPeriod"/>
            </a:pPr>
            <a:r>
              <a:rPr lang="en-GB" sz="3600" b="1" dirty="0"/>
              <a:t>Start Project: Designs.</a:t>
            </a:r>
            <a:endParaRPr lang="en-US" sz="3600" b="1" dirty="0"/>
          </a:p>
        </p:txBody>
      </p:sp>
      <p:sp>
        <p:nvSpPr>
          <p:cNvPr id="4" name="TextBox 3">
            <a:extLst>
              <a:ext uri="{FF2B5EF4-FFF2-40B4-BE49-F238E27FC236}">
                <a16:creationId xmlns:a16="http://schemas.microsoft.com/office/drawing/2014/main" id="{8184051D-2979-4332-8AC9-139DCCD45428}"/>
              </a:ext>
            </a:extLst>
          </p:cNvPr>
          <p:cNvSpPr txBox="1"/>
          <p:nvPr/>
        </p:nvSpPr>
        <p:spPr>
          <a:xfrm>
            <a:off x="330201" y="5382619"/>
            <a:ext cx="5664199" cy="1323439"/>
          </a:xfrm>
          <a:prstGeom prst="rect">
            <a:avLst/>
          </a:prstGeom>
          <a:noFill/>
        </p:spPr>
        <p:txBody>
          <a:bodyPr wrap="square" rtlCol="0">
            <a:spAutoFit/>
          </a:bodyPr>
          <a:lstStyle/>
          <a:p>
            <a:r>
              <a:rPr lang="en-US" sz="4000" b="1" dirty="0">
                <a:solidFill>
                  <a:srgbClr val="FF0000"/>
                </a:solidFill>
                <a:highlight>
                  <a:srgbClr val="FFFF00"/>
                </a:highlight>
              </a:rPr>
              <a:t>Schedule in your diary /\.</a:t>
            </a:r>
          </a:p>
          <a:p>
            <a:endParaRPr lang="en-GB" sz="4000" dirty="0"/>
          </a:p>
        </p:txBody>
      </p:sp>
      <p:sp>
        <p:nvSpPr>
          <p:cNvPr id="2" name="TextBox 1">
            <a:extLst>
              <a:ext uri="{FF2B5EF4-FFF2-40B4-BE49-F238E27FC236}">
                <a16:creationId xmlns:a16="http://schemas.microsoft.com/office/drawing/2014/main" id="{AB8D3B7B-5634-4D8C-B389-A65F80D849FB}"/>
              </a:ext>
            </a:extLst>
          </p:cNvPr>
          <p:cNvSpPr txBox="1"/>
          <p:nvPr/>
        </p:nvSpPr>
        <p:spPr>
          <a:xfrm>
            <a:off x="0" y="6642556"/>
            <a:ext cx="11314722" cy="153888"/>
          </a:xfrm>
          <a:prstGeom prst="rect">
            <a:avLst/>
          </a:prstGeom>
          <a:noFill/>
        </p:spPr>
        <p:txBody>
          <a:bodyPr wrap="square" rtlCol="0">
            <a:spAutoFit/>
          </a:bodyPr>
          <a:lstStyle/>
          <a:p>
            <a:r>
              <a:rPr lang="en-GB" sz="400" dirty="0">
                <a:solidFill>
                  <a:schemeClr val="tx1">
                    <a:lumMod val="50000"/>
                  </a:schemeClr>
                </a:solidFill>
              </a:rPr>
              <a:t>Typically for a 20c </a:t>
            </a:r>
            <a:r>
              <a:rPr lang="en-GB" sz="400" dirty="0" err="1">
                <a:solidFill>
                  <a:schemeClr val="tx1">
                    <a:lumMod val="50000"/>
                  </a:schemeClr>
                </a:solidFill>
              </a:rPr>
              <a:t>semesterized</a:t>
            </a:r>
            <a:r>
              <a:rPr lang="en-GB" sz="400" dirty="0">
                <a:solidFill>
                  <a:schemeClr val="tx1">
                    <a:lumMod val="50000"/>
                  </a:schemeClr>
                </a:solidFill>
              </a:rPr>
              <a:t> module learners are asked to attend 4hrs of classes and 8-10hrs of private study.</a:t>
            </a:r>
          </a:p>
        </p:txBody>
      </p:sp>
    </p:spTree>
    <p:extLst>
      <p:ext uri="{BB962C8B-B14F-4D97-AF65-F5344CB8AC3E}">
        <p14:creationId xmlns:p14="http://schemas.microsoft.com/office/powerpoint/2010/main" val="654192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41">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43">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Light Bulb and Gear">
            <a:extLst>
              <a:ext uri="{FF2B5EF4-FFF2-40B4-BE49-F238E27FC236}">
                <a16:creationId xmlns:a16="http://schemas.microsoft.com/office/drawing/2014/main" id="{0B3B46BE-8FDE-4B84-A3B7-BDFC1BDA9E9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F6FE982C-D7DD-42A6-9A54-81917DA02EC5}"/>
              </a:ext>
            </a:extLst>
          </p:cNvPr>
          <p:cNvSpPr>
            <a:spLocks noGrp="1"/>
          </p:cNvSpPr>
          <p:nvPr>
            <p:ph idx="1"/>
          </p:nvPr>
        </p:nvSpPr>
        <p:spPr>
          <a:xfrm>
            <a:off x="4517293" y="1397184"/>
            <a:ext cx="6987756" cy="4413344"/>
          </a:xfrm>
        </p:spPr>
        <p:txBody>
          <a:bodyPr anchor="ctr">
            <a:normAutofit/>
          </a:bodyPr>
          <a:lstStyle/>
          <a:p>
            <a:pPr marL="457200" indent="-457200">
              <a:buFont typeface="+mj-lt"/>
              <a:buAutoNum type="arabicPeriod"/>
            </a:pPr>
            <a:r>
              <a:rPr lang="en-GB" b="1" dirty="0">
                <a:solidFill>
                  <a:schemeClr val="tx2"/>
                </a:solidFill>
                <a:latin typeface="Calibri" panose="020F0502020204030204" pitchFamily="34" charset="0"/>
              </a:rPr>
              <a:t>October: Ideation &amp; Start Design work.</a:t>
            </a:r>
          </a:p>
          <a:p>
            <a:pPr marL="457200" indent="-457200">
              <a:buFont typeface="+mj-lt"/>
              <a:buAutoNum type="arabicPeriod"/>
            </a:pPr>
            <a:r>
              <a:rPr lang="en-GB" b="1" dirty="0">
                <a:solidFill>
                  <a:schemeClr val="tx2"/>
                </a:solidFill>
                <a:latin typeface="Calibri" panose="020F0502020204030204" pitchFamily="34" charset="0"/>
              </a:rPr>
              <a:t>November: Design &amp; Start Dev. work.</a:t>
            </a:r>
          </a:p>
          <a:p>
            <a:pPr marL="457200" indent="-457200">
              <a:buFont typeface="+mj-lt"/>
              <a:buAutoNum type="arabicPeriod"/>
            </a:pPr>
            <a:r>
              <a:rPr lang="en-GB" b="1" dirty="0">
                <a:solidFill>
                  <a:schemeClr val="tx2"/>
                </a:solidFill>
                <a:latin typeface="Calibri" panose="020F0502020204030204" pitchFamily="34" charset="0"/>
              </a:rPr>
              <a:t>December: Development work.</a:t>
            </a:r>
          </a:p>
          <a:p>
            <a:pPr marL="457200" indent="-457200">
              <a:buFont typeface="+mj-lt"/>
              <a:buAutoNum type="arabicPeriod"/>
            </a:pPr>
            <a:r>
              <a:rPr lang="en-GB" b="1" dirty="0">
                <a:solidFill>
                  <a:schemeClr val="tx2"/>
                </a:solidFill>
                <a:latin typeface="Calibri" panose="020F0502020204030204" pitchFamily="34" charset="0"/>
              </a:rPr>
              <a:t>January wk. 1: Project Video presentation</a:t>
            </a:r>
            <a:r>
              <a:rPr lang="en-GB" dirty="0">
                <a:solidFill>
                  <a:schemeClr val="tx2"/>
                </a:solidFill>
                <a:latin typeface="Calibri" panose="020F0502020204030204" pitchFamily="34" charset="0"/>
              </a:rPr>
              <a:t>.</a:t>
            </a:r>
          </a:p>
        </p:txBody>
      </p:sp>
      <p:grpSp>
        <p:nvGrpSpPr>
          <p:cNvPr id="53" name="Group 45">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54" name="Freeform: Shape 46">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Shape 47">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Freeform: Shape 48">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a:extLst>
              <a:ext uri="{FF2B5EF4-FFF2-40B4-BE49-F238E27FC236}">
                <a16:creationId xmlns:a16="http://schemas.microsoft.com/office/drawing/2014/main" id="{22E7F2C3-1653-4740-8F69-6ED8FF30857A}"/>
              </a:ext>
            </a:extLst>
          </p:cNvPr>
          <p:cNvSpPr txBox="1"/>
          <p:nvPr/>
        </p:nvSpPr>
        <p:spPr>
          <a:xfrm>
            <a:off x="645174" y="417288"/>
            <a:ext cx="11045460" cy="707886"/>
          </a:xfrm>
          <a:prstGeom prst="rect">
            <a:avLst/>
          </a:prstGeom>
          <a:noFill/>
          <a:ln>
            <a:solidFill>
              <a:schemeClr val="tx1"/>
            </a:solidFill>
          </a:ln>
        </p:spPr>
        <p:txBody>
          <a:bodyPr wrap="none" rtlCol="0">
            <a:spAutoFit/>
          </a:bodyPr>
          <a:lstStyle/>
          <a:p>
            <a:pPr>
              <a:spcAft>
                <a:spcPts val="600"/>
              </a:spcAft>
            </a:pPr>
            <a:r>
              <a:rPr lang="en-GB" sz="4000" dirty="0"/>
              <a:t>Example Timeline for Computing Innovation Project:</a:t>
            </a:r>
          </a:p>
        </p:txBody>
      </p:sp>
    </p:spTree>
    <p:extLst>
      <p:ext uri="{BB962C8B-B14F-4D97-AF65-F5344CB8AC3E}">
        <p14:creationId xmlns:p14="http://schemas.microsoft.com/office/powerpoint/2010/main" val="3749101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5DA025-260A-4059-8230-E0B0B76C8723}"/>
              </a:ext>
            </a:extLst>
          </p:cNvPr>
          <p:cNvSpPr>
            <a:spLocks noGrp="1"/>
          </p:cNvSpPr>
          <p:nvPr>
            <p:ph type="title"/>
          </p:nvPr>
        </p:nvSpPr>
        <p:spPr>
          <a:xfrm>
            <a:off x="841248" y="251312"/>
            <a:ext cx="10506456" cy="1010264"/>
          </a:xfrm>
        </p:spPr>
        <p:txBody>
          <a:bodyPr anchor="ctr">
            <a:normAutofit/>
          </a:bodyPr>
          <a:lstStyle/>
          <a:p>
            <a:r>
              <a:rPr lang="en-GB" u="sng" dirty="0"/>
              <a:t>Bg. Tips for your </a:t>
            </a:r>
            <a:r>
              <a:rPr lang="en-GB" b="1" u="sng" dirty="0"/>
              <a:t>Computing Innovation Project</a:t>
            </a:r>
          </a:p>
        </p:txBody>
      </p:sp>
      <p:sp>
        <p:nvSpPr>
          <p:cNvPr id="11" name="Rectangle 10">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F1217218-1C75-495E-8D6C-225D0049CFE8}"/>
              </a:ext>
            </a:extLst>
          </p:cNvPr>
          <p:cNvGraphicFramePr>
            <a:graphicFrameLocks noGrp="1"/>
          </p:cNvGraphicFramePr>
          <p:nvPr>
            <p:ph idx="1"/>
            <p:extLst>
              <p:ext uri="{D42A27DB-BD31-4B8C-83A1-F6EECF244321}">
                <p14:modId xmlns:p14="http://schemas.microsoft.com/office/powerpoint/2010/main" val="2707242727"/>
              </p:ext>
            </p:extLst>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33964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01B65-6FB7-4178-9075-DCA57080BECA}"/>
              </a:ext>
            </a:extLst>
          </p:cNvPr>
          <p:cNvSpPr>
            <a:spLocks noGrp="1"/>
          </p:cNvSpPr>
          <p:nvPr>
            <p:ph type="title"/>
          </p:nvPr>
        </p:nvSpPr>
        <p:spPr/>
        <p:txBody>
          <a:bodyPr>
            <a:normAutofit/>
          </a:bodyPr>
          <a:lstStyle/>
          <a:p>
            <a:r>
              <a:rPr lang="en-GB" b="1" u="sng" dirty="0"/>
              <a:t>Initial Project Planning &amp; Design tips</a:t>
            </a:r>
          </a:p>
        </p:txBody>
      </p:sp>
      <p:sp>
        <p:nvSpPr>
          <p:cNvPr id="3" name="Content Placeholder 2">
            <a:extLst>
              <a:ext uri="{FF2B5EF4-FFF2-40B4-BE49-F238E27FC236}">
                <a16:creationId xmlns:a16="http://schemas.microsoft.com/office/drawing/2014/main" id="{C3294E62-DC58-4A1F-9CAE-249D93873107}"/>
              </a:ext>
            </a:extLst>
          </p:cNvPr>
          <p:cNvSpPr>
            <a:spLocks noGrp="1"/>
          </p:cNvSpPr>
          <p:nvPr>
            <p:ph idx="1"/>
          </p:nvPr>
        </p:nvSpPr>
        <p:spPr/>
        <p:txBody>
          <a:bodyPr>
            <a:normAutofit fontScale="92500" lnSpcReduction="20000"/>
          </a:bodyPr>
          <a:lstStyle/>
          <a:p>
            <a:pPr marL="0" lvl="0" indent="0">
              <a:lnSpc>
                <a:spcPct val="107000"/>
              </a:lnSpc>
              <a:spcAft>
                <a:spcPts val="0"/>
              </a:spcAft>
              <a:buNone/>
            </a:pPr>
            <a:r>
              <a:rPr lang="en-GB" sz="3600" dirty="0"/>
              <a:t>Consider and state your project’s scope e.g.</a:t>
            </a:r>
          </a:p>
          <a:p>
            <a:pPr lvl="1">
              <a:lnSpc>
                <a:spcPct val="107000"/>
              </a:lnSpc>
            </a:pPr>
            <a:r>
              <a:rPr lang="en-GB" sz="2800" dirty="0"/>
              <a:t>Aim and Objectives.</a:t>
            </a:r>
          </a:p>
          <a:p>
            <a:pPr lvl="2">
              <a:lnSpc>
                <a:spcPct val="107000"/>
              </a:lnSpc>
              <a:buFont typeface="Wingdings" panose="05000000000000000000" pitchFamily="2" charset="2"/>
              <a:buChar char="§"/>
            </a:pPr>
            <a:r>
              <a:rPr lang="en-GB" dirty="0"/>
              <a:t>Aim (1): E.g. To research design and develop a … or … To research test and evaluate a ….</a:t>
            </a:r>
          </a:p>
          <a:p>
            <a:pPr lvl="2">
              <a:lnSpc>
                <a:spcPct val="107000"/>
              </a:lnSpc>
              <a:buFont typeface="Wingdings" panose="05000000000000000000" pitchFamily="2" charset="2"/>
              <a:buChar char="§"/>
            </a:pPr>
            <a:r>
              <a:rPr lang="en-GB" dirty="0"/>
              <a:t>Objectives (3/4): The 1st objective could be to simply </a:t>
            </a:r>
            <a:r>
              <a:rPr lang="en-GB" b="1" dirty="0"/>
              <a:t>research</a:t>
            </a:r>
            <a:r>
              <a:rPr lang="en-GB" dirty="0"/>
              <a:t> appropriate technology to use. The 2</a:t>
            </a:r>
            <a:r>
              <a:rPr lang="en-GB" baseline="30000" dirty="0"/>
              <a:t>nd</a:t>
            </a:r>
            <a:r>
              <a:rPr lang="en-GB" dirty="0"/>
              <a:t> objective to </a:t>
            </a:r>
            <a:r>
              <a:rPr lang="en-GB" b="1" dirty="0"/>
              <a:t>design</a:t>
            </a:r>
            <a:r>
              <a:rPr lang="en-GB" dirty="0"/>
              <a:t> a potential solution. The 3</a:t>
            </a:r>
            <a:r>
              <a:rPr lang="en-GB" baseline="30000" dirty="0"/>
              <a:t>rd</a:t>
            </a:r>
            <a:r>
              <a:rPr lang="en-GB" dirty="0"/>
              <a:t> to </a:t>
            </a:r>
            <a:r>
              <a:rPr lang="en-GB" b="1" dirty="0"/>
              <a:t>develop</a:t>
            </a:r>
            <a:r>
              <a:rPr lang="en-GB" dirty="0"/>
              <a:t> a basic prototype. The 4</a:t>
            </a:r>
            <a:r>
              <a:rPr lang="en-GB" baseline="30000" dirty="0"/>
              <a:t>th</a:t>
            </a:r>
            <a:r>
              <a:rPr lang="en-GB" dirty="0"/>
              <a:t> to test, evaluate and provide recommendations.</a:t>
            </a:r>
          </a:p>
          <a:p>
            <a:pPr lvl="1">
              <a:lnSpc>
                <a:spcPct val="107000"/>
              </a:lnSpc>
            </a:pPr>
            <a:r>
              <a:rPr lang="en-GB" sz="2800" dirty="0"/>
              <a:t>Deliverable / Prototype: What do you intend to create / build / test or simulate.</a:t>
            </a:r>
          </a:p>
          <a:p>
            <a:pPr lvl="1">
              <a:lnSpc>
                <a:spcPct val="107000"/>
              </a:lnSpc>
            </a:pPr>
            <a:r>
              <a:rPr lang="en-GB" sz="2800" dirty="0"/>
              <a:t>Key milestones: State approx. dates for each project stage.</a:t>
            </a:r>
          </a:p>
          <a:p>
            <a:pPr lvl="1">
              <a:lnSpc>
                <a:spcPct val="107000"/>
              </a:lnSpc>
            </a:pPr>
            <a:r>
              <a:rPr lang="en-GB" sz="2800" dirty="0"/>
              <a:t>Project constraints: State the project's limitations.</a:t>
            </a:r>
          </a:p>
          <a:p>
            <a:pPr marL="457200" lvl="1" indent="0">
              <a:lnSpc>
                <a:spcPct val="107000"/>
              </a:lnSpc>
              <a:buNone/>
            </a:pPr>
            <a:r>
              <a:rPr lang="en-GB" sz="2800" dirty="0"/>
              <a:t>Note: If time: start some initial design work.</a:t>
            </a:r>
          </a:p>
        </p:txBody>
      </p:sp>
    </p:spTree>
    <p:extLst>
      <p:ext uri="{BB962C8B-B14F-4D97-AF65-F5344CB8AC3E}">
        <p14:creationId xmlns:p14="http://schemas.microsoft.com/office/powerpoint/2010/main" val="3941507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671597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0BDD9E09-BC3D-4952-AB85-790B7D078877}"/>
              </a:ext>
            </a:extLst>
          </p:cNvPr>
          <p:cNvSpPr>
            <a:spLocks noGrp="1"/>
          </p:cNvSpPr>
          <p:nvPr>
            <p:ph type="title"/>
          </p:nvPr>
        </p:nvSpPr>
        <p:spPr>
          <a:xfrm>
            <a:off x="1100670" y="1111086"/>
            <a:ext cx="5486400" cy="2623885"/>
          </a:xfrm>
        </p:spPr>
        <p:txBody>
          <a:bodyPr vert="horz" lIns="91440" tIns="45720" rIns="91440" bIns="45720" rtlCol="0" anchor="ctr">
            <a:normAutofit/>
          </a:bodyPr>
          <a:lstStyle/>
          <a:p>
            <a:r>
              <a:rPr lang="en-US" sz="5400" b="1" u="sng" dirty="0">
                <a:solidFill>
                  <a:srgbClr val="FFFFFF"/>
                </a:solidFill>
              </a:rPr>
              <a:t>Event:</a:t>
            </a:r>
            <a:br>
              <a:rPr lang="en-US" sz="5400" b="1" u="sng" dirty="0">
                <a:solidFill>
                  <a:srgbClr val="FFFFFF"/>
                </a:solidFill>
              </a:rPr>
            </a:br>
            <a:r>
              <a:rPr lang="en-US" sz="5400" b="1" u="sng" dirty="0">
                <a:solidFill>
                  <a:srgbClr val="FFFFFF"/>
                </a:solidFill>
              </a:rPr>
              <a:t>Bubble Banter</a:t>
            </a:r>
          </a:p>
        </p:txBody>
      </p:sp>
      <p:sp>
        <p:nvSpPr>
          <p:cNvPr id="12" name="Rectangle 11">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21269"/>
            <a:ext cx="4442445" cy="1886509"/>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575" y="4521270"/>
            <a:ext cx="2115455" cy="1890204"/>
          </a:xfrm>
          <a:prstGeom prst="rect">
            <a:avLst/>
          </a:prstGeom>
          <a:solidFill>
            <a:srgbClr val="5F8185">
              <a:alpha val="95000"/>
            </a:srgbClr>
          </a:solidFill>
          <a:ln w="25400">
            <a:solidFill>
              <a:srgbClr val="5F8185">
                <a:alpha val="9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5" name="Content Placeholder 4" descr="Text&#10;&#10;Description automatically generated">
            <a:extLst>
              <a:ext uri="{FF2B5EF4-FFF2-40B4-BE49-F238E27FC236}">
                <a16:creationId xmlns:a16="http://schemas.microsoft.com/office/drawing/2014/main" id="{60BA5B75-783B-437B-8B17-F74795005BCA}"/>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4410"/>
          <a:stretch/>
        </p:blipFill>
        <p:spPr>
          <a:xfrm>
            <a:off x="6025662" y="450221"/>
            <a:ext cx="5709138" cy="5957557"/>
          </a:xfrm>
          <a:prstGeom prst="rect">
            <a:avLst/>
          </a:prstGeom>
        </p:spPr>
      </p:pic>
    </p:spTree>
    <p:extLst>
      <p:ext uri="{BB962C8B-B14F-4D97-AF65-F5344CB8AC3E}">
        <p14:creationId xmlns:p14="http://schemas.microsoft.com/office/powerpoint/2010/main" val="11681111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 name="Rectangle 36">
            <a:extLst>
              <a:ext uri="{FF2B5EF4-FFF2-40B4-BE49-F238E27FC236}">
                <a16:creationId xmlns:a16="http://schemas.microsoft.com/office/drawing/2014/main" id="{25FCE169-4276-4005-8C82-CCC9C80C4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4406709-C11E-4131-8333-EB2AF43B0775}"/>
              </a:ext>
            </a:extLst>
          </p:cNvPr>
          <p:cNvSpPr>
            <a:spLocks noGrp="1"/>
          </p:cNvSpPr>
          <p:nvPr>
            <p:ph type="title"/>
          </p:nvPr>
        </p:nvSpPr>
        <p:spPr>
          <a:xfrm>
            <a:off x="730155" y="730155"/>
            <a:ext cx="6090743" cy="1422871"/>
          </a:xfrm>
        </p:spPr>
        <p:txBody>
          <a:bodyPr>
            <a:normAutofit/>
          </a:bodyPr>
          <a:lstStyle/>
          <a:p>
            <a:r>
              <a:rPr lang="en-GB" sz="4100" b="1" dirty="0">
                <a:solidFill>
                  <a:srgbClr val="FFFFFF"/>
                </a:solidFill>
              </a:rPr>
              <a:t>Virtual events @ The Centre for Computing History</a:t>
            </a:r>
          </a:p>
        </p:txBody>
      </p:sp>
      <p:sp>
        <p:nvSpPr>
          <p:cNvPr id="57" name="Rectangle 3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467575"/>
            <a:ext cx="2148840" cy="1877811"/>
          </a:xfrm>
          <a:prstGeom prst="rect">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8" name="Rectangle 40">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990" y="471340"/>
            <a:ext cx="2148840" cy="1856689"/>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9" name="Rectangle 42">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76301"/>
            <a:ext cx="6675119" cy="3922777"/>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BD264E4-7337-46F5-9EBA-1FBE73EDB017}"/>
              </a:ext>
            </a:extLst>
          </p:cNvPr>
          <p:cNvSpPr>
            <a:spLocks noGrp="1"/>
          </p:cNvSpPr>
          <p:nvPr>
            <p:ph idx="1"/>
          </p:nvPr>
        </p:nvSpPr>
        <p:spPr>
          <a:xfrm>
            <a:off x="601698" y="2732277"/>
            <a:ext cx="6532341" cy="3410824"/>
          </a:xfrm>
        </p:spPr>
        <p:txBody>
          <a:bodyPr anchor="ctr">
            <a:normAutofit/>
          </a:bodyPr>
          <a:lstStyle/>
          <a:p>
            <a:r>
              <a:rPr lang="en-GB" sz="2000" dirty="0">
                <a:effectLst/>
                <a:latin typeface="inherit"/>
                <a:ea typeface="Times New Roman" panose="02020603050405020304" pitchFamily="18" charset="0"/>
                <a:cs typeface="Arial" panose="020B0604020202020204" pitchFamily="34" charset="0"/>
              </a:rPr>
              <a:t>Thursday 29th October - </a:t>
            </a:r>
            <a:r>
              <a:rPr lang="en-GB" sz="2000" b="1" u="none" strike="noStrike" dirty="0">
                <a:effectLst/>
                <a:latin typeface="inherit"/>
                <a:ea typeface="Times New Roman" panose="02020603050405020304" pitchFamily="18" charset="0"/>
                <a:cs typeface="Arial" panose="020B0604020202020204" pitchFamily="34" charset="0"/>
                <a:hlinkClick r:id="rId2" tooltip="Original URL: http://www.computinghistory.org.uk/det/61832/Virtual-Computing-History-Tour-Thursday-29th-October-2020/. Click or tap if you trust this link.">
                  <a:extLst>
                    <a:ext uri="{A12FA001-AC4F-418D-AE19-62706E023703}">
                      <ahyp:hlinkClr xmlns:ahyp="http://schemas.microsoft.com/office/drawing/2018/hyperlinkcolor" val="tx"/>
                    </a:ext>
                  </a:extLst>
                </a:hlinkClick>
              </a:rPr>
              <a:t>Computing History Tour</a:t>
            </a:r>
            <a:endParaRPr lang="en-GB" sz="2000" dirty="0">
              <a:effectLst/>
              <a:latin typeface="Times New Roman" panose="02020603050405020304" pitchFamily="18" charset="0"/>
              <a:ea typeface="Times New Roman" panose="02020603050405020304" pitchFamily="18" charset="0"/>
            </a:endParaRPr>
          </a:p>
          <a:p>
            <a:r>
              <a:rPr lang="en-GB" sz="2000" dirty="0">
                <a:effectLst/>
                <a:latin typeface="inherit"/>
                <a:ea typeface="Times New Roman" panose="02020603050405020304" pitchFamily="18" charset="0"/>
                <a:cs typeface="Arial" panose="020B0604020202020204" pitchFamily="34" charset="0"/>
              </a:rPr>
              <a:t>Friday 30th October -</a:t>
            </a:r>
            <a:r>
              <a:rPr lang="en-GB" sz="2000" b="1" dirty="0">
                <a:effectLst/>
                <a:latin typeface="inherit"/>
                <a:ea typeface="Times New Roman" panose="02020603050405020304" pitchFamily="18" charset="0"/>
                <a:cs typeface="Arial" panose="020B0604020202020204" pitchFamily="34" charset="0"/>
              </a:rPr>
              <a:t> </a:t>
            </a:r>
            <a:r>
              <a:rPr lang="en-GB" sz="2000" b="1" u="sng" dirty="0">
                <a:effectLst/>
                <a:latin typeface="inherit"/>
                <a:ea typeface="Times New Roman" panose="02020603050405020304" pitchFamily="18" charset="0"/>
                <a:cs typeface="Arial" panose="020B0604020202020204" pitchFamily="34" charset="0"/>
                <a:hlinkClick r:id="rId3" tooltip="Original URL: http://www.computinghistory.org.uk/det/61835/Virtual-Gaming-History-Tour-Friday-30th-October-2020/. Click or tap if you trust this link.">
                  <a:extLst>
                    <a:ext uri="{A12FA001-AC4F-418D-AE19-62706E023703}">
                      <ahyp:hlinkClr xmlns:ahyp="http://schemas.microsoft.com/office/drawing/2018/hyperlinkcolor" val="tx"/>
                    </a:ext>
                  </a:extLst>
                </a:hlinkClick>
              </a:rPr>
              <a:t>Gaming History Tour</a:t>
            </a:r>
            <a:endParaRPr lang="en-GB" sz="2000" dirty="0">
              <a:effectLst/>
              <a:latin typeface="Times New Roman" panose="02020603050405020304" pitchFamily="18" charset="0"/>
              <a:ea typeface="Times New Roman" panose="02020603050405020304" pitchFamily="18" charset="0"/>
            </a:endParaRPr>
          </a:p>
          <a:p>
            <a:r>
              <a:rPr lang="en-GB" sz="2000" dirty="0">
                <a:effectLst/>
                <a:latin typeface="inherit"/>
                <a:ea typeface="Times New Roman" panose="02020603050405020304" pitchFamily="18" charset="0"/>
                <a:cs typeface="Arial" panose="020B0604020202020204" pitchFamily="34" charset="0"/>
              </a:rPr>
              <a:t>Saturday 31st October -</a:t>
            </a:r>
            <a:r>
              <a:rPr lang="en-GB" sz="2000" b="1" dirty="0">
                <a:effectLst/>
                <a:latin typeface="inherit"/>
                <a:ea typeface="Times New Roman" panose="02020603050405020304" pitchFamily="18" charset="0"/>
                <a:cs typeface="Arial" panose="020B0604020202020204" pitchFamily="34" charset="0"/>
              </a:rPr>
              <a:t> </a:t>
            </a:r>
            <a:r>
              <a:rPr lang="en-GB" sz="2000" b="1" u="sng" dirty="0">
                <a:effectLst/>
                <a:latin typeface="inherit"/>
                <a:ea typeface="Times New Roman" panose="02020603050405020304" pitchFamily="18" charset="0"/>
                <a:cs typeface="Arial" panose="020B0604020202020204" pitchFamily="34" charset="0"/>
                <a:hlinkClick r:id="rId4" tooltip="Original URL: http://www.computinghistory.org.uk/det/61846/Virtual-Coding-Workshop-Saturday-31st-October-2020/. Click or tap if you trust this link.">
                  <a:extLst>
                    <a:ext uri="{A12FA001-AC4F-418D-AE19-62706E023703}">
                      <ahyp:hlinkClr xmlns:ahyp="http://schemas.microsoft.com/office/drawing/2018/hyperlinkcolor" val="tx"/>
                    </a:ext>
                  </a:extLst>
                </a:hlinkClick>
              </a:rPr>
              <a:t>Coding Workshop - Spooky Pong!</a:t>
            </a:r>
            <a:endParaRPr lang="en-GB" sz="2000" dirty="0">
              <a:effectLst/>
              <a:latin typeface="Times New Roman" panose="02020603050405020304" pitchFamily="18" charset="0"/>
              <a:ea typeface="Times New Roman" panose="02020603050405020304" pitchFamily="18" charset="0"/>
            </a:endParaRPr>
          </a:p>
          <a:p>
            <a:r>
              <a:rPr lang="en-GB" sz="2000" dirty="0">
                <a:effectLst/>
                <a:latin typeface="inherit"/>
                <a:ea typeface="Times New Roman" panose="02020603050405020304" pitchFamily="18" charset="0"/>
                <a:cs typeface="Arial" panose="020B0604020202020204" pitchFamily="34" charset="0"/>
              </a:rPr>
              <a:t>Saturday 31st October -  </a:t>
            </a:r>
            <a:r>
              <a:rPr lang="en-GB" sz="2000" b="1" u="none" strike="noStrike" dirty="0">
                <a:effectLst/>
                <a:latin typeface="inherit"/>
                <a:ea typeface="Times New Roman" panose="02020603050405020304" pitchFamily="18" charset="0"/>
                <a:cs typeface="Arial" panose="020B0604020202020204" pitchFamily="34" charset="0"/>
                <a:hlinkClick r:id="rId5" tooltip="Original URL: http://www.computinghistory.org.uk/det/61836/Spooky-Virtual-Gaming-Tour-Saturday-31st-October-2020/. Click or tap if you trust this link.">
                  <a:extLst>
                    <a:ext uri="{A12FA001-AC4F-418D-AE19-62706E023703}">
                      <ahyp:hlinkClr xmlns:ahyp="http://schemas.microsoft.com/office/drawing/2018/hyperlinkcolor" val="tx"/>
                    </a:ext>
                  </a:extLst>
                </a:hlinkClick>
              </a:rPr>
              <a:t>Spooky Gaming Tour</a:t>
            </a:r>
            <a:endParaRPr lang="en-GB" sz="2000" dirty="0">
              <a:effectLst/>
              <a:latin typeface="Times New Roman" panose="02020603050405020304" pitchFamily="18" charset="0"/>
              <a:ea typeface="Times New Roman" panose="02020603050405020304" pitchFamily="18" charset="0"/>
            </a:endParaRPr>
          </a:p>
          <a:p>
            <a:pPr marL="0" indent="0">
              <a:buNone/>
            </a:pPr>
            <a:r>
              <a:rPr lang="en-GB" sz="2000" dirty="0"/>
              <a:t>Note: </a:t>
            </a:r>
            <a:r>
              <a:rPr lang="en-GB" sz="2000" dirty="0">
                <a:effectLst/>
                <a:latin typeface="inherit"/>
                <a:ea typeface="Times New Roman" panose="02020603050405020304" pitchFamily="18" charset="0"/>
                <a:cs typeface="Arial" panose="020B0604020202020204" pitchFamily="34" charset="0"/>
              </a:rPr>
              <a:t>booking in advance is required. You will need Zoom installed and an internet connection.</a:t>
            </a:r>
            <a:endParaRPr lang="en-GB" sz="2000" dirty="0">
              <a:effectLst/>
              <a:latin typeface="Times New Roman" panose="02020603050405020304" pitchFamily="18" charset="0"/>
              <a:ea typeface="Times New Roman" panose="02020603050405020304" pitchFamily="18" charset="0"/>
            </a:endParaRPr>
          </a:p>
          <a:p>
            <a:pPr marL="0" indent="0">
              <a:buNone/>
            </a:pPr>
            <a:endParaRPr lang="en-GB" sz="2000" dirty="0"/>
          </a:p>
        </p:txBody>
      </p:sp>
      <p:sp>
        <p:nvSpPr>
          <p:cNvPr id="60" name="Rectangle 44">
            <a:extLst>
              <a:ext uri="{FF2B5EF4-FFF2-40B4-BE49-F238E27FC236}">
                <a16:creationId xmlns:a16="http://schemas.microsoft.com/office/drawing/2014/main" id="{01955DCA-E99D-4678-99DB-8075105C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2480956"/>
            <a:ext cx="4453128" cy="3922776"/>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descr="Text&#10;&#10;Description automatically generated">
            <a:extLst>
              <a:ext uri="{FF2B5EF4-FFF2-40B4-BE49-F238E27FC236}">
                <a16:creationId xmlns:a16="http://schemas.microsoft.com/office/drawing/2014/main" id="{8F1779BF-88A9-421B-A898-E9CC7FBC983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17695" y="2777131"/>
            <a:ext cx="3977640" cy="3333641"/>
          </a:xfrm>
          <a:prstGeom prst="rect">
            <a:avLst/>
          </a:prstGeom>
        </p:spPr>
      </p:pic>
    </p:spTree>
    <p:extLst>
      <p:ext uri="{BB962C8B-B14F-4D97-AF65-F5344CB8AC3E}">
        <p14:creationId xmlns:p14="http://schemas.microsoft.com/office/powerpoint/2010/main" val="15129234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19FDFA-248F-4679-A0E2-5599C132D48C}"/>
              </a:ext>
            </a:extLst>
          </p:cNvPr>
          <p:cNvSpPr>
            <a:spLocks noGrp="1"/>
          </p:cNvSpPr>
          <p:nvPr>
            <p:ph type="title"/>
          </p:nvPr>
        </p:nvSpPr>
        <p:spPr>
          <a:xfrm>
            <a:off x="686834" y="1153572"/>
            <a:ext cx="3200400" cy="4461163"/>
          </a:xfrm>
        </p:spPr>
        <p:txBody>
          <a:bodyPr>
            <a:normAutofit/>
          </a:bodyPr>
          <a:lstStyle/>
          <a:p>
            <a:r>
              <a:rPr lang="en-GB" b="1" dirty="0">
                <a:solidFill>
                  <a:srgbClr val="FFFFFF"/>
                </a:solidFill>
              </a:rPr>
              <a:t>Register.</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95B3E02-BC8B-4FF6-B744-2254AEFA265E}"/>
              </a:ext>
            </a:extLst>
          </p:cNvPr>
          <p:cNvSpPr>
            <a:spLocks noGrp="1"/>
          </p:cNvSpPr>
          <p:nvPr>
            <p:ph idx="1"/>
          </p:nvPr>
        </p:nvSpPr>
        <p:spPr>
          <a:xfrm>
            <a:off x="4447308" y="591344"/>
            <a:ext cx="6906491" cy="5585619"/>
          </a:xfrm>
        </p:spPr>
        <p:txBody>
          <a:bodyPr anchor="ctr">
            <a:normAutofit/>
          </a:bodyPr>
          <a:lstStyle/>
          <a:p>
            <a:r>
              <a:rPr lang="en-GB" dirty="0"/>
              <a:t>Download Attendee list.</a:t>
            </a:r>
          </a:p>
        </p:txBody>
      </p:sp>
    </p:spTree>
    <p:extLst>
      <p:ext uri="{BB962C8B-B14F-4D97-AF65-F5344CB8AC3E}">
        <p14:creationId xmlns:p14="http://schemas.microsoft.com/office/powerpoint/2010/main" val="2961266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D6AB3-44F1-49F3-94BB-98B9BDC301BB}"/>
              </a:ext>
            </a:extLst>
          </p:cNvPr>
          <p:cNvSpPr>
            <a:spLocks noGrp="1"/>
          </p:cNvSpPr>
          <p:nvPr>
            <p:ph type="title"/>
          </p:nvPr>
        </p:nvSpPr>
        <p:spPr>
          <a:xfrm>
            <a:off x="838200" y="365126"/>
            <a:ext cx="5340605" cy="1146176"/>
          </a:xfrm>
        </p:spPr>
        <p:txBody>
          <a:bodyPr vert="horz" lIns="91440" tIns="45720" rIns="91440" bIns="45720" rtlCol="0" anchor="ctr">
            <a:normAutofit/>
          </a:bodyPr>
          <a:lstStyle/>
          <a:p>
            <a:r>
              <a:rPr lang="en-US" kern="1200">
                <a:solidFill>
                  <a:schemeClr val="tx1"/>
                </a:solidFill>
                <a:latin typeface="+mj-lt"/>
                <a:ea typeface="+mj-ea"/>
                <a:cs typeface="+mj-cs"/>
              </a:rPr>
              <a:t> Questions.</a:t>
            </a:r>
          </a:p>
        </p:txBody>
      </p:sp>
      <p:sp>
        <p:nvSpPr>
          <p:cNvPr id="26" name="Freeform: Shape 25">
            <a:extLst>
              <a:ext uri="{FF2B5EF4-FFF2-40B4-BE49-F238E27FC236}">
                <a16:creationId xmlns:a16="http://schemas.microsoft.com/office/drawing/2014/main" id="{05C7EBC3-4672-4DAB-81C2-58661FAFAE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8805" y="-2"/>
            <a:ext cx="6013194" cy="1511304"/>
          </a:xfrm>
          <a:custGeom>
            <a:avLst/>
            <a:gdLst>
              <a:gd name="connsiteX0" fmla="*/ 4545473 w 6013194"/>
              <a:gd name="connsiteY0" fmla="*/ 0 h 1511304"/>
              <a:gd name="connsiteX1" fmla="*/ 6013194 w 6013194"/>
              <a:gd name="connsiteY1" fmla="*/ 0 h 1511304"/>
              <a:gd name="connsiteX2" fmla="*/ 6013194 w 6013194"/>
              <a:gd name="connsiteY2" fmla="*/ 1508760 h 1511304"/>
              <a:gd name="connsiteX3" fmla="*/ 4545474 w 6013194"/>
              <a:gd name="connsiteY3" fmla="*/ 1508760 h 1511304"/>
              <a:gd name="connsiteX4" fmla="*/ 4545474 w 6013194"/>
              <a:gd name="connsiteY4" fmla="*/ 1511304 h 1511304"/>
              <a:gd name="connsiteX5" fmla="*/ 0 w 6013194"/>
              <a:gd name="connsiteY5" fmla="*/ 1511304 h 1511304"/>
              <a:gd name="connsiteX6" fmla="*/ 697617 w 6013194"/>
              <a:gd name="connsiteY6" fmla="*/ 3 h 1511304"/>
              <a:gd name="connsiteX7" fmla="*/ 4545473 w 6013194"/>
              <a:gd name="connsiteY7" fmla="*/ 3 h 1511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13194" h="1511304">
                <a:moveTo>
                  <a:pt x="4545473" y="0"/>
                </a:moveTo>
                <a:lnTo>
                  <a:pt x="6013194" y="0"/>
                </a:lnTo>
                <a:lnTo>
                  <a:pt x="6013194" y="1508760"/>
                </a:lnTo>
                <a:lnTo>
                  <a:pt x="4545474" y="1508760"/>
                </a:lnTo>
                <a:lnTo>
                  <a:pt x="4545474" y="1511304"/>
                </a:lnTo>
                <a:lnTo>
                  <a:pt x="0" y="1511304"/>
                </a:lnTo>
                <a:lnTo>
                  <a:pt x="697617" y="3"/>
                </a:lnTo>
                <a:lnTo>
                  <a:pt x="4545473" y="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40BF962F-4C6F-461E-86F2-C43F56CC9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0797" y="1690688"/>
            <a:ext cx="8711202" cy="5167312"/>
          </a:xfrm>
          <a:custGeom>
            <a:avLst/>
            <a:gdLst>
              <a:gd name="connsiteX0" fmla="*/ 0 w 8711202"/>
              <a:gd name="connsiteY0" fmla="*/ 0 h 5167312"/>
              <a:gd name="connsiteX1" fmla="*/ 7243482 w 8711202"/>
              <a:gd name="connsiteY1" fmla="*/ 0 h 5167312"/>
              <a:gd name="connsiteX2" fmla="*/ 8711202 w 8711202"/>
              <a:gd name="connsiteY2" fmla="*/ 0 h 5167312"/>
              <a:gd name="connsiteX3" fmla="*/ 8711202 w 8711202"/>
              <a:gd name="connsiteY3" fmla="*/ 5167312 h 5167312"/>
              <a:gd name="connsiteX4" fmla="*/ 7243482 w 8711202"/>
              <a:gd name="connsiteY4" fmla="*/ 5167312 h 5167312"/>
              <a:gd name="connsiteX5" fmla="*/ 221324 w 8711202"/>
              <a:gd name="connsiteY5" fmla="*/ 5167312 h 5167312"/>
              <a:gd name="connsiteX6" fmla="*/ 2615203 w 8711202"/>
              <a:gd name="connsiteY6" fmla="*/ 952 h 5167312"/>
              <a:gd name="connsiteX7" fmla="*/ 0 w 8711202"/>
              <a:gd name="connsiteY7"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1202" h="5167312">
                <a:moveTo>
                  <a:pt x="0" y="0"/>
                </a:moveTo>
                <a:lnTo>
                  <a:pt x="7243482" y="0"/>
                </a:lnTo>
                <a:lnTo>
                  <a:pt x="8711202" y="0"/>
                </a:lnTo>
                <a:lnTo>
                  <a:pt x="8711202" y="5167312"/>
                </a:lnTo>
                <a:lnTo>
                  <a:pt x="7243482" y="5167312"/>
                </a:lnTo>
                <a:lnTo>
                  <a:pt x="221324" y="5167312"/>
                </a:lnTo>
                <a:lnTo>
                  <a:pt x="2615203" y="952"/>
                </a:lnTo>
                <a:lnTo>
                  <a:pt x="0" y="952"/>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2E94A4F7-38E4-45EA-8E2E-CE1B5766B4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5931454" cy="5166360"/>
          </a:xfrm>
          <a:custGeom>
            <a:avLst/>
            <a:gdLst>
              <a:gd name="connsiteX0" fmla="*/ 0 w 5931454"/>
              <a:gd name="connsiteY0" fmla="*/ 0 h 5166360"/>
              <a:gd name="connsiteX1" fmla="*/ 5931454 w 5931454"/>
              <a:gd name="connsiteY1" fmla="*/ 0 h 5166360"/>
              <a:gd name="connsiteX2" fmla="*/ 3537575 w 5931454"/>
              <a:gd name="connsiteY2" fmla="*/ 5166360 h 5166360"/>
              <a:gd name="connsiteX3" fmla="*/ 0 w 5931454"/>
              <a:gd name="connsiteY3" fmla="*/ 5166360 h 5166360"/>
            </a:gdLst>
            <a:ahLst/>
            <a:cxnLst>
              <a:cxn ang="0">
                <a:pos x="connsiteX0" y="connsiteY0"/>
              </a:cxn>
              <a:cxn ang="0">
                <a:pos x="connsiteX1" y="connsiteY1"/>
              </a:cxn>
              <a:cxn ang="0">
                <a:pos x="connsiteX2" y="connsiteY2"/>
              </a:cxn>
              <a:cxn ang="0">
                <a:pos x="connsiteX3" y="connsiteY3"/>
              </a:cxn>
            </a:cxnLst>
            <a:rect l="l" t="t" r="r" b="b"/>
            <a:pathLst>
              <a:path w="5931454" h="5166360">
                <a:moveTo>
                  <a:pt x="0" y="0"/>
                </a:moveTo>
                <a:lnTo>
                  <a:pt x="5931454" y="0"/>
                </a:lnTo>
                <a:lnTo>
                  <a:pt x="3537575" y="5166360"/>
                </a:lnTo>
                <a:lnTo>
                  <a:pt x="0" y="516636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6624C785-6A0E-4F79-A004-25883BFC9942}"/>
              </a:ext>
            </a:extLst>
          </p:cNvPr>
          <p:cNvSpPr txBox="1"/>
          <p:nvPr/>
        </p:nvSpPr>
        <p:spPr>
          <a:xfrm>
            <a:off x="838200" y="2173288"/>
            <a:ext cx="3603171" cy="3639684"/>
          </a:xfrm>
          <a:prstGeom prst="rect">
            <a:avLst/>
          </a:prstGeom>
        </p:spPr>
        <p:txBody>
          <a:bodyPr vert="horz" lIns="91440" tIns="45720" rIns="91440" bIns="45720" rtlCol="0" anchor="ctr">
            <a:normAutofit/>
          </a:bodyPr>
          <a:lstStyle/>
          <a:p>
            <a:pPr>
              <a:lnSpc>
                <a:spcPct val="90000"/>
              </a:lnSpc>
              <a:spcAft>
                <a:spcPts val="600"/>
              </a:spcAft>
            </a:pPr>
            <a:r>
              <a:rPr lang="en-GB" sz="2400" dirty="0">
                <a:solidFill>
                  <a:srgbClr val="FFFFFF"/>
                </a:solidFill>
              </a:rPr>
              <a:t>Any questions?, particularly about the Assignment task or Project</a:t>
            </a:r>
            <a:r>
              <a:rPr lang="en-US" sz="2400" dirty="0">
                <a:solidFill>
                  <a:srgbClr val="FFFFFF"/>
                </a:solidFill>
              </a:rPr>
              <a:t>.</a:t>
            </a:r>
          </a:p>
        </p:txBody>
      </p:sp>
      <p:pic>
        <p:nvPicPr>
          <p:cNvPr id="5" name="Graphic 5" descr="Questions">
            <a:extLst>
              <a:ext uri="{FF2B5EF4-FFF2-40B4-BE49-F238E27FC236}">
                <a16:creationId xmlns:a16="http://schemas.microsoft.com/office/drawing/2014/main" id="{AA326B47-9EE5-455A-9349-56A5018AAC0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66606" y="2173287"/>
            <a:ext cx="4003675" cy="4003675"/>
          </a:xfrm>
          <a:custGeom>
            <a:avLst/>
            <a:gdLst/>
            <a:ahLst/>
            <a:cxnLst/>
            <a:rect l="l" t="t" r="r" b="b"/>
            <a:pathLst>
              <a:path w="4636009" h="5032375">
                <a:moveTo>
                  <a:pt x="0" y="0"/>
                </a:moveTo>
                <a:lnTo>
                  <a:pt x="4636009" y="0"/>
                </a:lnTo>
                <a:lnTo>
                  <a:pt x="4636009" y="5032375"/>
                </a:lnTo>
                <a:lnTo>
                  <a:pt x="0" y="5032375"/>
                </a:lnTo>
                <a:close/>
              </a:path>
            </a:pathLst>
          </a:custGeom>
        </p:spPr>
      </p:pic>
    </p:spTree>
    <p:extLst>
      <p:ext uri="{BB962C8B-B14F-4D97-AF65-F5344CB8AC3E}">
        <p14:creationId xmlns:p14="http://schemas.microsoft.com/office/powerpoint/2010/main" val="2744674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picture containing drawing&#10;&#10;Description automatically generated">
            <a:extLst>
              <a:ext uri="{FF2B5EF4-FFF2-40B4-BE49-F238E27FC236}">
                <a16:creationId xmlns:a16="http://schemas.microsoft.com/office/drawing/2014/main" id="{1842CB47-8DA2-4F16-B3CD-B8ED88C5AD00}"/>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780" b="11"/>
          <a:stretch/>
        </p:blipFill>
        <p:spPr>
          <a:xfrm>
            <a:off x="20" y="10"/>
            <a:ext cx="12191980" cy="6857990"/>
          </a:xfrm>
          <a:prstGeom prst="rect">
            <a:avLst/>
          </a:prstGeom>
        </p:spPr>
      </p:pic>
      <p:sp>
        <p:nvSpPr>
          <p:cNvPr id="27" name="Rectangle 26">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10DC71-3B04-4237-9333-B97771321E8C}"/>
              </a:ext>
            </a:extLst>
          </p:cNvPr>
          <p:cNvSpPr>
            <a:spLocks noGrp="1"/>
          </p:cNvSpPr>
          <p:nvPr>
            <p:ph type="title"/>
          </p:nvPr>
        </p:nvSpPr>
        <p:spPr>
          <a:xfrm>
            <a:off x="523875" y="5317240"/>
            <a:ext cx="11210925" cy="744836"/>
          </a:xfrm>
        </p:spPr>
        <p:txBody>
          <a:bodyPr vert="horz" lIns="91440" tIns="45720" rIns="91440" bIns="45720" rtlCol="0" anchor="ctr">
            <a:normAutofit fontScale="90000"/>
          </a:bodyPr>
          <a:lstStyle/>
          <a:p>
            <a:pPr algn="ctr"/>
            <a:r>
              <a:rPr lang="en-US" sz="3600" dirty="0">
                <a:solidFill>
                  <a:schemeClr val="tx1">
                    <a:lumMod val="85000"/>
                    <a:lumOff val="15000"/>
                  </a:schemeClr>
                </a:solidFill>
              </a:rPr>
              <a:t>Student Social Support.</a:t>
            </a:r>
            <a:br>
              <a:rPr lang="en-US" sz="2300" dirty="0">
                <a:solidFill>
                  <a:schemeClr val="tx1">
                    <a:lumMod val="85000"/>
                    <a:lumOff val="15000"/>
                  </a:schemeClr>
                </a:solidFill>
              </a:rPr>
            </a:br>
            <a:r>
              <a:rPr lang="en-US" sz="2300" dirty="0">
                <a:solidFill>
                  <a:schemeClr val="tx1">
                    <a:lumMod val="85000"/>
                    <a:lumOff val="15000"/>
                  </a:schemeClr>
                </a:solidFill>
              </a:rPr>
              <a:t>(Chat &amp; Support each other.)</a:t>
            </a:r>
          </a:p>
        </p:txBody>
      </p:sp>
      <p:cxnSp>
        <p:nvCxnSpPr>
          <p:cNvPr id="29" name="Straight Connector 28">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50060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FD6AB3-44F1-49F3-94BB-98B9BDC301BB}"/>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The End.</a:t>
            </a:r>
          </a:p>
        </p:txBody>
      </p:sp>
      <p:grpSp>
        <p:nvGrpSpPr>
          <p:cNvPr id="21" name="Group 2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22" name="Rectangle 2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5" descr="Questions">
            <a:extLst>
              <a:ext uri="{FF2B5EF4-FFF2-40B4-BE49-F238E27FC236}">
                <a16:creationId xmlns:a16="http://schemas.microsoft.com/office/drawing/2014/main" id="{AA326B47-9EE5-455A-9349-56A5018AAC0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957597" y="666728"/>
            <a:ext cx="5465791" cy="5465791"/>
          </a:xfrm>
          <a:prstGeom prst="rect">
            <a:avLst/>
          </a:prstGeom>
        </p:spPr>
      </p:pic>
    </p:spTree>
    <p:extLst>
      <p:ext uri="{BB962C8B-B14F-4D97-AF65-F5344CB8AC3E}">
        <p14:creationId xmlns:p14="http://schemas.microsoft.com/office/powerpoint/2010/main" val="23921398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DA025-260A-4059-8230-E0B0B76C8723}"/>
              </a:ext>
            </a:extLst>
          </p:cNvPr>
          <p:cNvSpPr>
            <a:spLocks noGrp="1"/>
          </p:cNvSpPr>
          <p:nvPr>
            <p:ph type="title"/>
          </p:nvPr>
        </p:nvSpPr>
        <p:spPr/>
        <p:txBody>
          <a:bodyPr/>
          <a:lstStyle/>
          <a:p>
            <a:r>
              <a:rPr lang="en-GB" b="1" u="sng" dirty="0"/>
              <a:t>Industry projects:</a:t>
            </a:r>
          </a:p>
        </p:txBody>
      </p:sp>
      <p:sp>
        <p:nvSpPr>
          <p:cNvPr id="3" name="Content Placeholder 2">
            <a:extLst>
              <a:ext uri="{FF2B5EF4-FFF2-40B4-BE49-F238E27FC236}">
                <a16:creationId xmlns:a16="http://schemas.microsoft.com/office/drawing/2014/main" id="{B7B75203-64B5-4F1A-8CE4-EA01991B94B9}"/>
              </a:ext>
            </a:extLst>
          </p:cNvPr>
          <p:cNvSpPr>
            <a:spLocks noGrp="1"/>
          </p:cNvSpPr>
          <p:nvPr>
            <p:ph idx="1"/>
          </p:nvPr>
        </p:nvSpPr>
        <p:spPr/>
        <p:txBody>
          <a:bodyPr>
            <a:normAutofit lnSpcReduction="10000"/>
          </a:bodyPr>
          <a:lstStyle/>
          <a:p>
            <a:pPr marL="514350" indent="-514350">
              <a:buFont typeface="+mj-lt"/>
              <a:buAutoNum type="arabicPeriod"/>
            </a:pPr>
            <a:r>
              <a:rPr lang="en-GB" dirty="0" err="1"/>
              <a:t>BrdSports</a:t>
            </a:r>
            <a:r>
              <a:rPr lang="en-GB" dirty="0"/>
              <a:t> </a:t>
            </a:r>
            <a:r>
              <a:rPr lang="en-GB" dirty="0" err="1"/>
              <a:t>Lrd</a:t>
            </a:r>
            <a:r>
              <a:rPr lang="en-GB" dirty="0"/>
              <a:t>.: A Downhill boarding/carting sports company looking for someone interested in developing an Augmented Reality (AR) downhill boarding/carting solution. If you are really interested, please contact Ben Room on </a:t>
            </a:r>
            <a:r>
              <a:rPr lang="en-GB" dirty="0">
                <a:hlinkClick r:id="rId2"/>
              </a:rPr>
              <a:t>info@brdsports.co.uk</a:t>
            </a:r>
            <a:r>
              <a:rPr lang="en-GB" dirty="0"/>
              <a:t>.</a:t>
            </a:r>
          </a:p>
          <a:p>
            <a:pPr marL="514350" indent="-514350">
              <a:buFont typeface="+mj-lt"/>
              <a:buAutoNum type="arabicPeriod"/>
            </a:pPr>
            <a:r>
              <a:rPr lang="en-GB" dirty="0"/>
              <a:t>DIMAX GYMNASTICS: The club is a not for profit organisation and it has a number of children with different disabilities amongst it’s members. They need a modern website to heighten &amp; improve the profile of the club. Based in Cross Hands. If really interested, please contact Michelle Bury on </a:t>
            </a:r>
            <a:r>
              <a:rPr lang="en-GB" dirty="0">
                <a:hlinkClick r:id="rId3"/>
              </a:rPr>
              <a:t>m4services@me.com</a:t>
            </a:r>
            <a:r>
              <a:rPr lang="en-GB" dirty="0"/>
              <a:t>. </a:t>
            </a:r>
          </a:p>
          <a:p>
            <a:pPr lvl="1"/>
            <a:r>
              <a:rPr lang="en-GB" dirty="0"/>
              <a:t>Tip: Start in this module, continue to develop idea in Res. Methods module in Semester 2 and design/development over Summer and in L6 Independent Project or Emerging Trends module.</a:t>
            </a:r>
          </a:p>
          <a:p>
            <a:pPr marL="0" indent="0">
              <a:buNone/>
            </a:pPr>
            <a:endParaRPr lang="en-GB" dirty="0"/>
          </a:p>
        </p:txBody>
      </p:sp>
    </p:spTree>
    <p:extLst>
      <p:ext uri="{BB962C8B-B14F-4D97-AF65-F5344CB8AC3E}">
        <p14:creationId xmlns:p14="http://schemas.microsoft.com/office/powerpoint/2010/main" val="42861476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05C7EBC3-4672-4DAB-81C2-58661FAFAE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8805" y="-2"/>
            <a:ext cx="6013194" cy="1511304"/>
          </a:xfrm>
          <a:custGeom>
            <a:avLst/>
            <a:gdLst>
              <a:gd name="connsiteX0" fmla="*/ 4545473 w 6013194"/>
              <a:gd name="connsiteY0" fmla="*/ 0 h 1511304"/>
              <a:gd name="connsiteX1" fmla="*/ 6013194 w 6013194"/>
              <a:gd name="connsiteY1" fmla="*/ 0 h 1511304"/>
              <a:gd name="connsiteX2" fmla="*/ 6013194 w 6013194"/>
              <a:gd name="connsiteY2" fmla="*/ 1508760 h 1511304"/>
              <a:gd name="connsiteX3" fmla="*/ 4545474 w 6013194"/>
              <a:gd name="connsiteY3" fmla="*/ 1508760 h 1511304"/>
              <a:gd name="connsiteX4" fmla="*/ 4545474 w 6013194"/>
              <a:gd name="connsiteY4" fmla="*/ 1511304 h 1511304"/>
              <a:gd name="connsiteX5" fmla="*/ 0 w 6013194"/>
              <a:gd name="connsiteY5" fmla="*/ 1511304 h 1511304"/>
              <a:gd name="connsiteX6" fmla="*/ 697617 w 6013194"/>
              <a:gd name="connsiteY6" fmla="*/ 3 h 1511304"/>
              <a:gd name="connsiteX7" fmla="*/ 4545473 w 6013194"/>
              <a:gd name="connsiteY7" fmla="*/ 3 h 1511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13194" h="1511304">
                <a:moveTo>
                  <a:pt x="4545473" y="0"/>
                </a:moveTo>
                <a:lnTo>
                  <a:pt x="6013194" y="0"/>
                </a:lnTo>
                <a:lnTo>
                  <a:pt x="6013194" y="1508760"/>
                </a:lnTo>
                <a:lnTo>
                  <a:pt x="4545474" y="1508760"/>
                </a:lnTo>
                <a:lnTo>
                  <a:pt x="4545474" y="1511304"/>
                </a:lnTo>
                <a:lnTo>
                  <a:pt x="0" y="1511304"/>
                </a:lnTo>
                <a:lnTo>
                  <a:pt x="697617" y="3"/>
                </a:lnTo>
                <a:lnTo>
                  <a:pt x="4545473" y="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0BF962F-4C6F-461E-86F2-C43F56CC9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0797" y="1690688"/>
            <a:ext cx="8711202" cy="5167312"/>
          </a:xfrm>
          <a:custGeom>
            <a:avLst/>
            <a:gdLst>
              <a:gd name="connsiteX0" fmla="*/ 0 w 8711202"/>
              <a:gd name="connsiteY0" fmla="*/ 0 h 5167312"/>
              <a:gd name="connsiteX1" fmla="*/ 7243482 w 8711202"/>
              <a:gd name="connsiteY1" fmla="*/ 0 h 5167312"/>
              <a:gd name="connsiteX2" fmla="*/ 8711202 w 8711202"/>
              <a:gd name="connsiteY2" fmla="*/ 0 h 5167312"/>
              <a:gd name="connsiteX3" fmla="*/ 8711202 w 8711202"/>
              <a:gd name="connsiteY3" fmla="*/ 5167312 h 5167312"/>
              <a:gd name="connsiteX4" fmla="*/ 7243482 w 8711202"/>
              <a:gd name="connsiteY4" fmla="*/ 5167312 h 5167312"/>
              <a:gd name="connsiteX5" fmla="*/ 221324 w 8711202"/>
              <a:gd name="connsiteY5" fmla="*/ 5167312 h 5167312"/>
              <a:gd name="connsiteX6" fmla="*/ 2615203 w 8711202"/>
              <a:gd name="connsiteY6" fmla="*/ 952 h 5167312"/>
              <a:gd name="connsiteX7" fmla="*/ 0 w 8711202"/>
              <a:gd name="connsiteY7"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1202" h="5167312">
                <a:moveTo>
                  <a:pt x="0" y="0"/>
                </a:moveTo>
                <a:lnTo>
                  <a:pt x="7243482" y="0"/>
                </a:lnTo>
                <a:lnTo>
                  <a:pt x="8711202" y="0"/>
                </a:lnTo>
                <a:lnTo>
                  <a:pt x="8711202" y="5167312"/>
                </a:lnTo>
                <a:lnTo>
                  <a:pt x="7243482" y="5167312"/>
                </a:lnTo>
                <a:lnTo>
                  <a:pt x="221324" y="5167312"/>
                </a:lnTo>
                <a:lnTo>
                  <a:pt x="2615203" y="952"/>
                </a:lnTo>
                <a:lnTo>
                  <a:pt x="0" y="952"/>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2E94A4F7-38E4-45EA-8E2E-CE1B5766B4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5931454" cy="5166360"/>
          </a:xfrm>
          <a:custGeom>
            <a:avLst/>
            <a:gdLst>
              <a:gd name="connsiteX0" fmla="*/ 0 w 5931454"/>
              <a:gd name="connsiteY0" fmla="*/ 0 h 5166360"/>
              <a:gd name="connsiteX1" fmla="*/ 5931454 w 5931454"/>
              <a:gd name="connsiteY1" fmla="*/ 0 h 5166360"/>
              <a:gd name="connsiteX2" fmla="*/ 3537575 w 5931454"/>
              <a:gd name="connsiteY2" fmla="*/ 5166360 h 5166360"/>
              <a:gd name="connsiteX3" fmla="*/ 0 w 5931454"/>
              <a:gd name="connsiteY3" fmla="*/ 5166360 h 5166360"/>
            </a:gdLst>
            <a:ahLst/>
            <a:cxnLst>
              <a:cxn ang="0">
                <a:pos x="connsiteX0" y="connsiteY0"/>
              </a:cxn>
              <a:cxn ang="0">
                <a:pos x="connsiteX1" y="connsiteY1"/>
              </a:cxn>
              <a:cxn ang="0">
                <a:pos x="connsiteX2" y="connsiteY2"/>
              </a:cxn>
              <a:cxn ang="0">
                <a:pos x="connsiteX3" y="connsiteY3"/>
              </a:cxn>
            </a:cxnLst>
            <a:rect l="l" t="t" r="r" b="b"/>
            <a:pathLst>
              <a:path w="5931454" h="5166360">
                <a:moveTo>
                  <a:pt x="0" y="0"/>
                </a:moveTo>
                <a:lnTo>
                  <a:pt x="5931454" y="0"/>
                </a:lnTo>
                <a:lnTo>
                  <a:pt x="3537575" y="5166360"/>
                </a:lnTo>
                <a:lnTo>
                  <a:pt x="0" y="516636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83E4C9C7-42E2-4684-819D-185BA2147A68}"/>
              </a:ext>
            </a:extLst>
          </p:cNvPr>
          <p:cNvSpPr txBox="1"/>
          <p:nvPr/>
        </p:nvSpPr>
        <p:spPr>
          <a:xfrm>
            <a:off x="741096" y="1935244"/>
            <a:ext cx="3603171" cy="3639684"/>
          </a:xfrm>
          <a:prstGeom prst="rect">
            <a:avLst/>
          </a:prstGeom>
        </p:spPr>
        <p:txBody>
          <a:bodyPr vert="horz" lIns="91440" tIns="45720" rIns="91440" bIns="45720" rtlCol="0" anchor="ctr">
            <a:normAutofit/>
          </a:bodyPr>
          <a:lstStyle/>
          <a:p>
            <a:pPr marL="285750" indent="-228600">
              <a:lnSpc>
                <a:spcPct val="90000"/>
              </a:lnSpc>
              <a:spcAft>
                <a:spcPts val="800"/>
              </a:spcAft>
              <a:buFont typeface="Arial" panose="020B0604020202020204" pitchFamily="34" charset="0"/>
              <a:buChar char="•"/>
            </a:pPr>
            <a:r>
              <a:rPr lang="en-US" sz="2800" b="1" dirty="0">
                <a:solidFill>
                  <a:srgbClr val="FFFFFF"/>
                </a:solidFill>
                <a:effectLst/>
              </a:rPr>
              <a:t>COMPLETION OF ACTIVITIES </a:t>
            </a:r>
            <a:r>
              <a:rPr lang="en-US" sz="2800" dirty="0">
                <a:solidFill>
                  <a:srgbClr val="FFFFFF"/>
                </a:solidFill>
                <a:effectLst/>
              </a:rPr>
              <a:t>will </a:t>
            </a:r>
            <a:r>
              <a:rPr lang="en-US" sz="2800" b="1" dirty="0">
                <a:solidFill>
                  <a:srgbClr val="FFFFFF"/>
                </a:solidFill>
                <a:effectLst/>
              </a:rPr>
              <a:t>EARN YOU MARKS AND BADGES </a:t>
            </a:r>
            <a:r>
              <a:rPr lang="en-US" sz="2800" dirty="0">
                <a:solidFill>
                  <a:srgbClr val="FFFFFF"/>
                </a:solidFill>
                <a:effectLst/>
              </a:rPr>
              <a:t>towards the participation assessment element of the module.</a:t>
            </a:r>
          </a:p>
        </p:txBody>
      </p:sp>
      <p:pic>
        <p:nvPicPr>
          <p:cNvPr id="5" name="Picture 4" descr="A screenshot of a cell phone&#10;&#10;Description automatically generated">
            <a:extLst>
              <a:ext uri="{FF2B5EF4-FFF2-40B4-BE49-F238E27FC236}">
                <a16:creationId xmlns:a16="http://schemas.microsoft.com/office/drawing/2014/main" id="{5CA6D92D-05B4-48CF-8448-7726AD3C0E64}"/>
              </a:ext>
            </a:extLst>
          </p:cNvPr>
          <p:cNvPicPr>
            <a:picLocks noChangeAspect="1"/>
          </p:cNvPicPr>
          <p:nvPr/>
        </p:nvPicPr>
        <p:blipFill rotWithShape="1">
          <a:blip r:embed="rId2">
            <a:extLst>
              <a:ext uri="{28A0092B-C50C-407E-A947-70E740481C1C}">
                <a14:useLocalDpi xmlns:a14="http://schemas.microsoft.com/office/drawing/2010/main" val="0"/>
              </a:ext>
            </a:extLst>
          </a:blip>
          <a:srcRect b="77773"/>
          <a:stretch/>
        </p:blipFill>
        <p:spPr>
          <a:xfrm>
            <a:off x="6220207" y="3229103"/>
            <a:ext cx="5170711" cy="840077"/>
          </a:xfrm>
          <a:custGeom>
            <a:avLst/>
            <a:gdLst/>
            <a:ahLst/>
            <a:cxnLst/>
            <a:rect l="l" t="t" r="r" b="b"/>
            <a:pathLst>
              <a:path w="4636009" h="5032375">
                <a:moveTo>
                  <a:pt x="0" y="0"/>
                </a:moveTo>
                <a:lnTo>
                  <a:pt x="4636009" y="0"/>
                </a:lnTo>
                <a:lnTo>
                  <a:pt x="4636009" y="5032375"/>
                </a:lnTo>
                <a:lnTo>
                  <a:pt x="0" y="5032375"/>
                </a:lnTo>
                <a:close/>
              </a:path>
            </a:pathLst>
          </a:custGeom>
          <a:scene3d>
            <a:camera prst="perspectiveAbove"/>
            <a:lightRig rig="soft" dir="t">
              <a:rot lat="0" lon="0" rev="0"/>
            </a:lightRig>
          </a:scene3d>
          <a:sp3d contourW="44450" prstMaterial="matte">
            <a:bevelT w="63500" h="63500" prst="coolSlant"/>
            <a:contourClr>
              <a:srgbClr val="FFFFFF"/>
            </a:contourClr>
          </a:sp3d>
        </p:spPr>
      </p:pic>
      <p:sp>
        <p:nvSpPr>
          <p:cNvPr id="2" name="Title 1"/>
          <p:cNvSpPr>
            <a:spLocks noGrp="1"/>
          </p:cNvSpPr>
          <p:nvPr>
            <p:ph type="title"/>
          </p:nvPr>
        </p:nvSpPr>
        <p:spPr>
          <a:xfrm>
            <a:off x="130676" y="348393"/>
            <a:ext cx="8427181" cy="1146176"/>
          </a:xfrm>
        </p:spPr>
        <p:txBody>
          <a:bodyPr vert="horz" lIns="91440" tIns="45720" rIns="91440" bIns="45720" rtlCol="0" anchor="ctr">
            <a:normAutofit/>
          </a:bodyPr>
          <a:lstStyle/>
          <a:p>
            <a:r>
              <a:rPr lang="en-US" sz="3700" b="1" u="sng" kern="1200" dirty="0">
                <a:solidFill>
                  <a:schemeClr val="tx1"/>
                </a:solidFill>
                <a:latin typeface="+mj-lt"/>
                <a:ea typeface="+mj-ea"/>
                <a:cs typeface="+mj-cs"/>
              </a:rPr>
              <a:t>Progressing</a:t>
            </a:r>
            <a:r>
              <a:rPr lang="en-US" sz="3700" b="1" u="sng" kern="1200" dirty="0">
                <a:solidFill>
                  <a:schemeClr val="tx1"/>
                </a:solidFill>
                <a:effectLst/>
                <a:latin typeface="+mj-lt"/>
                <a:ea typeface="+mj-ea"/>
                <a:cs typeface="+mj-cs"/>
              </a:rPr>
              <a:t> through the Module</a:t>
            </a:r>
            <a:endParaRPr lang="en-US" sz="3700" b="1" u="sng" kern="1200" dirty="0">
              <a:solidFill>
                <a:schemeClr val="tx1"/>
              </a:solidFill>
              <a:latin typeface="+mj-lt"/>
              <a:ea typeface="+mj-ea"/>
              <a:cs typeface="+mj-cs"/>
            </a:endParaRPr>
          </a:p>
        </p:txBody>
      </p:sp>
    </p:spTree>
    <p:extLst>
      <p:ext uri="{BB962C8B-B14F-4D97-AF65-F5344CB8AC3E}">
        <p14:creationId xmlns:p14="http://schemas.microsoft.com/office/powerpoint/2010/main" val="22786641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D4A42-0C61-4411-8C7E-F95885E7976D}"/>
              </a:ext>
            </a:extLst>
          </p:cNvPr>
          <p:cNvSpPr>
            <a:spLocks noGrp="1"/>
          </p:cNvSpPr>
          <p:nvPr>
            <p:ph type="title"/>
          </p:nvPr>
        </p:nvSpPr>
        <p:spPr>
          <a:xfrm>
            <a:off x="1101992" y="815442"/>
            <a:ext cx="9984615" cy="1597228"/>
          </a:xfrm>
        </p:spPr>
        <p:txBody>
          <a:bodyPr vert="horz" lIns="91440" tIns="45720" rIns="91440" bIns="45720" rtlCol="0" anchor="ctr">
            <a:normAutofit/>
          </a:bodyPr>
          <a:lstStyle/>
          <a:p>
            <a:r>
              <a:rPr lang="en-US" sz="6000" b="1" u="sng"/>
              <a:t>Weekly Progress</a:t>
            </a:r>
            <a:endParaRPr lang="en-US" sz="6000" b="1" u="sng" kern="1200" dirty="0">
              <a:solidFill>
                <a:schemeClr val="tx1"/>
              </a:solidFill>
              <a:latin typeface="+mj-lt"/>
              <a:ea typeface="+mj-ea"/>
              <a:cs typeface="+mj-cs"/>
            </a:endParaRPr>
          </a:p>
        </p:txBody>
      </p:sp>
      <p:pic>
        <p:nvPicPr>
          <p:cNvPr id="18" name="Graphic 17" descr="Key">
            <a:extLst>
              <a:ext uri="{FF2B5EF4-FFF2-40B4-BE49-F238E27FC236}">
                <a16:creationId xmlns:a16="http://schemas.microsoft.com/office/drawing/2014/main" id="{3020EA67-BA13-49E4-83B3-6528C395DF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60162" y="2291415"/>
            <a:ext cx="2728198" cy="2728198"/>
          </a:xfrm>
          <a:prstGeom prst="rect">
            <a:avLst/>
          </a:prstGeom>
        </p:spPr>
      </p:pic>
      <p:sp>
        <p:nvSpPr>
          <p:cNvPr id="4" name="Text Placeholder 3">
            <a:extLst>
              <a:ext uri="{FF2B5EF4-FFF2-40B4-BE49-F238E27FC236}">
                <a16:creationId xmlns:a16="http://schemas.microsoft.com/office/drawing/2014/main" id="{0833C173-4216-4B13-AEB2-DD282EBE7E44}"/>
              </a:ext>
            </a:extLst>
          </p:cNvPr>
          <p:cNvSpPr>
            <a:spLocks noGrp="1"/>
          </p:cNvSpPr>
          <p:nvPr>
            <p:ph type="body" sz="half" idx="2"/>
          </p:nvPr>
        </p:nvSpPr>
        <p:spPr>
          <a:xfrm>
            <a:off x="4762425" y="2515313"/>
            <a:ext cx="6324182" cy="2504300"/>
          </a:xfrm>
        </p:spPr>
        <p:txBody>
          <a:bodyPr vert="horz" lIns="91440" tIns="45720" rIns="91440" bIns="45720" rtlCol="0" anchor="t">
            <a:normAutofit lnSpcReduction="10000"/>
          </a:bodyPr>
          <a:lstStyle/>
          <a:p>
            <a:pPr marL="57150" indent="-228600">
              <a:buFont typeface="Arial" panose="020B0604020202020204" pitchFamily="34" charset="0"/>
              <a:buChar char="•"/>
            </a:pPr>
            <a:r>
              <a:rPr lang="en-US" sz="3600" dirty="0"/>
              <a:t>THE KEY TO SUCCESS FOR THIS MODULE IS TO MAKE </a:t>
            </a:r>
            <a:r>
              <a:rPr lang="en-US" sz="3600" b="1" dirty="0"/>
              <a:t>WEEKLY PROGRESS. </a:t>
            </a:r>
          </a:p>
          <a:p>
            <a:pPr marL="57150" indent="-228600">
              <a:buFont typeface="Arial" panose="020B0604020202020204" pitchFamily="34" charset="0"/>
              <a:buChar char="•"/>
            </a:pPr>
            <a:r>
              <a:rPr lang="en-US" sz="3600" dirty="0"/>
              <a:t>You will not be able to leave it until the end.</a:t>
            </a:r>
          </a:p>
          <a:p>
            <a:pPr marL="57150" indent="-228600">
              <a:buFont typeface="Arial" panose="020B0604020202020204" pitchFamily="34" charset="0"/>
              <a:buChar char="•"/>
            </a:pPr>
            <a:endParaRPr lang="en-US" sz="3600" dirty="0"/>
          </a:p>
        </p:txBody>
      </p:sp>
    </p:spTree>
    <p:extLst>
      <p:ext uri="{BB962C8B-B14F-4D97-AF65-F5344CB8AC3E}">
        <p14:creationId xmlns:p14="http://schemas.microsoft.com/office/powerpoint/2010/main" val="426758825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B34EE28F8861145B79E254CABBE25F2" ma:contentTypeVersion="4" ma:contentTypeDescription="Create a new document." ma:contentTypeScope="" ma:versionID="f0509c700f7d88ec63a2a851bcd28be2">
  <xsd:schema xmlns:xsd="http://www.w3.org/2001/XMLSchema" xmlns:xs="http://www.w3.org/2001/XMLSchema" xmlns:p="http://schemas.microsoft.com/office/2006/metadata/properties" xmlns:ns2="550e0b3d-7eb6-4482-88b2-ccad92eb760b" targetNamespace="http://schemas.microsoft.com/office/2006/metadata/properties" ma:root="true" ma:fieldsID="db36fd58def90dcb2291ee1f6a62b599" ns2:_="">
    <xsd:import namespace="550e0b3d-7eb6-4482-88b2-ccad92eb76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0e0b3d-7eb6-4482-88b2-ccad92eb76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21163A5-1BC0-41A8-9BFF-A3C2789E6729}">
  <ds:schemaRefs>
    <ds:schemaRef ds:uri="http://schemas.microsoft.com/sharepoint/v3/contenttype/forms"/>
  </ds:schemaRefs>
</ds:datastoreItem>
</file>

<file path=customXml/itemProps2.xml><?xml version="1.0" encoding="utf-8"?>
<ds:datastoreItem xmlns:ds="http://schemas.openxmlformats.org/officeDocument/2006/customXml" ds:itemID="{DA92F5B3-4952-4761-896C-55146FB86F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0e0b3d-7eb6-4482-88b2-ccad92eb760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5E9D9C9-5535-4F7F-9CD1-9F0280682495}">
  <ds:schemaRefs>
    <ds:schemaRef ds:uri="http://purl.org/dc/terms/"/>
    <ds:schemaRef ds:uri="21682d76-7fed-41ad-9dab-ad3c63b4cd86"/>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7ac54d59-15ae-468f-8833-3c6b8f4d301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1645</Words>
  <Application>Microsoft Office PowerPoint</Application>
  <PresentationFormat>Widescreen</PresentationFormat>
  <Paragraphs>117</Paragraphs>
  <Slides>26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Calibri Light</vt:lpstr>
      <vt:lpstr>inherit</vt:lpstr>
      <vt:lpstr>Times New Roman</vt:lpstr>
      <vt:lpstr>Wingdings</vt:lpstr>
      <vt:lpstr>Office Theme</vt:lpstr>
      <vt:lpstr>PowerPoint Presentation</vt:lpstr>
      <vt:lpstr>Reminders</vt:lpstr>
      <vt:lpstr>UCM Feedback</vt:lpstr>
      <vt:lpstr>Study Support</vt:lpstr>
      <vt:lpstr>Student Support</vt:lpstr>
      <vt:lpstr>PowerPoint Presentation</vt:lpstr>
      <vt:lpstr>PowerPoint Presentation</vt:lpstr>
      <vt:lpstr>Halfway through the Online content</vt:lpstr>
      <vt:lpstr>PowerPoint Presentation</vt:lpstr>
      <vt:lpstr>PowerPoint Presentation</vt:lpstr>
      <vt:lpstr>PowerPoint Presentation</vt:lpstr>
      <vt:lpstr>Assignment 1: Task 3 </vt:lpstr>
      <vt:lpstr>Tips for this week: </vt:lpstr>
      <vt:lpstr>Next step: Moodle and</vt:lpstr>
      <vt:lpstr>PowerPoint Presentation</vt:lpstr>
      <vt:lpstr>Bg. Tips for your Computing Innovation Project</vt:lpstr>
      <vt:lpstr>Initial Project Planning &amp; Design tips</vt:lpstr>
      <vt:lpstr>Event: Bubble Banter</vt:lpstr>
      <vt:lpstr>Virtual events @ The Centre for Computing History</vt:lpstr>
      <vt:lpstr>Register.</vt:lpstr>
      <vt:lpstr> Questions.</vt:lpstr>
      <vt:lpstr>Student Social Support. (Chat &amp; Support each other.)</vt:lpstr>
      <vt:lpstr>The End.</vt:lpstr>
      <vt:lpstr>Industry projects:</vt:lpstr>
      <vt:lpstr>Progressing through the Module</vt:lpstr>
      <vt:lpstr>Weekly Progress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Williams</dc:creator>
  <cp:lastModifiedBy>James Williams</cp:lastModifiedBy>
  <cp:revision>1</cp:revision>
  <dcterms:created xsi:type="dcterms:W3CDTF">2020-10-26T10:33:05Z</dcterms:created>
  <dcterms:modified xsi:type="dcterms:W3CDTF">2020-10-26T10:35:44Z</dcterms:modified>
</cp:coreProperties>
</file>