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0" r:id="rId6"/>
    <p:sldId id="273" r:id="rId7"/>
    <p:sldId id="269" r:id="rId8"/>
    <p:sldId id="272" r:id="rId9"/>
    <p:sldId id="271" r:id="rId10"/>
    <p:sldId id="266" r:id="rId11"/>
    <p:sldId id="274" r:id="rId12"/>
    <p:sldId id="278" r:id="rId13"/>
    <p:sldId id="275" r:id="rId14"/>
    <p:sldId id="276" r:id="rId15"/>
    <p:sldId id="279" r:id="rId16"/>
    <p:sldId id="277" r:id="rId17"/>
    <p:sldId id="280" r:id="rId18"/>
    <p:sldId id="28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706"/>
    <p:restoredTop sz="93011"/>
  </p:normalViewPr>
  <p:slideViewPr>
    <p:cSldViewPr>
      <p:cViewPr varScale="1">
        <p:scale>
          <a:sx n="102" d="100"/>
          <a:sy n="102" d="100"/>
        </p:scale>
        <p:origin x="173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1E106-BF8B-C041-BB9E-0B585FDD471A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2298ED-B1A5-974D-B82D-54B2390194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0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www.chinahighlights.com</a:t>
            </a:r>
            <a:r>
              <a:rPr lang="en-GB" dirty="0"/>
              <a:t>/festivals/lantern-</a:t>
            </a:r>
            <a:r>
              <a:rPr lang="en-GB" dirty="0" err="1"/>
              <a:t>festival.htm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037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www.chinahighlights.com</a:t>
            </a:r>
            <a:r>
              <a:rPr lang="en-GB" dirty="0"/>
              <a:t>/festivals/lantern-</a:t>
            </a:r>
            <a:r>
              <a:rPr lang="en-GB" dirty="0" err="1"/>
              <a:t>festival.htm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687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Hchc2009 - Own work, CC BY-SA 4.0, https://</a:t>
            </a:r>
            <a:r>
              <a:rPr lang="en-GB" dirty="0" err="1"/>
              <a:t>commons.wikimedia.org</a:t>
            </a:r>
            <a:r>
              <a:rPr lang="en-GB" dirty="0"/>
              <a:t>/w/</a:t>
            </a:r>
            <a:r>
              <a:rPr lang="en-GB" dirty="0" err="1"/>
              <a:t>index.php?curid</a:t>
            </a:r>
            <a:r>
              <a:rPr lang="en-GB" dirty="0"/>
              <a:t>=43152858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26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 David image: By Hchc2009 - Own work, CC BY-SA 4.0, https://</a:t>
            </a:r>
            <a:r>
              <a:rPr lang="en-GB" dirty="0" err="1"/>
              <a:t>commons.wikimedia.org</a:t>
            </a:r>
            <a:r>
              <a:rPr lang="en-GB" dirty="0"/>
              <a:t>/w/</a:t>
            </a:r>
            <a:r>
              <a:rPr lang="en-GB" dirty="0" err="1"/>
              <a:t>index.php?curid</a:t>
            </a:r>
            <a:r>
              <a:rPr lang="en-GB" dirty="0"/>
              <a:t>=43152858.  </a:t>
            </a:r>
            <a:r>
              <a:rPr lang="en-GB" b="1" dirty="0"/>
              <a:t>St David’s Day at  UWTSD:  https://</a:t>
            </a:r>
            <a:r>
              <a:rPr lang="en-GB" b="1" dirty="0" err="1"/>
              <a:t>www.ydds.ac.uk</a:t>
            </a:r>
            <a:r>
              <a:rPr lang="en-GB" b="1" dirty="0"/>
              <a:t>/</a:t>
            </a:r>
            <a:r>
              <a:rPr lang="en-GB" b="1" dirty="0" err="1"/>
              <a:t>pethaubychain</a:t>
            </a:r>
            <a:r>
              <a:rPr lang="en-GB" b="1" dirty="0"/>
              <a:t>/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055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Patron saint – protects a place.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806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www.mentimeter.com</a:t>
            </a:r>
            <a:r>
              <a:rPr lang="en-GB"/>
              <a:t>/s/5dc0891875c13eefbbb08762f7815e02/5e12cad26af7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9072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Upload the dragon files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917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ink.library.smu.edu.sg</a:t>
            </a:r>
            <a:r>
              <a:rPr lang="en-GB" dirty="0"/>
              <a:t>/</a:t>
            </a:r>
            <a:r>
              <a:rPr lang="en-GB" dirty="0" err="1"/>
              <a:t>cgi</a:t>
            </a:r>
            <a:r>
              <a:rPr lang="en-GB" dirty="0"/>
              <a:t>/</a:t>
            </a:r>
            <a:r>
              <a:rPr lang="en-GB" dirty="0" err="1"/>
              <a:t>viewcontent.cgi?referer</a:t>
            </a:r>
            <a:r>
              <a:rPr lang="en-GB" dirty="0"/>
              <a:t>=https://</a:t>
            </a:r>
            <a:r>
              <a:rPr lang="en-GB" dirty="0" err="1"/>
              <a:t>scholar.google.com</a:t>
            </a:r>
            <a:r>
              <a:rPr lang="en-GB" dirty="0"/>
              <a:t>/&amp;</a:t>
            </a:r>
            <a:r>
              <a:rPr lang="en-GB" dirty="0" err="1"/>
              <a:t>httpsredir</a:t>
            </a:r>
            <a:r>
              <a:rPr lang="en-GB" dirty="0"/>
              <a:t>=1&amp;article=1048&amp;context=</a:t>
            </a:r>
            <a:r>
              <a:rPr lang="en-GB" dirty="0" err="1"/>
              <a:t>ami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148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one sentence from each of the two Dragon texts. Paraphrase them and compare the ideas.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76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3" Type="http://schemas.openxmlformats.org/officeDocument/2006/relationships/image" Target="../media/image8.jpg"/><Relationship Id="rId7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StephBradley/folders/english-language-support/set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k.library.smu.edu.sg/ami/5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Academic Skills 2: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Comparing Ideas &amp; Paraphrasing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33C8-FA28-E046-9194-ACCB296AC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Lantern Festival: 26</a:t>
            </a:r>
            <a:r>
              <a:rPr lang="en-GB" baseline="30000" dirty="0"/>
              <a:t>th</a:t>
            </a:r>
            <a:r>
              <a:rPr lang="en-GB" dirty="0"/>
              <a:t> February 2021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ECC5D1-CA07-DF47-B51F-6CBBE66AA4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363" y="1921902"/>
            <a:ext cx="5727563" cy="380444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25654B-CD3B-ED4D-B63C-FA116B1D09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09" y="3140968"/>
            <a:ext cx="3495126" cy="26213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3F6B0A-9591-E644-91BB-831AC38D43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2" y="1124745"/>
            <a:ext cx="3475504" cy="23948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184B68-542B-1449-9C26-CF1F23D40B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7817" y="1059064"/>
            <a:ext cx="2316109" cy="15384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27A4E2-2AF3-3743-9487-8AD35031FC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953" y="1059064"/>
            <a:ext cx="3347864" cy="2326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562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33C8-FA28-E046-9194-ACCB296AC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Lantern Festival: 26</a:t>
            </a:r>
            <a:r>
              <a:rPr lang="en-GB" baseline="30000" dirty="0"/>
              <a:t>th</a:t>
            </a:r>
            <a:r>
              <a:rPr lang="en-GB" dirty="0"/>
              <a:t> February 2021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ECC5D1-CA07-DF47-B51F-6CBBE66AA4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363" y="1921902"/>
            <a:ext cx="5727563" cy="380444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25654B-CD3B-ED4D-B63C-FA116B1D09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09" y="3140968"/>
            <a:ext cx="3495126" cy="26213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3F6B0A-9591-E644-91BB-831AC38D43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2" y="1124745"/>
            <a:ext cx="3475504" cy="239484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184B68-542B-1449-9C26-CF1F23D40B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7817" y="1059064"/>
            <a:ext cx="2316109" cy="15384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27A4E2-2AF3-3743-9487-8AD35031FC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9953" y="1059064"/>
            <a:ext cx="3347864" cy="23267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E6BB58-2AFB-2743-9DEF-F43BE1851BEE}"/>
              </a:ext>
            </a:extLst>
          </p:cNvPr>
          <p:cNvSpPr txBox="1"/>
          <p:nvPr/>
        </p:nvSpPr>
        <p:spPr>
          <a:xfrm>
            <a:off x="265485" y="1417638"/>
            <a:ext cx="13354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Dragon dance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FB5663-B042-6F40-9234-748520042671}"/>
              </a:ext>
            </a:extLst>
          </p:cNvPr>
          <p:cNvSpPr txBox="1"/>
          <p:nvPr/>
        </p:nvSpPr>
        <p:spPr>
          <a:xfrm>
            <a:off x="3714451" y="1417638"/>
            <a:ext cx="787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Full moon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490687-9CC8-934E-B06B-E7E0C67EEF29}"/>
              </a:ext>
            </a:extLst>
          </p:cNvPr>
          <p:cNvSpPr txBox="1"/>
          <p:nvPr/>
        </p:nvSpPr>
        <p:spPr>
          <a:xfrm>
            <a:off x="7164288" y="1628800"/>
            <a:ext cx="13235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Riddles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AF1094-384C-334D-9ACA-333A944518E9}"/>
              </a:ext>
            </a:extLst>
          </p:cNvPr>
          <p:cNvSpPr txBox="1"/>
          <p:nvPr/>
        </p:nvSpPr>
        <p:spPr>
          <a:xfrm>
            <a:off x="6817817" y="4235954"/>
            <a:ext cx="9494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lanterns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0192AB2-00B2-E241-A58E-F266E5294A2C}"/>
              </a:ext>
            </a:extLst>
          </p:cNvPr>
          <p:cNvSpPr txBox="1"/>
          <p:nvPr/>
        </p:nvSpPr>
        <p:spPr>
          <a:xfrm>
            <a:off x="1187624" y="4170273"/>
            <a:ext cx="2205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Sweet dumpling soup</a:t>
            </a:r>
          </a:p>
        </p:txBody>
      </p:sp>
    </p:spTree>
    <p:extLst>
      <p:ext uri="{BB962C8B-B14F-4D97-AF65-F5344CB8AC3E}">
        <p14:creationId xmlns:p14="http://schemas.microsoft.com/office/powerpoint/2010/main" val="4081224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E7072-B528-B446-BC14-3889B316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 David’s Day: 1</a:t>
            </a:r>
            <a:r>
              <a:rPr lang="en-GB" baseline="30000" dirty="0"/>
              <a:t>st</a:t>
            </a:r>
            <a:r>
              <a:rPr lang="en-GB" dirty="0"/>
              <a:t> March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E9F267-FF5B-6842-A44C-95D11E9C60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2881" y="1417638"/>
            <a:ext cx="5759748" cy="4319811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6BEE79-DF2A-1C42-8A39-DF37996930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4256" y="4067899"/>
            <a:ext cx="3563888" cy="16705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6BCE31-CEB0-434A-932E-A7B455DE62D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185" y="1400261"/>
            <a:ext cx="2610066" cy="43392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F0B308-03EA-B040-9E57-1537DB712E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454" y="1394311"/>
            <a:ext cx="2026568" cy="22157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9CD642F-1EFF-8A4C-9D91-9867486333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2905" y="3985598"/>
            <a:ext cx="2179692" cy="177281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5B970CE-9700-934C-B12E-0C4E2A1EF5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48502"/>
            <a:ext cx="989856" cy="989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69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E7072-B528-B446-BC14-3889B316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 David’s Day: 1</a:t>
            </a:r>
            <a:r>
              <a:rPr lang="en-GB" baseline="30000" dirty="0"/>
              <a:t>st</a:t>
            </a:r>
            <a:r>
              <a:rPr lang="en-GB" dirty="0"/>
              <a:t> March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E9F267-FF5B-6842-A44C-95D11E9C60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180" y="1394311"/>
            <a:ext cx="5759748" cy="4319811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6BEE79-DF2A-1C42-8A39-DF37996930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785" y="4036719"/>
            <a:ext cx="3563888" cy="16705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6BCE31-CEB0-434A-932E-A7B455DE62D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185" y="1400261"/>
            <a:ext cx="2610066" cy="433923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F0B308-03EA-B040-9E57-1537DB712E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454" y="1394311"/>
            <a:ext cx="2026568" cy="22157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9CD642F-1EFF-8A4C-9D91-9867486333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1135" y="3610025"/>
            <a:ext cx="2641462" cy="21483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859830-880A-6042-9576-B44519C9579C}"/>
              </a:ext>
            </a:extLst>
          </p:cNvPr>
          <p:cNvSpPr txBox="1"/>
          <p:nvPr/>
        </p:nvSpPr>
        <p:spPr>
          <a:xfrm>
            <a:off x="755576" y="3610025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 David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EF39E1-F512-6E49-8C75-77AAACC2D4FC}"/>
              </a:ext>
            </a:extLst>
          </p:cNvPr>
          <p:cNvSpPr txBox="1"/>
          <p:nvPr/>
        </p:nvSpPr>
        <p:spPr>
          <a:xfrm>
            <a:off x="3275856" y="2204864"/>
            <a:ext cx="27242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St David’s  day parade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ED2DA3-E2D8-A442-8408-03AFBF393C79}"/>
              </a:ext>
            </a:extLst>
          </p:cNvPr>
          <p:cNvSpPr txBox="1"/>
          <p:nvPr/>
        </p:nvSpPr>
        <p:spPr>
          <a:xfrm>
            <a:off x="8158197" y="1772816"/>
            <a:ext cx="705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Leeks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3C3DDF-138D-0D41-A7A1-4B44A6588BC2}"/>
              </a:ext>
            </a:extLst>
          </p:cNvPr>
          <p:cNvSpPr txBox="1"/>
          <p:nvPr/>
        </p:nvSpPr>
        <p:spPr>
          <a:xfrm>
            <a:off x="7740352" y="4509120"/>
            <a:ext cx="6075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cawl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A64570-0D8F-BA46-8D05-BDCC886F1A07}"/>
              </a:ext>
            </a:extLst>
          </p:cNvPr>
          <p:cNvSpPr txBox="1"/>
          <p:nvPr/>
        </p:nvSpPr>
        <p:spPr>
          <a:xfrm>
            <a:off x="4644009" y="4469419"/>
            <a:ext cx="1236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daffodils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816D5F5-38F0-DE4E-B553-62131F87E46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0672" y="4740368"/>
            <a:ext cx="995583" cy="9898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0FEC3CB-13F1-0941-8523-2B4F37683E59}"/>
              </a:ext>
            </a:extLst>
          </p:cNvPr>
          <p:cNvSpPr txBox="1"/>
          <p:nvPr/>
        </p:nvSpPr>
        <p:spPr>
          <a:xfrm>
            <a:off x="6156176" y="5013176"/>
            <a:ext cx="588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Welsh cakes</a:t>
            </a:r>
          </a:p>
        </p:txBody>
      </p:sp>
    </p:spTree>
    <p:extLst>
      <p:ext uri="{BB962C8B-B14F-4D97-AF65-F5344CB8AC3E}">
        <p14:creationId xmlns:p14="http://schemas.microsoft.com/office/powerpoint/2010/main" val="3554724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03223-084D-5E4F-A4E3-24F9C10AA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2 festivals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3A5BD6-E65C-9742-87CB-61AA13C05B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 err="1"/>
              <a:t>Dewi</a:t>
            </a:r>
            <a:r>
              <a:rPr lang="en-GB" i="1" dirty="0"/>
              <a:t> Sant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054A51-D13D-4D45-A761-C43AAA8918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1000 years old</a:t>
            </a:r>
          </a:p>
          <a:p>
            <a:r>
              <a:rPr lang="en-GB" dirty="0"/>
              <a:t>Patron Saint of Wales</a:t>
            </a:r>
          </a:p>
          <a:p>
            <a:r>
              <a:rPr lang="en-GB" dirty="0"/>
              <a:t>Eat </a:t>
            </a:r>
            <a:r>
              <a:rPr lang="en-GB" i="1" dirty="0" err="1"/>
              <a:t>cawl</a:t>
            </a:r>
            <a:r>
              <a:rPr lang="en-GB" dirty="0"/>
              <a:t> (lamb broth)</a:t>
            </a:r>
          </a:p>
          <a:p>
            <a:r>
              <a:rPr lang="en-GB" dirty="0"/>
              <a:t>Daffodils and leeks are the traditional symbols</a:t>
            </a:r>
          </a:p>
          <a:p>
            <a:r>
              <a:rPr lang="en-GB" dirty="0"/>
              <a:t>Parades during the day, dress up in Welsh costume, music and poetry, Welsh flags</a:t>
            </a:r>
          </a:p>
          <a:p>
            <a:r>
              <a:rPr lang="en-GB" dirty="0"/>
              <a:t>A Christian festival</a:t>
            </a:r>
          </a:p>
          <a:p>
            <a:r>
              <a:rPr lang="en-GB" dirty="0"/>
              <a:t>½ day school holiday</a:t>
            </a:r>
          </a:p>
          <a:p>
            <a:r>
              <a:rPr lang="en-GB" dirty="0"/>
              <a:t>Fixed date every year.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B52EA8-65DA-5C40-8652-69B299B009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/>
              <a:t>Yuánxiāo</a:t>
            </a:r>
            <a:r>
              <a:rPr lang="en-GB" dirty="0"/>
              <a:t> </a:t>
            </a:r>
            <a:r>
              <a:rPr lang="en-GB" dirty="0" err="1"/>
              <a:t>jié</a:t>
            </a:r>
            <a:r>
              <a:rPr lang="en-GB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EDA418-5F0F-D748-8B22-0CDE3B21763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r>
              <a:rPr lang="en-GB" sz="2000" dirty="0"/>
              <a:t>2000 years old</a:t>
            </a:r>
          </a:p>
          <a:p>
            <a:r>
              <a:rPr lang="en-GB" sz="2000" dirty="0"/>
              <a:t>First full moon of the New Year</a:t>
            </a:r>
          </a:p>
          <a:p>
            <a:r>
              <a:rPr lang="en-GB" sz="2000" dirty="0"/>
              <a:t>Eat </a:t>
            </a:r>
            <a:r>
              <a:rPr lang="en-GB" sz="2000" i="1" dirty="0"/>
              <a:t>tangyuan </a:t>
            </a:r>
            <a:r>
              <a:rPr lang="en-GB" sz="2000" dirty="0"/>
              <a:t>(sweet dumpling soup)</a:t>
            </a:r>
          </a:p>
          <a:p>
            <a:r>
              <a:rPr lang="en-GB" sz="2000" dirty="0"/>
              <a:t>Lanterns and riddles are the traditional symbols</a:t>
            </a:r>
          </a:p>
          <a:p>
            <a:r>
              <a:rPr lang="en-GB" sz="2000" dirty="0"/>
              <a:t>Happens at night, dragon dances, lion dances, let off lanterns</a:t>
            </a:r>
          </a:p>
          <a:p>
            <a:r>
              <a:rPr lang="en-GB" sz="2000" dirty="0"/>
              <a:t>A Buddhist festival</a:t>
            </a:r>
          </a:p>
          <a:p>
            <a:r>
              <a:rPr lang="en-GB" sz="2000" dirty="0"/>
              <a:t>The last day of the Spring festival.</a:t>
            </a:r>
          </a:p>
        </p:txBody>
      </p:sp>
    </p:spTree>
    <p:extLst>
      <p:ext uri="{BB962C8B-B14F-4D97-AF65-F5344CB8AC3E}">
        <p14:creationId xmlns:p14="http://schemas.microsoft.com/office/powerpoint/2010/main" val="450138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C3C0-62EC-0342-ADEF-2B9661EF4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7D877-92C5-1C4B-9181-E08518973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https://quizlet.com/StephBradley/folders/english-language-support/sets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0428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C3981-5BEC-5F4F-83E5-D3576AE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 and Answer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77C7-F3F9-6D47-BBE0-549596E61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How old is the celebration?</a:t>
            </a:r>
          </a:p>
          <a:p>
            <a:r>
              <a:rPr lang="en-GB" dirty="0"/>
              <a:t>What does it celebrate?</a:t>
            </a:r>
          </a:p>
          <a:p>
            <a:r>
              <a:rPr lang="en-GB" dirty="0"/>
              <a:t>What is the typical food?</a:t>
            </a:r>
          </a:p>
          <a:p>
            <a:r>
              <a:rPr lang="en-GB" dirty="0"/>
              <a:t>What happens on this day?</a:t>
            </a:r>
          </a:p>
          <a:p>
            <a:r>
              <a:rPr lang="en-GB" dirty="0"/>
              <a:t>What are the traditional symbols of this day?</a:t>
            </a:r>
          </a:p>
          <a:p>
            <a:r>
              <a:rPr lang="en-GB" dirty="0"/>
              <a:t>Is this a religious holiday?</a:t>
            </a:r>
          </a:p>
          <a:p>
            <a:r>
              <a:rPr lang="en-GB" dirty="0"/>
              <a:t>Do people have time off?</a:t>
            </a:r>
          </a:p>
          <a:p>
            <a:r>
              <a:rPr lang="en-GB" dirty="0"/>
              <a:t>Which celebration sounds most fun?</a:t>
            </a:r>
          </a:p>
        </p:txBody>
      </p:sp>
    </p:spTree>
    <p:extLst>
      <p:ext uri="{BB962C8B-B14F-4D97-AF65-F5344CB8AC3E}">
        <p14:creationId xmlns:p14="http://schemas.microsoft.com/office/powerpoint/2010/main" val="983738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7C023-C36A-3842-AE40-8B25874B0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Discourse Markers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C3649-064A-DB4F-B342-9805940F8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However</a:t>
            </a:r>
          </a:p>
          <a:p>
            <a:r>
              <a:rPr lang="en-GB" dirty="0"/>
              <a:t>Although </a:t>
            </a:r>
          </a:p>
          <a:p>
            <a:r>
              <a:rPr lang="en-GB" dirty="0"/>
              <a:t>Despite</a:t>
            </a:r>
          </a:p>
          <a:p>
            <a:r>
              <a:rPr lang="en-GB" dirty="0"/>
              <a:t>Conversely</a:t>
            </a:r>
          </a:p>
          <a:p>
            <a:r>
              <a:rPr lang="en-GB" dirty="0"/>
              <a:t>In contrast to</a:t>
            </a:r>
          </a:p>
          <a:p>
            <a:r>
              <a:rPr lang="en-GB" dirty="0"/>
              <a:t>By comparison with </a:t>
            </a:r>
          </a:p>
        </p:txBody>
      </p:sp>
    </p:spTree>
    <p:extLst>
      <p:ext uri="{BB962C8B-B14F-4D97-AF65-F5344CB8AC3E}">
        <p14:creationId xmlns:p14="http://schemas.microsoft.com/office/powerpoint/2010/main" val="3313817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AA3FD-8BC5-5747-A4F8-04DC66DE7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your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FD015-A156-B847-86AC-7D0635814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Saint David’s Day is 1000 years old, </a:t>
            </a:r>
            <a:r>
              <a:rPr lang="en-GB" b="1" dirty="0"/>
              <a:t>however</a:t>
            </a:r>
            <a:r>
              <a:rPr lang="en-GB" dirty="0"/>
              <a:t> the Lantern festival is 2000 years old.</a:t>
            </a:r>
          </a:p>
          <a:p>
            <a:r>
              <a:rPr lang="en-GB" b="1" dirty="0"/>
              <a:t>2. Although</a:t>
            </a:r>
            <a:r>
              <a:rPr lang="en-GB" dirty="0"/>
              <a:t> many people go outside to celebrate both days, the Chinese festival takes place at night, whereas the Welsh parades happen during the day.</a:t>
            </a:r>
          </a:p>
          <a:p>
            <a:r>
              <a:rPr lang="en-GB" b="1" dirty="0"/>
              <a:t>3. Despite</a:t>
            </a:r>
            <a:r>
              <a:rPr lang="en-GB" dirty="0"/>
              <a:t> both having typical soups as the traditional food, the Chinese soup is sweet while the Welsh one is savoury.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2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1BC5A-5C25-8C4D-8F05-13CAA60DF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your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97F04-D912-AC42-8EC3-1FC185EC6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4. The Welsh dragon is on their flag </a:t>
            </a:r>
            <a:r>
              <a:rPr lang="en-GB" b="1" dirty="0"/>
              <a:t>in contrast to </a:t>
            </a:r>
            <a:r>
              <a:rPr lang="en-GB" dirty="0"/>
              <a:t>the Chinese dragon, who dances. </a:t>
            </a:r>
          </a:p>
          <a:p>
            <a:r>
              <a:rPr lang="en-GB" dirty="0"/>
              <a:t>5. The Welsh celebrate the coming of Spring with their spring flower, the daffodil, </a:t>
            </a:r>
            <a:r>
              <a:rPr lang="en-GB" b="1" dirty="0"/>
              <a:t>by comparison with</a:t>
            </a:r>
            <a:r>
              <a:rPr lang="en-GB" dirty="0"/>
              <a:t> the Chinese who celebrate the first full moon of Spring.</a:t>
            </a:r>
          </a:p>
          <a:p>
            <a:r>
              <a:rPr lang="en-GB" dirty="0"/>
              <a:t>6. The Lantern festival has Buddhist roots, </a:t>
            </a:r>
            <a:r>
              <a:rPr lang="en-GB" b="1" dirty="0"/>
              <a:t>conversely</a:t>
            </a:r>
            <a:r>
              <a:rPr lang="en-GB" dirty="0"/>
              <a:t> the Welsh day is a Christian festival.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1327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0E007-BA90-3547-A47E-B19E50650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the Dragon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E4BFC-7992-6948-AB78-2F56A8CCD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When do the dragon events take place?</a:t>
            </a:r>
          </a:p>
          <a:p>
            <a:r>
              <a:rPr lang="en-GB" dirty="0"/>
              <a:t>What happens?</a:t>
            </a:r>
          </a:p>
          <a:p>
            <a:r>
              <a:rPr lang="en-GB" dirty="0"/>
              <a:t>Which event is more spectacular?</a:t>
            </a:r>
          </a:p>
        </p:txBody>
      </p:sp>
    </p:spTree>
    <p:extLst>
      <p:ext uri="{BB962C8B-B14F-4D97-AF65-F5344CB8AC3E}">
        <p14:creationId xmlns:p14="http://schemas.microsoft.com/office/powerpoint/2010/main" val="63458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ABA29-86D8-FC43-A582-3961382F7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Paraphrase This: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CA87B-56FD-FF4C-887F-ACF68025E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“China today invests US$200 billion annually in R&amp;D, more than any other nation in the world. A total of 4,854 million new start-ups were registered between March 2014 and May 2015, averaging seven companies per minute.” </a:t>
            </a:r>
            <a:r>
              <a:rPr lang="en-GB" sz="1300" dirty="0"/>
              <a:t>(Mathur, 2016, p.5)</a:t>
            </a:r>
          </a:p>
          <a:p>
            <a:endParaRPr lang="en-GB" sz="1400" dirty="0"/>
          </a:p>
          <a:p>
            <a:r>
              <a:rPr lang="en-GB" sz="1400" dirty="0"/>
              <a:t>Mathur, S. (2016), The new dragon dance: China's evolving growth model. </a:t>
            </a:r>
            <a:r>
              <a:rPr lang="en-GB" sz="1400" i="1" dirty="0"/>
              <a:t>Asian Management Insights</a:t>
            </a:r>
            <a:r>
              <a:rPr lang="en-GB" sz="1400" dirty="0"/>
              <a:t>. 3, (1), 26-33. Available at: </a:t>
            </a:r>
            <a:r>
              <a:rPr lang="en-GB" sz="1400" dirty="0">
                <a:hlinkClick r:id="rId3"/>
              </a:rPr>
              <a:t>https://ink.library.smu.edu.sg/ami/50</a:t>
            </a:r>
            <a:r>
              <a:rPr lang="en-GB" sz="1400" dirty="0"/>
              <a:t>  [Accessed on 25/02/21]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NB: R&amp;D – research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075384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885E-F4A4-9B4B-A36B-23AA4098A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EFF81-8248-1247-90AB-97C142183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Mathur (2016 p.5) China currently  invests more in R&amp;D than any other nation. Almost 5 million new start-ups were registered in the year 2014-15. </a:t>
            </a:r>
          </a:p>
        </p:txBody>
      </p:sp>
    </p:spTree>
    <p:extLst>
      <p:ext uri="{BB962C8B-B14F-4D97-AF65-F5344CB8AC3E}">
        <p14:creationId xmlns:p14="http://schemas.microsoft.com/office/powerpoint/2010/main" val="974082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D8F1D-2680-B84A-B393-2A414581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FDEA8-9516-084C-92AB-BF043196AE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direct citation: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39E68-92E5-4C46-9283-8ED8413D14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“China today invests US$200 billion annually in R&amp;D, more than any other nation in the world. A total of 4,854 million new start-ups were registered between March 2014 and May 2015, averaging seven companies per minute.” (</a:t>
            </a:r>
            <a:r>
              <a:rPr lang="en-GB" sz="2000" dirty="0"/>
              <a:t>Mathur, 2016, p. 5)</a:t>
            </a:r>
            <a:endParaRPr lang="en-GB" sz="1100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4549D0-500C-6B41-9BBC-19674FD821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An in-text citation: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9574EF-E3BD-984E-B7E7-0E0F88ED0B6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According to Mathur (2016, p. 5), China currently  invests more in R&amp;D than any other nation. Almost 5 million new start-ups were registered in the year 2014-15.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9183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7374</TotalTime>
  <Words>841</Words>
  <Application>Microsoft Macintosh PowerPoint</Application>
  <PresentationFormat>On-screen Show (4:3)</PresentationFormat>
  <Paragraphs>113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Academic Skills 2: Comparing Ideas &amp; Paraphrasing   </vt:lpstr>
      <vt:lpstr>Lantern Festival: 26th February 2021</vt:lpstr>
      <vt:lpstr>Lantern Festival: 26th February 2021</vt:lpstr>
      <vt:lpstr>St David’s Day: 1st March</vt:lpstr>
      <vt:lpstr>St David’s Day: 1st March</vt:lpstr>
      <vt:lpstr>Compare 2 festivals</vt:lpstr>
      <vt:lpstr>Review Vocabulary</vt:lpstr>
      <vt:lpstr>Ask and Answer Questions</vt:lpstr>
      <vt:lpstr>Discourse Markers</vt:lpstr>
      <vt:lpstr>Compare your answers</vt:lpstr>
      <vt:lpstr>Compare your answers</vt:lpstr>
      <vt:lpstr>Compare the Dragon Events</vt:lpstr>
      <vt:lpstr>Paraphrase This:</vt:lpstr>
      <vt:lpstr>What is different?</vt:lpstr>
      <vt:lpstr>Compare: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82</cp:revision>
  <dcterms:created xsi:type="dcterms:W3CDTF">2015-04-14T15:21:28Z</dcterms:created>
  <dcterms:modified xsi:type="dcterms:W3CDTF">2021-03-29T16:27:36Z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