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8" r:id="rId6"/>
    <p:sldId id="259" r:id="rId7"/>
    <p:sldId id="270" r:id="rId8"/>
    <p:sldId id="262" r:id="rId9"/>
    <p:sldId id="269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99045B-6735-4B50-A2B8-894C41659976}" v="24" dt="2021-11-29T16:33:51.1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88E3B-E10C-488D-BC85-DB92A78814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52699C-4462-4A62-8C76-90270CBA4F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6FA625-CE07-4DD9-AD32-844655E0E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27FE9-FD93-41EF-B7FF-591C79321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D99C2-FB7A-483C-946E-2275B0B6F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0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F703A-0427-4BC8-AEAF-963194125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6584C-4ABD-4833-9234-0057BFB0A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9D2F6-A86B-4D82-8B8B-A28E5AF83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64B98-D432-4C17-A1E8-7C8F7B66D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F15590-5EEC-41BA-882A-31661705E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117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411E4-B6B5-464F-9957-D2D544058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7D9C3E-FCDC-43E8-AAE8-FBD9B5F84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2C63CC-F7A7-4C23-AAC9-4722A7CE2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0A399-CBF1-40A5-BCA9-D087BE159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1D558-786E-4AD8-AF90-687389752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967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C8D19-17EE-4AA5-8F8D-BE274E333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C9522-8D12-41E7-BAA3-AD2B59AE92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C160F8-E11C-4E38-BB0C-83057C0B48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1B9AAA-58C3-41D5-AF9A-F1C7476D9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9AFC1E-598D-4FB0-8FD6-33C0F25D1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34BB1D-46AB-4550-8CEF-9CB5E3D91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30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12015-3BB7-463A-8471-80825DCD8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21AF68-1D85-404C-8687-D3D941F5D3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209992-B0EB-4466-91ED-E8AA8FD93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6664BE-259B-40D5-9493-C5B419776A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38B624-B68C-4540-9E9B-AF6607FED5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41C038-E4BE-4154-AB44-407EC5741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3E70B6-A09F-4E65-8A77-BAAAAF4E1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A42CBA-268D-47D8-A8BE-AA850E417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339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73080-8F05-4690-96DA-616165DAB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70A4DA-EB23-4514-8FAC-479266168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24D19A-354A-4598-BF16-416E9F11D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C26B26-3A2E-43CB-A188-9B2DE92F8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6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413884-6249-4B3A-AF00-12C1E0331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AC22FC-E449-47BF-92E5-E8E146FAA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D3ADF6-353F-45FD-A53D-0C791294A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710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49C94-C8A6-48A7-855E-9AE51ACA4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9D636-C71D-4490-8055-9FE5B5B51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67A3A6-5D46-41CE-A3DF-197E4A519D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CC6509-B183-43D3-B894-DA15330C8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A8C2FE-B79A-479C-BB93-85CA868EC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431EA2-FC66-4BD8-A2B3-370D9B346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01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16386-821E-4CC9-8E24-18AC3BCA5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2C615F-31A5-46F1-BADE-E4FF006F43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F3107-7D2F-470A-948C-9D3577B04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60939C-F9CD-4435-86CA-2727E4439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9ED077-F955-4D0F-ADF4-EC41DAF44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03EF42-6722-4837-BD59-E2B4663AB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415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E03ED-D74F-47C8-BE78-64BF256DA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3B26F8-E46D-431A-9471-91EC4C5310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4700F-963A-4114-912A-595E59F63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78914-707F-4ECE-AF45-E0CF32E33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099C57-C031-464C-8C73-DFA6A904A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489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630A00-EF33-4EF4-9C9C-A14C607C1C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5E224E-6148-4660-BB11-12AFD6F974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AE800-7E4F-416A-916A-19AA42FB5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CBCEA-1F19-4626-BE31-F98A0A78B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DB5B4-3C42-4DF5-8C6D-657C9A74A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43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23C61B-F093-4273-8AEA-29E6B49D5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F0672-62BD-4C9F-B273-948004201B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6864B-B5CB-4201-B4AB-8D3D4D4655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D302B-1B61-4400-A4D2-A1DF611151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675992-00A5-4F8E-B624-6FAEB91BAE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19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fishsubsidy.org/rabbit-care-2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413" b="831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14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E3377-08D9-43E0-A90A-BD4F25B815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6299" y="1935335"/>
            <a:ext cx="6307763" cy="3130652"/>
          </a:xfrm>
        </p:spPr>
        <p:txBody>
          <a:bodyPr>
            <a:normAutofit/>
          </a:bodyPr>
          <a:lstStyle/>
          <a:p>
            <a:r>
              <a:rPr lang="en-GB" sz="4000" dirty="0"/>
              <a:t>Advanced Research Methods In Counselling (ECAC7003)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3854F1-3CB7-4654-AE25-9FA96D0BC1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08342" y="5242675"/>
            <a:ext cx="6404830" cy="683284"/>
          </a:xfrm>
        </p:spPr>
        <p:txBody>
          <a:bodyPr>
            <a:normAutofit/>
          </a:bodyPr>
          <a:lstStyle/>
          <a:p>
            <a:r>
              <a:rPr lang="en-GB" sz="2000" dirty="0"/>
              <a:t>Student number:1804911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47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 Evaluating </a:t>
            </a:r>
            <a:r>
              <a:rPr lang="en-GB" dirty="0"/>
              <a:t>a therapeutic alliance with victims of trauma by using </a:t>
            </a:r>
            <a:r>
              <a:rPr lang="en-GB"/>
              <a:t>an animal </a:t>
            </a:r>
            <a:r>
              <a:rPr lang="en-GB" dirty="0"/>
              <a:t>assisted intervention.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23722-F803-46A5-92BC-5923AF308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Animal Assisted Intervention </a:t>
            </a:r>
            <a:r>
              <a:rPr lang="en-GB"/>
              <a:t>(AAI) suggests </a:t>
            </a:r>
            <a:r>
              <a:rPr lang="en-GB" dirty="0"/>
              <a:t>it may provide trauma victims with a sense of environmental safety.</a:t>
            </a:r>
          </a:p>
          <a:p>
            <a:pPr marL="0" indent="0">
              <a:buNone/>
            </a:pPr>
            <a:r>
              <a:rPr lang="en-GB" dirty="0"/>
              <a:t>May serve as a safe space for trauma victims.</a:t>
            </a:r>
          </a:p>
          <a:p>
            <a:pPr marL="0" indent="0">
              <a:buNone/>
            </a:pPr>
            <a:r>
              <a:rPr lang="en-GB" dirty="0"/>
              <a:t>May reduce psychological and physiological stress.</a:t>
            </a:r>
          </a:p>
          <a:p>
            <a:pPr marL="0" indent="0">
              <a:buNone/>
            </a:pPr>
            <a:r>
              <a:rPr lang="en-GB" dirty="0"/>
              <a:t>Improve on relationships and ease victims reconnections within their community.</a:t>
            </a:r>
          </a:p>
          <a:p>
            <a:pPr marL="0" indent="0">
              <a:buNone/>
            </a:pPr>
            <a:r>
              <a:rPr lang="en-GB" dirty="0"/>
              <a:t>Improving victims trust with their therapist.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14C8AF-B02E-4298-81F3-E4529B9D3F4E}"/>
              </a:ext>
            </a:extLst>
          </p:cNvPr>
          <p:cNvSpPr txBox="1"/>
          <p:nvPr/>
        </p:nvSpPr>
        <p:spPr>
          <a:xfrm>
            <a:off x="10506269" y="6148873"/>
            <a:ext cx="1685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(Fine,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923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2">
            <a:extLst>
              <a:ext uri="{FF2B5EF4-FFF2-40B4-BE49-F238E27FC236}">
                <a16:creationId xmlns:a16="http://schemas.microsoft.com/office/drawing/2014/main" id="{7383B190-6BFB-422F-B667-06B7B25F0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08357" y="3509963"/>
            <a:ext cx="7092215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821" y="3812954"/>
            <a:ext cx="6465287" cy="15160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Victims of Trauma uptake and participation in therapy using an Animal Assisted Intervention</a:t>
            </a:r>
          </a:p>
        </p:txBody>
      </p:sp>
      <p:pic>
        <p:nvPicPr>
          <p:cNvPr id="8" name="Picture 7" descr="A person and a dog looking at a computer&#10;&#10;Description automatically generated with medium confidence">
            <a:extLst>
              <a:ext uri="{FF2B5EF4-FFF2-40B4-BE49-F238E27FC236}">
                <a16:creationId xmlns:a16="http://schemas.microsoft.com/office/drawing/2014/main" id="{32DCF4F7-4CDD-40F3-85C3-9CDB48F558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6" r="3626" b="-2"/>
          <a:stretch/>
        </p:blipFill>
        <p:spPr>
          <a:xfrm>
            <a:off x="317635" y="299363"/>
            <a:ext cx="4160452" cy="30492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326" r="2" b="19231"/>
          <a:stretch/>
        </p:blipFill>
        <p:spPr>
          <a:xfrm>
            <a:off x="4654296" y="299363"/>
            <a:ext cx="7217085" cy="3008188"/>
          </a:xfrm>
          <a:prstGeom prst="rect">
            <a:avLst/>
          </a:prstGeom>
        </p:spPr>
      </p:pic>
      <p:cxnSp>
        <p:nvCxnSpPr>
          <p:cNvPr id="20" name="Straight Connector 14">
            <a:extLst>
              <a:ext uri="{FF2B5EF4-FFF2-40B4-BE49-F238E27FC236}">
                <a16:creationId xmlns:a16="http://schemas.microsoft.com/office/drawing/2014/main" id="{ED28E597-4AF8-4D69-A9AB-A1EDC6156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8287" y="5443086"/>
            <a:ext cx="64008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Content Placeholder 2" descr="A person holding a guinea pig&#10;&#10;Description automatically generated with medium confidence">
            <a:extLst>
              <a:ext uri="{FF2B5EF4-FFF2-40B4-BE49-F238E27FC236}">
                <a16:creationId xmlns:a16="http://schemas.microsoft.com/office/drawing/2014/main" id="{41E95946-8370-431A-8B8F-5F917DE1B6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15" r="10565" b="2"/>
          <a:stretch/>
        </p:blipFill>
        <p:spPr>
          <a:xfrm>
            <a:off x="317635" y="3509433"/>
            <a:ext cx="4160452" cy="302683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CEEA4B-C688-4A1C-9F14-D5225151E15B}"/>
              </a:ext>
            </a:extLst>
          </p:cNvPr>
          <p:cNvSpPr txBox="1"/>
          <p:nvPr/>
        </p:nvSpPr>
        <p:spPr>
          <a:xfrm>
            <a:off x="9909109" y="5980929"/>
            <a:ext cx="19622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Fishsupsidy</a:t>
            </a:r>
            <a:r>
              <a:rPr lang="en-GB" sz="1400" dirty="0"/>
              <a:t>, 2020)</a:t>
            </a:r>
          </a:p>
          <a:p>
            <a:r>
              <a:rPr lang="en-GB" sz="1400" dirty="0"/>
              <a:t>(Pittman, 2016)</a:t>
            </a:r>
          </a:p>
        </p:txBody>
      </p:sp>
    </p:spTree>
    <p:extLst>
      <p:ext uri="{BB962C8B-B14F-4D97-AF65-F5344CB8AC3E}">
        <p14:creationId xmlns:p14="http://schemas.microsoft.com/office/powerpoint/2010/main" val="1963714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23722-F803-46A5-92BC-5923AF308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Naturistic inquiry, studies real world phenomena and is open to what may emerge. </a:t>
            </a:r>
          </a:p>
          <a:p>
            <a:r>
              <a:rPr lang="en-GB" dirty="0"/>
              <a:t>Research using words.</a:t>
            </a:r>
          </a:p>
          <a:p>
            <a:r>
              <a:rPr lang="en-GB" dirty="0"/>
              <a:t>Researchers willing to suspend their assumptions/biases.</a:t>
            </a:r>
          </a:p>
          <a:p>
            <a:r>
              <a:rPr lang="en-GB" dirty="0"/>
              <a:t>Participants intentionally involved in the research phase and will work to collaborate in their social worlds. </a:t>
            </a:r>
          </a:p>
          <a:p>
            <a:r>
              <a:rPr lang="en-GB" dirty="0"/>
              <a:t>Qualitative methods may address an understanding in the therapy process in an AAI session.</a:t>
            </a:r>
          </a:p>
          <a:p>
            <a:r>
              <a:rPr lang="en-GB" dirty="0"/>
              <a:t>Qualitative findings unable to extend to a wider population.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62E1EE-5FFB-4177-9C2E-4D3C157E0D56}"/>
              </a:ext>
            </a:extLst>
          </p:cNvPr>
          <p:cNvSpPr txBox="1"/>
          <p:nvPr/>
        </p:nvSpPr>
        <p:spPr>
          <a:xfrm>
            <a:off x="9890449" y="6176961"/>
            <a:ext cx="195942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(McLeod, 2013)</a:t>
            </a:r>
          </a:p>
          <a:p>
            <a:r>
              <a:rPr lang="en-GB" sz="1100" dirty="0"/>
              <a:t>(Ochieng, 2009 p.17)</a:t>
            </a:r>
          </a:p>
        </p:txBody>
      </p:sp>
    </p:spTree>
    <p:extLst>
      <p:ext uri="{BB962C8B-B14F-4D97-AF65-F5344CB8AC3E}">
        <p14:creationId xmlns:p14="http://schemas.microsoft.com/office/powerpoint/2010/main" val="7228115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23722-F803-46A5-92BC-5923AF308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6204"/>
            <a:ext cx="10515600" cy="4590759"/>
          </a:xfrm>
        </p:spPr>
        <p:txBody>
          <a:bodyPr>
            <a:normAutofit/>
          </a:bodyPr>
          <a:lstStyle/>
          <a:p>
            <a:r>
              <a:rPr lang="en-GB" dirty="0"/>
              <a:t>Controlled measurements. </a:t>
            </a:r>
          </a:p>
          <a:p>
            <a:r>
              <a:rPr lang="en-GB" dirty="0"/>
              <a:t>Quantitative number based, mathematical or numerical data.</a:t>
            </a:r>
          </a:p>
          <a:p>
            <a:r>
              <a:rPr lang="en-GB" dirty="0"/>
              <a:t>Quantitative methods make collecting data more easy.</a:t>
            </a:r>
          </a:p>
          <a:p>
            <a:r>
              <a:rPr lang="en-GB" dirty="0"/>
              <a:t>Confidence in researchers for reliable results.</a:t>
            </a:r>
          </a:p>
          <a:p>
            <a:r>
              <a:rPr lang="en-GB" dirty="0"/>
              <a:t>Scientific validity.</a:t>
            </a:r>
          </a:p>
          <a:p>
            <a:r>
              <a:rPr lang="en-GB" dirty="0"/>
              <a:t>Challenging to find detailed and authentic descriptions. </a:t>
            </a:r>
          </a:p>
          <a:p>
            <a:r>
              <a:rPr lang="en-GB" dirty="0"/>
              <a:t>Risk of overlooking human experience.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91B89B-5283-4F33-96E8-AC366DFF567F}"/>
              </a:ext>
            </a:extLst>
          </p:cNvPr>
          <p:cNvSpPr txBox="1"/>
          <p:nvPr/>
        </p:nvSpPr>
        <p:spPr>
          <a:xfrm>
            <a:off x="9461241" y="5747658"/>
            <a:ext cx="27307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Blaxter</a:t>
            </a:r>
            <a:r>
              <a:rPr lang="en-GB" sz="1400" dirty="0"/>
              <a:t> and Hughes, 2010)</a:t>
            </a:r>
          </a:p>
          <a:p>
            <a:r>
              <a:rPr lang="en-GB" sz="1400" dirty="0"/>
              <a:t>(Cooper, 2008)</a:t>
            </a:r>
          </a:p>
          <a:p>
            <a:r>
              <a:rPr lang="en-GB" sz="1400" dirty="0"/>
              <a:t>(McLeod, 2003)</a:t>
            </a:r>
          </a:p>
          <a:p>
            <a:r>
              <a:rPr lang="en-GB" sz="1400" dirty="0"/>
              <a:t>(McLeod, 2013)</a:t>
            </a:r>
          </a:p>
        </p:txBody>
      </p:sp>
    </p:spTree>
    <p:extLst>
      <p:ext uri="{BB962C8B-B14F-4D97-AF65-F5344CB8AC3E}">
        <p14:creationId xmlns:p14="http://schemas.microsoft.com/office/powerpoint/2010/main" val="3886983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-979694" y="-365124"/>
            <a:ext cx="13171694" cy="740908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vs Qualitative paradigms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23722-F803-46A5-92BC-5923AF308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8922"/>
            <a:ext cx="10515600" cy="520648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Quantitative</a:t>
            </a:r>
          </a:p>
          <a:p>
            <a:r>
              <a:rPr lang="en-GB" sz="1600" dirty="0"/>
              <a:t>Would look for facts and causes within the topic study </a:t>
            </a:r>
          </a:p>
          <a:p>
            <a:r>
              <a:rPr lang="en-GB" sz="1600" dirty="0"/>
              <a:t>Measurements controlled</a:t>
            </a:r>
          </a:p>
          <a:p>
            <a:r>
              <a:rPr lang="en-GB" sz="1600" dirty="0"/>
              <a:t>Outsiders perspective </a:t>
            </a:r>
          </a:p>
          <a:p>
            <a:r>
              <a:rPr lang="en-GB" sz="1600" dirty="0"/>
              <a:t>Verification oriented</a:t>
            </a:r>
          </a:p>
          <a:p>
            <a:r>
              <a:rPr lang="en-GB" sz="1600" dirty="0"/>
              <a:t>Multiple case studies </a:t>
            </a:r>
          </a:p>
          <a:p>
            <a:r>
              <a:rPr lang="en-GB" sz="1600" dirty="0"/>
              <a:t>Assumes a stable reality  </a:t>
            </a:r>
          </a:p>
          <a:p>
            <a:r>
              <a:rPr lang="en-GB" sz="1600" dirty="0"/>
              <a:t>Particularistic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Qualitative</a:t>
            </a:r>
          </a:p>
          <a:p>
            <a:r>
              <a:rPr lang="en-GB" sz="1600" dirty="0"/>
              <a:t>Would be concerned with understanding behaviour from participants perspective</a:t>
            </a:r>
          </a:p>
          <a:p>
            <a:r>
              <a:rPr lang="en-GB" sz="1600" dirty="0"/>
              <a:t>Uncontrolled observations</a:t>
            </a:r>
          </a:p>
          <a:p>
            <a:r>
              <a:rPr lang="en-GB" sz="1600" dirty="0"/>
              <a:t>Insiders perspective</a:t>
            </a:r>
          </a:p>
          <a:p>
            <a:r>
              <a:rPr lang="en-GB" sz="1600" dirty="0"/>
              <a:t>Discovery oriented</a:t>
            </a:r>
          </a:p>
          <a:p>
            <a:r>
              <a:rPr lang="en-GB" sz="1600" dirty="0"/>
              <a:t>Single case studies</a:t>
            </a:r>
          </a:p>
          <a:p>
            <a:r>
              <a:rPr lang="en-GB" sz="1600" dirty="0"/>
              <a:t>Assumes dynamic reality</a:t>
            </a:r>
          </a:p>
          <a:p>
            <a:r>
              <a:rPr lang="en-GB" sz="1600" dirty="0"/>
              <a:t>Holistic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91AD85-47C3-4AD3-BD79-DDE7463FFE1C}"/>
              </a:ext>
            </a:extLst>
          </p:cNvPr>
          <p:cNvSpPr txBox="1"/>
          <p:nvPr/>
        </p:nvSpPr>
        <p:spPr>
          <a:xfrm>
            <a:off x="8798767" y="5980922"/>
            <a:ext cx="2808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Blaxter</a:t>
            </a:r>
            <a:r>
              <a:rPr lang="en-GB" dirty="0"/>
              <a:t> and Hughes, 2010)</a:t>
            </a:r>
          </a:p>
        </p:txBody>
      </p:sp>
    </p:spTree>
    <p:extLst>
      <p:ext uri="{BB962C8B-B14F-4D97-AF65-F5344CB8AC3E}">
        <p14:creationId xmlns:p14="http://schemas.microsoft.com/office/powerpoint/2010/main" val="41020232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099" y="1396289"/>
            <a:ext cx="424900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91046-D170-4491-B81A-FF056D998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544" y="2871982"/>
            <a:ext cx="4245428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0"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499" b="15403"/>
          <a:stretch/>
        </p:blipFill>
        <p:spPr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</p:spPr>
      </p:pic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Wood human figure">
            <a:extLst>
              <a:ext uri="{FF2B5EF4-FFF2-40B4-BE49-F238E27FC236}">
                <a16:creationId xmlns:a16="http://schemas.microsoft.com/office/drawing/2014/main" id="{30CAB439-F395-44A1-9437-F982B6CF749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574" b="-1"/>
          <a:stretch/>
        </p:blipFill>
        <p:spPr>
          <a:xfrm>
            <a:off x="7190587" y="3124784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A6C58FB-CD8F-4EB6-920B-27D812ADEC60}"/>
              </a:ext>
            </a:extLst>
          </p:cNvPr>
          <p:cNvSpPr txBox="1"/>
          <p:nvPr/>
        </p:nvSpPr>
        <p:spPr>
          <a:xfrm>
            <a:off x="10639425" y="6176963"/>
            <a:ext cx="15525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dirty="0"/>
              <a:t>(McLeod, 2013)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989CEF-3177-48DB-9AEA-2C763DE1BAB4}"/>
              </a:ext>
            </a:extLst>
          </p:cNvPr>
          <p:cNvSpPr txBox="1"/>
          <p:nvPr/>
        </p:nvSpPr>
        <p:spPr>
          <a:xfrm>
            <a:off x="723900" y="1781175"/>
            <a:ext cx="4648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Mixed Methods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F927F3-8DA1-4D9F-B0D4-8406A15952B9}"/>
              </a:ext>
            </a:extLst>
          </p:cNvPr>
          <p:cNvSpPr txBox="1"/>
          <p:nvPr/>
        </p:nvSpPr>
        <p:spPr>
          <a:xfrm>
            <a:off x="801099" y="3224672"/>
            <a:ext cx="4632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Combining both quantitative and qualitative </a:t>
            </a:r>
          </a:p>
        </p:txBody>
      </p:sp>
    </p:spTree>
    <p:extLst>
      <p:ext uri="{BB962C8B-B14F-4D97-AF65-F5344CB8AC3E}">
        <p14:creationId xmlns:p14="http://schemas.microsoft.com/office/powerpoint/2010/main" val="7271468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91046-D170-4491-B81A-FF056D998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5" y="365125"/>
            <a:ext cx="10906125" cy="58118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			</a:t>
            </a:r>
            <a:r>
              <a:rPr lang="en-GB" sz="3200" dirty="0"/>
              <a:t>Ethical Considerations </a:t>
            </a:r>
          </a:p>
          <a:p>
            <a:endParaRPr lang="en-GB" sz="3200" dirty="0"/>
          </a:p>
          <a:p>
            <a:r>
              <a:rPr lang="en-GB" sz="3200" dirty="0"/>
              <a:t>Client well-being</a:t>
            </a:r>
          </a:p>
          <a:p>
            <a:r>
              <a:rPr lang="en-GB" sz="3200" dirty="0"/>
              <a:t>Dual Roles</a:t>
            </a:r>
          </a:p>
          <a:p>
            <a:r>
              <a:rPr lang="en-GB" sz="3200" dirty="0"/>
              <a:t>Confidentiality </a:t>
            </a:r>
          </a:p>
          <a:p>
            <a:r>
              <a:rPr lang="en-GB" sz="3200" dirty="0"/>
              <a:t>Avoidance of harm</a:t>
            </a:r>
          </a:p>
          <a:p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6C58FB-CD8F-4EB6-920B-27D812ADEC60}"/>
              </a:ext>
            </a:extLst>
          </p:cNvPr>
          <p:cNvSpPr txBox="1"/>
          <p:nvPr/>
        </p:nvSpPr>
        <p:spPr>
          <a:xfrm>
            <a:off x="9339943" y="6176963"/>
            <a:ext cx="2852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(McLeod, 2013)</a:t>
            </a:r>
          </a:p>
        </p:txBody>
      </p:sp>
      <p:pic>
        <p:nvPicPr>
          <p:cNvPr id="8" name="Picture 7" descr="Balanced stones on a pebble beach during sunset">
            <a:extLst>
              <a:ext uri="{FF2B5EF4-FFF2-40B4-BE49-F238E27FC236}">
                <a16:creationId xmlns:a16="http://schemas.microsoft.com/office/drawing/2014/main" id="{F75ADC66-6983-40F0-AA7C-A99229160F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533525"/>
            <a:ext cx="5144756" cy="359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7851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23722-F803-46A5-92BC-5923AF308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Quantitative facilitates Qualitative.</a:t>
            </a:r>
          </a:p>
          <a:p>
            <a:r>
              <a:rPr lang="en-GB" dirty="0"/>
              <a:t>Mixed methods combines both methodologies.</a:t>
            </a:r>
          </a:p>
          <a:p>
            <a:r>
              <a:rPr lang="en-GB" dirty="0"/>
              <a:t>Researchers would need understanding of qualitative and quantitative methods.</a:t>
            </a:r>
          </a:p>
          <a:p>
            <a:r>
              <a:rPr lang="en-GB" dirty="0"/>
              <a:t>Mixed methods may increase validity within its findings. </a:t>
            </a:r>
          </a:p>
          <a:p>
            <a:r>
              <a:rPr lang="en-GB" dirty="0"/>
              <a:t>Working ethically improves upon the research.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6C58FB-CD8F-4EB6-920B-27D812ADEC60}"/>
              </a:ext>
            </a:extLst>
          </p:cNvPr>
          <p:cNvSpPr txBox="1"/>
          <p:nvPr/>
        </p:nvSpPr>
        <p:spPr>
          <a:xfrm>
            <a:off x="9339943" y="6176963"/>
            <a:ext cx="2852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McKim, 2017,p.204)</a:t>
            </a:r>
          </a:p>
          <a:p>
            <a:r>
              <a:rPr lang="en-GB" sz="1400" dirty="0"/>
              <a:t>(McLeod,2013)</a:t>
            </a:r>
          </a:p>
        </p:txBody>
      </p:sp>
    </p:spTree>
    <p:extLst>
      <p:ext uri="{BB962C8B-B14F-4D97-AF65-F5344CB8AC3E}">
        <p14:creationId xmlns:p14="http://schemas.microsoft.com/office/powerpoint/2010/main" val="8740432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413" b="831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343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Questions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0C672AA-6F29-4B54-9B96-2619E7DAD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344" y="2013625"/>
            <a:ext cx="4614759" cy="4163337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Email: 1804911@student.uwtsd.ac.uk</a:t>
            </a:r>
          </a:p>
        </p:txBody>
      </p:sp>
      <p:pic>
        <p:nvPicPr>
          <p:cNvPr id="3" name="Content Placeholder 2" descr="A picture containing logo&#10;&#10;Description automatically generated">
            <a:extLst>
              <a:ext uri="{FF2B5EF4-FFF2-40B4-BE49-F238E27FC236}">
                <a16:creationId xmlns:a16="http://schemas.microsoft.com/office/drawing/2014/main" id="{2A813D08-7883-42B4-B99E-CE28828D9B4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6"/>
          <a:stretch/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05834E-A021-4742-9487-2CE4D792BBCD}"/>
              </a:ext>
            </a:extLst>
          </p:cNvPr>
          <p:cNvSpPr txBox="1"/>
          <p:nvPr/>
        </p:nvSpPr>
        <p:spPr>
          <a:xfrm>
            <a:off x="10646229" y="6354147"/>
            <a:ext cx="13902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(Petfinder, 2021)</a:t>
            </a:r>
          </a:p>
        </p:txBody>
      </p:sp>
    </p:spTree>
    <p:extLst>
      <p:ext uri="{BB962C8B-B14F-4D97-AF65-F5344CB8AC3E}">
        <p14:creationId xmlns:p14="http://schemas.microsoft.com/office/powerpoint/2010/main" val="1173542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BF1C8-25C1-4626-B758-EB0349644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/>
              <a:t>					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B7F5B-84D4-45AE-8096-EE4EFFA4A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Blaxter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L and Hughes, C. (2010)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to Research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Ed. Maidenhead: Open University Press.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Cooper, M.(2008)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Essential Research Findings The Facts Are Friendly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Sage Publications Ltd.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Fine, H. A.(2019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 Handbook on Animal Assisted Therapy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Ed. London: Academic Press.</a:t>
            </a: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Fishsubsidy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Rabbit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 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https://fishsubsidy.org/rabbit-care-2/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McLeod, J.(2003)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Doing Counselling Research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Ed. London: Sage Publications Ltd.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McLeod, J.(2013)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An Introduction to Research in Counselling and Psychotherapy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Sage Publications Ltd. </a:t>
            </a:r>
          </a:p>
          <a:p>
            <a:pPr marL="0" indent="0">
              <a:buNone/>
            </a:pP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McKim, C.A.(2017) ‘The Value of Mixed Methods Research: A Mixed Methods Study’,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mixed methods research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11(2), pp. 202–204. doi:10.1177/1558689815607096.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Ochieng, 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A.(2009). An Analysis Of The Strengths And Limitation Of Qualitative And Quantitative Research Paradigms.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Problems of Education in the 21st Century, 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pp. 17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Pittman, A.(2016)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Boy and Dog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 :https://www.onegreenplanet.org/animalsandnature/organzations-training-shelter-dogs-to-become-therapy-animals.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Petfinder.(2020) Animals and Human. Available at: https//www.petfinder.com/member/us/ct/north-haven/halfway-home-rescue-inc-ct211/</a:t>
            </a:r>
          </a:p>
          <a:p>
            <a:pPr marL="0" indent="0">
              <a:buNone/>
            </a:pPr>
            <a:endParaRPr lang="en-GB" sz="14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134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3407</TotalTime>
  <Words>674</Words>
  <Application>Microsoft Office PowerPoint</Application>
  <PresentationFormat>Widescreen</PresentationFormat>
  <Paragraphs>101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Advanced Research Methods In Counselling (ECAC7003)</vt:lpstr>
      <vt:lpstr> Evaluating a therapeutic alliance with victims of trauma by using an animal assisted intervention.</vt:lpstr>
      <vt:lpstr>Victims of Trauma uptake and participation in therapy using an Animal Assisted Intervention</vt:lpstr>
      <vt:lpstr>Qualitative</vt:lpstr>
      <vt:lpstr>Quantitative </vt:lpstr>
      <vt:lpstr>Quantitative vs Qualitative paradigms</vt:lpstr>
      <vt:lpstr> </vt:lpstr>
      <vt:lpstr> </vt:lpstr>
      <vt:lpstr> Conclusion</vt:lpstr>
      <vt:lpstr>Questions</vt:lpstr>
      <vt:lpstr>    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Research Methods In Counselling (ECAC7003)</dc:title>
  <dc:creator>Susan-Marie Anne Meredith (1804911)</dc:creator>
  <cp:lastModifiedBy>Susan Meredith</cp:lastModifiedBy>
  <cp:revision>3</cp:revision>
  <dcterms:created xsi:type="dcterms:W3CDTF">2021-11-18T14:45:41Z</dcterms:created>
  <dcterms:modified xsi:type="dcterms:W3CDTF">2021-11-29T18:15:41Z</dcterms:modified>
</cp:coreProperties>
</file>