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20"/>
  </p:notesMasterIdLst>
  <p:sldIdLst>
    <p:sldId id="256" r:id="rId2"/>
    <p:sldId id="267" r:id="rId3"/>
    <p:sldId id="282" r:id="rId4"/>
    <p:sldId id="264" r:id="rId5"/>
    <p:sldId id="263" r:id="rId6"/>
    <p:sldId id="257" r:id="rId7"/>
    <p:sldId id="258" r:id="rId8"/>
    <p:sldId id="272" r:id="rId9"/>
    <p:sldId id="273" r:id="rId10"/>
    <p:sldId id="274" r:id="rId11"/>
    <p:sldId id="275" r:id="rId12"/>
    <p:sldId id="276" r:id="rId13"/>
    <p:sldId id="277" r:id="rId14"/>
    <p:sldId id="278" r:id="rId15"/>
    <p:sldId id="279" r:id="rId16"/>
    <p:sldId id="280" r:id="rId17"/>
    <p:sldId id="281" r:id="rId18"/>
    <p:sldId id="266" r:id="rId1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889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8" d="100"/>
          <a:sy n="68" d="100"/>
        </p:scale>
        <p:origin x="90" y="24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CEC65CD-B305-449E-8425-53975922606D}" type="datetimeFigureOut">
              <a:rPr lang="en-GB" smtClean="0"/>
              <a:t>16/01/2019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567FD2C-A700-4F01-A8F6-8F64F3C7C6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22734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007533" y="0"/>
            <a:ext cx="7934348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8941881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11808" y="3428998"/>
            <a:ext cx="5518066" cy="2268559"/>
          </a:xfrm>
        </p:spPr>
        <p:txBody>
          <a:bodyPr anchor="t">
            <a:normAutofit/>
          </a:bodyPr>
          <a:lstStyle>
            <a:lvl1pPr algn="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772274" y="2268786"/>
            <a:ext cx="5357600" cy="1160213"/>
          </a:xfrm>
        </p:spPr>
        <p:txBody>
          <a:bodyPr tIns="0" anchor="b">
            <a:normAutofit/>
          </a:bodyPr>
          <a:lstStyle>
            <a:lvl1pPr marL="0" indent="0" algn="r">
              <a:buNone/>
              <a:defRPr sz="1800" b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B3A824-1A51-4B26-AD58-A6D8E14F6C04}" type="datetimeFigureOut">
              <a:rPr lang="en-US" dirty="0"/>
              <a:t>1/15/2019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rIns="45720"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2191282" y="3262852"/>
            <a:ext cx="4156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4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24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14:reveal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162C4-EDD9-4389-A98B-B87ECEA2A816}" type="datetimeFigureOut">
              <a:rPr lang="en-US" dirty="0"/>
              <a:t>1/15/2019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2194943" y="641225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14:reveal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angle 23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5" name="Rectangle 24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TextBox 10"/>
          <p:cNvSpPr txBox="1"/>
          <p:nvPr/>
        </p:nvSpPr>
        <p:spPr>
          <a:xfrm>
            <a:off x="2191843" y="2962586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09873" y="3147254"/>
            <a:ext cx="7956560" cy="1424746"/>
          </a:xfrm>
        </p:spPr>
        <p:txBody>
          <a:bodyPr anchor="t">
            <a:normAutofit/>
          </a:bodyPr>
          <a:lstStyle>
            <a:lvl1pPr algn="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73968" y="2268786"/>
            <a:ext cx="7791931" cy="878468"/>
          </a:xfrm>
        </p:spPr>
        <p:txBody>
          <a:bodyPr tIns="0" anchor="b">
            <a:norm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059C3-6A89-4494-99FF-5A4D6FFD50EB}" type="datetimeFigureOut">
              <a:rPr lang="en-US" dirty="0"/>
              <a:t>1/15/2019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14:reveal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7" name="Rectangle 26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09873" y="805817"/>
            <a:ext cx="7950984" cy="108170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605374" y="2052116"/>
            <a:ext cx="3891960" cy="399782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66636" y="2052114"/>
            <a:ext cx="3894222" cy="399782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954B2F-12DE-47F5-8894-472B206D2E1E}" type="datetimeFigureOut">
              <a:rPr lang="en-US" dirty="0"/>
              <a:t>1/15/2019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2196172" y="641223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14:reveal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1" name="Rectangle 20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2" name="TextBox 11"/>
          <p:cNvSpPr txBox="1"/>
          <p:nvPr/>
        </p:nvSpPr>
        <p:spPr>
          <a:xfrm>
            <a:off x="2193650" y="636424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09873" y="805818"/>
            <a:ext cx="7956560" cy="107834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09285" y="2052115"/>
            <a:ext cx="3896467" cy="713818"/>
          </a:xfrm>
        </p:spPr>
        <p:txBody>
          <a:bodyPr anchor="b">
            <a:noAutofit/>
          </a:bodyPr>
          <a:lstStyle>
            <a:lvl1pPr marL="0" indent="0" algn="l">
              <a:lnSpc>
                <a:spcPct val="100000"/>
              </a:lnSpc>
              <a:buNone/>
              <a:defRPr sz="2200" b="0" cap="none" baseline="0">
                <a:solidFill>
                  <a:schemeClr val="accent6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609285" y="2851331"/>
            <a:ext cx="3893623" cy="307143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66634" y="2052115"/>
            <a:ext cx="3899798" cy="713818"/>
          </a:xfrm>
        </p:spPr>
        <p:txBody>
          <a:bodyPr anchor="b">
            <a:noAutofit/>
          </a:bodyPr>
          <a:lstStyle>
            <a:lvl1pPr marL="0" indent="0" algn="l">
              <a:lnSpc>
                <a:spcPct val="100000"/>
              </a:lnSpc>
              <a:buNone/>
              <a:defRPr sz="2200" b="0" cap="none" baseline="0">
                <a:solidFill>
                  <a:schemeClr val="accent6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66635" y="2851331"/>
            <a:ext cx="3899798" cy="307143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30E46F-7819-4ACF-B48B-48222C2ACC88}" type="datetimeFigureOut">
              <a:rPr lang="en-US" dirty="0"/>
              <a:t>1/15/2019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14:reveal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4" name="Rectangle 13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F3416-4057-4DAA-829D-4CA07428D088}" type="datetimeFigureOut">
              <a:rPr lang="en-US" dirty="0"/>
              <a:t>1/15/2019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2196172" y="641226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14:reveal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" name="Rectangle 12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1D9284-D300-4297-87F7-E791DCC15DB1}" type="datetimeFigureOut">
              <a:rPr lang="en-US" dirty="0"/>
              <a:t>1/15/2019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14:reveal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6" name="Rectangle 25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TextBox 9"/>
          <p:cNvSpPr txBox="1"/>
          <p:nvPr/>
        </p:nvSpPr>
        <p:spPr>
          <a:xfrm>
            <a:off x="1554154" y="1127550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70323" y="1282451"/>
            <a:ext cx="2664361" cy="1903241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20154" y="805818"/>
            <a:ext cx="5446278" cy="5244126"/>
          </a:xfrm>
        </p:spPr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70322" y="3186154"/>
            <a:ext cx="2664361" cy="2386397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D525BB-DA17-4BA0-B3C8-3AC3ABC827E6}" type="datetimeFigureOut">
              <a:rPr lang="en-US" dirty="0"/>
              <a:t>1/15/2019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14:reveal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0" name="Rectangle 19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47062" y="3229"/>
            <a:ext cx="4629734" cy="6858000"/>
          </a:xfrm>
          <a:solidFill>
            <a:schemeClr val="tx1">
              <a:alpha val="10000"/>
            </a:schemeClr>
          </a:solidFill>
          <a:ln w="9525" cap="sq">
            <a:noFill/>
            <a:miter lim="800000"/>
          </a:ln>
          <a:effectLst/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1554686" y="1127550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71241" y="1282452"/>
            <a:ext cx="3970986" cy="1900473"/>
          </a:xfrm>
        </p:spPr>
        <p:txBody>
          <a:bodyPr anchor="b">
            <a:normAutofit/>
          </a:bodyPr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70322" y="3182928"/>
            <a:ext cx="3971874" cy="2386394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C4C9A-3960-41CF-A4E9-2A8FB932454B}" type="datetimeFigureOut">
              <a:rPr lang="en-US" dirty="0"/>
              <a:t>1/15/2019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14:reveal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TextBox 8"/>
          <p:cNvSpPr txBox="1"/>
          <p:nvPr/>
        </p:nvSpPr>
        <p:spPr>
          <a:xfrm>
            <a:off x="2194236" y="641225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11808" y="808056"/>
            <a:ext cx="7954091" cy="107722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57E33E-8B18-4087-B112-809917729534}" type="datetimeFigureOut">
              <a:rPr lang="en-US" dirty="0"/>
              <a:t>1/15/2019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14:reveal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" name="Rectangle 15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TextBox 8"/>
          <p:cNvSpPr txBox="1"/>
          <p:nvPr/>
        </p:nvSpPr>
        <p:spPr>
          <a:xfrm rot="5400000">
            <a:off x="10337141" y="416061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39380" y="805818"/>
            <a:ext cx="1326519" cy="5244126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608751" y="970410"/>
            <a:ext cx="6466903" cy="507953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FFE419-2371-464F-8239-3959401C3561}" type="datetimeFigureOut">
              <a:rPr lang="en-US" dirty="0"/>
              <a:t>1/15/2019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14:reveal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4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3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1794" y="2105202"/>
            <a:ext cx="9360205" cy="4752798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9867" cy="685800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0" y="0"/>
            <a:ext cx="964174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611808" y="808056"/>
            <a:ext cx="7958331" cy="107722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73599" y="2052116"/>
            <a:ext cx="7796540" cy="39978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Eigth level</a:t>
            </a:r>
          </a:p>
          <a:p>
            <a:pPr lvl="8"/>
            <a:r>
              <a:rPr lang="en-US" dirty="0"/>
              <a:t>Ninth level</a:t>
            </a:r>
          </a:p>
          <a:p>
            <a:pPr lvl="4"/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-810065" y="5270604"/>
            <a:ext cx="2662729" cy="182880"/>
          </a:xfrm>
          <a:prstGeom prst="rect">
            <a:avLst/>
          </a:prstGeom>
        </p:spPr>
        <p:txBody>
          <a:bodyPr vert="horz" lIns="91440" tIns="18288" rIns="91440" bIns="45720" rtlCol="0" anchor="t"/>
          <a:lstStyle>
            <a:lvl1pPr algn="r">
              <a:defRPr sz="8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fld id="{3CBC1C18-307B-4F68-A007-B5B542270E8D}" type="datetimeFigureOut">
              <a:rPr lang="en-US" dirty="0"/>
              <a:t>1/15/2019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-2237130" y="3661144"/>
            <a:ext cx="5885352" cy="179176"/>
          </a:xfrm>
          <a:prstGeom prst="rect">
            <a:avLst/>
          </a:prstGeom>
        </p:spPr>
        <p:txBody>
          <a:bodyPr vert="horz" lIns="91440" tIns="45720" rIns="91440" bIns="18288" rtlCol="0" anchor="b"/>
          <a:lstStyle>
            <a:lvl1pPr algn="r">
              <a:defRPr sz="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58407" y="164592"/>
            <a:ext cx="636727" cy="322851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57" name="Rectangle 56"/>
          <p:cNvSpPr/>
          <p:nvPr/>
        </p:nvSpPr>
        <p:spPr>
          <a:xfrm>
            <a:off x="962042" y="0"/>
            <a:ext cx="45719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1500">
        <p14:reveal/>
      </p:transition>
    </mc:Choice>
    <mc:Fallback>
      <p:transition spd="slow">
        <p:fade/>
      </p:transition>
    </mc:Fallback>
  </mc:AlternateContent>
  <p:hf sldNum="0" hdr="0" ftr="0" dt="0"/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3400" b="0" i="0" kern="1200" cap="none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344488" indent="-33832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95338" indent="-33832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800" kern="120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58888" indent="-33832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709738" indent="-33832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400" kern="120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173288" indent="-33832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642616" indent="-33832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3108960" indent="-33832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575304" indent="-33832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4041648" indent="-33832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5.png"/><Relationship Id="rId5" Type="http://schemas.openxmlformats.org/officeDocument/2006/relationships/hyperlink" Target="https://creativecommons.org/licenses/by/3.0/" TargetMode="External"/><Relationship Id="rId4" Type="http://schemas.openxmlformats.org/officeDocument/2006/relationships/hyperlink" Target="http://creativity103.com/collections/Graphic/slides/bluegrain_fan.html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5.png"/><Relationship Id="rId4" Type="http://schemas.openxmlformats.org/officeDocument/2006/relationships/image" Target="../media/image6.jp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audio" Target="../media/media3.m4a"/><Relationship Id="rId7" Type="http://schemas.openxmlformats.org/officeDocument/2006/relationships/image" Target="../media/image7.jpeg"/><Relationship Id="rId2" Type="http://schemas.microsoft.com/office/2007/relationships/media" Target="../media/media3.m4a"/><Relationship Id="rId1" Type="http://schemas.openxmlformats.org/officeDocument/2006/relationships/tags" Target="../tags/tag1.xml"/><Relationship Id="rId6" Type="http://schemas.openxmlformats.org/officeDocument/2006/relationships/slideLayout" Target="../slideLayouts/slideLayout2.xml"/><Relationship Id="rId5" Type="http://schemas.openxmlformats.org/officeDocument/2006/relationships/audio" Target="../media/media4.m4a"/><Relationship Id="rId4" Type="http://schemas.microsoft.com/office/2007/relationships/media" Target="../media/media4.m4a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5.png"/><Relationship Id="rId4" Type="http://schemas.openxmlformats.org/officeDocument/2006/relationships/image" Target="../media/image8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5.png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image" Target="../media/image5.png"/><Relationship Id="rId5" Type="http://schemas.openxmlformats.org/officeDocument/2006/relationships/image" Target="../media/image11.jpg"/><Relationship Id="rId4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hebritishacademy.ac.uk/blog/pink-pound-hidden-history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psychologytoday.com/sites/default/files/attachments/45260/hudak-and-giammattei-doing-family-12-09.pdf" TargetMode="Externa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http://www.pubs.socialistreviewindex.org.uk/isj78/morgan" TargetMode="Externa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heguardian.com/lifeandstyle/2018/oct/04/why-is-gay-leather-scene-dying" TargetMode="Externa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hyperlink" Target="https://othersociologist.com/sociology-of-gender/" TargetMode="Externa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pattFill prst="dkDnDiag">
          <a:fgClr>
            <a:srgbClr val="F4889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BE2EAA-9270-48E2-8841-B3FB21C08D0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Assimilation v Liberation</a:t>
            </a:r>
            <a:br>
              <a:rPr lang="en-GB" dirty="0"/>
            </a:br>
            <a:r>
              <a:rPr lang="en-GB" dirty="0"/>
              <a:t>Assessment 3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5BE53CF-9ACE-42D5-8072-5F61CC7AB24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504661" y="2268786"/>
            <a:ext cx="5625213" cy="1160213"/>
          </a:xfrm>
        </p:spPr>
        <p:txBody>
          <a:bodyPr/>
          <a:lstStyle/>
          <a:p>
            <a:r>
              <a:rPr lang="en-GB" dirty="0"/>
              <a:t>1502052                                                   SJEQ7008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88BB150-0B4A-4CE7-A6AB-B6D24EFD1212}"/>
              </a:ext>
            </a:extLst>
          </p:cNvPr>
          <p:cNvSpPr txBox="1"/>
          <p:nvPr/>
        </p:nvSpPr>
        <p:spPr>
          <a:xfrm>
            <a:off x="0" y="6627168"/>
            <a:ext cx="1433029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>
                <a:hlinkClick r:id="rId4" tooltip="http://creativity103.com/collections/Graphic/slides/bluegrain_fan.html"/>
              </a:rPr>
              <a:t>This Photo</a:t>
            </a:r>
            <a:r>
              <a:rPr lang="en-GB" sz="900"/>
              <a:t> by Unknown Author is licensed under </a:t>
            </a:r>
            <a:r>
              <a:rPr lang="en-GB" sz="900">
                <a:hlinkClick r:id="rId5" tooltip="https://creativecommons.org/licenses/by/3.0/"/>
              </a:rPr>
              <a:t>CC BY</a:t>
            </a:r>
            <a:endParaRPr lang="en-GB" sz="900"/>
          </a:p>
        </p:txBody>
      </p:sp>
      <p:pic>
        <p:nvPicPr>
          <p:cNvPr id="11" name="Audio 10">
            <a:hlinkClick r:id="" action="ppaction://media"/>
            <a:extLst>
              <a:ext uri="{FF2B5EF4-FFF2-40B4-BE49-F238E27FC236}">
                <a16:creationId xmlns:a16="http://schemas.microsoft.com/office/drawing/2014/main" id="{740BDD6A-63BD-4AC5-A7B6-71ACDBD0F15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9480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105720">
        <p14:reveal/>
      </p:transition>
    </mc:Choice>
    <mc:Fallback>
      <p:transition spd="slow" advTm="10572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4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634973F-BC30-4A6C-AAEE-CF391AD0D1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Guardian 2018</a:t>
            </a:r>
            <a:endParaRPr lang="en-US" dirty="0"/>
          </a:p>
        </p:txBody>
      </p:sp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2FFFD161-88BC-4B00-B65A-56362663729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11575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225383">
        <p14:reveal/>
      </p:transition>
    </mc:Choice>
    <mc:Fallback>
      <p:transition spd="slow" advTm="22538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B441AD-6C90-403D-BAD7-CE37A6D011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074" name="Picture 2" descr="https://static01.nyt.com/images/2018/04/29/sunday-review/29Bruni-1/29Bruni-1-articleLarge.jpg?quality=75&amp;auto=webp&amp;disable=upscale">
            <a:extLst>
              <a:ext uri="{FF2B5EF4-FFF2-40B4-BE49-F238E27FC236}">
                <a16:creationId xmlns:a16="http://schemas.microsoft.com/office/drawing/2014/main" id="{0DF45859-B604-4948-B45B-D16C0A72A2C3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211" y="1"/>
            <a:ext cx="12010789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B17C557-FF0E-45CB-B4CE-AADFD9630E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new york times  2018</a:t>
            </a:r>
            <a:endParaRPr lang="en-US" dirty="0"/>
          </a:p>
        </p:txBody>
      </p:sp>
      <p:pic>
        <p:nvPicPr>
          <p:cNvPr id="5" name="presentaton">
            <a:hlinkClick r:id="" action="ppaction://media"/>
            <a:extLst>
              <a:ext uri="{FF2B5EF4-FFF2-40B4-BE49-F238E27FC236}">
                <a16:creationId xmlns:a16="http://schemas.microsoft.com/office/drawing/2014/main" id="{A9FAC94A-A8E6-4D6E-B094-3285240466E9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2EDB9876-F5E5-4A31-AE80-9A93C4F243D5}"/>
              </a:ext>
            </a:extLst>
          </p:cNvPr>
          <p:cNvPicPr>
            <a:picLocks noChangeAspect="1"/>
          </p:cNvPicPr>
          <p:nvPr>
            <a:audioFile r:link="rId5"/>
            <p:extLst>
              <p:ext uri="{DAA4B4D4-6D71-4841-9C94-3DE7FCFB9230}">
                <p14:media xmlns:p14="http://schemas.microsoft.com/office/powerpoint/2010/main" r:embed="rId4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6241262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4974">
        <p14:reveal/>
      </p:transition>
    </mc:Choice>
    <mc:Fallback>
      <p:transition spd="slow" advTm="8497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1344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 isNarration="1">
              <p:cMediaNode vol="80000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83246" objId="5"/>
        <p14:pauseEvt time="84974" objId="5"/>
        <p14:stopEvt time="84974" objId="5"/>
      </p14:showEvtLst>
    </p:ext>
  </p:extLs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630BE1-A6C3-4FA5-8158-3A6A207D31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B5763279-0344-44F5-9D2B-F8A334D69D6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0" y="10429"/>
            <a:ext cx="12192000" cy="6847571"/>
          </a:xfrm>
        </p:spPr>
      </p:pic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630F7D1-262A-4867-AB91-F36AB24B55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news bbc.co.uk</a:t>
            </a:r>
            <a:endParaRPr lang="en-US" dirty="0"/>
          </a:p>
        </p:txBody>
      </p:sp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B07A9D5C-E66A-4D37-91C2-4D525864702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41401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108559">
        <p14:reveal/>
      </p:transition>
    </mc:Choice>
    <mc:Fallback>
      <p:transition spd="slow" advTm="10855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510F8D-84CC-4DCB-9198-B62805716F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1624080" y="37210"/>
            <a:ext cx="16430103" cy="1792682"/>
          </a:xfrm>
        </p:spPr>
        <p:txBody>
          <a:bodyPr/>
          <a:lstStyle/>
          <a:p>
            <a:endParaRPr lang="en-GB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41AFD8-91C2-4DEA-B4C0-6C8B07898B7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2052" name="Picture 4" descr="Image result for gay marriage ">
            <a:extLst>
              <a:ext uri="{FF2B5EF4-FFF2-40B4-BE49-F238E27FC236}">
                <a16:creationId xmlns:a16="http://schemas.microsoft.com/office/drawing/2014/main" id="{70D8EEC8-05B1-47C3-A6F6-4D4C7D62D9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3FB98E-4E26-470C-802A-D6EC9B8F73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The Telegraph.co.uk</a:t>
            </a:r>
            <a:endParaRPr lang="en-US" dirty="0"/>
          </a:p>
        </p:txBody>
      </p:sp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3D280C3D-C802-49E6-A6AA-AA60640C405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53532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130544">
        <p14:reveal/>
      </p:transition>
    </mc:Choice>
    <mc:Fallback>
      <p:transition spd="slow" advTm="13054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5B5968-E3F3-4117-8E9B-281134538A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50017" y="-247021"/>
            <a:ext cx="8016346" cy="858967"/>
          </a:xfrm>
        </p:spPr>
        <p:txBody>
          <a:bodyPr>
            <a:normAutofit/>
          </a:bodyPr>
          <a:lstStyle/>
          <a:p>
            <a:pPr algn="ctr"/>
            <a:r>
              <a:rPr lang="en-GB" dirty="0"/>
              <a:t>Family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4130983-E019-45DA-9F56-737F4CAA7AE6}"/>
              </a:ext>
            </a:extLst>
          </p:cNvPr>
          <p:cNvSpPr>
            <a:spLocks noGrp="1"/>
          </p:cNvSpPr>
          <p:nvPr>
            <p:ph idx="1"/>
          </p:nvPr>
        </p:nvSpPr>
        <p:spPr>
          <a:xfrm flipV="1">
            <a:off x="2773599" y="6049943"/>
            <a:ext cx="7796540" cy="196111"/>
          </a:xfrm>
        </p:spPr>
        <p:txBody>
          <a:bodyPr>
            <a:normAutofit fontScale="25000" lnSpcReduction="20000"/>
          </a:bodyPr>
          <a:lstStyle/>
          <a:p>
            <a:r>
              <a:rPr lang="en-GB" dirty="0" err="1"/>
              <a:t>ww</a:t>
            </a:r>
            <a:endParaRPr lang="en-GB" dirty="0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1B1C31C9-AC46-4ADA-ABBA-6DF5679E9B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www.today. com </a:t>
            </a:r>
            <a:endParaRPr lang="en-US" dirty="0"/>
          </a:p>
        </p:txBody>
      </p:sp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93AE1E6E-BA98-4277-A276-E556F9FFB6D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4834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165887">
        <p14:reveal/>
      </p:transition>
    </mc:Choice>
    <mc:Fallback>
      <p:transition spd="slow" advTm="16588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4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6249F3-AF7B-4462-9287-C6B67D41BC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9" name="Content Placeholder 8">
            <a:extLst>
              <a:ext uri="{FF2B5EF4-FFF2-40B4-BE49-F238E27FC236}">
                <a16:creationId xmlns:a16="http://schemas.microsoft.com/office/drawing/2014/main" id="{873E01F6-D2CD-4643-86E4-BF854CC68D8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5"/>
          <a:stretch>
            <a:fillRect/>
          </a:stretch>
        </p:blipFill>
        <p:spPr>
          <a:xfrm>
            <a:off x="0" y="1"/>
            <a:ext cx="12192000" cy="6963508"/>
          </a:xfrm>
        </p:spPr>
      </p:pic>
      <p:sp>
        <p:nvSpPr>
          <p:cNvPr id="11" name="Footer Placeholder 10">
            <a:extLst>
              <a:ext uri="{FF2B5EF4-FFF2-40B4-BE49-F238E27FC236}">
                <a16:creationId xmlns:a16="http://schemas.microsoft.com/office/drawing/2014/main" id="{4C30F17D-8AB3-4475-97A3-42692749A5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Indybay.org</a:t>
            </a:r>
          </a:p>
        </p:txBody>
      </p:sp>
      <p:pic>
        <p:nvPicPr>
          <p:cNvPr id="12" name="Audio 11">
            <a:hlinkClick r:id="" action="ppaction://media"/>
            <a:extLst>
              <a:ext uri="{FF2B5EF4-FFF2-40B4-BE49-F238E27FC236}">
                <a16:creationId xmlns:a16="http://schemas.microsoft.com/office/drawing/2014/main" id="{BE6E2DFA-8791-486C-9EBF-63DAC0BD885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75362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125800">
        <p14:reveal/>
      </p:transition>
    </mc:Choice>
    <mc:Fallback>
      <p:transition spd="slow" advTm="1258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831796-4253-478B-961D-F05EC7D0F3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GB" dirty="0"/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27ED6B0-8E73-4D59-9B1B-BFD451B25AF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GB" dirty="0" err="1"/>
              <a:t>Beechey</a:t>
            </a:r>
            <a:r>
              <a:rPr lang="en-GB" dirty="0"/>
              <a:t>, Veronica. (1979) ‘On Patriarchy’, </a:t>
            </a:r>
            <a:r>
              <a:rPr lang="en-GB" i="1" dirty="0"/>
              <a:t>Feminist Review,</a:t>
            </a:r>
            <a:r>
              <a:rPr lang="en-GB" dirty="0"/>
              <a:t> (3), pp. 66-82.</a:t>
            </a:r>
          </a:p>
          <a:p>
            <a:r>
              <a:rPr lang="en-GB" dirty="0" err="1"/>
              <a:t>Bengry</a:t>
            </a:r>
            <a:r>
              <a:rPr lang="en-GB" dirty="0"/>
              <a:t>, J (2018).’The pink pound’s hidden history. </a:t>
            </a:r>
            <a:r>
              <a:rPr lang="en-GB" i="1" dirty="0"/>
              <a:t>The British Academy ‘Blog</a:t>
            </a:r>
            <a:r>
              <a:rPr lang="en-GB" dirty="0"/>
              <a:t>’[available a ] </a:t>
            </a:r>
            <a:r>
              <a:rPr lang="en-GB" dirty="0">
                <a:hlinkClick r:id="rId2"/>
              </a:rPr>
              <a:t>https://www.thebritishacademy.ac.uk/blog/pink-pound-hidden-history</a:t>
            </a:r>
            <a:r>
              <a:rPr lang="en-GB" dirty="0"/>
              <a:t> </a:t>
            </a:r>
          </a:p>
          <a:p>
            <a:pPr marL="6160" indent="0">
              <a:buNone/>
            </a:pPr>
            <a:endParaRPr lang="en-GB" dirty="0"/>
          </a:p>
          <a:p>
            <a:r>
              <a:rPr lang="en-GB" dirty="0" err="1"/>
              <a:t>Benschop</a:t>
            </a:r>
            <a:r>
              <a:rPr lang="en-GB" dirty="0"/>
              <a:t>, Yvonne. and </a:t>
            </a:r>
            <a:r>
              <a:rPr lang="en-GB" dirty="0" err="1"/>
              <a:t>Doorewaard</a:t>
            </a:r>
            <a:r>
              <a:rPr lang="en-GB" dirty="0"/>
              <a:t>, Hans (2012) ‘Gender Subtext Revisited’. </a:t>
            </a:r>
            <a:r>
              <a:rPr lang="en-GB" i="1" dirty="0"/>
              <a:t> Equality, Diversity and Inclusion: An International Journal;</a:t>
            </a:r>
            <a:r>
              <a:rPr lang="en-GB" dirty="0"/>
              <a:t> Vol.31, No. 3, pp. 225-235.</a:t>
            </a:r>
          </a:p>
          <a:p>
            <a:r>
              <a:rPr lang="en-GB" dirty="0" err="1"/>
              <a:t>Bronski</a:t>
            </a:r>
            <a:r>
              <a:rPr lang="en-GB" dirty="0"/>
              <a:t>, Michael. (1984) </a:t>
            </a:r>
            <a:r>
              <a:rPr lang="en-GB" i="1" dirty="0"/>
              <a:t>Culture Clash: The making of Gay Sensibility. </a:t>
            </a:r>
            <a:r>
              <a:rPr lang="en-GB" dirty="0"/>
              <a:t>Boston: South End Press.</a:t>
            </a:r>
          </a:p>
          <a:p>
            <a:r>
              <a:rPr lang="en-GB" dirty="0"/>
              <a:t>Buchanan, David., A. and Huczynski, </a:t>
            </a:r>
            <a:r>
              <a:rPr lang="en-GB" dirty="0" err="1"/>
              <a:t>Andrezej</a:t>
            </a:r>
            <a:r>
              <a:rPr lang="en-GB" dirty="0"/>
              <a:t>. A. (2010). </a:t>
            </a:r>
            <a:r>
              <a:rPr lang="en-GB" i="1" dirty="0"/>
              <a:t>Organisational Behaviour.</a:t>
            </a:r>
            <a:r>
              <a:rPr lang="en-GB" dirty="0"/>
              <a:t> (Seventh Edition). England: Pearson Education Ltd</a:t>
            </a:r>
          </a:p>
          <a:p>
            <a:r>
              <a:rPr lang="en-GB" dirty="0"/>
              <a:t>Butler, Judith (2007) </a:t>
            </a:r>
            <a:r>
              <a:rPr lang="en-GB" i="1" dirty="0"/>
              <a:t>Gender Trouble: Feminism and the Subversion of Identity.</a:t>
            </a:r>
            <a:r>
              <a:rPr lang="en-GB" dirty="0"/>
              <a:t> London: Routledge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505645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14:reveal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EBFC8841-DE1E-40BF-91AB-582844A7FBA4}"/>
              </a:ext>
            </a:extLst>
          </p:cNvPr>
          <p:cNvSpPr/>
          <p:nvPr/>
        </p:nvSpPr>
        <p:spPr>
          <a:xfrm>
            <a:off x="1467292" y="660357"/>
            <a:ext cx="9122735" cy="54255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GB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Butler, Judith. (1988). ‘Performative Acts and Gender Constitution: An Essay in Phenomenology and Feminist Theory’ </a:t>
            </a:r>
            <a:r>
              <a:rPr lang="en-GB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Theatre Journal,</a:t>
            </a:r>
            <a:r>
              <a:rPr lang="en-GB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Vol.40, No. 4. Pp 519-531</a:t>
            </a:r>
          </a:p>
          <a:p>
            <a:pPr>
              <a:lnSpc>
                <a:spcPct val="150000"/>
              </a:lnSpc>
              <a:spcAft>
                <a:spcPts val="0"/>
              </a:spcAft>
            </a:pPr>
            <a:endParaRPr lang="en-GB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GB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Connell, Catherine (2010). ‘Doing, Undoing, or Redoing Gender? Learning from the Workplace </a:t>
            </a: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GB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Experience of </a:t>
            </a:r>
            <a:r>
              <a:rPr lang="en-GB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Transpeople</a:t>
            </a:r>
            <a:r>
              <a:rPr lang="en-GB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.’ </a:t>
            </a:r>
            <a:r>
              <a:rPr lang="en-GB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Gender &amp; Society,</a:t>
            </a:r>
            <a:r>
              <a:rPr lang="en-GB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24(1), 31-35</a:t>
            </a:r>
          </a:p>
          <a:p>
            <a:pPr>
              <a:lnSpc>
                <a:spcPct val="150000"/>
              </a:lnSpc>
              <a:spcAft>
                <a:spcPts val="0"/>
              </a:spcAft>
            </a:pPr>
            <a:endParaRPr lang="en-GB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GB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Connell, R.W. (1995) </a:t>
            </a:r>
            <a:r>
              <a:rPr lang="en-GB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Masculinities</a:t>
            </a:r>
            <a:r>
              <a:rPr lang="en-GB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Cambridge, Polity Press</a:t>
            </a:r>
          </a:p>
          <a:p>
            <a:pPr>
              <a:lnSpc>
                <a:spcPct val="150000"/>
              </a:lnSpc>
              <a:spcAft>
                <a:spcPts val="0"/>
              </a:spcAft>
            </a:pPr>
            <a:endParaRPr lang="en-GB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GB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Connell, R.W. (1987) </a:t>
            </a:r>
            <a:r>
              <a:rPr lang="en-GB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Gender and Power</a:t>
            </a:r>
            <a:r>
              <a:rPr lang="en-GB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Cambridge, Polity Press</a:t>
            </a:r>
          </a:p>
          <a:p>
            <a:pPr>
              <a:lnSpc>
                <a:spcPct val="150000"/>
              </a:lnSpc>
              <a:spcAft>
                <a:spcPts val="0"/>
              </a:spcAft>
            </a:pPr>
            <a:endParaRPr lang="en-GB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GB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Cruickshank, M. (1992) The Gay and Lesbian Liberation Movement, Routledge Press</a:t>
            </a:r>
          </a:p>
          <a:p>
            <a:pPr>
              <a:lnSpc>
                <a:spcPct val="150000"/>
              </a:lnSpc>
              <a:spcAft>
                <a:spcPts val="0"/>
              </a:spcAft>
            </a:pPr>
            <a:endParaRPr lang="en-GB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Daly, K. (2004) Family Theory Versus the Theories Families Live By. </a:t>
            </a:r>
            <a:r>
              <a:rPr lang="en-GB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Journal of Marriage and Family. </a:t>
            </a:r>
            <a:r>
              <a:rPr lang="en-GB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Vol. 65, (4), pp. 771-784.). </a:t>
            </a:r>
            <a:endParaRPr lang="en-GB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06138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14:reveal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DAF15363-AE8C-4DCE-85AF-8C45B5D84112}"/>
              </a:ext>
            </a:extLst>
          </p:cNvPr>
          <p:cNvSpPr/>
          <p:nvPr/>
        </p:nvSpPr>
        <p:spPr>
          <a:xfrm>
            <a:off x="3048000" y="356653"/>
            <a:ext cx="6096000" cy="6144695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GB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Delphy</a:t>
            </a:r>
            <a:r>
              <a:rPr lang="en-GB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C. (1993) Rethinking Sex and Gender. </a:t>
            </a:r>
            <a:r>
              <a:rPr lang="en-GB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Women studies International forum.</a:t>
            </a:r>
            <a:r>
              <a:rPr lang="en-GB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Vol 16 Issue 1.</a:t>
            </a:r>
            <a:endParaRPr lang="en-GB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GB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Beauvoir, Simone. (1953) </a:t>
            </a:r>
            <a:r>
              <a:rPr lang="en-GB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Second Sex</a:t>
            </a:r>
            <a:r>
              <a:rPr lang="en-GB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New York, Knopf</a:t>
            </a:r>
            <a:endParaRPr lang="en-GB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GB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Eagly</a:t>
            </a:r>
            <a:r>
              <a:rPr lang="en-GB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A.H. (1987) </a:t>
            </a:r>
            <a:r>
              <a:rPr lang="en-GB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Sex Differences in Social Behaviour: A Social Role Interpretation</a:t>
            </a:r>
            <a:r>
              <a:rPr lang="en-GB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n-GB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GB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Friedan, Betty (1963) </a:t>
            </a:r>
            <a:r>
              <a:rPr lang="en-GB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Feminine Mystique. </a:t>
            </a:r>
            <a:r>
              <a:rPr lang="en-GB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Penguin Modern Classics.</a:t>
            </a:r>
            <a:endParaRPr lang="en-GB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GB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Foucault, Michel. (1976) </a:t>
            </a:r>
            <a:r>
              <a:rPr lang="en-GB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History of Sexuality.</a:t>
            </a:r>
            <a:r>
              <a:rPr lang="en-GB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Vol 2. London: Penguin.</a:t>
            </a:r>
            <a:endParaRPr lang="en-GB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GB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Graziani, A. (2014). </a:t>
            </a:r>
            <a:r>
              <a:rPr lang="en-GB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There Goes the Gayborhood. </a:t>
            </a:r>
            <a:r>
              <a:rPr lang="en-GB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New York. Princeton University Press.</a:t>
            </a:r>
            <a:endParaRPr lang="en-GB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GB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Ghaziani</a:t>
            </a:r>
            <a:r>
              <a:rPr lang="en-GB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A. (2011) ‘Post Gay Collective Identity Construction. </a:t>
            </a:r>
            <a:r>
              <a:rPr lang="en-GB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Journal of Social Problems, </a:t>
            </a:r>
            <a:r>
              <a:rPr lang="en-GB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February, 58(1), pp.99-125. Available at: DOI.10.1525/sp.2011.58.1.99. (Accessed 28</a:t>
            </a:r>
            <a:r>
              <a:rPr lang="en-GB" baseline="30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en-GB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December 2018).</a:t>
            </a:r>
            <a:endParaRPr lang="en-GB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696926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14:reveal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F68D6D71-F26E-42EA-AA1B-696A10BD4AF0}"/>
              </a:ext>
            </a:extLst>
          </p:cNvPr>
          <p:cNvSpPr/>
          <p:nvPr/>
        </p:nvSpPr>
        <p:spPr>
          <a:xfrm>
            <a:off x="1722474" y="987242"/>
            <a:ext cx="7421526" cy="45871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GB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Grosz, Elizabeth. (1990) </a:t>
            </a:r>
            <a:r>
              <a:rPr lang="en-GB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Feminine and Masculine Representation.</a:t>
            </a:r>
            <a:r>
              <a:rPr lang="en-GB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London. Unwin</a:t>
            </a:r>
            <a:endParaRPr lang="en-GB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GB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Hammack, P.L. and </a:t>
            </a:r>
            <a:r>
              <a:rPr lang="en-GB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Cohler</a:t>
            </a:r>
            <a:r>
              <a:rPr lang="en-GB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B. (Eds) (2009) </a:t>
            </a:r>
            <a:r>
              <a:rPr lang="en-GB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story of sexual identity. Narrative perspectives on lesbian and gay life courses. </a:t>
            </a:r>
            <a:r>
              <a:rPr lang="en-GB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Oxford, Oxford University Press.</a:t>
            </a:r>
            <a:r>
              <a:rPr lang="en-GB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GB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GB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Haralambos</a:t>
            </a:r>
            <a:r>
              <a:rPr lang="en-GB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M., and Holborn, M. (2008) </a:t>
            </a:r>
            <a:r>
              <a:rPr lang="en-GB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Sociology: Themes and Perspectives. </a:t>
            </a:r>
            <a:r>
              <a:rPr lang="en-GB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(Seventh </a:t>
            </a:r>
            <a:endParaRPr lang="en-GB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GB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Edition) Harper Collins.</a:t>
            </a:r>
            <a:endParaRPr lang="en-GB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Hudak, J., and </a:t>
            </a:r>
            <a:r>
              <a:rPr lang="en-GB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Giammattei</a:t>
            </a:r>
            <a:r>
              <a:rPr lang="en-GB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S.V. (2009) </a:t>
            </a:r>
            <a:r>
              <a:rPr lang="en-GB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Psychology Today </a:t>
            </a:r>
            <a:r>
              <a:rPr lang="en-GB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[Online]. Available at: </a:t>
            </a:r>
            <a:r>
              <a:rPr lang="en-GB" u="sng" dirty="0">
                <a:solidFill>
                  <a:srgbClr val="0563C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https://www.psychologytoday.com/sites/default/files/attachments/45260/hudak-and-giammattei-doing-family-12-09.pdf</a:t>
            </a:r>
            <a:r>
              <a:rPr lang="en-GB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(Accessed 22nd  December , 2018).</a:t>
            </a:r>
            <a:endParaRPr lang="en-GB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149181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14:reveal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60560760-A91D-4571-A73A-81B51C3D03C8}"/>
              </a:ext>
            </a:extLst>
          </p:cNvPr>
          <p:cNvSpPr/>
          <p:nvPr/>
        </p:nvSpPr>
        <p:spPr>
          <a:xfrm>
            <a:off x="1424763" y="704312"/>
            <a:ext cx="8144539" cy="44798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GB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Holt, Martin. (2010) ‘Gay men and ambivalence about gay community. From gay community attachment to personal communities. </a:t>
            </a:r>
            <a:r>
              <a:rPr lang="en-GB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Journal of Culture, Health and Sexuality, </a:t>
            </a:r>
            <a:r>
              <a:rPr lang="en-GB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June,</a:t>
            </a:r>
            <a:r>
              <a:rPr lang="en-GB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13(8), pp.857-71. Available at: DOI.10.1080/13691058.2011.581390. (Accessed 2</a:t>
            </a:r>
            <a:r>
              <a:rPr lang="en-GB" baseline="30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nd</a:t>
            </a:r>
            <a:r>
              <a:rPr lang="en-GB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January 2019).</a:t>
            </a:r>
            <a:r>
              <a:rPr lang="en-GB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>
              <a:lnSpc>
                <a:spcPct val="150000"/>
              </a:lnSpc>
              <a:spcAft>
                <a:spcPts val="0"/>
              </a:spcAft>
            </a:pPr>
            <a:endParaRPr lang="en-GB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GB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Jacobson, Joyce. (1994) </a:t>
            </a:r>
            <a:r>
              <a:rPr lang="en-GB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Economics of Gender.</a:t>
            </a:r>
            <a:r>
              <a:rPr lang="en-GB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London. Blackwell</a:t>
            </a:r>
          </a:p>
          <a:p>
            <a:pPr>
              <a:lnSpc>
                <a:spcPct val="150000"/>
              </a:lnSpc>
              <a:spcAft>
                <a:spcPts val="0"/>
              </a:spcAft>
            </a:pPr>
            <a:endParaRPr lang="en-GB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GB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Kring</a:t>
            </a:r>
            <a:r>
              <a:rPr lang="en-GB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Ann, Johnson, Sheri, L., Davison, Gerald, C. and Neale, John, M. (2010) </a:t>
            </a:r>
            <a:r>
              <a:rPr lang="en-GB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Abnormal Psychology. </a:t>
            </a:r>
            <a:r>
              <a:rPr lang="en-GB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(Eleventh Edition). John Wiley and Sons. </a:t>
            </a:r>
          </a:p>
          <a:p>
            <a:pPr>
              <a:lnSpc>
                <a:spcPct val="150000"/>
              </a:lnSpc>
              <a:spcAft>
                <a:spcPts val="0"/>
              </a:spcAft>
            </a:pPr>
            <a:endParaRPr lang="en-GB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GB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Kinsey (1948) </a:t>
            </a:r>
            <a:r>
              <a:rPr lang="en-GB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Sexual Behaviour in the Human Male. </a:t>
            </a:r>
            <a:r>
              <a:rPr lang="en-GB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Indiana University Press.</a:t>
            </a:r>
            <a:endParaRPr lang="en-GB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31774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14:reveal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03989C80-0F69-46FC-96CB-7BCABBB2C9CD}"/>
              </a:ext>
            </a:extLst>
          </p:cNvPr>
          <p:cNvSpPr/>
          <p:nvPr/>
        </p:nvSpPr>
        <p:spPr>
          <a:xfrm>
            <a:off x="1658679" y="288813"/>
            <a:ext cx="8102009" cy="57725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GB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Lewis, Nathanial, M. (2015) ‘Community Cleavages: Gay and Bisexual Men’s Perceptions of Gay and Mainstream Community Acceptance in the Post-AIDS, Post Rights Era. </a:t>
            </a:r>
            <a:r>
              <a:rPr lang="en-GB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Journal of Homosexuality, </a:t>
            </a:r>
            <a:r>
              <a:rPr lang="en-GB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62(9), pp.1201-1227. Available at: DOI.10.1080.00918369.2015.1037129. (Accessed 27</a:t>
            </a:r>
            <a:r>
              <a:rPr lang="en-GB" baseline="30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en-GB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December 2019).</a:t>
            </a:r>
          </a:p>
          <a:p>
            <a:pPr>
              <a:lnSpc>
                <a:spcPct val="150000"/>
              </a:lnSpc>
              <a:spcAft>
                <a:spcPts val="0"/>
              </a:spcAft>
            </a:pPr>
            <a:endParaRPr lang="en-GB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GB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Lorber, Judith (1994) </a:t>
            </a:r>
            <a:r>
              <a:rPr lang="en-GB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Paradoxes of Gender. </a:t>
            </a:r>
            <a:r>
              <a:rPr lang="en-GB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Yale University Press.</a:t>
            </a: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GB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endParaRPr lang="en-GB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GB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Lorber, Judith (1994) ‘Night to His Day: The Social Construction of Gender’.</a:t>
            </a:r>
            <a:r>
              <a:rPr lang="en-GB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GB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GB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Paradoxes of Gender</a:t>
            </a:r>
            <a:r>
              <a:rPr lang="en-GB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pp 13-36, Yale University Press </a:t>
            </a:r>
          </a:p>
          <a:p>
            <a:pPr>
              <a:lnSpc>
                <a:spcPct val="150000"/>
              </a:lnSpc>
              <a:spcAft>
                <a:spcPts val="0"/>
              </a:spcAft>
            </a:pPr>
            <a:endParaRPr lang="en-GB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GB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Morgan, Peter. (1998) ‘Class Divisions in the Gay Community. </a:t>
            </a:r>
            <a:r>
              <a:rPr lang="en-GB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Journal of International Socialism. </a:t>
            </a:r>
            <a:r>
              <a:rPr lang="en-GB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March, Issue 78. Available at: </a:t>
            </a:r>
            <a:r>
              <a:rPr lang="en-GB" u="sng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http://www.pubs.socialistreviewindex.org.uk/isj78/morgan</a:t>
            </a:r>
            <a:r>
              <a:rPr lang="en-GB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htm (Accessed 29th December 2018).</a:t>
            </a:r>
            <a:endParaRPr lang="en-GB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66232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14:reveal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B8A0EC0D-6BDE-40A0-84CE-D7A10C5651B8}"/>
              </a:ext>
            </a:extLst>
          </p:cNvPr>
          <p:cNvSpPr/>
          <p:nvPr/>
        </p:nvSpPr>
        <p:spPr>
          <a:xfrm>
            <a:off x="1701209" y="1190847"/>
            <a:ext cx="8272131" cy="45722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GB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Newton, Esther (1972) </a:t>
            </a:r>
            <a:r>
              <a:rPr lang="en-GB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Mother Camp: Female Impersonators in America.</a:t>
            </a:r>
            <a:r>
              <a:rPr lang="en-GB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University of Chicago Press</a:t>
            </a:r>
          </a:p>
          <a:p>
            <a:pPr>
              <a:lnSpc>
                <a:spcPct val="150000"/>
              </a:lnSpc>
              <a:spcAft>
                <a:spcPts val="0"/>
              </a:spcAft>
            </a:pPr>
            <a:endParaRPr lang="en-GB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GB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Nicholas, Lucy. (2014) </a:t>
            </a:r>
            <a:r>
              <a:rPr lang="en-GB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Queer post-gender ethics, the shape of things to come. </a:t>
            </a:r>
            <a:r>
              <a:rPr lang="en-GB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London: Palgrave Macmillan.</a:t>
            </a:r>
            <a:endParaRPr lang="en-GB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endParaRPr lang="en-GB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GB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Oakley, A. (1972) </a:t>
            </a:r>
            <a:r>
              <a:rPr lang="en-GB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Sex, Gender and Society.</a:t>
            </a:r>
            <a:r>
              <a:rPr lang="en-GB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London: Temple Smith</a:t>
            </a:r>
            <a:endParaRPr lang="en-GB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GB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GB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GB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Prince, Jeffrey, P. (1995) ‘Influences on the career development of gay men’. </a:t>
            </a:r>
            <a:r>
              <a:rPr lang="en-GB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Career Development Quarterly, </a:t>
            </a:r>
            <a:r>
              <a:rPr lang="en-GB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December, 44(2), pp. Available at: DOI.10.1002/j.2161-0045. 1995.tb00683.x (Accessed 28</a:t>
            </a:r>
            <a:r>
              <a:rPr lang="en-GB" baseline="30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en-GB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December 2018). </a:t>
            </a:r>
            <a:endParaRPr lang="en-GB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33545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14:reveal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EFA00FB9-FEBB-4999-9AAF-D86CB49ADDE5}"/>
              </a:ext>
            </a:extLst>
          </p:cNvPr>
          <p:cNvSpPr/>
          <p:nvPr/>
        </p:nvSpPr>
        <p:spPr>
          <a:xfrm>
            <a:off x="3048000" y="704312"/>
            <a:ext cx="6096000" cy="544937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GB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Prince, Jeffrey, P. (1995) ‘Influences on the career development of gay men’. </a:t>
            </a:r>
            <a:r>
              <a:rPr lang="en-GB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Career Development Quarterly, </a:t>
            </a:r>
            <a:r>
              <a:rPr lang="en-GB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December, 44(2), pp. Available at: DOI.10.1002/j.2161-0045. 1995.tb00683.x (Accessed 28</a:t>
            </a:r>
            <a:r>
              <a:rPr lang="en-GB" baseline="30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en-GB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December 2018). </a:t>
            </a:r>
            <a:endParaRPr lang="en-GB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GB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GB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GB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Rosser, B.R.S., West, W. and </a:t>
            </a:r>
            <a:r>
              <a:rPr lang="en-GB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Wienmeyer</a:t>
            </a:r>
            <a:r>
              <a:rPr lang="en-GB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R. (2007) ‘Are Gay Communities Dying or in Transition? Results from an International Consultation Examining Structural Change in Gay Communities’</a:t>
            </a:r>
            <a:r>
              <a:rPr lang="en-GB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Journal of AIDS Care. </a:t>
            </a:r>
            <a:r>
              <a:rPr lang="en-GB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20 (5) pp.588-595.</a:t>
            </a:r>
            <a:r>
              <a:rPr lang="en-GB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Available at: DOI.10.1080.09540120701867156 (Accessed 3</a:t>
            </a:r>
            <a:r>
              <a:rPr lang="en-GB" baseline="30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rd</a:t>
            </a:r>
            <a:r>
              <a:rPr lang="en-GB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January 2019).</a:t>
            </a:r>
            <a:endParaRPr lang="en-GB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GB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GB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GB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Sartre, Jean-Paul (1953) </a:t>
            </a:r>
            <a:r>
              <a:rPr lang="en-GB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Being and Nothingness. </a:t>
            </a:r>
            <a:r>
              <a:rPr lang="en-GB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Routledge.</a:t>
            </a:r>
            <a:endParaRPr lang="en-GB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6213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14:reveal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FEAA8264-0626-4E94-BB32-461E1776BBCE}"/>
              </a:ext>
            </a:extLst>
          </p:cNvPr>
          <p:cNvSpPr/>
          <p:nvPr/>
        </p:nvSpPr>
        <p:spPr>
          <a:xfrm>
            <a:off x="1828800" y="956931"/>
            <a:ext cx="7315200" cy="37873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GB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Seidman, Steven. (Ed) (1996). </a:t>
            </a:r>
            <a:r>
              <a:rPr lang="en-GB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Queer Theory/Sociology. </a:t>
            </a:r>
            <a:r>
              <a:rPr lang="en-GB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Oxford: Blackwell</a:t>
            </a:r>
            <a:endParaRPr lang="en-GB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GB" dirty="0">
                <a:hlinkClick r:id="rId2"/>
              </a:rPr>
              <a:t>Siddons , E.(2018) Why is the gay leather scene dying [available at]https://www.theguardian.com/lifeandstyle/2018/oct/04/why-is-gay-leather-scene-dying</a:t>
            </a:r>
            <a:endParaRPr lang="en-GB" dirty="0"/>
          </a:p>
          <a:p>
            <a:pPr>
              <a:lnSpc>
                <a:spcPct val="150000"/>
              </a:lnSpc>
              <a:spcAft>
                <a:spcPts val="0"/>
              </a:spcAft>
            </a:pPr>
            <a:endParaRPr lang="en-GB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GB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Stychi</a:t>
            </a:r>
            <a:r>
              <a:rPr lang="en-GB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C. F. (2004)</a:t>
            </a:r>
            <a:r>
              <a:rPr lang="en-GB" sz="1600" dirty="0">
                <a:solidFill>
                  <a:srgbClr val="545454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i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Same</a:t>
            </a:r>
            <a:r>
              <a:rPr lang="en-GB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</a:t>
            </a:r>
            <a:r>
              <a:rPr lang="en-GB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sex</a:t>
            </a:r>
            <a:r>
              <a:rPr lang="en-GB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r>
              <a:rPr lang="en-GB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sexualities</a:t>
            </a:r>
            <a:r>
              <a:rPr lang="en-GB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and the </a:t>
            </a:r>
            <a:r>
              <a:rPr lang="en-GB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globalization of human rights </a:t>
            </a:r>
            <a:r>
              <a:rPr lang="en-GB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discourse. </a:t>
            </a:r>
            <a:r>
              <a:rPr lang="en-GB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McGill Law Journal</a:t>
            </a:r>
            <a:r>
              <a:rPr lang="en-GB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49 (4). pp. 951-968</a:t>
            </a:r>
            <a:endParaRPr lang="en-GB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GB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West, Candace and Zimmerman, John. (1987) ‘Doing Gender’, </a:t>
            </a:r>
            <a:r>
              <a:rPr lang="en-GB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Gender and Society, Vol </a:t>
            </a:r>
            <a:r>
              <a:rPr lang="en-GB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1, No 2, pp.125-151</a:t>
            </a:r>
            <a:endParaRPr lang="en-GB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35448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14:reveal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35DBAEE-87DA-4A39-BFE0-BC4E7D07A55F}"/>
              </a:ext>
            </a:extLst>
          </p:cNvPr>
          <p:cNvSpPr/>
          <p:nvPr/>
        </p:nvSpPr>
        <p:spPr>
          <a:xfrm>
            <a:off x="2339163" y="912061"/>
            <a:ext cx="6804837" cy="57263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GB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Wharton, Amy, S. (2011) </a:t>
            </a:r>
            <a:r>
              <a:rPr lang="en-GB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Sociology of Gender: An Introduction to Theory and Research</a:t>
            </a:r>
            <a:r>
              <a:rPr lang="en-GB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Second Edition. John Wiley. </a:t>
            </a:r>
          </a:p>
          <a:p>
            <a:pPr>
              <a:lnSpc>
                <a:spcPct val="150000"/>
              </a:lnSpc>
              <a:spcAft>
                <a:spcPts val="0"/>
              </a:spcAft>
            </a:pPr>
            <a:endParaRPr lang="en-GB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GB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Wicks, David and Mills, Albert, J. (1998) </a:t>
            </a:r>
            <a:r>
              <a:rPr lang="en-GB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Deconstructing Harry: Men, Masculinity and Organization. A Critical Review.</a:t>
            </a:r>
            <a:r>
              <a:rPr lang="en-GB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Paper presented at the annual meeting of the Academy of Management, San Diego, California, August.</a:t>
            </a:r>
          </a:p>
          <a:p>
            <a:pPr>
              <a:lnSpc>
                <a:spcPct val="150000"/>
              </a:lnSpc>
              <a:spcAft>
                <a:spcPts val="0"/>
              </a:spcAft>
            </a:pPr>
            <a:endParaRPr lang="en-GB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GB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Wilson, F. (2004) </a:t>
            </a:r>
            <a:r>
              <a:rPr lang="en-GB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Organizational Behaviour and Gender</a:t>
            </a:r>
            <a:r>
              <a:rPr lang="en-GB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Aldershot: Ashgate, (2</a:t>
            </a:r>
            <a:r>
              <a:rPr lang="en-GB" baseline="30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nd</a:t>
            </a:r>
            <a:r>
              <a:rPr lang="en-GB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Edition)</a:t>
            </a:r>
          </a:p>
          <a:p>
            <a:pPr>
              <a:lnSpc>
                <a:spcPct val="150000"/>
              </a:lnSpc>
              <a:spcAft>
                <a:spcPts val="0"/>
              </a:spcAft>
            </a:pPr>
            <a:endParaRPr lang="en-GB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GB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Zevallos</a:t>
            </a:r>
            <a:r>
              <a:rPr lang="en-GB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GB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Zuleyka</a:t>
            </a:r>
            <a:r>
              <a:rPr lang="en-GB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Dr (2017) </a:t>
            </a:r>
            <a:r>
              <a:rPr lang="en-GB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Sociology of Gender</a:t>
            </a:r>
            <a:r>
              <a:rPr lang="en-GB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[Online]. Available at: </a:t>
            </a:r>
            <a:r>
              <a:rPr lang="en-GB" u="sng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https://othersociologist.com/sociology-of-gender/</a:t>
            </a:r>
            <a:r>
              <a:rPr lang="en-GB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[Accessed 27</a:t>
            </a:r>
            <a:r>
              <a:rPr lang="en-GB" baseline="30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en-GB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December, 2018]. </a:t>
            </a:r>
            <a:endParaRPr lang="en-GB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109851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14:reveal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8000"/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49601E-DFBD-4147-995B-BE2E5D58D5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07025" y="269441"/>
            <a:ext cx="7958331" cy="1077229"/>
          </a:xfrm>
        </p:spPr>
        <p:txBody>
          <a:bodyPr/>
          <a:lstStyle/>
          <a:p>
            <a:pPr algn="l"/>
            <a:r>
              <a:rPr lang="en-GB" dirty="0"/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FC7D2BB-96D7-4012-9B56-535462F2449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56603" y="0"/>
            <a:ext cx="9527857" cy="6858000"/>
          </a:xfrm>
        </p:spPr>
        <p:txBody>
          <a:bodyPr/>
          <a:lstStyle/>
          <a:p>
            <a:r>
              <a:rPr lang="en-GB" dirty="0"/>
              <a:t>All images courtesy of Google Common Creative </a:t>
            </a:r>
            <a:r>
              <a:rPr lang="en-GB"/>
              <a:t>Licence google.com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926894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14:reveal/>
      </p:transition>
    </mc:Choice>
    <mc:Fallback>
      <p:transition spd="slow">
        <p:fade/>
      </p:transition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3.2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adison">
  <a:themeElements>
    <a:clrScheme name="Madison">
      <a:dk1>
        <a:sysClr val="windowText" lastClr="000000"/>
      </a:dk1>
      <a:lt1>
        <a:sysClr val="window" lastClr="FFFFFF"/>
      </a:lt1>
      <a:dk2>
        <a:srgbClr val="2D251F"/>
      </a:dk2>
      <a:lt2>
        <a:srgbClr val="FAE9C5"/>
      </a:lt2>
      <a:accent1>
        <a:srgbClr val="ED3846"/>
      </a:accent1>
      <a:accent2>
        <a:srgbClr val="F87184"/>
      </a:accent2>
      <a:accent3>
        <a:srgbClr val="EC9DA9"/>
      </a:accent3>
      <a:accent4>
        <a:srgbClr val="ECC190"/>
      </a:accent4>
      <a:accent5>
        <a:srgbClr val="FFB268"/>
      </a:accent5>
      <a:accent6>
        <a:srgbClr val="F98657"/>
      </a:accent6>
      <a:hlink>
        <a:srgbClr val="B97669"/>
      </a:hlink>
      <a:folHlink>
        <a:srgbClr val="9E9483"/>
      </a:folHlink>
    </a:clrScheme>
    <a:fontScheme name="Madison">
      <a:majorFont>
        <a:latin typeface="Arial" panose="020B06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adison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alpha val="88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4000"/>
                <a:satMod val="130000"/>
                <a:lumMod val="92000"/>
              </a:schemeClr>
            </a:gs>
            <a:gs pos="100000">
              <a:schemeClr val="phClr">
                <a:shade val="76000"/>
                <a:satMod val="130000"/>
                <a:lumMod val="88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blipFill rotWithShape="1">
          <a:blip xmlns:r="http://schemas.openxmlformats.org/officeDocument/2006/relationships" r:embed="rId1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adison" id="{025CB5FB-2DD3-45EE-B6F0-CC461540EB19}" vid="{BCCF8060-3FCB-4641-B728-8A589529B13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TM16401375[[fn=Madison]]</Template>
  <TotalTime>4368</TotalTime>
  <Words>1211</Words>
  <Application>Microsoft Office PowerPoint</Application>
  <PresentationFormat>Widescreen</PresentationFormat>
  <Paragraphs>84</Paragraphs>
  <Slides>18</Slides>
  <Notes>0</Notes>
  <HiddenSlides>0</HiddenSlides>
  <MMClips>8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5" baseType="lpstr">
      <vt:lpstr>Arial</vt:lpstr>
      <vt:lpstr>Calibri</vt:lpstr>
      <vt:lpstr>MS Shell Dlg 2</vt:lpstr>
      <vt:lpstr>Times New Roman</vt:lpstr>
      <vt:lpstr>Wingdings</vt:lpstr>
      <vt:lpstr>Wingdings 3</vt:lpstr>
      <vt:lpstr>Madison</vt:lpstr>
      <vt:lpstr>Assimilation v Liberation Assessment 3 </vt:lpstr>
      <vt:lpstr>PowerPoint Presentation</vt:lpstr>
      <vt:lpstr>PowerPoint Presentation</vt:lpstr>
      <vt:lpstr>PowerPoint Presentation</vt:lpstr>
      <vt:lpstr>PowerPoint Presentation</vt:lpstr>
      <vt:lpstr>Family </vt:lpstr>
      <vt:lpstr>PowerPoint Presentation</vt:lpstr>
      <vt:lpstr>References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References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Assimilation v Liberation Assessment 3</dc:title>
  <dc:creator>Eryl Pellow</dc:creator>
  <cp:lastModifiedBy>Eryl Pellow</cp:lastModifiedBy>
  <cp:revision>23</cp:revision>
  <dcterms:created xsi:type="dcterms:W3CDTF">2019-01-15T20:11:11Z</dcterms:created>
  <dcterms:modified xsi:type="dcterms:W3CDTF">2019-01-18T20:59:38Z</dcterms:modified>
</cp:coreProperties>
</file>