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1"/>
  </p:sldMasterIdLst>
  <p:notesMasterIdLst>
    <p:notesMasterId r:id="rId25"/>
  </p:notesMasterIdLst>
  <p:handoutMasterIdLst>
    <p:handoutMasterId r:id="rId26"/>
  </p:handoutMasterIdLst>
  <p:sldIdLst>
    <p:sldId id="277" r:id="rId2"/>
    <p:sldId id="275" r:id="rId3"/>
    <p:sldId id="274" r:id="rId4"/>
    <p:sldId id="273" r:id="rId5"/>
    <p:sldId id="272" r:id="rId6"/>
    <p:sldId id="271" r:id="rId7"/>
    <p:sldId id="269" r:id="rId8"/>
    <p:sldId id="268" r:id="rId9"/>
    <p:sldId id="267" r:id="rId10"/>
    <p:sldId id="266" r:id="rId11"/>
    <p:sldId id="265" r:id="rId12"/>
    <p:sldId id="278" r:id="rId13"/>
    <p:sldId id="280" r:id="rId14"/>
    <p:sldId id="263" r:id="rId15"/>
    <p:sldId id="262" r:id="rId16"/>
    <p:sldId id="279" r:id="rId17"/>
    <p:sldId id="261" r:id="rId18"/>
    <p:sldId id="260" r:id="rId19"/>
    <p:sldId id="259" r:id="rId20"/>
    <p:sldId id="258" r:id="rId21"/>
    <p:sldId id="283" r:id="rId22"/>
    <p:sldId id="281" r:id="rId23"/>
    <p:sldId id="284"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36FA4-5EED-9729-E0E2-484C91B155F0}" v="195" dt="2022-07-30T19:06:37.642"/>
    <p1510:client id="{06203FD1-9A1F-964B-8028-C0EAD3B37D4E}" v="594" dt="2022-07-30T09:11:54.394"/>
    <p1510:client id="{06453C76-1A75-1100-2331-6A4FF7899287}" v="127" dt="2022-07-29T17:05:19.303"/>
    <p1510:client id="{0E30456B-B32E-796D-9436-E5D88EE849D4}" v="28" dt="2022-07-30T15:28:43.295"/>
    <p1510:client id="{2433BB3E-D5C4-8E43-2AAB-FE412461B993}" v="194" dt="2022-07-29T13:24:25.102"/>
    <p1510:client id="{2DE955BB-14E0-7034-4BE3-14CDE23A0118}" v="1152" dt="2022-07-30T17:06:20.496"/>
    <p1510:client id="{45ABBC31-2360-0D00-61F4-DBBE258D3B25}" v="370" dt="2022-07-29T20:01:01.758"/>
    <p1510:client id="{555A1D84-DD43-1CE7-58D4-A9E29D5BCE17}" v="164" dt="2022-07-29T10:40:00.826"/>
    <p1510:client id="{9A4FE49A-98EE-5E81-059D-9AE7814B0533}" v="221" dt="2022-07-29T17:04:52.042"/>
    <p1510:client id="{9C0B560D-C3F5-FA35-BF74-342DD3F8761C}" v="87" dt="2022-07-30T09:21:45.313"/>
    <p1510:client id="{A6E182BE-0C1B-85E4-899F-20725F0836D8}" v="102" dt="2022-07-29T12:31:36.377"/>
    <p1510:client id="{AE4C3D6D-262A-45A8-929F-A01C9E3C0E84}" v="1099" dt="2022-07-29T18:43:13.821"/>
    <p1510:client id="{C32478C5-DFEB-8A6F-8F7F-A94FF1F5B16D}" v="252" dt="2022-07-29T17:56:15.499"/>
    <p1510:client id="{D3549D8C-9F11-4FFA-F2C7-CC78A4B7250E}" v="214" dt="2022-07-29T20:34:57.927"/>
    <p1510:client id="{D3C25405-9A03-A53E-393D-BB268C27C581}" v="54" dt="2022-07-29T10:41:24.5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handoutMaster" Target="handoutMasters/handoutMaster1.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notesMaster" Target="notesMasters/notesMaster1.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theme" Target="theme/theme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microsoft.com/office/2015/10/relationships/revisionInfo" Target="revisionInfo.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viewProps" Target="viewProp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presProps" Target="presProps.xml" Id="rId27" /><Relationship Type="http://schemas.openxmlformats.org/officeDocument/2006/relationships/tableStyles" Target="tableStyles.xml" Id="rId30"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30/07/2022</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443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0464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06893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205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5279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999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811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1492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50583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761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9526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08895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31248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312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942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1372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59694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7/30/2022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39213028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Media_richness_theory#cite_note-5" TargetMode="External"/><Relationship Id="rId2" Type="http://schemas.openxmlformats.org/officeDocument/2006/relationships/hyperlink" Target="https://en.wikipedia.org/wiki/Media_richness_theory#cite_note-Dennis_1999-4"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7254277/#ref4" TargetMode="External"/><Relationship Id="rId2" Type="http://schemas.openxmlformats.org/officeDocument/2006/relationships/hyperlink" Target="https://www.ncbi.nlm.nih.gov/pmc/articles/PMC7254277/#ref3"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7254277/#ref7" TargetMode="External"/><Relationship Id="rId5" Type="http://schemas.openxmlformats.org/officeDocument/2006/relationships/hyperlink" Target="https://www.ncbi.nlm.nih.gov/pmc/articles/PMC7254277/#ref6" TargetMode="External"/><Relationship Id="rId4" Type="http://schemas.openxmlformats.org/officeDocument/2006/relationships/hyperlink" Target="https://www.ncbi.nlm.nih.gov/pmc/articles/PMC7254277/#ref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kpu.pressbooks.pub/communicationsatwork/chapter/1-4-troubleshooting-miscommuni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onlinelibrary.wiley.com/doi/epdf/10.1002/hbe2.138" TargetMode="External"/><Relationship Id="rId3" Type="http://schemas.openxmlformats.org/officeDocument/2006/relationships/hyperlink" Target="https://doi.org/10.1188/19.CJON.540-542" TargetMode="External"/><Relationship Id="rId7" Type="http://schemas.openxmlformats.org/officeDocument/2006/relationships/hyperlink" Target="https://www.ncbi.nlm.nih.gov/pmc/articles/PMC7254277/" TargetMode="External"/><Relationship Id="rId2" Type="http://schemas.openxmlformats.org/officeDocument/2006/relationships/hyperlink" Target="https://dx.doi.org/10.4135/9781506300153.n5" TargetMode="External"/><Relationship Id="rId1" Type="http://schemas.openxmlformats.org/officeDocument/2006/relationships/slideLayout" Target="../slideLayouts/slideLayout2.xml"/><Relationship Id="rId6" Type="http://schemas.openxmlformats.org/officeDocument/2006/relationships/hyperlink" Target="https://saylordotorg.github.io/text_principles-of-management-v1.1/s16-05-communication-channels.html" TargetMode="External"/><Relationship Id="rId5" Type="http://schemas.openxmlformats.org/officeDocument/2006/relationships/hyperlink" Target="https://www.google.co.uk/books/edition/Managerial_Communication_for_Organizatio/kmuLDwAAQBAJ?hl=en&amp;gbpv=1&amp;dq=channels+of+communication+organizations+book&amp;pg=PT10&amp;printsec=frontcover" TargetMode="External"/><Relationship Id="rId4" Type="http://schemas.openxmlformats.org/officeDocument/2006/relationships/hyperlink" Target="http://guides.co/guide/the-seven-barriers-of-communica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713493105"/>
              </p:ext>
            </p:extLst>
          </p:nvPr>
        </p:nvGraphicFramePr>
        <p:xfrm>
          <a:off x="321565" y="1298038"/>
          <a:ext cx="6320776" cy="5509162"/>
        </p:xfrm>
        <a:graphic>
          <a:graphicData uri="http://schemas.openxmlformats.org/drawingml/2006/table">
            <a:tbl>
              <a:tblPr firstRow="1" bandRow="1">
                <a:tableStyleId>{5C22544A-7EE6-4342-B048-85BDC9FD1C3A}</a:tableStyleId>
              </a:tblPr>
              <a:tblGrid>
                <a:gridCol w="3804791">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719694">
                <a:tc>
                  <a:txBody>
                    <a:bodyPr/>
                    <a:lstStyle/>
                    <a:p>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290464">
                <a:tc>
                  <a:txBody>
                    <a:bodyPr/>
                    <a:lstStyle/>
                    <a:p>
                      <a:r>
                        <a:rPr lang="en-GB">
                          <a:latin typeface="Arial" panose="020B0604020202020204" pitchFamily="34" charset="0"/>
                          <a:cs typeface="Arial" panose="020B0604020202020204" pitchFamily="34" charset="0"/>
                        </a:rPr>
                        <a:t>Full Name: Theresa Folake Bakare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2121312</a:t>
                      </a:r>
                    </a:p>
                  </a:txBody>
                  <a:tcPr/>
                </a:tc>
                <a:tc>
                  <a:txBody>
                    <a:bodyPr/>
                    <a:lstStyle/>
                    <a:p>
                      <a:endParaRPr lang="en-GB"/>
                    </a:p>
                  </a:txBody>
                  <a:tcPr/>
                </a:tc>
                <a:extLst>
                  <a:ext uri="{0D108BD9-81ED-4DB2-BD59-A6C34878D82A}">
                    <a16:rowId xmlns:a16="http://schemas.microsoft.com/office/drawing/2014/main" val="325515688"/>
                  </a:ext>
                </a:extLst>
              </a:tr>
              <a:tr h="1188897">
                <a:tc>
                  <a:txBody>
                    <a:bodyPr/>
                    <a:lstStyle/>
                    <a:p>
                      <a:r>
                        <a:rPr lang="en-GB">
                          <a:latin typeface="Arial" panose="020B0604020202020204" pitchFamily="34" charset="0"/>
                          <a:cs typeface="Arial" panose="020B0604020202020204" pitchFamily="34" charset="0"/>
                        </a:rPr>
                        <a:t>Full Name: </a:t>
                      </a:r>
                      <a:r>
                        <a:rPr lang="en-GB" sz="1800" kern="1200" err="1">
                          <a:solidFill>
                            <a:schemeClr val="dk1"/>
                          </a:solidFill>
                          <a:latin typeface="Arial" panose="020B0604020202020204" pitchFamily="34" charset="0"/>
                          <a:ea typeface="+mn-ea"/>
                          <a:cs typeface="Arial" panose="020B0604020202020204" pitchFamily="34" charset="0"/>
                        </a:rPr>
                        <a:t>Tantou</a:t>
                      </a:r>
                      <a:r>
                        <a:rPr lang="en-GB" sz="1800" kern="1200">
                          <a:solidFill>
                            <a:schemeClr val="dk1"/>
                          </a:solidFill>
                          <a:latin typeface="Arial" panose="020B0604020202020204" pitchFamily="34" charset="0"/>
                          <a:ea typeface="+mn-ea"/>
                          <a:cs typeface="Arial" panose="020B0604020202020204" pitchFamily="34" charset="0"/>
                        </a:rPr>
                        <a:t> </a:t>
                      </a:r>
                      <a:r>
                        <a:rPr lang="en-GB" sz="1800" kern="1200" err="1">
                          <a:solidFill>
                            <a:schemeClr val="dk1"/>
                          </a:solidFill>
                          <a:latin typeface="Arial" panose="020B0604020202020204" pitchFamily="34" charset="0"/>
                          <a:ea typeface="+mn-ea"/>
                          <a:cs typeface="Arial" panose="020B0604020202020204" pitchFamily="34" charset="0"/>
                        </a:rPr>
                        <a:t>Sisay</a:t>
                      </a:r>
                      <a:endParaRPr lang="en-GB" sz="1800" kern="1200">
                        <a:solidFill>
                          <a:schemeClr val="dk1"/>
                        </a:solidFill>
                        <a:latin typeface="Arial" panose="020B0604020202020204" pitchFamily="34" charset="0"/>
                        <a:ea typeface="+mn-ea"/>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2121741</a:t>
                      </a:r>
                    </a:p>
                  </a:txBody>
                  <a:tcPr/>
                </a:tc>
                <a:tc>
                  <a:txBody>
                    <a:bodyPr/>
                    <a:lstStyle/>
                    <a:p>
                      <a:r>
                        <a:rPr lang="en-GB">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224017">
                <a:tc>
                  <a:txBody>
                    <a:bodyPr/>
                    <a:lstStyle/>
                    <a:p>
                      <a:r>
                        <a:rPr lang="en-GB">
                          <a:latin typeface="Arial" panose="020B0604020202020204" pitchFamily="34" charset="0"/>
                          <a:cs typeface="Arial" panose="020B0604020202020204" pitchFamily="34" charset="0"/>
                        </a:rPr>
                        <a:t>Full Name: Peter </a:t>
                      </a:r>
                      <a:r>
                        <a:rPr lang="en-GB" err="1">
                          <a:latin typeface="Arial" panose="020B0604020202020204" pitchFamily="34" charset="0"/>
                          <a:cs typeface="Arial" panose="020B0604020202020204" pitchFamily="34" charset="0"/>
                        </a:rPr>
                        <a:t>Nguty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Acha</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2018019</a:t>
                      </a:r>
                    </a:p>
                    <a:p>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r h="1086090">
                <a:tc>
                  <a:txBody>
                    <a:bodyPr/>
                    <a:lstStyle/>
                    <a:p>
                      <a:r>
                        <a:rPr lang="en-GB">
                          <a:latin typeface="Arial" panose="020B0604020202020204" pitchFamily="34" charset="0"/>
                          <a:cs typeface="Arial" panose="020B0604020202020204" pitchFamily="34" charset="0"/>
                        </a:rPr>
                        <a:t>Full Name: </a:t>
                      </a:r>
                      <a:r>
                        <a:rPr lang="en-GB" err="1">
                          <a:latin typeface="Arial" panose="020B0604020202020204" pitchFamily="34" charset="0"/>
                          <a:cs typeface="Arial" panose="020B0604020202020204" pitchFamily="34" charset="0"/>
                        </a:rPr>
                        <a:t>Sancia</a:t>
                      </a:r>
                      <a:r>
                        <a:rPr lang="en-GB">
                          <a:latin typeface="Arial" panose="020B0604020202020204" pitchFamily="34" charset="0"/>
                          <a:cs typeface="Arial" panose="020B0604020202020204" pitchFamily="34" charset="0"/>
                        </a:rPr>
                        <a:t> Taylor</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2107199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p>
                  </a:txBody>
                  <a:tcPr/>
                </a:tc>
                <a:extLst>
                  <a:ext uri="{0D108BD9-81ED-4DB2-BD59-A6C34878D82A}">
                    <a16:rowId xmlns:a16="http://schemas.microsoft.com/office/drawing/2014/main" val="3809796483"/>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3" y="26535"/>
            <a:ext cx="10038761" cy="1212282"/>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b="1">
                <a:solidFill>
                  <a:prstClr val="white"/>
                </a:solidFill>
                <a:latin typeface="Arial" panose="020B0604020202020204" pitchFamily="34" charset="0"/>
                <a:cs typeface="Arial" panose="020B0604020202020204" pitchFamily="34" charset="0"/>
              </a:rPr>
              <a:t>Effective Team Working and Communication</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(BMSW 4002)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Title: Effect of Effective Communication at </a:t>
            </a:r>
            <a:r>
              <a:rPr kumimoji="0" lang="en-US" sz="2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Runwood</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Care Home, UK </a:t>
            </a:r>
            <a:endParaRPr kumimoji="0" lang="en-US" sz="2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Group Presentation – ASS. 2</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a:ln>
                  <a:noFill/>
                </a:ln>
                <a:effectLst>
                  <a:outerShdw blurRad="38100" dist="38100" dir="2700000" algn="tl">
                    <a:srgbClr val="000000">
                      <a:alpha val="43137"/>
                    </a:srgbClr>
                  </a:outerShdw>
                </a:effectLst>
                <a:uLnTx/>
                <a:uFillTx/>
                <a:latin typeface="Arial"/>
                <a:cs typeface="Arial"/>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Date: </a:t>
            </a:r>
            <a:r>
              <a:rPr lang="en-US" sz="2000" b="1">
                <a:latin typeface="Arial"/>
                <a:cs typeface="Arial"/>
              </a:rPr>
              <a:t>5</a:t>
            </a:r>
            <a:r>
              <a:rPr lang="en-US" sz="2000" b="1" baseline="30000">
                <a:latin typeface="Arial"/>
                <a:cs typeface="Arial"/>
              </a:rPr>
              <a:t>th</a:t>
            </a:r>
            <a:r>
              <a:rPr lang="en-US" sz="2000" b="1">
                <a:latin typeface="Arial"/>
                <a:cs typeface="Arial"/>
              </a:rPr>
              <a:t> August</a:t>
            </a:r>
            <a:r>
              <a:rPr kumimoji="0" lang="en-US" sz="2000" b="1" i="0" u="none" strike="noStrike" kern="1200" cap="none" spc="0" normalizeH="0" baseline="0" noProof="0">
                <a:ln>
                  <a:noFill/>
                </a:ln>
                <a:effectLst/>
                <a:uLnTx/>
                <a:uFillTx/>
                <a:latin typeface="Arial"/>
                <a:cs typeface="Arial"/>
              </a:rPr>
              <a:t>, 2022</a:t>
            </a:r>
            <a:endParaRPr lang="en-US" sz="2000" b="1" i="0" u="none" strike="noStrike" kern="1200" cap="none" spc="0" normalizeH="0" baseline="0" noProof="0">
              <a:ln>
                <a:noFill/>
              </a:ln>
              <a:effectLst/>
              <a:uLnTx/>
              <a:uFillTx/>
              <a:latin typeface="Arial"/>
              <a:cs typeface="Arial"/>
            </a:endParaRPr>
          </a:p>
          <a:p>
            <a:pPr algn="l">
              <a:defRPr/>
            </a:pPr>
            <a:r>
              <a:rPr kumimoji="0" lang="en-US" sz="2000" b="1" i="0" u="none" strike="noStrike" kern="1200" cap="none" spc="0" normalizeH="0" baseline="0" noProof="0">
                <a:ln>
                  <a:noFill/>
                </a:ln>
                <a:effectLst/>
                <a:uLnTx/>
                <a:uFillTx/>
                <a:latin typeface="Arial"/>
                <a:cs typeface="Arial"/>
              </a:rPr>
              <a:t>Time: </a:t>
            </a:r>
            <a:r>
              <a:rPr lang="en-US" sz="2000" b="1">
                <a:latin typeface="Arial"/>
                <a:cs typeface="Arial"/>
              </a:rPr>
              <a:t>10:00 am</a:t>
            </a:r>
            <a:endParaRPr lang="en-US" sz="2000" b="1"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Tutor’s Name – </a:t>
            </a:r>
            <a:r>
              <a:rPr lang="en-GB" sz="2000" b="1">
                <a:latin typeface="Arial"/>
                <a:cs typeface="Times New Roman"/>
              </a:rPr>
              <a:t>Dr</a:t>
            </a:r>
            <a:r>
              <a:rPr lang="en-GB" sz="2000" b="1">
                <a:effectLst/>
                <a:latin typeface="Arial"/>
                <a:ea typeface="Times New Roman" panose="02020603050405020304" pitchFamily="18" charset="0"/>
                <a:cs typeface="Times New Roman"/>
              </a:rPr>
              <a:t> Hafiz Rahman</a:t>
            </a:r>
            <a:endParaRPr kumimoji="0" lang="en-US" sz="2000" b="1" i="0" u="none" strike="noStrike" kern="1200" cap="none" spc="0" normalizeH="0" baseline="0" noProof="0">
              <a:ln>
                <a:noFill/>
              </a:ln>
              <a:solidFill>
                <a:prstClr val="white"/>
              </a:solidFill>
              <a:effectLst/>
              <a:uLnTx/>
              <a:uFillTx/>
              <a:latin typeface="Arial"/>
              <a:cs typeface="Times New Roman"/>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3343" y="2101778"/>
            <a:ext cx="1198177" cy="1139262"/>
          </a:xfrm>
          <a:prstGeom prst="rect">
            <a:avLst/>
          </a:prstGeom>
        </p:spPr>
      </p:pic>
    </p:spTree>
    <p:extLst>
      <p:ext uri="{BB962C8B-B14F-4D97-AF65-F5344CB8AC3E}">
        <p14:creationId xmlns:p14="http://schemas.microsoft.com/office/powerpoint/2010/main" val="35728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1</a:t>
                      </a:r>
                      <a:r>
                        <a:rPr lang="en-GB" sz="2400" baseline="30000">
                          <a:latin typeface="Arial" panose="020B0604020202020204" pitchFamily="34" charset="0"/>
                          <a:cs typeface="Arial" panose="020B0604020202020204" pitchFamily="34" charset="0"/>
                        </a:rPr>
                        <a:t>st</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Theresa Folake Bakare</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2121312</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21086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101449" y="85086"/>
            <a:ext cx="2063385" cy="707886"/>
          </a:xfrm>
          <a:prstGeom prst="rect">
            <a:avLst/>
          </a:prstGeom>
          <a:noFill/>
        </p:spPr>
        <p:txBody>
          <a:bodyPr wrap="none" rtlCol="0">
            <a:spAutoFit/>
          </a:bodyPr>
          <a:lstStyle/>
          <a:p>
            <a:pPr algn="ctr"/>
            <a:r>
              <a:rPr lang="en-US" sz="4000" b="1">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243839" y="856750"/>
            <a:ext cx="11864430" cy="1440805"/>
            <a:chOff x="1743740" y="1446030"/>
            <a:chExt cx="8995144"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860769" y="1633214"/>
              <a:ext cx="8541218" cy="1312812"/>
              <a:chOff x="1860769" y="1633214"/>
              <a:chExt cx="8541218" cy="1312812"/>
            </a:xfrm>
          </p:grpSpPr>
          <p:sp>
            <p:nvSpPr>
              <p:cNvPr id="2" name="Chevron 1">
                <a:extLst>
                  <a:ext uri="{FF2B5EF4-FFF2-40B4-BE49-F238E27FC236}">
                    <a16:creationId xmlns:a16="http://schemas.microsoft.com/office/drawing/2014/main" id="{EEC5BB87-704D-CC47-9A9A-10F636D3F9EB}"/>
                  </a:ext>
                </a:extLst>
              </p:cNvPr>
              <p:cNvSpPr/>
              <p:nvPr/>
            </p:nvSpPr>
            <p:spPr>
              <a:xfrm>
                <a:off x="1860769" y="1792071"/>
                <a:ext cx="2096062"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387672" cy="572251"/>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4204637" y="1633214"/>
                <a:ext cx="6197350" cy="131281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Benefits of effective communication on business process</a:t>
                </a:r>
                <a:r>
                  <a:rPr lang="en-GB" sz="2400"/>
                  <a:t> </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243838" y="2300420"/>
            <a:ext cx="11864431" cy="1285912"/>
            <a:chOff x="1747279" y="3031940"/>
            <a:chExt cx="899514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864201" y="3275170"/>
              <a:ext cx="8572329" cy="1006831"/>
              <a:chOff x="1864201" y="3275170"/>
              <a:chExt cx="8572329" cy="1006831"/>
            </a:xfrm>
          </p:grpSpPr>
          <p:sp>
            <p:nvSpPr>
              <p:cNvPr id="23" name="Chevron 22">
                <a:extLst>
                  <a:ext uri="{FF2B5EF4-FFF2-40B4-BE49-F238E27FC236}">
                    <a16:creationId xmlns:a16="http://schemas.microsoft.com/office/drawing/2014/main" id="{DD4AEE1C-D258-1246-8CCD-C146CB890282}"/>
                  </a:ext>
                </a:extLst>
              </p:cNvPr>
              <p:cNvSpPr/>
              <p:nvPr/>
            </p:nvSpPr>
            <p:spPr>
              <a:xfrm>
                <a:off x="1864201" y="3374458"/>
                <a:ext cx="2094221" cy="907543"/>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082951" y="3586596"/>
                <a:ext cx="1656717" cy="588501"/>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Tantou</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51" name="CuadroTexto 395">
                <a:extLst>
                  <a:ext uri="{FF2B5EF4-FFF2-40B4-BE49-F238E27FC236}">
                    <a16:creationId xmlns:a16="http://schemas.microsoft.com/office/drawing/2014/main" id="{11C667AA-A7C1-427D-A34E-821EF8853826}"/>
                  </a:ext>
                </a:extLst>
              </p:cNvPr>
              <p:cNvSpPr txBox="1"/>
              <p:nvPr/>
            </p:nvSpPr>
            <p:spPr>
              <a:xfrm>
                <a:off x="4177172" y="3275170"/>
                <a:ext cx="6259358" cy="934679"/>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243839" y="3562657"/>
            <a:ext cx="11864432" cy="1505368"/>
            <a:chOff x="1747281" y="4609136"/>
            <a:chExt cx="8995144" cy="1732086"/>
          </a:xfrm>
        </p:grpSpPr>
        <p:sp>
          <p:nvSpPr>
            <p:cNvPr id="24" name="Chevron 23">
              <a:extLst>
                <a:ext uri="{FF2B5EF4-FFF2-40B4-BE49-F238E27FC236}">
                  <a16:creationId xmlns:a16="http://schemas.microsoft.com/office/drawing/2014/main" id="{73057DB0-D738-4945-8316-83C30EA8A060}"/>
                </a:ext>
              </a:extLst>
            </p:cNvPr>
            <p:cNvSpPr/>
            <p:nvPr/>
          </p:nvSpPr>
          <p:spPr>
            <a:xfrm>
              <a:off x="1864242" y="4870557"/>
              <a:ext cx="2094938"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253213" y="5081601"/>
              <a:ext cx="1278242" cy="602020"/>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Peter</a:t>
              </a:r>
            </a:p>
          </p:txBody>
        </p:sp>
        <p:sp>
          <p:nvSpPr>
            <p:cNvPr id="53" name="CuadroTexto 395">
              <a:extLst>
                <a:ext uri="{FF2B5EF4-FFF2-40B4-BE49-F238E27FC236}">
                  <a16:creationId xmlns:a16="http://schemas.microsoft.com/office/drawing/2014/main" id="{BC941297-3D9D-48B7-BFC7-0FAFF31EAA7B}"/>
                </a:ext>
              </a:extLst>
            </p:cNvPr>
            <p:cNvSpPr txBox="1"/>
            <p:nvPr/>
          </p:nvSpPr>
          <p:spPr>
            <a:xfrm>
              <a:off x="4137774" y="4765346"/>
              <a:ext cx="6539620" cy="1575876"/>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a:p>
              <a:endParaRPr lang="en-GB" sz="11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56" name="Rectangle 55">
              <a:extLst>
                <a:ext uri="{FF2B5EF4-FFF2-40B4-BE49-F238E27FC236}">
                  <a16:creationId xmlns:a16="http://schemas.microsoft.com/office/drawing/2014/main" id="{57C19341-FBD2-4BF4-BDC7-5C288EDA2A3B}"/>
                </a:ext>
              </a:extLst>
            </p:cNvPr>
            <p:cNvSpPr/>
            <p:nvPr/>
          </p:nvSpPr>
          <p:spPr>
            <a:xfrm>
              <a:off x="1747281" y="4609136"/>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F36C5E93-76D1-99F5-DEB4-815876770632}"/>
              </a:ext>
            </a:extLst>
          </p:cNvPr>
          <p:cNvGrpSpPr/>
          <p:nvPr/>
        </p:nvGrpSpPr>
        <p:grpSpPr>
          <a:xfrm>
            <a:off x="243840" y="4942870"/>
            <a:ext cx="11866880" cy="1761976"/>
            <a:chOff x="1747281" y="4565559"/>
            <a:chExt cx="8995144" cy="1575823"/>
          </a:xfrm>
        </p:grpSpPr>
        <p:sp>
          <p:nvSpPr>
            <p:cNvPr id="27" name="Chevron 23">
              <a:extLst>
                <a:ext uri="{FF2B5EF4-FFF2-40B4-BE49-F238E27FC236}">
                  <a16:creationId xmlns:a16="http://schemas.microsoft.com/office/drawing/2014/main" id="{97F75880-8BB9-834B-A0B6-5CDF8981E219}"/>
                </a:ext>
              </a:extLst>
            </p:cNvPr>
            <p:cNvSpPr/>
            <p:nvPr/>
          </p:nvSpPr>
          <p:spPr>
            <a:xfrm>
              <a:off x="1867176" y="4870557"/>
              <a:ext cx="2090790" cy="930343"/>
            </a:xfrm>
            <a:prstGeom prst="chevron">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28" name="TextBox 27">
              <a:extLst>
                <a:ext uri="{FF2B5EF4-FFF2-40B4-BE49-F238E27FC236}">
                  <a16:creationId xmlns:a16="http://schemas.microsoft.com/office/drawing/2014/main" id="{95DAA5AD-114A-9444-F8F1-75A903949FEE}"/>
                </a:ext>
              </a:extLst>
            </p:cNvPr>
            <p:cNvSpPr txBox="1"/>
            <p:nvPr/>
          </p:nvSpPr>
          <p:spPr>
            <a:xfrm>
              <a:off x="2099368" y="5095023"/>
              <a:ext cx="1599843" cy="467942"/>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Sancia</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33" name="CuadroTexto 395">
              <a:extLst>
                <a:ext uri="{FF2B5EF4-FFF2-40B4-BE49-F238E27FC236}">
                  <a16:creationId xmlns:a16="http://schemas.microsoft.com/office/drawing/2014/main" id="{53616D1F-28F8-D756-01A8-85941FF6FC19}"/>
                </a:ext>
              </a:extLst>
            </p:cNvPr>
            <p:cNvSpPr txBox="1"/>
            <p:nvPr/>
          </p:nvSpPr>
          <p:spPr>
            <a:xfrm>
              <a:off x="4077861" y="4941710"/>
              <a:ext cx="6597690" cy="74320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of communication used by the organisation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31" name="Rectangle 30">
              <a:extLst>
                <a:ext uri="{FF2B5EF4-FFF2-40B4-BE49-F238E27FC236}">
                  <a16:creationId xmlns:a16="http://schemas.microsoft.com/office/drawing/2014/main" id="{AA7FB725-C268-3227-4B32-2945EC380F33}"/>
                </a:ext>
              </a:extLst>
            </p:cNvPr>
            <p:cNvSpPr/>
            <p:nvPr/>
          </p:nvSpPr>
          <p:spPr>
            <a:xfrm>
              <a:off x="1747281" y="4565559"/>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720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a:xfrm>
            <a:off x="348455" y="452718"/>
            <a:ext cx="11095410" cy="793312"/>
          </a:xfrm>
        </p:spPr>
        <p:txBody>
          <a:bodyPr/>
          <a:lstStyle/>
          <a:p>
            <a:r>
              <a:rPr lang="en-GB" b="1" u="sng">
                <a:latin typeface="Arial"/>
                <a:cs typeface="Arial"/>
              </a:rPr>
              <a:t>Introduction -</a:t>
            </a:r>
            <a:r>
              <a:rPr lang="en-GB" b="1" u="sng">
                <a:latin typeface="Arial"/>
                <a:ea typeface="+mj-lt"/>
                <a:cs typeface="Arial"/>
              </a:rPr>
              <a:t> </a:t>
            </a:r>
            <a:r>
              <a:rPr lang="en-GB" b="1" u="sng">
                <a:ea typeface="+mj-lt"/>
                <a:cs typeface="+mj-lt"/>
              </a:rPr>
              <a:t>Background of Company</a:t>
            </a:r>
            <a:endParaRPr lang="en-GB" b="1" u="sng">
              <a:latin typeface="Arial" panose="020B0604020202020204" pitchFamily="34" charset="0"/>
              <a:cs typeface="Arial" panose="020B0604020202020204" pitchFamily="34" charset="0"/>
            </a:endParaRPr>
          </a:p>
        </p:txBody>
      </p:sp>
      <p:pic>
        <p:nvPicPr>
          <p:cNvPr id="8" name="Picture 8" descr="Text&#10;&#10;Description automatically generated">
            <a:extLst>
              <a:ext uri="{FF2B5EF4-FFF2-40B4-BE49-F238E27FC236}">
                <a16:creationId xmlns:a16="http://schemas.microsoft.com/office/drawing/2014/main" id="{91EDD502-62A9-925E-5B9D-5386D3B868A1}"/>
              </a:ext>
            </a:extLst>
          </p:cNvPr>
          <p:cNvPicPr>
            <a:picLocks noGrp="1" noChangeAspect="1"/>
          </p:cNvPicPr>
          <p:nvPr>
            <p:ph idx="1"/>
          </p:nvPr>
        </p:nvPicPr>
        <p:blipFill>
          <a:blip r:embed="rId2"/>
          <a:stretch>
            <a:fillRect/>
          </a:stretch>
        </p:blipFill>
        <p:spPr>
          <a:xfrm>
            <a:off x="412749" y="1354912"/>
            <a:ext cx="11434947" cy="5222399"/>
          </a:xfrm>
        </p:spPr>
      </p:pic>
    </p:spTree>
    <p:extLst>
      <p:ext uri="{BB962C8B-B14F-4D97-AF65-F5344CB8AC3E}">
        <p14:creationId xmlns:p14="http://schemas.microsoft.com/office/powerpoint/2010/main" val="1212520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a:xfrm>
            <a:off x="181768" y="166968"/>
            <a:ext cx="11821690" cy="698062"/>
          </a:xfrm>
        </p:spPr>
        <p:txBody>
          <a:bodyPr/>
          <a:lstStyle/>
          <a:p>
            <a:r>
              <a:rPr lang="en-GB" sz="4000" b="1" u="sng">
                <a:latin typeface="Arial"/>
                <a:cs typeface="Arial"/>
              </a:rPr>
              <a:t>Introduction – What is Effective Communication</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sz="2800">
              <a:latin typeface="Arial" panose="020B0604020202020204" pitchFamily="34" charset="0"/>
              <a:cs typeface="Arial" panose="020B0604020202020204" pitchFamily="34" charset="0"/>
            </a:endParaRPr>
          </a:p>
        </p:txBody>
      </p:sp>
      <p:pic>
        <p:nvPicPr>
          <p:cNvPr id="9" name="Picture 9" descr="Graphical user interface, diagram&#10;&#10;Description automatically generated">
            <a:extLst>
              <a:ext uri="{FF2B5EF4-FFF2-40B4-BE49-F238E27FC236}">
                <a16:creationId xmlns:a16="http://schemas.microsoft.com/office/drawing/2014/main" id="{975ED96B-CDBE-E03E-702A-1ECA82058ED0}"/>
              </a:ext>
            </a:extLst>
          </p:cNvPr>
          <p:cNvPicPr>
            <a:picLocks noChangeAspect="1"/>
          </p:cNvPicPr>
          <p:nvPr/>
        </p:nvPicPr>
        <p:blipFill>
          <a:blip r:embed="rId2"/>
          <a:stretch>
            <a:fillRect/>
          </a:stretch>
        </p:blipFill>
        <p:spPr>
          <a:xfrm>
            <a:off x="8105775" y="3485813"/>
            <a:ext cx="3898106" cy="2545659"/>
          </a:xfrm>
          <a:prstGeom prst="rect">
            <a:avLst/>
          </a:prstGeom>
        </p:spPr>
      </p:pic>
      <p:sp>
        <p:nvSpPr>
          <p:cNvPr id="3" name="TextBox 2">
            <a:extLst>
              <a:ext uri="{FF2B5EF4-FFF2-40B4-BE49-F238E27FC236}">
                <a16:creationId xmlns:a16="http://schemas.microsoft.com/office/drawing/2014/main" id="{9CCDE024-7AA8-5CFD-A645-910E45B5B898}"/>
              </a:ext>
            </a:extLst>
          </p:cNvPr>
          <p:cNvSpPr txBox="1"/>
          <p:nvPr/>
        </p:nvSpPr>
        <p:spPr>
          <a:xfrm>
            <a:off x="9160099" y="1352281"/>
            <a:ext cx="2527477" cy="1223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Content Placeholder 5">
            <a:extLst>
              <a:ext uri="{FF2B5EF4-FFF2-40B4-BE49-F238E27FC236}">
                <a16:creationId xmlns:a16="http://schemas.microsoft.com/office/drawing/2014/main" id="{0CAC04EF-89E6-F437-1CB3-135D548147CD}"/>
              </a:ext>
            </a:extLst>
          </p:cNvPr>
          <p:cNvSpPr>
            <a:spLocks noGrp="1"/>
          </p:cNvSpPr>
          <p:nvPr>
            <p:ph idx="1"/>
          </p:nvPr>
        </p:nvSpPr>
        <p:spPr>
          <a:xfrm>
            <a:off x="287650" y="926017"/>
            <a:ext cx="7948428" cy="5708748"/>
          </a:xfrm>
        </p:spPr>
        <p:txBody>
          <a:bodyPr vert="horz" lIns="91440" tIns="45720" rIns="91440" bIns="45720" rtlCol="0" anchor="t">
            <a:noAutofit/>
          </a:bodyPr>
          <a:lstStyle/>
          <a:p>
            <a:pPr algn="just"/>
            <a:r>
              <a:rPr lang="en-GB">
                <a:latin typeface="Arial"/>
                <a:ea typeface="+mj-lt"/>
                <a:cs typeface="+mj-lt"/>
              </a:rPr>
              <a:t>Effective communication – Communication is the means by which information or instructions are exchanged. Effective communication  is a two-way process whereby the received meaning is the same as the transmitted meaning (APM Body of Knowledge, 2012, P. 52-53).</a:t>
            </a:r>
            <a:endParaRPr lang="en-GB">
              <a:latin typeface="Arial"/>
              <a:cs typeface="Arial"/>
            </a:endParaRPr>
          </a:p>
          <a:p>
            <a:pPr marL="0" indent="0" algn="just">
              <a:buClr>
                <a:srgbClr val="EF53A5"/>
              </a:buClr>
              <a:buNone/>
            </a:pPr>
            <a:endParaRPr lang="en-GB">
              <a:latin typeface="Arial"/>
              <a:cs typeface="Arial"/>
            </a:endParaRPr>
          </a:p>
          <a:p>
            <a:pPr>
              <a:buClr>
                <a:srgbClr val="EF53A5"/>
              </a:buClr>
            </a:pPr>
            <a:r>
              <a:rPr lang="en-GB">
                <a:latin typeface="Arial"/>
                <a:ea typeface="+mj-lt"/>
                <a:cs typeface="+mj-lt"/>
              </a:rPr>
              <a:t>Different ways of communication includes: Facial expression, body gestures, eye contacts, hands,  writing,  drawing, touching and so on. </a:t>
            </a:r>
            <a:endParaRPr lang="en-GB">
              <a:latin typeface="Arial"/>
              <a:cs typeface="Arial"/>
            </a:endParaRPr>
          </a:p>
          <a:p>
            <a:pPr>
              <a:buClr>
                <a:srgbClr val="EF53A5"/>
              </a:buClr>
            </a:pPr>
            <a:endParaRPr lang="en-GB">
              <a:latin typeface="Arial"/>
              <a:cs typeface="Arial"/>
            </a:endParaRPr>
          </a:p>
          <a:p>
            <a:pPr>
              <a:buClr>
                <a:srgbClr val="EF53A5"/>
              </a:buClr>
            </a:pPr>
            <a:r>
              <a:rPr lang="en-GB">
                <a:latin typeface="Arial"/>
                <a:ea typeface="+mj-lt"/>
                <a:cs typeface="+mj-lt"/>
              </a:rPr>
              <a:t>Different elements of effective communication include: the sender, receiver, medium of communication, information being communicated and feedback as shown in figure 1.</a:t>
            </a:r>
            <a:endParaRPr lang="en-GB">
              <a:latin typeface="Arial"/>
              <a:cs typeface="Arial"/>
            </a:endParaRPr>
          </a:p>
          <a:p>
            <a:pPr marL="0" indent="0">
              <a:buClr>
                <a:srgbClr val="EF53A5"/>
              </a:buClr>
              <a:buNone/>
            </a:pPr>
            <a:endParaRPr lang="en-GB">
              <a:latin typeface="Arial"/>
              <a:cs typeface="Arial"/>
            </a:endParaRPr>
          </a:p>
          <a:p>
            <a:pPr>
              <a:buClr>
                <a:srgbClr val="EF53A5"/>
              </a:buClr>
            </a:pPr>
            <a:r>
              <a:rPr lang="en-GB">
                <a:latin typeface="Arial"/>
                <a:ea typeface="+mj-lt"/>
                <a:cs typeface="+mj-lt"/>
              </a:rPr>
              <a:t>It is important that the person sending the message understands that the receiver have the capability to understand the message.</a:t>
            </a:r>
            <a:endParaRPr lang="en-GB">
              <a:latin typeface="Arial"/>
              <a:cs typeface="Arial"/>
            </a:endParaRPr>
          </a:p>
        </p:txBody>
      </p:sp>
    </p:spTree>
    <p:extLst>
      <p:ext uri="{BB962C8B-B14F-4D97-AF65-F5344CB8AC3E}">
        <p14:creationId xmlns:p14="http://schemas.microsoft.com/office/powerpoint/2010/main" val="35071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312313" y="209851"/>
            <a:ext cx="11041487" cy="574389"/>
          </a:xfrm>
        </p:spPr>
        <p:txBody>
          <a:bodyPr>
            <a:normAutofit fontScale="90000"/>
          </a:bodyPr>
          <a:lstStyle/>
          <a:p>
            <a:pPr algn="ctr"/>
            <a:r>
              <a:rPr lang="en-GB" sz="3200" b="1" u="sng">
                <a:latin typeface="Arial"/>
                <a:ea typeface="+mj-lt"/>
                <a:cs typeface="+mj-lt"/>
              </a:rPr>
              <a:t>Benefits of effective communication in </a:t>
            </a:r>
            <a:r>
              <a:rPr lang="en-GB" sz="3200" b="1" u="sng" err="1">
                <a:latin typeface="Arial"/>
                <a:ea typeface="+mj-lt"/>
                <a:cs typeface="+mj-lt"/>
              </a:rPr>
              <a:t>Runwood</a:t>
            </a:r>
            <a:r>
              <a:rPr lang="en-GB" sz="3200" b="1" u="sng">
                <a:latin typeface="Arial"/>
                <a:ea typeface="+mj-lt"/>
                <a:cs typeface="+mj-lt"/>
              </a:rPr>
              <a:t> Care Home</a:t>
            </a: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158915" y="3609263"/>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539599" y="1798730"/>
            <a:ext cx="11731925" cy="435649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u="sng">
              <a:latin typeface="Arial" panose="020B0604020202020204" pitchFamily="34" charset="0"/>
              <a:cs typeface="Arial" panose="020B0604020202020204" pitchFamily="34" charset="0"/>
            </a:endParaRPr>
          </a:p>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1966740-73B2-88FA-E124-F2C429452F5F}"/>
              </a:ext>
            </a:extLst>
          </p:cNvPr>
          <p:cNvSpPr>
            <a:spLocks noGrp="1"/>
          </p:cNvSpPr>
          <p:nvPr>
            <p:ph idx="1"/>
          </p:nvPr>
        </p:nvSpPr>
        <p:spPr>
          <a:xfrm>
            <a:off x="319848" y="872356"/>
            <a:ext cx="11651103" cy="5826803"/>
          </a:xfrm>
        </p:spPr>
        <p:txBody>
          <a:bodyPr vert="horz" lIns="91440" tIns="45720" rIns="91440" bIns="45720" rtlCol="0" anchor="t">
            <a:noAutofit/>
          </a:bodyPr>
          <a:lstStyle/>
          <a:p>
            <a:r>
              <a:rPr lang="en-GB" sz="2300">
                <a:latin typeface="Arial"/>
                <a:ea typeface="+mj-lt"/>
                <a:cs typeface="+mj-lt"/>
              </a:rPr>
              <a:t>It is important for the safety of the clients/patients – Understanding the needs of the clients/patients. This helps to reduce medical errors and mistakes</a:t>
            </a:r>
            <a:endParaRPr lang="en-GB" sz="2300">
              <a:latin typeface="Arial"/>
              <a:cs typeface="Arial"/>
            </a:endParaRPr>
          </a:p>
          <a:p>
            <a:pPr>
              <a:buClr>
                <a:srgbClr val="EF53A5"/>
              </a:buClr>
            </a:pPr>
            <a:r>
              <a:rPr lang="en-GB" sz="2300">
                <a:latin typeface="Arial"/>
                <a:ea typeface="+mj-lt"/>
                <a:cs typeface="+mj-lt"/>
              </a:rPr>
              <a:t>It allows shared decision making in a patient-centred care (Faiman and </a:t>
            </a:r>
            <a:r>
              <a:rPr lang="en-GB" sz="2300" err="1">
                <a:latin typeface="Arial"/>
                <a:ea typeface="+mj-lt"/>
                <a:cs typeface="+mj-lt"/>
              </a:rPr>
              <a:t>Tariman</a:t>
            </a:r>
            <a:r>
              <a:rPr lang="en-GB" sz="2300">
                <a:latin typeface="Arial"/>
                <a:ea typeface="+mj-lt"/>
                <a:cs typeface="+mj-lt"/>
              </a:rPr>
              <a:t> 2019).</a:t>
            </a:r>
            <a:endParaRPr lang="en-GB" sz="2300">
              <a:latin typeface="Arial"/>
              <a:cs typeface="Arial"/>
            </a:endParaRPr>
          </a:p>
          <a:p>
            <a:pPr>
              <a:buClr>
                <a:srgbClr val="EF53A5"/>
              </a:buClr>
            </a:pPr>
            <a:r>
              <a:rPr lang="en-GB" sz="2300">
                <a:latin typeface="Arial"/>
                <a:ea typeface="+mj-lt"/>
                <a:cs typeface="+mj-lt"/>
              </a:rPr>
              <a:t>It allows the management of the Care home to convey information to all staff about the vision and code of conduct that ensures the delivery of the strategy of the care home.</a:t>
            </a:r>
            <a:endParaRPr lang="en-GB" sz="2300">
              <a:latin typeface="Arial"/>
              <a:cs typeface="Arial"/>
            </a:endParaRPr>
          </a:p>
          <a:p>
            <a:pPr>
              <a:buClr>
                <a:srgbClr val="EF53A5"/>
              </a:buClr>
            </a:pPr>
            <a:r>
              <a:rPr lang="en-GB" sz="2300">
                <a:latin typeface="Arial"/>
                <a:ea typeface="+mj-lt"/>
                <a:cs typeface="+mj-lt"/>
              </a:rPr>
              <a:t>It helps the care team to work effectively and efficiently</a:t>
            </a:r>
            <a:endParaRPr lang="en-GB" sz="2300">
              <a:latin typeface="Arial"/>
              <a:cs typeface="Arial"/>
            </a:endParaRPr>
          </a:p>
          <a:p>
            <a:pPr>
              <a:buClr>
                <a:srgbClr val="EF53A5"/>
              </a:buClr>
            </a:pPr>
            <a:r>
              <a:rPr lang="en-GB" sz="2300">
                <a:latin typeface="Arial"/>
                <a:ea typeface="+mj-lt"/>
                <a:cs typeface="+mj-lt"/>
              </a:rPr>
              <a:t>Effective communication allows effective cross-cultural communication as the society is getting more diverse (Huczynski and Buchanan, 2001) </a:t>
            </a:r>
            <a:endParaRPr lang="en-GB" sz="2300">
              <a:latin typeface="Arial"/>
              <a:cs typeface="Arial"/>
            </a:endParaRPr>
          </a:p>
          <a:p>
            <a:pPr>
              <a:buClr>
                <a:srgbClr val="EF53A5"/>
              </a:buClr>
            </a:pPr>
            <a:r>
              <a:rPr lang="en-GB" sz="2300">
                <a:latin typeface="Arial"/>
                <a:ea typeface="+mj-lt"/>
                <a:cs typeface="+mj-lt"/>
              </a:rPr>
              <a:t>As new communication methods keep coming out, it is important to be able to tap into them effectively for an improved quality of care</a:t>
            </a:r>
            <a:endParaRPr lang="en-GB" sz="2300">
              <a:latin typeface="Arial"/>
              <a:cs typeface="Arial"/>
            </a:endParaRPr>
          </a:p>
          <a:p>
            <a:pPr>
              <a:buClr>
                <a:srgbClr val="EF53A5"/>
              </a:buClr>
            </a:pPr>
            <a:r>
              <a:rPr lang="en-GB" sz="2300">
                <a:latin typeface="Arial"/>
                <a:ea typeface="+mj-lt"/>
                <a:cs typeface="+mj-lt"/>
              </a:rPr>
              <a:t>In case of unfortunate death of clients (as this is inevitable in an adult care home), effective communication to the bereaved family is very important.</a:t>
            </a:r>
            <a:endParaRPr lang="en-GB" sz="2300">
              <a:latin typeface="Arial"/>
              <a:cs typeface="Arial"/>
            </a:endParaRPr>
          </a:p>
          <a:p>
            <a:pPr>
              <a:buClr>
                <a:srgbClr val="EF53A5"/>
              </a:buClr>
            </a:pPr>
            <a:endParaRPr lang="en-GB"/>
          </a:p>
        </p:txBody>
      </p:sp>
    </p:spTree>
    <p:extLst>
      <p:ext uri="{BB962C8B-B14F-4D97-AF65-F5344CB8AC3E}">
        <p14:creationId xmlns:p14="http://schemas.microsoft.com/office/powerpoint/2010/main" val="5347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391606506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t>2</a:t>
                      </a:r>
                      <a:r>
                        <a:rPr lang="en-GB" sz="2400" baseline="30000"/>
                        <a:t>nd</a:t>
                      </a:r>
                      <a:r>
                        <a:rPr lang="en-GB" sz="2400"/>
                        <a:t> </a:t>
                      </a:r>
                      <a:r>
                        <a:rPr lang="en-GB" sz="2400">
                          <a:latin typeface="Arial" panose="020B0604020202020204" pitchFamily="34" charset="0"/>
                          <a:cs typeface="Arial" panose="020B0604020202020204" pitchFamily="34" charset="0"/>
                        </a:rPr>
                        <a:t>Presenter</a:t>
                      </a:r>
                      <a:r>
                        <a:rPr lang="en-GB" sz="2400"/>
                        <a:t>:</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err="1">
                          <a:latin typeface="Arial" panose="020B0604020202020204" pitchFamily="34" charset="0"/>
                          <a:cs typeface="Arial" panose="020B0604020202020204" pitchFamily="34" charset="0"/>
                        </a:rPr>
                        <a:t>Tantou</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Sisay</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2121741</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90060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16696"/>
            <a:ext cx="7354889" cy="4488586"/>
          </a:xfrm>
        </p:spPr>
        <p:txBody>
          <a:bodyPr>
            <a:normAutofit fontScale="77500" lnSpcReduction="20000"/>
          </a:bodyPr>
          <a:lstStyle/>
          <a:p>
            <a:r>
              <a:rPr lang="en-GB" sz="3000" b="0" i="0" baseline="-25000">
                <a:solidFill>
                  <a:srgbClr val="BDC1C6"/>
                </a:solidFill>
                <a:effectLst/>
                <a:latin typeface="arial" panose="020B0604020202020204" pitchFamily="34" charset="0"/>
              </a:rPr>
              <a:t>Media richness can be described as </a:t>
            </a:r>
            <a:r>
              <a:rPr lang="en-GB" sz="3000" b="1" i="0" baseline="-25000">
                <a:solidFill>
                  <a:srgbClr val="BDC1C6"/>
                </a:solidFill>
                <a:effectLst/>
                <a:latin typeface="arial" panose="020B0604020202020204" pitchFamily="34" charset="0"/>
              </a:rPr>
              <a:t>the ability of information to change understanding within a time interval</a:t>
            </a:r>
            <a:r>
              <a:rPr lang="en-GB" sz="3000" b="0" i="0" baseline="-25000">
                <a:solidFill>
                  <a:srgbClr val="BDC1C6"/>
                </a:solidFill>
                <a:effectLst/>
                <a:latin typeface="arial" panose="020B0604020202020204" pitchFamily="34" charset="0"/>
              </a:rPr>
              <a:t>. Communication transactions that can overcome different frames of reference or clarify ambiguous issues to change understanding in a timely manner are considered rich.</a:t>
            </a:r>
            <a:endParaRPr lang="en-US" sz="3000" b="0" i="0" baseline="-25000">
              <a:solidFill>
                <a:srgbClr val="BDC1C6"/>
              </a:solidFill>
              <a:effectLst/>
              <a:latin typeface="arial" panose="020B0604020202020204" pitchFamily="34" charset="0"/>
            </a:endParaRPr>
          </a:p>
          <a:p>
            <a:pPr marL="0" indent="0">
              <a:buNone/>
            </a:pPr>
            <a:endParaRPr lang="en-US" b="0" i="0">
              <a:effectLst/>
              <a:latin typeface="Arial" panose="020B0604020202020204" pitchFamily="34" charset="0"/>
            </a:endParaRPr>
          </a:p>
          <a:p>
            <a:pPr marL="0" indent="0">
              <a:buNone/>
            </a:pPr>
            <a:r>
              <a:rPr lang="en-GB" b="0" i="0">
                <a:solidFill>
                  <a:srgbClr val="BDC1C6"/>
                </a:solidFill>
                <a:effectLst/>
                <a:latin typeface="arial" panose="020B0604020202020204" pitchFamily="34" charset="0"/>
              </a:rPr>
              <a:t>Media richness theory was developed in the mid-1980s by </a:t>
            </a:r>
            <a:r>
              <a:rPr lang="en-GB" b="0" i="0" err="1">
                <a:solidFill>
                  <a:srgbClr val="BDC1C6"/>
                </a:solidFill>
                <a:effectLst/>
                <a:latin typeface="arial" panose="020B0604020202020204" pitchFamily="34" charset="0"/>
              </a:rPr>
              <a:t>organiza</a:t>
            </a:r>
            <a:r>
              <a:rPr lang="en-GB" b="0" i="0">
                <a:solidFill>
                  <a:srgbClr val="BDC1C6"/>
                </a:solidFill>
                <a:effectLst/>
                <a:latin typeface="arial" panose="020B0604020202020204" pitchFamily="34" charset="0"/>
              </a:rPr>
              <a:t>- </a:t>
            </a:r>
            <a:r>
              <a:rPr lang="en-GB" b="0" i="0" err="1">
                <a:solidFill>
                  <a:srgbClr val="BDC1C6"/>
                </a:solidFill>
                <a:effectLst/>
                <a:latin typeface="arial" panose="020B0604020202020204" pitchFamily="34" charset="0"/>
              </a:rPr>
              <a:t>tional</a:t>
            </a:r>
            <a:r>
              <a:rPr lang="en-GB" b="0" i="0">
                <a:solidFill>
                  <a:srgbClr val="BDC1C6"/>
                </a:solidFill>
                <a:effectLst/>
                <a:latin typeface="arial" panose="020B0604020202020204" pitchFamily="34" charset="0"/>
              </a:rPr>
              <a:t> scholars, </a:t>
            </a:r>
            <a:r>
              <a:rPr lang="en-GB" b="1" i="0">
                <a:solidFill>
                  <a:srgbClr val="BDC1C6"/>
                </a:solidFill>
                <a:effectLst/>
                <a:latin typeface="arial" panose="020B0604020202020204" pitchFamily="34" charset="0"/>
              </a:rPr>
              <a:t>Daft and </a:t>
            </a:r>
            <a:r>
              <a:rPr lang="en-GB" b="1" i="0" err="1">
                <a:solidFill>
                  <a:srgbClr val="BDC1C6"/>
                </a:solidFill>
                <a:effectLst/>
                <a:latin typeface="arial" panose="020B0604020202020204" pitchFamily="34" charset="0"/>
              </a:rPr>
              <a:t>Lengel</a:t>
            </a:r>
            <a:r>
              <a:rPr lang="en-GB" b="0" i="0">
                <a:solidFill>
                  <a:srgbClr val="BDC1C6"/>
                </a:solidFill>
                <a:effectLst/>
                <a:latin typeface="arial" panose="020B0604020202020204" pitchFamily="34" charset="0"/>
              </a:rPr>
              <a:t> (and later with Trevino) and became very popular along with the diffusion of electronic communication media (e.g., email in 1990s).</a:t>
            </a:r>
            <a:endParaRPr lang="en-US">
              <a:solidFill>
                <a:srgbClr val="BDC1C6"/>
              </a:solidFill>
              <a:latin typeface="arial" panose="020B0604020202020204" pitchFamily="34" charset="0"/>
            </a:endParaRPr>
          </a:p>
          <a:p>
            <a:pPr marL="0" indent="0">
              <a:buNone/>
            </a:pPr>
            <a:r>
              <a:rPr lang="en-US">
                <a:solidFill>
                  <a:srgbClr val="BDC1C6"/>
                </a:solidFill>
                <a:latin typeface="arial" panose="020B0604020202020204" pitchFamily="34" charset="0"/>
              </a:rPr>
              <a:t>The </a:t>
            </a:r>
            <a:r>
              <a:rPr lang="en-US" b="0" i="0">
                <a:effectLst/>
                <a:latin typeface="Arial" panose="020B0604020202020204" pitchFamily="34" charset="0"/>
              </a:rPr>
              <a:t>m</a:t>
            </a:r>
            <a:r>
              <a:rPr lang="en-GB" b="0" i="0" err="1">
                <a:effectLst/>
                <a:latin typeface="Arial" panose="020B0604020202020204" pitchFamily="34" charset="0"/>
              </a:rPr>
              <a:t>edia</a:t>
            </a:r>
            <a:r>
              <a:rPr lang="en-GB" b="0" i="0">
                <a:effectLst/>
                <a:latin typeface="Arial" panose="020B0604020202020204" pitchFamily="34" charset="0"/>
              </a:rPr>
              <a:t> richness theory states that all communication media vary in their ability to enable users to communicate and to change understanding.</a:t>
            </a:r>
            <a:r>
              <a:rPr lang="en-GB" b="0" i="0" u="none" strike="noStrike" baseline="30000">
                <a:effectLst/>
                <a:latin typeface="Arial" panose="020B0604020202020204" pitchFamily="34" charset="0"/>
                <a:hlinkClick r:id="rId2">
                  <a:extLst>
                    <a:ext uri="{A12FA001-AC4F-418D-AE19-62706E023703}">
                      <ahyp:hlinkClr xmlns:ahyp="http://schemas.microsoft.com/office/drawing/2018/hyperlinkcolor" val="tx"/>
                    </a:ext>
                  </a:extLst>
                </a:hlinkClick>
              </a:rPr>
              <a:t>[4]</a:t>
            </a:r>
            <a:r>
              <a:rPr lang="en-GB" b="0" i="0">
                <a:effectLst/>
                <a:latin typeface="Arial" panose="020B0604020202020204" pitchFamily="34" charset="0"/>
              </a:rPr>
              <a:t> </a:t>
            </a:r>
            <a:r>
              <a:rPr lang="en-GB" b="0" i="0" err="1">
                <a:effectLst/>
                <a:latin typeface="Arial" panose="020B0604020202020204" pitchFamily="34" charset="0"/>
              </a:rPr>
              <a:t>Th</a:t>
            </a:r>
            <a:r>
              <a:rPr lang="en-US" b="0" i="0">
                <a:effectLst/>
                <a:latin typeface="Arial" panose="020B0604020202020204" pitchFamily="34" charset="0"/>
              </a:rPr>
              <a:t>e</a:t>
            </a:r>
            <a:r>
              <a:rPr lang="en-GB" b="0" i="0">
                <a:effectLst/>
                <a:latin typeface="Arial" panose="020B0604020202020204" pitchFamily="34" charset="0"/>
              </a:rPr>
              <a:t> of this ability is known as a medium's "richness." MRT places all communication media on a continuous scale based on their ability to adequately communicate a complex message.</a:t>
            </a:r>
            <a:r>
              <a:rPr lang="en-GB" b="0" i="0" u="none" strike="noStrike" baseline="30000">
                <a:effectLst/>
                <a:latin typeface="Arial" panose="020B0604020202020204" pitchFamily="34" charset="0"/>
                <a:hlinkClick r:id="rId3">
                  <a:extLst>
                    <a:ext uri="{A12FA001-AC4F-418D-AE19-62706E023703}">
                      <ahyp:hlinkClr xmlns:ahyp="http://schemas.microsoft.com/office/drawing/2018/hyperlinkcolor" val="tx"/>
                    </a:ext>
                  </a:extLst>
                </a:hlinkClick>
              </a:rPr>
              <a:t>[5]</a:t>
            </a:r>
            <a:r>
              <a:rPr lang="en-GB" b="0" i="0">
                <a:effectLst/>
                <a:latin typeface="Arial" panose="020B0604020202020204" pitchFamily="34" charset="0"/>
              </a:rPr>
              <a:t> Media that can efficiently overcome different frames of reference and clarify ambiguous issues are considered to be richer whereas communications media that require more time to convey understanding are deemed less rich.</a:t>
            </a:r>
            <a:endParaRPr lang="en-GB">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 </a:t>
            </a:r>
            <a:endParaRPr lang="en-GB" sz="3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4C1F41C-2580-DE81-03CC-B55A19306F9F}"/>
              </a:ext>
            </a:extLst>
          </p:cNvPr>
          <p:cNvPicPr>
            <a:picLocks noChangeAspect="1"/>
          </p:cNvPicPr>
          <p:nvPr/>
        </p:nvPicPr>
        <p:blipFill>
          <a:blip r:embed="rId4"/>
          <a:stretch>
            <a:fillRect/>
          </a:stretch>
        </p:blipFill>
        <p:spPr>
          <a:xfrm>
            <a:off x="7955334" y="1655486"/>
            <a:ext cx="4191000" cy="4749796"/>
          </a:xfrm>
          <a:prstGeom prst="rect">
            <a:avLst/>
          </a:prstGeom>
        </p:spPr>
      </p:pic>
    </p:spTree>
    <p:extLst>
      <p:ext uri="{BB962C8B-B14F-4D97-AF65-F5344CB8AC3E}">
        <p14:creationId xmlns:p14="http://schemas.microsoft.com/office/powerpoint/2010/main" val="279233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04273"/>
            <a:ext cx="9046519" cy="3674064"/>
          </a:xfrm>
        </p:spPr>
        <p:txBody>
          <a:bodyPr>
            <a:normAutofit fontScale="25000" lnSpcReduction="20000"/>
          </a:bodyPr>
          <a:lstStyle/>
          <a:p>
            <a:pPr marL="0" indent="0">
              <a:buNone/>
            </a:pPr>
            <a:r>
              <a:rPr lang="en-GB" sz="5500" b="0" i="0">
                <a:effectLst/>
                <a:latin typeface="Arial" panose="020B0604020202020204" pitchFamily="34" charset="0"/>
                <a:cs typeface="Arial" panose="020B0604020202020204" pitchFamily="34" charset="0"/>
              </a:rPr>
              <a:t>recent years, patients’ and providers’ use of technology has been gaining more prevalence as patients communicate more regularly with their physicians using technology [</a:t>
            </a:r>
            <a:r>
              <a:rPr lang="en-GB" sz="5500" b="0" i="0" u="sng">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3</a:t>
            </a:r>
            <a:r>
              <a:rPr lang="en-GB" sz="5500" b="0" i="0">
                <a:effectLst/>
                <a:latin typeface="Arial" panose="020B0604020202020204" pitchFamily="34" charset="0"/>
                <a:cs typeface="Arial" panose="020B0604020202020204" pitchFamily="34" charset="0"/>
              </a:rPr>
              <a:t>] and an emphasis has been placed on telemedicine. According to a report by the American College of Surgeons [</a:t>
            </a:r>
            <a:r>
              <a:rPr lang="en-GB" sz="5500" b="0" i="0" u="sng">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4</a:t>
            </a:r>
            <a:r>
              <a:rPr lang="en-GB" sz="5500" b="0" i="0">
                <a:effectLst/>
                <a:latin typeface="Arial" panose="020B0604020202020204" pitchFamily="34" charset="0"/>
                <a:cs typeface="Arial" panose="020B0604020202020204" pitchFamily="34" charset="0"/>
              </a:rPr>
              <a:t>], physicians no longer make house calls, and for a growing number of patients, text messaging and telemedicine have become alternatives to phone calls and traditional office visits. Several studies have shown patients’ use of email, patient portals, and secure messaging to communicate with their physicians [</a:t>
            </a:r>
            <a:r>
              <a:rPr lang="en-GB" sz="5500" b="0" i="0" u="sng">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5</a:t>
            </a:r>
            <a:r>
              <a:rPr lang="en-GB" sz="5500" b="0" i="0">
                <a:effectLst/>
                <a:latin typeface="Arial" panose="020B0604020202020204" pitchFamily="34" charset="0"/>
                <a:cs typeface="Arial" panose="020B0604020202020204" pitchFamily="34" charset="0"/>
              </a:rPr>
              <a:t>]. Research has also examined how information technology (IT)–mediated communication among patients with chronic disease can improve their health outcomes [</a:t>
            </a:r>
            <a:r>
              <a:rPr lang="en-GB" sz="5500" b="0" i="0" u="sng">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6</a:t>
            </a:r>
            <a:r>
              <a:rPr lang="en-GB" sz="5500" b="0" i="0">
                <a:effectLst/>
                <a:latin typeface="Arial" panose="020B0604020202020204" pitchFamily="34" charset="0"/>
                <a:cs typeface="Arial" panose="020B0604020202020204" pitchFamily="34" charset="0"/>
              </a:rPr>
              <a:t>,</a:t>
            </a:r>
            <a:r>
              <a:rPr lang="en-GB" sz="5500" b="0" i="0" u="sng">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7</a:t>
            </a:r>
            <a:r>
              <a:rPr lang="en-GB" sz="5500" b="0" i="0">
                <a:effectLst/>
                <a:latin typeface="Arial" panose="020B0604020202020204" pitchFamily="34" charset="0"/>
                <a:cs typeface="Arial" panose="020B0604020202020204" pitchFamily="34" charset="0"/>
              </a:rPr>
              <a:t>] and how media differ in effectiveness according to the communication process for which they are used (</a:t>
            </a:r>
            <a:r>
              <a:rPr lang="en-GB" sz="5500" b="0" i="0" err="1">
                <a:effectLst/>
                <a:latin typeface="Arial" panose="020B0604020202020204" pitchFamily="34" charset="0"/>
                <a:cs typeface="Arial" panose="020B0604020202020204" pitchFamily="34" charset="0"/>
              </a:rPr>
              <a:t>eg</a:t>
            </a:r>
            <a:r>
              <a:rPr lang="en-GB" sz="5500" b="0" i="0">
                <a:effectLst/>
                <a:latin typeface="Arial" panose="020B0604020202020204" pitchFamily="34" charset="0"/>
                <a:cs typeface="Arial" panose="020B0604020202020204" pitchFamily="34" charset="0"/>
              </a:rPr>
              <a:t>, scheduling an appointment and discussing acute symptoms). However, few studies have examined if patients’ perceptions of communication effectiveness differ between IT-mediated communication and face-to-face (</a:t>
            </a:r>
            <a:r>
              <a:rPr lang="en-GB" sz="5500" b="0" i="0" err="1">
                <a:effectLst/>
                <a:latin typeface="Arial" panose="020B0604020202020204" pitchFamily="34" charset="0"/>
                <a:cs typeface="Arial" panose="020B0604020202020204" pitchFamily="34" charset="0"/>
              </a:rPr>
              <a:t>FtF</a:t>
            </a:r>
            <a:r>
              <a:rPr lang="en-GB" sz="5500" b="0" i="0">
                <a:effectLst/>
                <a:latin typeface="Arial" panose="020B0604020202020204" pitchFamily="34" charset="0"/>
                <a:cs typeface="Arial" panose="020B0604020202020204" pitchFamily="34" charset="0"/>
              </a:rPr>
              <a:t>) communication</a:t>
            </a:r>
            <a:r>
              <a:rPr lang="en-US" sz="32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a:p>
            <a:pPr marL="0" indent="0">
              <a:buNone/>
            </a:pPr>
            <a:r>
              <a:rPr lang="en-US" sz="5600">
                <a:latin typeface="Arial" panose="020B0604020202020204" pitchFamily="34" charset="0"/>
                <a:cs typeface="Arial" panose="020B0604020202020204" pitchFamily="34" charset="0"/>
              </a:rPr>
              <a:t> the </a:t>
            </a:r>
            <a:r>
              <a:rPr lang="en-GB" sz="5600" b="1" i="0">
                <a:effectLst/>
                <a:latin typeface="Arial" panose="020B0604020202020204" pitchFamily="34" charset="0"/>
                <a:cs typeface="Arial" panose="020B0604020202020204" pitchFamily="34" charset="0"/>
              </a:rPr>
              <a:t>Media richness theory</a:t>
            </a:r>
            <a:r>
              <a:rPr lang="en-US" sz="5600">
                <a:latin typeface="Arial" panose="020B0604020202020204" pitchFamily="34" charset="0"/>
                <a:cs typeface="Arial" panose="020B0604020202020204" pitchFamily="34" charset="0"/>
              </a:rPr>
              <a:t>  helps to create strong patent and employee relationship making sure that everyone is aware of their roles, and keeps patients nurses and cares motivated and productive, if the managers and nurses want to guarantee patient satisfaction and encourage excellent performance, they should priorities effective communication in their performance </a:t>
            </a:r>
            <a:endParaRPr lang="en-GB" sz="5600">
              <a:latin typeface="Arial" panose="020B0604020202020204" pitchFamily="34" charset="0"/>
              <a:cs typeface="Arial" panose="020B0604020202020204" pitchFamily="34" charset="0"/>
            </a:endParaRPr>
          </a:p>
          <a:p>
            <a:endParaRPr lang="en-GB" sz="56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618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194548735"/>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3</a:t>
                      </a:r>
                      <a:r>
                        <a:rPr lang="en-GB" sz="2400" baseline="30000">
                          <a:latin typeface="Arial" panose="020B0604020202020204" pitchFamily="34" charset="0"/>
                          <a:cs typeface="Arial" panose="020B0604020202020204" pitchFamily="34" charset="0"/>
                        </a:rPr>
                        <a:t>rd</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Peter  </a:t>
                      </a:r>
                      <a:r>
                        <a:rPr lang="en-GB" sz="2000" b="1" err="1">
                          <a:latin typeface="Arial" panose="020B0604020202020204" pitchFamily="34" charset="0"/>
                          <a:cs typeface="Arial" panose="020B0604020202020204" pitchFamily="34" charset="0"/>
                        </a:rPr>
                        <a:t>Nguty</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Acha</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2018019</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4" name="Picture 5">
            <a:extLst>
              <a:ext uri="{FF2B5EF4-FFF2-40B4-BE49-F238E27FC236}">
                <a16:creationId xmlns:a16="http://schemas.microsoft.com/office/drawing/2014/main" id="{6EF81DB0-9110-F58F-7BC9-2CBBD64E64C8}"/>
              </a:ext>
            </a:extLst>
          </p:cNvPr>
          <p:cNvPicPr>
            <a:picLocks noChangeAspect="1"/>
          </p:cNvPicPr>
          <p:nvPr/>
        </p:nvPicPr>
        <p:blipFill>
          <a:blip r:embed="rId2"/>
          <a:stretch>
            <a:fillRect/>
          </a:stretch>
        </p:blipFill>
        <p:spPr>
          <a:xfrm>
            <a:off x="6800479" y="1711257"/>
            <a:ext cx="3536078" cy="3623169"/>
          </a:xfrm>
          <a:prstGeom prst="rect">
            <a:avLst/>
          </a:prstGeom>
        </p:spPr>
      </p:pic>
    </p:spTree>
    <p:extLst>
      <p:ext uri="{BB962C8B-B14F-4D97-AF65-F5344CB8AC3E}">
        <p14:creationId xmlns:p14="http://schemas.microsoft.com/office/powerpoint/2010/main" val="294774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10987089" cy="1945042"/>
          </a:xfrm>
        </p:spPr>
        <p:txBody>
          <a:bodyPr>
            <a:normAutofit/>
          </a:bodyPr>
          <a:lstStyle/>
          <a:p>
            <a:r>
              <a:rPr lang="en-GB" sz="3200" b="1" u="sng">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32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46089" y="2587588"/>
            <a:ext cx="8946541" cy="1872839"/>
          </a:xfrm>
        </p:spPr>
        <p:txBody>
          <a:bodyPr vert="horz" lIns="91440" tIns="45720" rIns="91440" bIns="45720" rtlCol="0" anchor="t">
            <a:normAutofit fontScale="70000" lnSpcReduction="20000"/>
          </a:bodyPr>
          <a:lstStyle/>
          <a:p>
            <a:pPr marL="0" indent="0">
              <a:buNone/>
            </a:pPr>
            <a:r>
              <a:rPr lang="en-GB" sz="3200">
                <a:latin typeface="Arial"/>
                <a:cs typeface="Arial"/>
              </a:rPr>
              <a:t>Communication barriers are anything that stop us from correctly getting and acknowledging the messages others use to communicate their information, thoughts and ideas.</a:t>
            </a:r>
            <a:endParaRPr lang="en-GB" sz="3200">
              <a:latin typeface="Arial" panose="020B0604020202020204" pitchFamily="34" charset="0"/>
              <a:cs typeface="Arial" panose="020B0604020202020204" pitchFamily="34" charset="0"/>
            </a:endParaRPr>
          </a:p>
          <a:p>
            <a:pPr marL="0" indent="0">
              <a:buNone/>
            </a:pPr>
            <a:r>
              <a:rPr lang="en-GB" sz="3200">
                <a:latin typeface="Arial"/>
                <a:cs typeface="Arial"/>
              </a:rPr>
              <a:t>According to K. Usha Rani (2016) a communication barrier is anything that prevents us from receiving and comprehending the messages others use to convey their information, ideas and thoughts.</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0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15F7B-4772-7443-F85F-6330ADF25EB9}"/>
              </a:ext>
            </a:extLst>
          </p:cNvPr>
          <p:cNvSpPr>
            <a:spLocks noGrp="1"/>
          </p:cNvSpPr>
          <p:nvPr>
            <p:ph type="title"/>
          </p:nvPr>
        </p:nvSpPr>
        <p:spPr>
          <a:xfrm>
            <a:off x="806195" y="804672"/>
            <a:ext cx="3521359" cy="5248656"/>
          </a:xfrm>
        </p:spPr>
        <p:txBody>
          <a:bodyPr anchor="ctr">
            <a:normAutofit/>
          </a:bodyPr>
          <a:lstStyle/>
          <a:p>
            <a:pPr algn="ctr">
              <a:lnSpc>
                <a:spcPct val="90000"/>
              </a:lnSpc>
            </a:pPr>
            <a:r>
              <a:rPr lang="en-GB" sz="2300">
                <a:latin typeface="Arial"/>
                <a:cs typeface="Arial"/>
              </a:rPr>
              <a:t>Here are some of the barriers that can prevent effective communication between the organisation and external stakeholders. </a:t>
            </a:r>
            <a:br>
              <a:rPr lang="en-GB" sz="2300">
                <a:latin typeface="Arial"/>
                <a:cs typeface="Arial"/>
              </a:rPr>
            </a:br>
            <a:r>
              <a:rPr lang="en-GB" sz="2300">
                <a:latin typeface="Arial"/>
                <a:cs typeface="Arial"/>
              </a:rPr>
              <a:t>According to Zaineb (2010) Perceptual Barriers, emotional barriers, language barriers, cultural barriers, and physical barriers are some of the barriers that prevent effective communication. </a:t>
            </a:r>
          </a:p>
        </p:txBody>
      </p:sp>
      <p:pic>
        <p:nvPicPr>
          <p:cNvPr id="21" name="Content Placeholder 20" descr="Text&#10;&#10;Description automatically generated">
            <a:extLst>
              <a:ext uri="{FF2B5EF4-FFF2-40B4-BE49-F238E27FC236}">
                <a16:creationId xmlns:a16="http://schemas.microsoft.com/office/drawing/2014/main" id="{472F4919-9A5B-380C-1DEC-BFF365EC5BE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324505" y="457201"/>
            <a:ext cx="7048471" cy="5721730"/>
          </a:xfrm>
        </p:spPr>
      </p:pic>
      <p:sp>
        <p:nvSpPr>
          <p:cNvPr id="22" name="TextBox 21">
            <a:extLst>
              <a:ext uri="{FF2B5EF4-FFF2-40B4-BE49-F238E27FC236}">
                <a16:creationId xmlns:a16="http://schemas.microsoft.com/office/drawing/2014/main" id="{53B6EA0C-84CD-1158-F1B7-65E0A57628F0}"/>
              </a:ext>
            </a:extLst>
          </p:cNvPr>
          <p:cNvSpPr txBox="1"/>
          <p:nvPr/>
        </p:nvSpPr>
        <p:spPr>
          <a:xfrm>
            <a:off x="4327553" y="5898949"/>
            <a:ext cx="7048471" cy="230832"/>
          </a:xfrm>
          <a:prstGeom prst="rect">
            <a:avLst/>
          </a:prstGeom>
          <a:noFill/>
        </p:spPr>
        <p:txBody>
          <a:bodyPr wrap="square" rtlCol="0">
            <a:spAutoFit/>
          </a:bodyPr>
          <a:lstStyle/>
          <a:p>
            <a:r>
              <a:rPr lang="en-GB" sz="900">
                <a:hlinkClick r:id="rId4" tooltip="https://kpu.pressbooks.pub/communicationsatwork/chapter/1-4-troubleshooting-miscommunication/"/>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54842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B8B3-4F76-0BE1-5639-E151F16E167C}"/>
              </a:ext>
            </a:extLst>
          </p:cNvPr>
          <p:cNvSpPr>
            <a:spLocks noGrp="1"/>
          </p:cNvSpPr>
          <p:nvPr>
            <p:ph type="title"/>
          </p:nvPr>
        </p:nvSpPr>
        <p:spPr/>
        <p:txBody>
          <a:bodyPr/>
          <a:lstStyle/>
          <a:p>
            <a:r>
              <a:rPr lang="en-GB"/>
              <a:t>As maintained by Smith, C. (2015) Content barriers are the factors that cause hindrances, distractions, disturbances or obstacles during the process of communication.</a:t>
            </a:r>
          </a:p>
        </p:txBody>
      </p:sp>
      <p:sp>
        <p:nvSpPr>
          <p:cNvPr id="3" name="Content Placeholder 2">
            <a:extLst>
              <a:ext uri="{FF2B5EF4-FFF2-40B4-BE49-F238E27FC236}">
                <a16:creationId xmlns:a16="http://schemas.microsoft.com/office/drawing/2014/main" id="{214DF4B9-DF75-D3BA-485B-9E520640548E}"/>
              </a:ext>
            </a:extLst>
          </p:cNvPr>
          <p:cNvSpPr>
            <a:spLocks noGrp="1"/>
          </p:cNvSpPr>
          <p:nvPr>
            <p:ph idx="1"/>
          </p:nvPr>
        </p:nvSpPr>
        <p:spPr>
          <a:xfrm>
            <a:off x="1103312" y="4008237"/>
            <a:ext cx="8946541" cy="2240162"/>
          </a:xfrm>
        </p:spPr>
        <p:txBody>
          <a:bodyPr vert="horz" lIns="91440" tIns="45720" rIns="91440" bIns="45720" rtlCol="0" anchor="t">
            <a:normAutofit fontScale="92500" lnSpcReduction="10000"/>
          </a:bodyPr>
          <a:lstStyle/>
          <a:p>
            <a:pPr marL="457200" indent="-457200">
              <a:buAutoNum type="arabicPeriod"/>
            </a:pPr>
            <a:r>
              <a:rPr lang="en-GB"/>
              <a:t>Sematic barriers</a:t>
            </a:r>
          </a:p>
          <a:p>
            <a:pPr marL="457200" indent="-457200">
              <a:buClr>
                <a:srgbClr val="EF53A5"/>
              </a:buClr>
              <a:buAutoNum type="arabicPeriod"/>
            </a:pPr>
            <a:r>
              <a:rPr lang="en-GB"/>
              <a:t>Psychological or emotional barriers</a:t>
            </a:r>
          </a:p>
          <a:p>
            <a:pPr marL="457200" indent="-457200">
              <a:buClr>
                <a:srgbClr val="EF53A5"/>
              </a:buClr>
              <a:buAutoNum type="arabicPeriod"/>
            </a:pPr>
            <a:r>
              <a:rPr lang="en-GB"/>
              <a:t>Organisational  barriers</a:t>
            </a:r>
          </a:p>
          <a:p>
            <a:pPr marL="457200" indent="-457200">
              <a:buClr>
                <a:srgbClr val="EF53A5"/>
              </a:buClr>
              <a:buAutoNum type="arabicPeriod"/>
            </a:pPr>
            <a:r>
              <a:rPr lang="en-GB"/>
              <a:t>Personal barriers</a:t>
            </a:r>
          </a:p>
          <a:p>
            <a:pPr marL="0" indent="0">
              <a:buClr>
                <a:srgbClr val="EF53A5"/>
              </a:buClr>
              <a:buNone/>
            </a:pPr>
            <a:r>
              <a:rPr lang="en-GB"/>
              <a:t>These are some of the main barriers that can prevent effective communication between the organisation and stakeholders</a:t>
            </a:r>
          </a:p>
          <a:p>
            <a:pPr marL="457200" indent="-457200">
              <a:buClr>
                <a:srgbClr val="EF53A5"/>
              </a:buClr>
              <a:buAutoNum type="arabicPeriod"/>
            </a:pPr>
            <a:endParaRPr lang="en-GB"/>
          </a:p>
        </p:txBody>
      </p:sp>
    </p:spTree>
    <p:extLst>
      <p:ext uri="{BB962C8B-B14F-4D97-AF65-F5344CB8AC3E}">
        <p14:creationId xmlns:p14="http://schemas.microsoft.com/office/powerpoint/2010/main" val="1451849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689335643"/>
              </p:ext>
            </p:extLst>
          </p:nvPr>
        </p:nvGraphicFramePr>
        <p:xfrm>
          <a:off x="1930400" y="1793407"/>
          <a:ext cx="8243018" cy="3425574"/>
        </p:xfrm>
        <a:graphic>
          <a:graphicData uri="http://schemas.openxmlformats.org/drawingml/2006/table">
            <a:tbl>
              <a:tblPr firstRow="1" bandRow="1">
                <a:tableStyleId>{5C22544A-7EE6-4342-B048-85BDC9FD1C3A}</a:tableStyleId>
              </a:tblPr>
              <a:tblGrid>
                <a:gridCol w="5151887">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4</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kern="1200" err="1">
                          <a:solidFill>
                            <a:schemeClr val="dk1"/>
                          </a:solidFill>
                          <a:latin typeface="Arial" panose="020B0604020202020204" pitchFamily="34" charset="0"/>
                          <a:ea typeface="+mn-ea"/>
                          <a:cs typeface="Arial" panose="020B0604020202020204" pitchFamily="34" charset="0"/>
                        </a:rPr>
                        <a:t>Sancia</a:t>
                      </a:r>
                      <a:r>
                        <a:rPr lang="en-GB" sz="2000" b="1" kern="1200">
                          <a:solidFill>
                            <a:schemeClr val="dk1"/>
                          </a:solidFill>
                          <a:latin typeface="Arial" panose="020B0604020202020204" pitchFamily="34" charset="0"/>
                          <a:ea typeface="+mn-ea"/>
                          <a:cs typeface="Arial" panose="020B0604020202020204" pitchFamily="34" charset="0"/>
                        </a:rPr>
                        <a:t> Taylor</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Student’s ID </a:t>
                      </a:r>
                      <a:r>
                        <a:rPr lang="en-GB" sz="2000" b="1" kern="1200">
                          <a:solidFill>
                            <a:schemeClr val="dk1"/>
                          </a:solidFill>
                          <a:latin typeface="Arial" panose="020B0604020202020204" pitchFamily="34" charset="0"/>
                          <a:ea typeface="+mn-ea"/>
                          <a:cs typeface="Arial" panose="020B0604020202020204" pitchFamily="34" charset="0"/>
                        </a:rPr>
                        <a:t>Number: (210719)</a:t>
                      </a:r>
                    </a:p>
                    <a:p>
                      <a:endParaRPr lang="en-GB" sz="2000" b="1">
                        <a:solidFill>
                          <a:srgbClr val="FF0000"/>
                        </a:solidFill>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892366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82396" y="162433"/>
            <a:ext cx="9211200" cy="1327958"/>
          </a:xfrm>
        </p:spPr>
        <p:txBody>
          <a:bodyPr>
            <a:normAutofit fontScale="90000"/>
          </a:bodyPr>
          <a:lstStyle/>
          <a:p>
            <a:pPr algn="ctr"/>
            <a:r>
              <a:rPr lang="en-GB" sz="4000" b="1" u="sng" dirty="0">
                <a:latin typeface="Arial"/>
                <a:cs typeface="Arial"/>
              </a:rPr>
              <a:t>What are the Channels of communication used by the organization  </a:t>
            </a:r>
            <a:endParaRPr lang="en-GB" sz="4000" b="1" u="sng"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sz="half" idx="1"/>
          </p:nvPr>
        </p:nvSpPr>
        <p:spPr/>
        <p:txBody>
          <a:bodyPr vert="horz" lIns="91440" tIns="45720" rIns="91440" bIns="45720" rtlCol="0" anchor="t">
            <a:normAutofit/>
          </a:bodyPr>
          <a:lstStyle/>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39D6346-8BEE-F16D-D7BE-C5D0ABA7BB28}"/>
              </a:ext>
            </a:extLst>
          </p:cNvPr>
          <p:cNvSpPr>
            <a:spLocks noGrp="1"/>
          </p:cNvSpPr>
          <p:nvPr>
            <p:ph sz="half" idx="2"/>
          </p:nvPr>
        </p:nvSpPr>
        <p:spPr>
          <a:xfrm>
            <a:off x="690910" y="1706842"/>
            <a:ext cx="5094841" cy="4538912"/>
          </a:xfrm>
        </p:spPr>
        <p:txBody>
          <a:bodyPr vert="horz" lIns="91440" tIns="45720" rIns="91440" bIns="45720" rtlCol="0" anchor="t">
            <a:normAutofit/>
          </a:bodyPr>
          <a:lstStyle/>
          <a:p>
            <a:r>
              <a:rPr lang="en-GB" dirty="0"/>
              <a:t>According to </a:t>
            </a:r>
            <a:r>
              <a:rPr lang="en-GB" dirty="0">
                <a:ea typeface="+mj-lt"/>
                <a:cs typeface="+mj-lt"/>
              </a:rPr>
              <a:t>(Brown &amp; Fraser, 1979) the channel that used to communicate is a message that will be received in the organization, verbal written and nonverbal channels they all have different impacts with communication they have their strength and weakness. These are examples of information channels of richness in this diagram provide hight, medium and low.  face-to face conversation has a hight richness compared to written letters that as  low richness because manager communicate more effectively only by selecting rich channels.</a:t>
            </a:r>
            <a:endParaRPr lang="en-GB" dirty="0"/>
          </a:p>
        </p:txBody>
      </p:sp>
      <p:graphicFrame>
        <p:nvGraphicFramePr>
          <p:cNvPr id="3" name="Table 3">
            <a:extLst>
              <a:ext uri="{FF2B5EF4-FFF2-40B4-BE49-F238E27FC236}">
                <a16:creationId xmlns:a16="http://schemas.microsoft.com/office/drawing/2014/main" id="{5D6DA382-3FF0-0D0C-FC8E-46B38E300AA0}"/>
              </a:ext>
            </a:extLst>
          </p:cNvPr>
          <p:cNvGraphicFramePr>
            <a:graphicFrameLocks noGrp="1"/>
          </p:cNvGraphicFramePr>
          <p:nvPr>
            <p:extLst>
              <p:ext uri="{D42A27DB-BD31-4B8C-83A1-F6EECF244321}">
                <p14:modId xmlns:p14="http://schemas.microsoft.com/office/powerpoint/2010/main" val="3338313411"/>
              </p:ext>
            </p:extLst>
          </p:nvPr>
        </p:nvGraphicFramePr>
        <p:xfrm>
          <a:off x="6189738" y="1826381"/>
          <a:ext cx="4408714" cy="4879698"/>
        </p:xfrm>
        <a:graphic>
          <a:graphicData uri="http://schemas.openxmlformats.org/drawingml/2006/table">
            <a:tbl>
              <a:tblPr firstRow="1" bandRow="1">
                <a:tableStyleId>{00A15C55-8517-42AA-B614-E9B94910E393}</a:tableStyleId>
              </a:tblPr>
              <a:tblGrid>
                <a:gridCol w="2140857">
                  <a:extLst>
                    <a:ext uri="{9D8B030D-6E8A-4147-A177-3AD203B41FA5}">
                      <a16:colId xmlns:a16="http://schemas.microsoft.com/office/drawing/2014/main" val="2580780054"/>
                    </a:ext>
                  </a:extLst>
                </a:gridCol>
                <a:gridCol w="2267857">
                  <a:extLst>
                    <a:ext uri="{9D8B030D-6E8A-4147-A177-3AD203B41FA5}">
                      <a16:colId xmlns:a16="http://schemas.microsoft.com/office/drawing/2014/main" val="2020423350"/>
                    </a:ext>
                  </a:extLst>
                </a:gridCol>
              </a:tblGrid>
              <a:tr h="914055">
                <a:tc>
                  <a:txBody>
                    <a:bodyPr/>
                    <a:lstStyle/>
                    <a:p>
                      <a:pPr algn="ctr"/>
                      <a:r>
                        <a:rPr lang="en-GB" dirty="0"/>
                        <a:t>Information</a:t>
                      </a:r>
                      <a:endParaRPr lang="en-US" dirty="0"/>
                    </a:p>
                    <a:p>
                      <a:pPr lvl="0" algn="ctr">
                        <a:buNone/>
                      </a:pPr>
                      <a:r>
                        <a:rPr lang="en-GB" dirty="0"/>
                        <a:t>channel</a:t>
                      </a:r>
                    </a:p>
                    <a:p>
                      <a:pPr lvl="0">
                        <a:buNone/>
                      </a:pPr>
                      <a:endParaRPr lang="en-GB"/>
                    </a:p>
                  </a:txBody>
                  <a:tcPr/>
                </a:tc>
                <a:tc>
                  <a:txBody>
                    <a:bodyPr/>
                    <a:lstStyle/>
                    <a:p>
                      <a:pPr algn="ctr"/>
                      <a:r>
                        <a:rPr lang="en-GB" dirty="0"/>
                        <a:t>Information</a:t>
                      </a:r>
                    </a:p>
                    <a:p>
                      <a:pPr lvl="0" algn="ctr">
                        <a:buNone/>
                      </a:pPr>
                      <a:r>
                        <a:rPr lang="en-GB" dirty="0"/>
                        <a:t>richness</a:t>
                      </a:r>
                    </a:p>
                  </a:txBody>
                  <a:tcPr/>
                </a:tc>
                <a:extLst>
                  <a:ext uri="{0D108BD9-81ED-4DB2-BD59-A6C34878D82A}">
                    <a16:rowId xmlns:a16="http://schemas.microsoft.com/office/drawing/2014/main" val="1085947130"/>
                  </a:ext>
                </a:extLst>
              </a:tr>
              <a:tr h="634999">
                <a:tc>
                  <a:txBody>
                    <a:bodyPr/>
                    <a:lstStyle/>
                    <a:p>
                      <a:r>
                        <a:rPr lang="en-GB" dirty="0"/>
                        <a:t>Face-to-face </a:t>
                      </a:r>
                      <a:endParaRPr lang="en-GB"/>
                    </a:p>
                    <a:p>
                      <a:pPr lvl="0">
                        <a:buNone/>
                      </a:pPr>
                      <a:r>
                        <a:rPr lang="en-GB" dirty="0"/>
                        <a:t>meetings</a:t>
                      </a:r>
                    </a:p>
                  </a:txBody>
                  <a:tcPr/>
                </a:tc>
                <a:tc>
                  <a:txBody>
                    <a:bodyPr/>
                    <a:lstStyle/>
                    <a:p>
                      <a:pPr algn="ctr"/>
                      <a:r>
                        <a:rPr lang="en-GB" dirty="0"/>
                        <a:t>hight</a:t>
                      </a:r>
                    </a:p>
                  </a:txBody>
                  <a:tcPr/>
                </a:tc>
                <a:extLst>
                  <a:ext uri="{0D108BD9-81ED-4DB2-BD59-A6C34878D82A}">
                    <a16:rowId xmlns:a16="http://schemas.microsoft.com/office/drawing/2014/main" val="238119409"/>
                  </a:ext>
                </a:extLst>
              </a:tr>
              <a:tr h="634999">
                <a:tc>
                  <a:txBody>
                    <a:bodyPr/>
                    <a:lstStyle/>
                    <a:p>
                      <a:r>
                        <a:rPr lang="en-GB" dirty="0"/>
                        <a:t>Telephone conversation</a:t>
                      </a:r>
                    </a:p>
                  </a:txBody>
                  <a:tcPr/>
                </a:tc>
                <a:tc>
                  <a:txBody>
                    <a:bodyPr/>
                    <a:lstStyle/>
                    <a:p>
                      <a:pPr algn="ctr"/>
                      <a:r>
                        <a:rPr lang="en-GB" dirty="0"/>
                        <a:t>hight</a:t>
                      </a:r>
                    </a:p>
                  </a:txBody>
                  <a:tcPr/>
                </a:tc>
                <a:extLst>
                  <a:ext uri="{0D108BD9-81ED-4DB2-BD59-A6C34878D82A}">
                    <a16:rowId xmlns:a16="http://schemas.microsoft.com/office/drawing/2014/main" val="1386298829"/>
                  </a:ext>
                </a:extLst>
              </a:tr>
              <a:tr h="417285">
                <a:tc>
                  <a:txBody>
                    <a:bodyPr/>
                    <a:lstStyle/>
                    <a:p>
                      <a:r>
                        <a:rPr lang="en-GB" dirty="0"/>
                        <a:t>E-mails</a:t>
                      </a:r>
                    </a:p>
                  </a:txBody>
                  <a:tcPr/>
                </a:tc>
                <a:tc>
                  <a:txBody>
                    <a:bodyPr/>
                    <a:lstStyle/>
                    <a:p>
                      <a:pPr algn="ctr"/>
                      <a:r>
                        <a:rPr lang="en-GB" dirty="0"/>
                        <a:t>medium</a:t>
                      </a:r>
                    </a:p>
                  </a:txBody>
                  <a:tcPr/>
                </a:tc>
                <a:extLst>
                  <a:ext uri="{0D108BD9-81ED-4DB2-BD59-A6C34878D82A}">
                    <a16:rowId xmlns:a16="http://schemas.microsoft.com/office/drawing/2014/main" val="853986758"/>
                  </a:ext>
                </a:extLst>
              </a:tr>
              <a:tr h="526142">
                <a:tc>
                  <a:txBody>
                    <a:bodyPr/>
                    <a:lstStyle/>
                    <a:p>
                      <a:r>
                        <a:rPr lang="en-GB" dirty="0"/>
                        <a:t>Handel devices</a:t>
                      </a:r>
                    </a:p>
                  </a:txBody>
                  <a:tcPr/>
                </a:tc>
                <a:tc>
                  <a:txBody>
                    <a:bodyPr/>
                    <a:lstStyle/>
                    <a:p>
                      <a:pPr algn="ctr"/>
                      <a:r>
                        <a:rPr lang="en-GB" dirty="0"/>
                        <a:t>medium</a:t>
                      </a:r>
                    </a:p>
                  </a:txBody>
                  <a:tcPr/>
                </a:tc>
                <a:extLst>
                  <a:ext uri="{0D108BD9-81ED-4DB2-BD59-A6C34878D82A}">
                    <a16:rowId xmlns:a16="http://schemas.microsoft.com/office/drawing/2014/main" val="1120462537"/>
                  </a:ext>
                </a:extLst>
              </a:tr>
              <a:tr h="580571">
                <a:tc>
                  <a:txBody>
                    <a:bodyPr/>
                    <a:lstStyle/>
                    <a:p>
                      <a:r>
                        <a:rPr lang="en-GB" dirty="0"/>
                        <a:t>Written letters</a:t>
                      </a:r>
                    </a:p>
                  </a:txBody>
                  <a:tcPr/>
                </a:tc>
                <a:tc>
                  <a:txBody>
                    <a:bodyPr/>
                    <a:lstStyle/>
                    <a:p>
                      <a:pPr algn="ctr"/>
                      <a:r>
                        <a:rPr lang="en-GB" dirty="0"/>
                        <a:t>medium</a:t>
                      </a:r>
                    </a:p>
                  </a:txBody>
                  <a:tcPr/>
                </a:tc>
                <a:extLst>
                  <a:ext uri="{0D108BD9-81ED-4DB2-BD59-A6C34878D82A}">
                    <a16:rowId xmlns:a16="http://schemas.microsoft.com/office/drawing/2014/main" val="1898502574"/>
                  </a:ext>
                </a:extLst>
              </a:tr>
              <a:tr h="580570">
                <a:tc>
                  <a:txBody>
                    <a:bodyPr/>
                    <a:lstStyle/>
                    <a:p>
                      <a:pPr lvl="0">
                        <a:buNone/>
                      </a:pPr>
                      <a:r>
                        <a:rPr lang="en-GB" dirty="0"/>
                        <a:t>blogs</a:t>
                      </a:r>
                    </a:p>
                  </a:txBody>
                  <a:tcPr/>
                </a:tc>
                <a:tc>
                  <a:txBody>
                    <a:bodyPr/>
                    <a:lstStyle/>
                    <a:p>
                      <a:pPr lvl="0" algn="ctr">
                        <a:buNone/>
                      </a:pPr>
                      <a:r>
                        <a:rPr lang="en-GB" dirty="0"/>
                        <a:t>low</a:t>
                      </a:r>
                    </a:p>
                  </a:txBody>
                  <a:tcPr/>
                </a:tc>
                <a:extLst>
                  <a:ext uri="{0D108BD9-81ED-4DB2-BD59-A6C34878D82A}">
                    <a16:rowId xmlns:a16="http://schemas.microsoft.com/office/drawing/2014/main" val="2901785945"/>
                  </a:ext>
                </a:extLst>
              </a:tr>
              <a:tr h="580570">
                <a:tc>
                  <a:txBody>
                    <a:bodyPr/>
                    <a:lstStyle/>
                    <a:p>
                      <a:pPr lvl="0">
                        <a:buNone/>
                      </a:pPr>
                      <a:r>
                        <a:rPr lang="en-GB" dirty="0"/>
                        <a:t>Social network</a:t>
                      </a:r>
                    </a:p>
                  </a:txBody>
                  <a:tcPr/>
                </a:tc>
                <a:tc>
                  <a:txBody>
                    <a:bodyPr/>
                    <a:lstStyle/>
                    <a:p>
                      <a:pPr lvl="0" algn="ctr">
                        <a:buNone/>
                      </a:pPr>
                      <a:r>
                        <a:rPr lang="en-GB" dirty="0"/>
                        <a:t>medium</a:t>
                      </a:r>
                    </a:p>
                  </a:txBody>
                  <a:tcPr/>
                </a:tc>
                <a:extLst>
                  <a:ext uri="{0D108BD9-81ED-4DB2-BD59-A6C34878D82A}">
                    <a16:rowId xmlns:a16="http://schemas.microsoft.com/office/drawing/2014/main" val="629335512"/>
                  </a:ext>
                </a:extLst>
              </a:tr>
            </a:tbl>
          </a:graphicData>
        </a:graphic>
      </p:graphicFrame>
    </p:spTree>
    <p:extLst>
      <p:ext uri="{BB962C8B-B14F-4D97-AF65-F5344CB8AC3E}">
        <p14:creationId xmlns:p14="http://schemas.microsoft.com/office/powerpoint/2010/main" val="1082650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9CDC6-0E08-9813-EBB6-CF1F7A6E424A}"/>
              </a:ext>
            </a:extLst>
          </p:cNvPr>
          <p:cNvSpPr>
            <a:spLocks noGrp="1"/>
          </p:cNvSpPr>
          <p:nvPr>
            <p:ph type="title"/>
          </p:nvPr>
        </p:nvSpPr>
        <p:spPr>
          <a:xfrm>
            <a:off x="174397" y="114052"/>
            <a:ext cx="9864342" cy="1243292"/>
          </a:xfrm>
        </p:spPr>
        <p:txBody>
          <a:bodyPr/>
          <a:lstStyle/>
          <a:p>
            <a:r>
              <a:rPr lang="en-GB" dirty="0"/>
              <a:t>This is a diagram of channels of communication</a:t>
            </a:r>
          </a:p>
        </p:txBody>
      </p:sp>
      <p:sp>
        <p:nvSpPr>
          <p:cNvPr id="13" name="Minus Sign 12">
            <a:extLst>
              <a:ext uri="{FF2B5EF4-FFF2-40B4-BE49-F238E27FC236}">
                <a16:creationId xmlns:a16="http://schemas.microsoft.com/office/drawing/2014/main" id="{20E7FAEF-D96C-82B0-84E9-423DFD9CDEFA}"/>
              </a:ext>
            </a:extLst>
          </p:cNvPr>
          <p:cNvSpPr/>
          <p:nvPr/>
        </p:nvSpPr>
        <p:spPr>
          <a:xfrm>
            <a:off x="5904895" y="2342848"/>
            <a:ext cx="4148667" cy="285447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Written</a:t>
            </a:r>
          </a:p>
        </p:txBody>
      </p:sp>
      <p:sp>
        <p:nvSpPr>
          <p:cNvPr id="14" name="Rectangle: Rounded Corners 13">
            <a:extLst>
              <a:ext uri="{FF2B5EF4-FFF2-40B4-BE49-F238E27FC236}">
                <a16:creationId xmlns:a16="http://schemas.microsoft.com/office/drawing/2014/main" id="{E92539CC-12BA-06E7-56E5-C8EA251026C7}"/>
              </a:ext>
            </a:extLst>
          </p:cNvPr>
          <p:cNvSpPr/>
          <p:nvPr/>
        </p:nvSpPr>
        <p:spPr>
          <a:xfrm>
            <a:off x="7574038" y="1351038"/>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Media broadcast</a:t>
            </a:r>
          </a:p>
        </p:txBody>
      </p:sp>
      <p:sp>
        <p:nvSpPr>
          <p:cNvPr id="17" name="Rectangle: Rounded Corners 16">
            <a:extLst>
              <a:ext uri="{FF2B5EF4-FFF2-40B4-BE49-F238E27FC236}">
                <a16:creationId xmlns:a16="http://schemas.microsoft.com/office/drawing/2014/main" id="{F678431C-6FA5-3166-A4BA-AAACEE1D6980}"/>
              </a:ext>
            </a:extLst>
          </p:cNvPr>
          <p:cNvSpPr/>
          <p:nvPr/>
        </p:nvSpPr>
        <p:spPr>
          <a:xfrm>
            <a:off x="2070705" y="2342847"/>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Telephone </a:t>
            </a:r>
          </a:p>
        </p:txBody>
      </p:sp>
      <p:sp>
        <p:nvSpPr>
          <p:cNvPr id="18" name="Rectangle: Rounded Corners 17">
            <a:extLst>
              <a:ext uri="{FF2B5EF4-FFF2-40B4-BE49-F238E27FC236}">
                <a16:creationId xmlns:a16="http://schemas.microsoft.com/office/drawing/2014/main" id="{B82CA49C-76B2-2E62-CD42-C49962E4089F}"/>
              </a:ext>
            </a:extLst>
          </p:cNvPr>
          <p:cNvSpPr/>
          <p:nvPr/>
        </p:nvSpPr>
        <p:spPr>
          <a:xfrm>
            <a:off x="10053560" y="2935514"/>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Advertisement</a:t>
            </a:r>
          </a:p>
        </p:txBody>
      </p:sp>
      <p:sp>
        <p:nvSpPr>
          <p:cNvPr id="19" name="Rectangle: Rounded Corners 18">
            <a:extLst>
              <a:ext uri="{FF2B5EF4-FFF2-40B4-BE49-F238E27FC236}">
                <a16:creationId xmlns:a16="http://schemas.microsoft.com/office/drawing/2014/main" id="{FDA01130-CB73-6B9D-88E7-241AD8C0DA1C}"/>
              </a:ext>
            </a:extLst>
          </p:cNvPr>
          <p:cNvSpPr/>
          <p:nvPr/>
        </p:nvSpPr>
        <p:spPr>
          <a:xfrm>
            <a:off x="8505371"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Business letters </a:t>
            </a:r>
          </a:p>
        </p:txBody>
      </p:sp>
      <p:sp>
        <p:nvSpPr>
          <p:cNvPr id="20" name="Rectangle: Rounded Corners 19">
            <a:extLst>
              <a:ext uri="{FF2B5EF4-FFF2-40B4-BE49-F238E27FC236}">
                <a16:creationId xmlns:a16="http://schemas.microsoft.com/office/drawing/2014/main" id="{C0C9E7C3-FD12-2ECC-C4F2-16B31FB5EBDF}"/>
              </a:ext>
            </a:extLst>
          </p:cNvPr>
          <p:cNvSpPr/>
          <p:nvPr/>
        </p:nvSpPr>
        <p:spPr>
          <a:xfrm>
            <a:off x="5046133"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Electronic mail</a:t>
            </a:r>
          </a:p>
        </p:txBody>
      </p:sp>
      <p:sp>
        <p:nvSpPr>
          <p:cNvPr id="21" name="Rectangle: Rounded Corners 20">
            <a:extLst>
              <a:ext uri="{FF2B5EF4-FFF2-40B4-BE49-F238E27FC236}">
                <a16:creationId xmlns:a16="http://schemas.microsoft.com/office/drawing/2014/main" id="{D8258E52-9D76-22E9-0530-5F4E51225245}"/>
              </a:ext>
            </a:extLst>
          </p:cNvPr>
          <p:cNvSpPr/>
          <p:nvPr/>
        </p:nvSpPr>
        <p:spPr>
          <a:xfrm>
            <a:off x="3655180" y="3346752"/>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Leaflet/brochure</a:t>
            </a:r>
          </a:p>
        </p:txBody>
      </p:sp>
      <p:sp>
        <p:nvSpPr>
          <p:cNvPr id="24" name="Rectangle: Rounded Corners 23">
            <a:extLst>
              <a:ext uri="{FF2B5EF4-FFF2-40B4-BE49-F238E27FC236}">
                <a16:creationId xmlns:a16="http://schemas.microsoft.com/office/drawing/2014/main" id="{2CECCB34-C747-DBBC-483B-CAB6CE5413EB}"/>
              </a:ext>
            </a:extLst>
          </p:cNvPr>
          <p:cNvSpPr/>
          <p:nvPr/>
        </p:nvSpPr>
        <p:spPr>
          <a:xfrm>
            <a:off x="4937274" y="1496180"/>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Press release</a:t>
            </a:r>
          </a:p>
        </p:txBody>
      </p:sp>
      <p:sp>
        <p:nvSpPr>
          <p:cNvPr id="32" name="Minus Sign 31">
            <a:extLst>
              <a:ext uri="{FF2B5EF4-FFF2-40B4-BE49-F238E27FC236}">
                <a16:creationId xmlns:a16="http://schemas.microsoft.com/office/drawing/2014/main" id="{F17584E0-C41C-08FE-67AD-DAEBE4D11342}"/>
              </a:ext>
            </a:extLst>
          </p:cNvPr>
          <p:cNvSpPr/>
          <p:nvPr/>
        </p:nvSpPr>
        <p:spPr>
          <a:xfrm>
            <a:off x="413656" y="2572657"/>
            <a:ext cx="2527906" cy="2394857"/>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Oral</a:t>
            </a:r>
          </a:p>
        </p:txBody>
      </p:sp>
      <p:sp>
        <p:nvSpPr>
          <p:cNvPr id="33" name="Rectangle: Rounded Corners 32">
            <a:extLst>
              <a:ext uri="{FF2B5EF4-FFF2-40B4-BE49-F238E27FC236}">
                <a16:creationId xmlns:a16="http://schemas.microsoft.com/office/drawing/2014/main" id="{CBC8D1EB-7578-4AE3-6996-9D16C7A21C18}"/>
              </a:ext>
            </a:extLst>
          </p:cNvPr>
          <p:cNvSpPr/>
          <p:nvPr/>
        </p:nvSpPr>
        <p:spPr>
          <a:xfrm>
            <a:off x="2288418" y="4556275"/>
            <a:ext cx="1693334" cy="8708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Conference</a:t>
            </a:r>
          </a:p>
        </p:txBody>
      </p:sp>
      <p:sp>
        <p:nvSpPr>
          <p:cNvPr id="34" name="Rectangle: Rounded Corners 33">
            <a:extLst>
              <a:ext uri="{FF2B5EF4-FFF2-40B4-BE49-F238E27FC236}">
                <a16:creationId xmlns:a16="http://schemas.microsoft.com/office/drawing/2014/main" id="{BA237A61-2EAF-C466-1327-0CA672702253}"/>
              </a:ext>
            </a:extLst>
          </p:cNvPr>
          <p:cNvSpPr/>
          <p:nvPr/>
        </p:nvSpPr>
        <p:spPr>
          <a:xfrm>
            <a:off x="280609" y="4544180"/>
            <a:ext cx="1778000" cy="8829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Presentations</a:t>
            </a:r>
          </a:p>
        </p:txBody>
      </p:sp>
      <p:sp>
        <p:nvSpPr>
          <p:cNvPr id="35" name="Rectangle: Rounded Corners 34">
            <a:extLst>
              <a:ext uri="{FF2B5EF4-FFF2-40B4-BE49-F238E27FC236}">
                <a16:creationId xmlns:a16="http://schemas.microsoft.com/office/drawing/2014/main" id="{87555E6B-3E3F-B03F-A5BF-996CBE01570A}"/>
              </a:ext>
            </a:extLst>
          </p:cNvPr>
          <p:cNvSpPr/>
          <p:nvPr/>
        </p:nvSpPr>
        <p:spPr>
          <a:xfrm>
            <a:off x="87086" y="2342846"/>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Meetings</a:t>
            </a:r>
          </a:p>
        </p:txBody>
      </p:sp>
      <p:cxnSp>
        <p:nvCxnSpPr>
          <p:cNvPr id="36" name="Straight Arrow Connector 35">
            <a:extLst>
              <a:ext uri="{FF2B5EF4-FFF2-40B4-BE49-F238E27FC236}">
                <a16:creationId xmlns:a16="http://schemas.microsoft.com/office/drawing/2014/main" id="{3DBC5EAB-1A4C-A68E-B7C1-519B49DF36CE}"/>
              </a:ext>
            </a:extLst>
          </p:cNvPr>
          <p:cNvCxnSpPr/>
          <p:nvPr/>
        </p:nvCxnSpPr>
        <p:spPr>
          <a:xfrm>
            <a:off x="6350151" y="2570390"/>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0FE3B498-BC86-F092-2584-FC8881FCE04F}"/>
              </a:ext>
            </a:extLst>
          </p:cNvPr>
          <p:cNvCxnSpPr>
            <a:cxnSpLocks/>
          </p:cNvCxnSpPr>
          <p:nvPr/>
        </p:nvCxnSpPr>
        <p:spPr>
          <a:xfrm>
            <a:off x="6168721" y="3525913"/>
            <a:ext cx="249163" cy="30963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48E0D687-E234-9C13-5C9F-8CE316743609}"/>
              </a:ext>
            </a:extLst>
          </p:cNvPr>
          <p:cNvCxnSpPr>
            <a:cxnSpLocks/>
          </p:cNvCxnSpPr>
          <p:nvPr/>
        </p:nvCxnSpPr>
        <p:spPr>
          <a:xfrm flipH="1">
            <a:off x="6575122" y="4263722"/>
            <a:ext cx="972456" cy="63621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1A1778-6835-AF1F-C9C3-22F9649A9FDD}"/>
              </a:ext>
            </a:extLst>
          </p:cNvPr>
          <p:cNvCxnSpPr>
            <a:cxnSpLocks/>
          </p:cNvCxnSpPr>
          <p:nvPr/>
        </p:nvCxnSpPr>
        <p:spPr>
          <a:xfrm>
            <a:off x="8745008" y="4166961"/>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05B794BC-58C2-7DB2-F36D-B30E6B43DDDE}"/>
              </a:ext>
            </a:extLst>
          </p:cNvPr>
          <p:cNvCxnSpPr>
            <a:cxnSpLocks/>
          </p:cNvCxnSpPr>
          <p:nvPr/>
        </p:nvCxnSpPr>
        <p:spPr>
          <a:xfrm flipV="1">
            <a:off x="9652150" y="3496885"/>
            <a:ext cx="309640" cy="31931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3F723DB9-15C0-E2B1-0FD9-FDDD2AF9FDFE}"/>
              </a:ext>
            </a:extLst>
          </p:cNvPr>
          <p:cNvCxnSpPr>
            <a:cxnSpLocks/>
          </p:cNvCxnSpPr>
          <p:nvPr/>
        </p:nvCxnSpPr>
        <p:spPr>
          <a:xfrm flipH="1">
            <a:off x="8220076" y="2413152"/>
            <a:ext cx="476551" cy="7813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4DDF1A80-0F40-47C8-3778-66B57DFCDB5F}"/>
              </a:ext>
            </a:extLst>
          </p:cNvPr>
          <p:cNvCxnSpPr>
            <a:cxnSpLocks/>
          </p:cNvCxnSpPr>
          <p:nvPr/>
        </p:nvCxnSpPr>
        <p:spPr>
          <a:xfrm flipH="1">
            <a:off x="1773313" y="2860675"/>
            <a:ext cx="270932" cy="503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3" name="Straight Arrow Connector 42">
            <a:extLst>
              <a:ext uri="{FF2B5EF4-FFF2-40B4-BE49-F238E27FC236}">
                <a16:creationId xmlns:a16="http://schemas.microsoft.com/office/drawing/2014/main" id="{73B84208-5165-843E-D1F5-2132AF992AEF}"/>
              </a:ext>
            </a:extLst>
          </p:cNvPr>
          <p:cNvCxnSpPr>
            <a:cxnSpLocks/>
          </p:cNvCxnSpPr>
          <p:nvPr/>
        </p:nvCxnSpPr>
        <p:spPr>
          <a:xfrm>
            <a:off x="2358721" y="4106484"/>
            <a:ext cx="515258" cy="34592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7FDB15A-0AFC-08D9-7221-2C4FF9DA0179}"/>
              </a:ext>
            </a:extLst>
          </p:cNvPr>
          <p:cNvCxnSpPr>
            <a:cxnSpLocks/>
          </p:cNvCxnSpPr>
          <p:nvPr/>
        </p:nvCxnSpPr>
        <p:spPr>
          <a:xfrm flipH="1">
            <a:off x="902455" y="4239531"/>
            <a:ext cx="355599" cy="309639"/>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AECEC4D-52E3-BFBA-C9B2-64BFEAEE6EDA}"/>
              </a:ext>
            </a:extLst>
          </p:cNvPr>
          <p:cNvCxnSpPr>
            <a:cxnSpLocks/>
          </p:cNvCxnSpPr>
          <p:nvPr/>
        </p:nvCxnSpPr>
        <p:spPr>
          <a:xfrm>
            <a:off x="254150" y="3259818"/>
            <a:ext cx="297544" cy="32173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762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386081" y="452718"/>
            <a:ext cx="11684000"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15609" y="2160868"/>
            <a:ext cx="8946541" cy="3360553"/>
          </a:xfrm>
        </p:spPr>
        <p:txBody>
          <a:bodyPr vert="horz" lIns="91440" tIns="45720" rIns="91440" bIns="45720" rtlCol="0" anchor="t">
            <a:normAutofit/>
          </a:bodyPr>
          <a:lstStyle/>
          <a:p>
            <a:pPr marL="0" indent="0">
              <a:buNone/>
            </a:pPr>
            <a:r>
              <a:rPr lang="en-GB" sz="1800" dirty="0">
                <a:latin typeface="Arial"/>
                <a:cs typeface="Arial"/>
              </a:rPr>
              <a:t>According to </a:t>
            </a:r>
            <a:r>
              <a:rPr lang="en-GB" sz="1800" dirty="0">
                <a:ea typeface="+mj-lt"/>
                <a:cs typeface="+mj-lt"/>
              </a:rPr>
              <a:t>(Bell and Martin, 2019)</a:t>
            </a:r>
            <a:r>
              <a:rPr lang="en-GB" sz="1800" dirty="0">
                <a:latin typeface="Arial"/>
                <a:ea typeface="+mj-lt"/>
                <a:cs typeface="Arial"/>
              </a:rPr>
              <a:t>The</a:t>
            </a:r>
            <a:r>
              <a:rPr lang="en-GB" sz="1800" dirty="0">
                <a:latin typeface="Arial"/>
                <a:cs typeface="Arial"/>
              </a:rPr>
              <a:t> way to improve effective communication, it's very important to: </a:t>
            </a:r>
            <a:endParaRPr lang="en-GB" sz="1800" dirty="0">
              <a:latin typeface="Arial" panose="020B0604020202020204" pitchFamily="34" charset="0"/>
              <a:cs typeface="Arial" panose="020B0604020202020204" pitchFamily="34" charset="0"/>
            </a:endParaRPr>
          </a:p>
          <a:p>
            <a:r>
              <a:rPr lang="en-GB" sz="1800" dirty="0">
                <a:latin typeface="Arial"/>
                <a:cs typeface="Arial"/>
              </a:rPr>
              <a:t>Make sure your message is clear to the point so that staff members can understand you. </a:t>
            </a:r>
            <a:endParaRPr lang="en-GB" sz="1800" dirty="0">
              <a:latin typeface="Arial" panose="020B0604020202020204" pitchFamily="34" charset="0"/>
              <a:cs typeface="Arial" panose="020B0604020202020204" pitchFamily="34" charset="0"/>
            </a:endParaRPr>
          </a:p>
          <a:p>
            <a:r>
              <a:rPr lang="en-GB" sz="1800" dirty="0">
                <a:latin typeface="Arial"/>
                <a:cs typeface="Arial"/>
              </a:rPr>
              <a:t>Become an active listener make sure you pay attention to your staff members about what they are saying. </a:t>
            </a:r>
          </a:p>
          <a:p>
            <a:r>
              <a:rPr lang="en-GB" sz="1800" dirty="0">
                <a:latin typeface="Arial"/>
                <a:cs typeface="Arial"/>
              </a:rPr>
              <a:t>Ensure you have good body language eye contact setting in a good posture to show you are interested </a:t>
            </a:r>
          </a:p>
          <a:p>
            <a:pPr>
              <a:buClr>
                <a:srgbClr val="EF53A5"/>
              </a:buClr>
            </a:pPr>
            <a:endParaRPr lang="en-GB"/>
          </a:p>
          <a:p>
            <a:endParaRPr lang="en-GB" sz="3200">
              <a:latin typeface="Arial"/>
              <a:cs typeface="Arial"/>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167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a:latin typeface="Arial" panose="020B0604020202020204" pitchFamily="34" charset="0"/>
                <a:cs typeface="Arial" panose="020B0604020202020204" pitchFamily="34" charset="0"/>
              </a:rPr>
              <a:t>Conclusion</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361379" y="1165133"/>
            <a:ext cx="11314778" cy="5246729"/>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Clr>
                <a:srgbClr val="AA9ECB"/>
              </a:buClr>
            </a:pPr>
            <a:r>
              <a:rPr lang="en-GB" sz="3200">
                <a:latin typeface="Arial"/>
                <a:cs typeface="Arial"/>
              </a:rPr>
              <a:t>Effective communication between staff and clients is very essential for the delivery of quality health care to the clients</a:t>
            </a:r>
            <a:endParaRPr lang="en-US"/>
          </a:p>
          <a:p>
            <a:pPr>
              <a:buClr>
                <a:srgbClr val="AA9ECB"/>
              </a:buClr>
            </a:pPr>
            <a:endParaRPr lang="en-GB" sz="3200">
              <a:latin typeface="Arial"/>
              <a:cs typeface="Arial"/>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buFont typeface="Wingdings 3" charset="2"/>
              <a:buChar char=""/>
            </a:pPr>
            <a:endParaRPr lang="en-GB" sz="3200">
              <a:latin typeface="Arial" panose="020B0604020202020204" pitchFamily="34" charset="0"/>
              <a:cs typeface="Arial" panose="020B0604020202020204" pitchFamily="34" charset="0"/>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pPr>
            <a:endParaRPr lang="en-GB" sz="3200">
              <a:latin typeface="Arial" panose="020B0604020202020204" pitchFamily="34" charset="0"/>
              <a:cs typeface="Arial" panose="020B0604020202020204" pitchFamily="34" charset="0"/>
            </a:endParaRPr>
          </a:p>
          <a:p>
            <a:pPr>
              <a:buClr>
                <a:srgbClr val="AA9ECB"/>
              </a:buClr>
            </a:pPr>
            <a:r>
              <a:rPr lang="en-GB" sz="3200">
                <a:latin typeface="Arial"/>
                <a:cs typeface="Arial"/>
              </a:rPr>
              <a:t>xxx</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805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a:xfrm>
            <a:off x="613914" y="66352"/>
            <a:ext cx="9404723" cy="649263"/>
          </a:xfrm>
        </p:spPr>
        <p:txBody>
          <a:bodyPr>
            <a:normAutofit fontScale="90000"/>
          </a:bodyPr>
          <a:lstStyle/>
          <a:p>
            <a:r>
              <a:rPr lang="en-GB" sz="4000" b="1" u="sng">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119796" y="524578"/>
            <a:ext cx="11678476" cy="6601711"/>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APM Body of Knowledge (2012). 6th Edition. Association for Project Management.</a:t>
            </a:r>
            <a:endParaRPr lang="en-GB" sz="1100" dirty="0">
              <a:latin typeface="Arial"/>
              <a:ea typeface="Times New Roman" panose="02020603050405020304" pitchFamily="18" charset="0"/>
              <a:cs typeface="Times New Roman"/>
            </a:endParaRPr>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Griffith, B., and Dunham, E., (2015), Working in Teams: Moving from high potential to high performance: SAGE Publications Inc. </a:t>
            </a:r>
            <a:r>
              <a:rPr lang="en-GB" sz="1100" dirty="0">
                <a:effectLst/>
                <a:latin typeface="Arial"/>
                <a:ea typeface="Times New Roman" panose="02020603050405020304" pitchFamily="18" charset="0"/>
                <a:cs typeface="Arial"/>
              </a:rPr>
              <a:t>Available at: </a:t>
            </a:r>
            <a:r>
              <a:rPr lang="en-GB" sz="11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a:t>
            </a:r>
            <a:r>
              <a:rPr lang="en-GB" sz="11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://dx.doi.org/10.4135/9781506300153.n5</a:t>
            </a:r>
            <a:r>
              <a:rPr lang="en-GB" sz="1100" dirty="0">
                <a:latin typeface="Arial"/>
                <a:ea typeface="Times New Roman" panose="02020603050405020304" pitchFamily="18" charset="0"/>
                <a:cs typeface="Arial"/>
              </a:rPr>
              <a:t>.  Accessed on 29/07/2022.</a:t>
            </a:r>
            <a:endParaRPr lang="en-GB" sz="1100" dirty="0"/>
          </a:p>
          <a:p>
            <a:pPr algn="just">
              <a:lnSpc>
                <a:spcPct val="150000"/>
              </a:lnSpc>
              <a:buClr>
                <a:srgbClr val="AA9ECB"/>
              </a:buClr>
              <a:buAutoNum type="arabicPeriod"/>
              <a:tabLst>
                <a:tab pos="457200" algn="l"/>
              </a:tabLst>
            </a:pPr>
            <a:r>
              <a:rPr lang="en-GB" sz="1100" dirty="0">
                <a:latin typeface="Arial"/>
                <a:cs typeface="Arial"/>
              </a:rPr>
              <a:t>Huczynski A. and Buchanan D. (2001) Organizational Behaviour – An Introductory Text. 4th Edition. Pearson Education Limited.</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Faiman B. and </a:t>
            </a:r>
            <a:r>
              <a:rPr lang="en-GB" sz="1100" dirty="0" err="1">
                <a:latin typeface="Arial"/>
                <a:cs typeface="Arial"/>
              </a:rPr>
              <a:t>Tariman</a:t>
            </a:r>
            <a:r>
              <a:rPr lang="en-GB" sz="1100" dirty="0">
                <a:latin typeface="Arial"/>
                <a:cs typeface="Arial"/>
              </a:rPr>
              <a:t> J. D. (2019) Shared Decision Making - Improving patient outcomes by understanding the benefits of and barriers to effective communication. Clinical Journal of Oncology Nursing. Vol. 23. pp 540-542. Available at: </a:t>
            </a:r>
            <a:r>
              <a:rPr lang="en-GB" sz="1100" dirty="0">
                <a:latin typeface="Arial"/>
                <a:cs typeface="Arial"/>
                <a:hlinkClick r:id="rId3"/>
              </a:rPr>
              <a:t>https://doi.org/10.1188/19.CJON.540-542</a:t>
            </a:r>
            <a:r>
              <a:rPr lang="en-GB" sz="1100" dirty="0">
                <a:latin typeface="Arial"/>
                <a:cs typeface="Arial"/>
              </a:rPr>
              <a:t>. (Accessed on 29/07/2022)</a:t>
            </a:r>
            <a:endParaRPr lang="en-GB" sz="1100" dirty="0"/>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Zaneb, A. (2010). Barriers to effective communication in an organization and Overcoming it. Retrieved June 17, 2015, from htt://blog.commlabindia.com/elearning-design/barriers-to-communication.</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K. Usha Rani (2016) Journal of the English language and literature (JOELL)</a:t>
            </a:r>
            <a:r>
              <a:rPr lang="en-GB" sz="1100" dirty="0"/>
              <a:t> </a:t>
            </a:r>
          </a:p>
          <a:p>
            <a:pPr algn="just">
              <a:lnSpc>
                <a:spcPct val="150000"/>
              </a:lnSpc>
              <a:spcBef>
                <a:spcPts val="600"/>
              </a:spcBef>
              <a:spcAft>
                <a:spcPts val="600"/>
              </a:spcAft>
              <a:buClr>
                <a:srgbClr val="AA9ECB"/>
              </a:buClr>
              <a:buAutoNum type="arabicPeriod"/>
              <a:tabLst>
                <a:tab pos="457200" algn="l"/>
              </a:tabLst>
            </a:pPr>
            <a:r>
              <a:rPr lang="en-GB" sz="1100" dirty="0"/>
              <a:t>Smith, C. (2015). The Seven Barriers of Communication. Retrieved June 19, 2015 from </a:t>
            </a:r>
            <a:r>
              <a:rPr lang="en-GB" sz="1100" dirty="0">
                <a:hlinkClick r:id="rId4"/>
              </a:rPr>
              <a:t>http://guides.co/guide/the-seven-barriers-of-communication/</a:t>
            </a:r>
            <a:endParaRPr lang="en-GB" sz="1100" dirty="0">
              <a:latin typeface="Arial"/>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Johnson, J.D., Donohue, W.A., Atkin, C.K. and Johnson, S., 1994. Differences between formal and informal communication channels. </a:t>
            </a:r>
            <a:r>
              <a:rPr lang="en-GB" sz="1100" i="1" dirty="0">
                <a:ea typeface="+mj-lt"/>
                <a:cs typeface="+mj-lt"/>
              </a:rPr>
              <a:t>The Journal of Business Communication (1973)</a:t>
            </a:r>
            <a:r>
              <a:rPr lang="en-GB" sz="1100" dirty="0">
                <a:ea typeface="+mj-lt"/>
                <a:cs typeface="+mj-lt"/>
              </a:rPr>
              <a:t>, </a:t>
            </a:r>
            <a:r>
              <a:rPr lang="en-GB" sz="1100" i="1" dirty="0">
                <a:ea typeface="+mj-lt"/>
                <a:cs typeface="+mj-lt"/>
              </a:rPr>
              <a:t>31</a:t>
            </a:r>
            <a:r>
              <a:rPr lang="en-GB" sz="1100" dirty="0">
                <a:ea typeface="+mj-lt"/>
                <a:cs typeface="+mj-lt"/>
              </a:rPr>
              <a:t>(2), pp.111-122.</a:t>
            </a:r>
          </a:p>
          <a:p>
            <a:pPr algn="just">
              <a:lnSpc>
                <a:spcPct val="150000"/>
              </a:lnSpc>
              <a:spcBef>
                <a:spcPts val="600"/>
              </a:spcBef>
              <a:spcAft>
                <a:spcPts val="600"/>
              </a:spcAft>
              <a:buClr>
                <a:srgbClr val="AA9ECB"/>
              </a:buClr>
              <a:buFont typeface="+mj-lt"/>
              <a:buAutoNum type="arabicPeriod"/>
              <a:tabLst>
                <a:tab pos="457200" algn="l"/>
              </a:tabLst>
            </a:pPr>
            <a:r>
              <a:rPr lang="en-GB" sz="1100" dirty="0">
                <a:ea typeface="+mj-lt"/>
                <a:cs typeface="+mj-lt"/>
              </a:rPr>
              <a:t>Bell, R.L. and Martin, J.S. (2019). </a:t>
            </a:r>
            <a:r>
              <a:rPr lang="en-GB" sz="1100" i="1" dirty="0">
                <a:ea typeface="+mj-lt"/>
                <a:cs typeface="+mj-lt"/>
              </a:rPr>
              <a:t>Managerial Communication for Organizational Development</a:t>
            </a:r>
            <a:r>
              <a:rPr lang="en-GB" sz="1100" dirty="0">
                <a:ea typeface="+mj-lt"/>
                <a:cs typeface="+mj-lt"/>
              </a:rPr>
              <a:t>. [online] </a:t>
            </a:r>
            <a:r>
              <a:rPr lang="en-GB" sz="1100" i="1" dirty="0">
                <a:ea typeface="+mj-lt"/>
                <a:cs typeface="+mj-lt"/>
              </a:rPr>
              <a:t>Google Books</a:t>
            </a:r>
            <a:r>
              <a:rPr lang="en-GB" sz="1100" dirty="0">
                <a:ea typeface="+mj-lt"/>
                <a:cs typeface="+mj-lt"/>
              </a:rPr>
              <a:t>. Business Expert Press. Available at: </a:t>
            </a:r>
            <a:r>
              <a:rPr lang="en-GB" sz="1100" dirty="0">
                <a:ea typeface="+mj-lt"/>
                <a:cs typeface="+mj-lt"/>
                <a:hlinkClick r:id="rId5"/>
              </a:rPr>
              <a:t>https://www.google.co.uk/books/edition/Managerial_Communication_for_Organizatio/kmuLDwAAQBAJ?hl=en&amp;gbpv=1&amp;dq=channels+of+communication+organizations+book&amp;pg=PT10&amp;printsec=frontcover</a:t>
            </a:r>
            <a:r>
              <a:rPr lang="en-GB" sz="1100" dirty="0">
                <a:ea typeface="+mj-lt"/>
                <a:cs typeface="+mj-lt"/>
              </a:rPr>
              <a:t> [Accessed 27 Jul. 2022].</a:t>
            </a:r>
            <a:endParaRPr lang="en-US" sz="1100" dirty="0">
              <a:ea typeface="+mj-lt"/>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saylordotorg.github.io. (2022). </a:t>
            </a:r>
            <a:r>
              <a:rPr lang="en-GB" sz="1100" i="1" dirty="0">
                <a:ea typeface="+mj-lt"/>
                <a:cs typeface="+mj-lt"/>
              </a:rPr>
              <a:t>Communication Channels</a:t>
            </a:r>
            <a:r>
              <a:rPr lang="en-GB" sz="1100" dirty="0">
                <a:ea typeface="+mj-lt"/>
                <a:cs typeface="+mj-lt"/>
              </a:rPr>
              <a:t>. [online] Available at: </a:t>
            </a:r>
            <a:r>
              <a:rPr lang="en-GB" sz="1100" dirty="0">
                <a:ea typeface="+mj-lt"/>
                <a:cs typeface="+mj-lt"/>
                <a:hlinkClick r:id="rId6"/>
              </a:rPr>
              <a:t>https://saylordotorg.github.io/text_principles-of-management-v1.1/s16-05-communication-channels.html</a:t>
            </a:r>
            <a:r>
              <a:rPr lang="en-GB" sz="1100" dirty="0">
                <a:ea typeface="+mj-lt"/>
                <a:cs typeface="+mj-lt"/>
              </a:rPr>
              <a:t>.</a:t>
            </a:r>
            <a:endParaRPr lang="en-US" sz="1100" dirty="0">
              <a:solidFill>
                <a:srgbClr val="212121"/>
              </a:solidFill>
              <a:latin typeface="Helvetica Neue"/>
            </a:endParaRPr>
          </a:p>
          <a:p>
            <a:pPr algn="just">
              <a:lnSpc>
                <a:spcPct val="150000"/>
              </a:lnSpc>
              <a:spcBef>
                <a:spcPts val="600"/>
              </a:spcBef>
              <a:spcAft>
                <a:spcPts val="600"/>
              </a:spcAft>
              <a:buClr>
                <a:srgbClr val="AA9ECB"/>
              </a:buClr>
              <a:buAutoNum type="arabicPeriod"/>
              <a:tabLst>
                <a:tab pos="457200" algn="l"/>
              </a:tabLst>
            </a:pPr>
            <a:r>
              <a:rPr lang="en-US" sz="1100" u="sng" dirty="0">
                <a:solidFill>
                  <a:srgbClr val="205493"/>
                </a:solidFill>
                <a:latin typeface="Helvetica Neue"/>
                <a:hlinkClick r:id="rId7"/>
              </a:rPr>
              <a:t> </a:t>
            </a:r>
            <a:r>
              <a:rPr lang="en-GB" sz="1100" b="0" i="0" u="sng" dirty="0">
                <a:solidFill>
                  <a:srgbClr val="205493"/>
                </a:solidFill>
                <a:effectLst/>
                <a:latin typeface="Helvetica Neue"/>
                <a:hlinkClick r:id="rId7"/>
              </a:rPr>
              <a:t>J Med Internet Res.</a:t>
            </a:r>
            <a:r>
              <a:rPr lang="en-GB" sz="1100" b="0" i="0" dirty="0">
                <a:solidFill>
                  <a:srgbClr val="212121"/>
                </a:solidFill>
                <a:effectLst/>
                <a:latin typeface="Helvetica Neue"/>
              </a:rPr>
              <a:t> 2020 May; 22(5)</a:t>
            </a:r>
            <a:r>
              <a:rPr lang="en-US" sz="1100" b="0" i="0" dirty="0">
                <a:solidFill>
                  <a:srgbClr val="212121"/>
                </a:solidFill>
                <a:effectLst/>
                <a:latin typeface="Helvetica Neue"/>
              </a:rPr>
              <a:t> </a:t>
            </a:r>
            <a:r>
              <a:rPr lang="en-US" sz="1100" b="0" i="0" dirty="0">
                <a:solidFill>
                  <a:srgbClr val="212121"/>
                </a:solidFill>
                <a:effectLst/>
                <a:latin typeface="Helvetica Neue"/>
                <a:hlinkClick r:id="rId7"/>
              </a:rPr>
              <a:t>https://www.ncbi.nlm.nih.gov/pmc/articles/PMC7254277/</a:t>
            </a:r>
            <a:endParaRPr lang="en-US" sz="1100" dirty="0"/>
          </a:p>
          <a:p>
            <a:pPr algn="just">
              <a:lnSpc>
                <a:spcPct val="150000"/>
              </a:lnSpc>
              <a:spcBef>
                <a:spcPts val="600"/>
              </a:spcBef>
              <a:spcAft>
                <a:spcPts val="600"/>
              </a:spcAft>
              <a:buClr>
                <a:srgbClr val="AA9ECB"/>
              </a:buClr>
              <a:buAutoNum type="arabicPeriod"/>
              <a:tabLst>
                <a:tab pos="457200" algn="l"/>
              </a:tabLst>
            </a:pPr>
            <a:r>
              <a:rPr lang="en-US" sz="1100" dirty="0">
                <a:hlinkClick r:id="rId8"/>
              </a:rPr>
              <a:t>https://onlinelibrary.wiley.com/doi/epdf/10.1002/hbe2.138</a:t>
            </a:r>
            <a:endParaRPr lang="en-US" sz="1100" dirty="0"/>
          </a:p>
          <a:p>
            <a:pPr algn="just">
              <a:lnSpc>
                <a:spcPct val="150000"/>
              </a:lnSpc>
              <a:spcBef>
                <a:spcPts val="600"/>
              </a:spcBef>
              <a:spcAft>
                <a:spcPts val="600"/>
              </a:spcAft>
              <a:buClr>
                <a:srgbClr val="AA9ECB"/>
              </a:buClr>
              <a:buAutoNum type="arabicPeriod"/>
              <a:tabLst>
                <a:tab pos="457200" algn="l"/>
              </a:tabLst>
            </a:pPr>
            <a:endParaRPr lang="en-GB" sz="1000">
              <a:latin typeface="Arial" panose="020B0604020202020204" pitchFamily="34" charset="0"/>
              <a:cs typeface="Arial"/>
            </a:endParaRPr>
          </a:p>
          <a:p>
            <a:pPr marL="342900" lvl="0" indent="-342900" algn="just">
              <a:lnSpc>
                <a:spcPct val="150000"/>
              </a:lnSpc>
              <a:spcBef>
                <a:spcPts val="600"/>
              </a:spcBef>
              <a:spcAft>
                <a:spcPts val="600"/>
              </a:spcAft>
              <a:buClr>
                <a:srgbClr val="AA9ECB"/>
              </a:buClr>
              <a:buFont typeface="Wingdings 3" charset="2"/>
              <a:buAutoNum type="arabicPeriod"/>
              <a:tabLst>
                <a:tab pos="457200" algn="l"/>
              </a:tabLst>
            </a:pPr>
            <a:endParaRPr lang="en-GB" sz="1000">
              <a:effectLst/>
              <a:latin typeface="Arial" panose="020B0604020202020204" pitchFamily="34" charset="0"/>
              <a:ea typeface="Times New Roman" panose="02020603050405020304" pitchFamily="18" charset="0"/>
              <a:cs typeface="Arial"/>
            </a:endParaRPr>
          </a:p>
          <a:p>
            <a:pPr algn="just">
              <a:lnSpc>
                <a:spcPct val="150000"/>
              </a:lnSpc>
              <a:spcBef>
                <a:spcPts val="600"/>
              </a:spcBef>
              <a:spcAft>
                <a:spcPts val="600"/>
              </a:spcAft>
              <a:buClr>
                <a:srgbClr val="3B3059">
                  <a:lumMod val="40000"/>
                  <a:lumOff val="60000"/>
                </a:srgbClr>
              </a:buClr>
              <a:buFont typeface="Century Gothic" panose="020B0502020202020204"/>
              <a:buAutoNum type="arabicPeriod"/>
            </a:pPr>
            <a:endParaRPr lang="en-GB" sz="1200">
              <a:latin typeface="Arial" panose="020B0604020202020204" pitchFamily="34" charset="0"/>
              <a:cs typeface="Times New Roman" panose="02020603050405020304" pitchFamily="18" charset="0"/>
            </a:endParaRPr>
          </a:p>
          <a:p>
            <a:pPr marL="228600" indent="-228600">
              <a:buFont typeface="Wingdings 3" charset="2"/>
              <a:buAutoNum type="arabicPeriod"/>
            </a:pPr>
            <a:endParaRPr lang="en-GB" sz="12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73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214163117"/>
              </p:ext>
            </p:extLst>
          </p:nvPr>
        </p:nvGraphicFramePr>
        <p:xfrm>
          <a:off x="329264" y="642477"/>
          <a:ext cx="11380486" cy="5478594"/>
        </p:xfrm>
        <a:graphic>
          <a:graphicData uri="http://schemas.openxmlformats.org/drawingml/2006/table">
            <a:tbl>
              <a:tblPr firstRow="1" bandRow="1">
                <a:tableStyleId>{5C22544A-7EE6-4342-B048-85BDC9FD1C3A}</a:tableStyleId>
              </a:tblPr>
              <a:tblGrid>
                <a:gridCol w="5851318">
                  <a:extLst>
                    <a:ext uri="{9D8B030D-6E8A-4147-A177-3AD203B41FA5}">
                      <a16:colId xmlns:a16="http://schemas.microsoft.com/office/drawing/2014/main" val="1381715570"/>
                    </a:ext>
                  </a:extLst>
                </a:gridCol>
                <a:gridCol w="5529168">
                  <a:extLst>
                    <a:ext uri="{9D8B030D-6E8A-4147-A177-3AD203B41FA5}">
                      <a16:colId xmlns:a16="http://schemas.microsoft.com/office/drawing/2014/main" val="3579679796"/>
                    </a:ext>
                  </a:extLst>
                </a:gridCol>
              </a:tblGrid>
              <a:tr h="88542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1077621">
                <a:tc>
                  <a:txBody>
                    <a:bodyPr/>
                    <a:lstStyle/>
                    <a:p>
                      <a:r>
                        <a:rPr lang="en-GB"/>
                        <a:t>Who was in your team? </a:t>
                      </a:r>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2318373457"/>
                  </a:ext>
                </a:extLst>
              </a:tr>
              <a:tr h="828940">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a:t>Good communication</a:t>
                      </a:r>
                    </a:p>
                    <a:p>
                      <a:r>
                        <a:rPr lang="en-GB"/>
                        <a:t>We used digital system well such as working on a single </a:t>
                      </a:r>
                      <a:r>
                        <a:rPr lang="en-GB" err="1"/>
                        <a:t>powerpoint</a:t>
                      </a:r>
                      <a:r>
                        <a:rPr lang="en-GB"/>
                        <a:t> slide</a:t>
                      </a:r>
                    </a:p>
                  </a:txBody>
                  <a:tcPr/>
                </a:tc>
                <a:extLst>
                  <a:ext uri="{0D108BD9-81ED-4DB2-BD59-A6C34878D82A}">
                    <a16:rowId xmlns:a16="http://schemas.microsoft.com/office/drawing/2014/main" val="2507276796"/>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Distance from one another so have to rely mainly on digital means</a:t>
                      </a:r>
                      <a:endParaRPr lang="en-US"/>
                    </a:p>
                  </a:txBody>
                  <a:tcPr/>
                </a:tc>
                <a:extLst>
                  <a:ext uri="{0D108BD9-81ED-4DB2-BD59-A6C34878D82A}">
                    <a16:rowId xmlns:a16="http://schemas.microsoft.com/office/drawing/2014/main" val="1913256840"/>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May be start the assignment earlier</a:t>
                      </a:r>
                    </a:p>
                  </a:txBody>
                  <a:tcPr/>
                </a:tc>
                <a:extLst>
                  <a:ext uri="{0D108BD9-81ED-4DB2-BD59-A6C34878D82A}">
                    <a16:rowId xmlns:a16="http://schemas.microsoft.com/office/drawing/2014/main" val="771358641"/>
                  </a:ext>
                </a:extLst>
              </a:tr>
              <a:tr h="66125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
        <p:nvSpPr>
          <p:cNvPr id="5" name="TextBox 4">
            <a:extLst>
              <a:ext uri="{FF2B5EF4-FFF2-40B4-BE49-F238E27FC236}">
                <a16:creationId xmlns:a16="http://schemas.microsoft.com/office/drawing/2014/main" id="{A9305B6C-45A8-A97C-CC86-5708F9DC48F0}"/>
              </a:ext>
            </a:extLst>
          </p:cNvPr>
          <p:cNvSpPr txBox="1"/>
          <p:nvPr/>
        </p:nvSpPr>
        <p:spPr>
          <a:xfrm>
            <a:off x="2011680" y="145534"/>
            <a:ext cx="9469120" cy="523220"/>
          </a:xfrm>
          <a:prstGeom prst="rect">
            <a:avLst/>
          </a:prstGeom>
          <a:noFill/>
        </p:spPr>
        <p:txBody>
          <a:bodyPr wrap="square">
            <a:spAutoFit/>
          </a:bodyPr>
          <a:lstStyle/>
          <a:p>
            <a:r>
              <a:rPr lang="en-GB" sz="2800"/>
              <a:t>We must all do this - Please add to this</a:t>
            </a:r>
          </a:p>
        </p:txBody>
      </p:sp>
    </p:spTree>
    <p:extLst>
      <p:ext uri="{BB962C8B-B14F-4D97-AF65-F5344CB8AC3E}">
        <p14:creationId xmlns:p14="http://schemas.microsoft.com/office/powerpoint/2010/main" val="162458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64053426-E034-9477-F94A-D2D88935A38A}"/>
              </a:ext>
            </a:extLst>
          </p:cNvPr>
          <p:cNvGraphicFramePr>
            <a:graphicFrameLocks noGrp="1"/>
          </p:cNvGraphicFramePr>
          <p:nvPr>
            <p:ph idx="1"/>
            <p:extLst>
              <p:ext uri="{D42A27DB-BD31-4B8C-83A1-F6EECF244321}">
                <p14:modId xmlns:p14="http://schemas.microsoft.com/office/powerpoint/2010/main" val="3653944527"/>
              </p:ext>
            </p:extLst>
          </p:nvPr>
        </p:nvGraphicFramePr>
        <p:xfrm>
          <a:off x="375633" y="3713408"/>
          <a:ext cx="11399874" cy="2659582"/>
        </p:xfrm>
        <a:graphic>
          <a:graphicData uri="http://schemas.openxmlformats.org/drawingml/2006/table">
            <a:tbl>
              <a:tblPr firstRow="1" bandRow="1">
                <a:tableStyleId>{5C22544A-7EE6-4342-B048-85BDC9FD1C3A}</a:tableStyleId>
              </a:tblPr>
              <a:tblGrid>
                <a:gridCol w="5706291">
                  <a:extLst>
                    <a:ext uri="{9D8B030D-6E8A-4147-A177-3AD203B41FA5}">
                      <a16:colId xmlns:a16="http://schemas.microsoft.com/office/drawing/2014/main" val="1611704154"/>
                    </a:ext>
                  </a:extLst>
                </a:gridCol>
                <a:gridCol w="217989">
                  <a:extLst>
                    <a:ext uri="{9D8B030D-6E8A-4147-A177-3AD203B41FA5}">
                      <a16:colId xmlns:a16="http://schemas.microsoft.com/office/drawing/2014/main" val="1668602621"/>
                    </a:ext>
                  </a:extLst>
                </a:gridCol>
                <a:gridCol w="5475594">
                  <a:extLst>
                    <a:ext uri="{9D8B030D-6E8A-4147-A177-3AD203B41FA5}">
                      <a16:colId xmlns:a16="http://schemas.microsoft.com/office/drawing/2014/main" val="524087127"/>
                    </a:ext>
                  </a:extLst>
                </a:gridCol>
              </a:tblGrid>
              <a:tr h="538432">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extLst>
                  <a:ext uri="{0D108BD9-81ED-4DB2-BD59-A6C34878D82A}">
                    <a16:rowId xmlns:a16="http://schemas.microsoft.com/office/drawing/2014/main" val="220367105"/>
                  </a:ext>
                </a:extLst>
              </a:tr>
              <a:tr h="538432">
                <a:tc>
                  <a:txBody>
                    <a:bodyPr/>
                    <a:lstStyle/>
                    <a:p>
                      <a:r>
                        <a:rPr lang="en-GB"/>
                        <a:t>What would you do differently if</a:t>
                      </a:r>
                      <a:r>
                        <a:rPr lang="en-US"/>
                        <a:t> </a:t>
                      </a:r>
                      <a:r>
                        <a:rPr lang="en-GB"/>
                        <a:t>you worked as a team again</a:t>
                      </a:r>
                      <a:endParaRPr lang="en-US"/>
                    </a:p>
                  </a:txBody>
                  <a:tcPr/>
                </a:tc>
                <a:tc>
                  <a:txBody>
                    <a:bodyPr/>
                    <a:lstStyle/>
                    <a:p>
                      <a:endParaRPr lang="en-US"/>
                    </a:p>
                  </a:txBody>
                  <a:tcPr/>
                </a:tc>
                <a:tc>
                  <a:txBody>
                    <a:bodyPr/>
                    <a:lstStyle/>
                    <a:p>
                      <a:r>
                        <a:rPr lang="en-US"/>
                        <a:t>Start the presentation early to avoid rushing </a:t>
                      </a:r>
                    </a:p>
                  </a:txBody>
                  <a:tcPr/>
                </a:tc>
                <a:extLst>
                  <a:ext uri="{0D108BD9-81ED-4DB2-BD59-A6C34878D82A}">
                    <a16:rowId xmlns:a16="http://schemas.microsoft.com/office/drawing/2014/main" val="1266476285"/>
                  </a:ext>
                </a:extLst>
              </a:tr>
              <a:tr h="148107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How would you rate your team working? Out of 10? </a:t>
                      </a:r>
                    </a:p>
                    <a:p>
                      <a:endParaRPr lang="en-US"/>
                    </a:p>
                  </a:txBody>
                  <a:tcPr/>
                </a:tc>
                <a:tc>
                  <a:txBody>
                    <a:bodyPr/>
                    <a:lstStyle/>
                    <a:p>
                      <a:endParaRPr lang="en-US"/>
                    </a:p>
                  </a:txBody>
                  <a:tcPr/>
                </a:tc>
                <a:tc>
                  <a:txBody>
                    <a:bodyPr/>
                    <a:lstStyle/>
                    <a:p>
                      <a:r>
                        <a:rPr lang="en-US"/>
                        <a:t>9</a:t>
                      </a:r>
                    </a:p>
                  </a:txBody>
                  <a:tcPr/>
                </a:tc>
                <a:extLst>
                  <a:ext uri="{0D108BD9-81ED-4DB2-BD59-A6C34878D82A}">
                    <a16:rowId xmlns:a16="http://schemas.microsoft.com/office/drawing/2014/main" val="2145433468"/>
                  </a:ext>
                </a:extLst>
              </a:tr>
            </a:tbl>
          </a:graphicData>
        </a:graphic>
      </p:graphicFrame>
      <p:graphicFrame>
        <p:nvGraphicFramePr>
          <p:cNvPr id="9" name="Table 9">
            <a:extLst>
              <a:ext uri="{FF2B5EF4-FFF2-40B4-BE49-F238E27FC236}">
                <a16:creationId xmlns:a16="http://schemas.microsoft.com/office/drawing/2014/main" id="{F3AF1573-074E-847C-39DA-60C2469DE675}"/>
              </a:ext>
            </a:extLst>
          </p:cNvPr>
          <p:cNvGraphicFramePr>
            <a:graphicFrameLocks noGrp="1"/>
          </p:cNvGraphicFramePr>
          <p:nvPr>
            <p:extLst>
              <p:ext uri="{D42A27DB-BD31-4B8C-83A1-F6EECF244321}">
                <p14:modId xmlns:p14="http://schemas.microsoft.com/office/powerpoint/2010/main" val="2151856351"/>
              </p:ext>
            </p:extLst>
          </p:nvPr>
        </p:nvGraphicFramePr>
        <p:xfrm>
          <a:off x="385019" y="268311"/>
          <a:ext cx="11383787" cy="3962458"/>
        </p:xfrm>
        <a:graphic>
          <a:graphicData uri="http://schemas.openxmlformats.org/drawingml/2006/table">
            <a:tbl>
              <a:tblPr firstRow="1" bandRow="1">
                <a:tableStyleId>{5C22544A-7EE6-4342-B048-85BDC9FD1C3A}</a:tableStyleId>
              </a:tblPr>
              <a:tblGrid>
                <a:gridCol w="5688148">
                  <a:extLst>
                    <a:ext uri="{9D8B030D-6E8A-4147-A177-3AD203B41FA5}">
                      <a16:colId xmlns:a16="http://schemas.microsoft.com/office/drawing/2014/main" val="2206999752"/>
                    </a:ext>
                  </a:extLst>
                </a:gridCol>
                <a:gridCol w="208280">
                  <a:extLst>
                    <a:ext uri="{9D8B030D-6E8A-4147-A177-3AD203B41FA5}">
                      <a16:colId xmlns:a16="http://schemas.microsoft.com/office/drawing/2014/main" val="2058932598"/>
                    </a:ext>
                  </a:extLst>
                </a:gridCol>
                <a:gridCol w="5487359">
                  <a:extLst>
                    <a:ext uri="{9D8B030D-6E8A-4147-A177-3AD203B41FA5}">
                      <a16:colId xmlns:a16="http://schemas.microsoft.com/office/drawing/2014/main" val="617154151"/>
                    </a:ext>
                  </a:extLst>
                </a:gridCol>
              </a:tblGrid>
              <a:tr h="448200">
                <a:tc>
                  <a:txBody>
                    <a:bodyPr/>
                    <a:lstStyle/>
                    <a:p>
                      <a:r>
                        <a:rPr lang="en-GB" sz="1800"/>
                        <a:t>Teamwork Evaluation </a:t>
                      </a:r>
                      <a:endParaRPr lang="en-US"/>
                    </a:p>
                  </a:txBody>
                  <a:tcPr>
                    <a:solidFill>
                      <a:schemeClr val="accent4"/>
                    </a:solidFill>
                  </a:tcPr>
                </a:tc>
                <a:tc>
                  <a:txBody>
                    <a:bodyPr/>
                    <a:lstStyle/>
                    <a:p>
                      <a:endParaRPr lang="en-US"/>
                    </a:p>
                  </a:txBody>
                  <a:tcPr>
                    <a:solidFill>
                      <a:schemeClr val="accent4"/>
                    </a:solidFill>
                  </a:tcPr>
                </a:tc>
                <a:tc>
                  <a:txBody>
                    <a:bodyPr/>
                    <a:lstStyle/>
                    <a:p>
                      <a:r>
                        <a:rPr lang="en-GB" sz="1800"/>
                        <a:t>Team responses</a:t>
                      </a:r>
                      <a:endParaRPr lang="en-US"/>
                    </a:p>
                  </a:txBody>
                  <a:tcPr>
                    <a:solidFill>
                      <a:schemeClr val="accent4"/>
                    </a:solidFill>
                  </a:tcPr>
                </a:tc>
                <a:extLst>
                  <a:ext uri="{0D108BD9-81ED-4DB2-BD59-A6C34878D82A}">
                    <a16:rowId xmlns:a16="http://schemas.microsoft.com/office/drawing/2014/main" val="651151708"/>
                  </a:ext>
                </a:extLst>
              </a:tr>
              <a:tr h="1003133">
                <a:tc>
                  <a:txBody>
                    <a:bodyPr/>
                    <a:lstStyle/>
                    <a:p>
                      <a:r>
                        <a:rPr lang="en-GB"/>
                        <a:t>Who was in your team</a:t>
                      </a:r>
                      <a:endParaRPr lang="en-US"/>
                    </a:p>
                  </a:txBody>
                  <a:tcPr/>
                </a:tc>
                <a:tc>
                  <a:txBody>
                    <a:bodyPr/>
                    <a:lstStyle/>
                    <a:p>
                      <a:endParaRPr lang="en-US"/>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1597590522"/>
                  </a:ext>
                </a:extLst>
              </a:tr>
              <a:tr h="1162769">
                <a:tc>
                  <a:txBody>
                    <a:bodyPr/>
                    <a:lstStyle/>
                    <a:p>
                      <a:r>
                        <a:rPr lang="en-GB"/>
                        <a:t>What were the key strengths of</a:t>
                      </a:r>
                      <a:r>
                        <a:rPr lang="en-US"/>
                        <a:t> your team</a:t>
                      </a:r>
                    </a:p>
                  </a:txBody>
                  <a:tcPr/>
                </a:tc>
                <a:tc>
                  <a:txBody>
                    <a:bodyPr/>
                    <a:lstStyle/>
                    <a:p>
                      <a:endParaRPr lang="en-US"/>
                    </a:p>
                  </a:txBody>
                  <a:tcPr/>
                </a:tc>
                <a:tc>
                  <a:txBody>
                    <a:bodyPr/>
                    <a:lstStyle/>
                    <a:p>
                      <a:r>
                        <a:rPr lang="en-US"/>
                        <a:t>We communicated very well making sure everyone is working on their slides </a:t>
                      </a:r>
                    </a:p>
                  </a:txBody>
                  <a:tcPr/>
                </a:tc>
                <a:extLst>
                  <a:ext uri="{0D108BD9-81ED-4DB2-BD59-A6C34878D82A}">
                    <a16:rowId xmlns:a16="http://schemas.microsoft.com/office/drawing/2014/main" val="4205768869"/>
                  </a:ext>
                </a:extLst>
              </a:tr>
              <a:tr h="1162769">
                <a:tc>
                  <a:txBody>
                    <a:bodyPr/>
                    <a:lstStyle/>
                    <a:p>
                      <a:r>
                        <a:rPr lang="en-GB"/>
                        <a:t>What were the challenges that</a:t>
                      </a:r>
                      <a:r>
                        <a:rPr lang="en-US"/>
                        <a:t> </a:t>
                      </a:r>
                      <a:r>
                        <a:rPr lang="en-GB"/>
                        <a:t>you overcame as a team</a:t>
                      </a:r>
                      <a:endParaRPr lang="en-US"/>
                    </a:p>
                  </a:txBody>
                  <a:tcPr/>
                </a:tc>
                <a:tc>
                  <a:txBody>
                    <a:bodyPr/>
                    <a:lstStyle/>
                    <a:p>
                      <a:endParaRPr lang="en-US"/>
                    </a:p>
                  </a:txBody>
                  <a:tcPr/>
                </a:tc>
                <a:tc>
                  <a:txBody>
                    <a:bodyPr/>
                    <a:lstStyle/>
                    <a:p>
                      <a:r>
                        <a:rPr lang="en-US"/>
                        <a:t>Making sure everyone has done their slides on time </a:t>
                      </a:r>
                    </a:p>
                  </a:txBody>
                  <a:tcPr/>
                </a:tc>
                <a:extLst>
                  <a:ext uri="{0D108BD9-81ED-4DB2-BD59-A6C34878D82A}">
                    <a16:rowId xmlns:a16="http://schemas.microsoft.com/office/drawing/2014/main" val="1450741713"/>
                  </a:ext>
                </a:extLst>
              </a:tr>
            </a:tbl>
          </a:graphicData>
        </a:graphic>
      </p:graphicFrame>
    </p:spTree>
    <p:extLst>
      <p:ext uri="{BB962C8B-B14F-4D97-AF65-F5344CB8AC3E}">
        <p14:creationId xmlns:p14="http://schemas.microsoft.com/office/powerpoint/2010/main" val="1909321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B9839B3-EA6C-5D8C-2496-0FDD9FDE64A1}"/>
              </a:ext>
            </a:extLst>
          </p:cNvPr>
          <p:cNvGraphicFramePr>
            <a:graphicFrameLocks noGrp="1"/>
          </p:cNvGraphicFramePr>
          <p:nvPr>
            <p:extLst>
              <p:ext uri="{D42A27DB-BD31-4B8C-83A1-F6EECF244321}">
                <p14:modId xmlns:p14="http://schemas.microsoft.com/office/powerpoint/2010/main" val="3871635657"/>
              </p:ext>
            </p:extLst>
          </p:nvPr>
        </p:nvGraphicFramePr>
        <p:xfrm>
          <a:off x="884420" y="719665"/>
          <a:ext cx="10583055" cy="5906785"/>
        </p:xfrm>
        <a:graphic>
          <a:graphicData uri="http://schemas.openxmlformats.org/drawingml/2006/table">
            <a:tbl>
              <a:tblPr firstRow="1" bandRow="1">
                <a:tableStyleId>{7DF18680-E054-41AD-8BC1-D1AEF772440D}</a:tableStyleId>
              </a:tblPr>
              <a:tblGrid>
                <a:gridCol w="5056326">
                  <a:extLst>
                    <a:ext uri="{9D8B030D-6E8A-4147-A177-3AD203B41FA5}">
                      <a16:colId xmlns:a16="http://schemas.microsoft.com/office/drawing/2014/main" val="4044209686"/>
                    </a:ext>
                  </a:extLst>
                </a:gridCol>
                <a:gridCol w="5526729">
                  <a:extLst>
                    <a:ext uri="{9D8B030D-6E8A-4147-A177-3AD203B41FA5}">
                      <a16:colId xmlns:a16="http://schemas.microsoft.com/office/drawing/2014/main" val="109370097"/>
                    </a:ext>
                  </a:extLst>
                </a:gridCol>
              </a:tblGrid>
              <a:tr h="609301">
                <a:tc>
                  <a:txBody>
                    <a:bodyPr/>
                    <a:lstStyle/>
                    <a:p>
                      <a:r>
                        <a:rPr lang="en-GB"/>
                        <a:t>Teamwork Evaluation</a:t>
                      </a:r>
                    </a:p>
                  </a:txBody>
                  <a:tcPr/>
                </a:tc>
                <a:tc>
                  <a:txBody>
                    <a:bodyPr/>
                    <a:lstStyle/>
                    <a:p>
                      <a:r>
                        <a:rPr lang="en-GB"/>
                        <a:t>Team Responses</a:t>
                      </a:r>
                    </a:p>
                  </a:txBody>
                  <a:tcPr/>
                </a:tc>
                <a:extLst>
                  <a:ext uri="{0D108BD9-81ED-4DB2-BD59-A6C34878D82A}">
                    <a16:rowId xmlns:a16="http://schemas.microsoft.com/office/drawing/2014/main" val="1223796553"/>
                  </a:ext>
                </a:extLst>
              </a:tr>
              <a:tr h="609301">
                <a:tc>
                  <a:txBody>
                    <a:bodyPr/>
                    <a:lstStyle/>
                    <a:p>
                      <a:r>
                        <a:rPr lang="en-GB"/>
                        <a:t>Who was in your team?</a:t>
                      </a:r>
                    </a:p>
                  </a:txBody>
                  <a:tcPr/>
                </a:tc>
                <a:tc>
                  <a:txBody>
                    <a:bodyPr/>
                    <a:lstStyle/>
                    <a:p>
                      <a:r>
                        <a:rPr lang="en-GB"/>
                        <a:t>Theresa Bakare, Sancia Taylor, </a:t>
                      </a:r>
                      <a:r>
                        <a:rPr lang="en-GB" err="1"/>
                        <a:t>Tantou</a:t>
                      </a:r>
                      <a:r>
                        <a:rPr lang="en-GB"/>
                        <a:t> Sisay, </a:t>
                      </a:r>
                      <a:r>
                        <a:rPr lang="en-GB" sz="1800" b="0" i="0" u="none" strike="noStrike" noProof="0">
                          <a:solidFill>
                            <a:schemeClr val="dk1"/>
                          </a:solidFill>
                          <a:latin typeface="Century Gothic"/>
                        </a:rPr>
                        <a:t>Peter </a:t>
                      </a:r>
                      <a:r>
                        <a:rPr lang="en-GB" sz="1800" b="0" i="0" u="none" strike="noStrike" noProof="0" err="1">
                          <a:solidFill>
                            <a:schemeClr val="dk1"/>
                          </a:solidFill>
                          <a:latin typeface="Century Gothic"/>
                        </a:rPr>
                        <a:t>Nguty</a:t>
                      </a:r>
                      <a:r>
                        <a:rPr lang="en-GB" sz="1800" b="0" i="0" u="none" strike="noStrike" noProof="0">
                          <a:solidFill>
                            <a:schemeClr val="dk1"/>
                          </a:solidFill>
                          <a:latin typeface="Century Gothic"/>
                        </a:rPr>
                        <a:t> Acha </a:t>
                      </a:r>
                      <a:endParaRPr lang="en-GB"/>
                    </a:p>
                  </a:txBody>
                  <a:tcPr/>
                </a:tc>
                <a:extLst>
                  <a:ext uri="{0D108BD9-81ED-4DB2-BD59-A6C34878D82A}">
                    <a16:rowId xmlns:a16="http://schemas.microsoft.com/office/drawing/2014/main" val="964183195"/>
                  </a:ext>
                </a:extLst>
              </a:tr>
              <a:tr h="1051672">
                <a:tc>
                  <a:txBody>
                    <a:bodyPr/>
                    <a:lstStyle/>
                    <a:p>
                      <a:r>
                        <a:rPr lang="en-GB"/>
                        <a:t>What were the key strengths of your team?</a:t>
                      </a:r>
                    </a:p>
                  </a:txBody>
                  <a:tcPr/>
                </a:tc>
                <a:tc>
                  <a:txBody>
                    <a:bodyPr/>
                    <a:lstStyle/>
                    <a:p>
                      <a:r>
                        <a:rPr lang="en-GB"/>
                        <a:t>Research and collaboration</a:t>
                      </a:r>
                    </a:p>
                  </a:txBody>
                  <a:tcPr/>
                </a:tc>
                <a:extLst>
                  <a:ext uri="{0D108BD9-81ED-4DB2-BD59-A6C34878D82A}">
                    <a16:rowId xmlns:a16="http://schemas.microsoft.com/office/drawing/2014/main" val="74816647"/>
                  </a:ext>
                </a:extLst>
              </a:tr>
              <a:tr h="1502388">
                <a:tc>
                  <a:txBody>
                    <a:bodyPr/>
                    <a:lstStyle/>
                    <a:p>
                      <a:r>
                        <a:rPr lang="en-GB"/>
                        <a:t>What were the challenges that you overcame as a team?</a:t>
                      </a:r>
                    </a:p>
                    <a:p>
                      <a:endParaRPr lang="en-GB"/>
                    </a:p>
                  </a:txBody>
                  <a:tcPr/>
                </a:tc>
                <a:tc>
                  <a:txBody>
                    <a:bodyPr/>
                    <a:lstStyle/>
                    <a:p>
                      <a:r>
                        <a:rPr lang="en-GB"/>
                        <a:t>Communication with some group member</a:t>
                      </a:r>
                    </a:p>
                  </a:txBody>
                  <a:tcPr/>
                </a:tc>
                <a:extLst>
                  <a:ext uri="{0D108BD9-81ED-4DB2-BD59-A6C34878D82A}">
                    <a16:rowId xmlns:a16="http://schemas.microsoft.com/office/drawing/2014/main" val="2391699749"/>
                  </a:ext>
                </a:extLst>
              </a:tr>
              <a:tr h="1051672">
                <a:tc>
                  <a:txBody>
                    <a:bodyPr/>
                    <a:lstStyle/>
                    <a:p>
                      <a:r>
                        <a:rPr lang="en-GB"/>
                        <a:t>What would you do differently if you worked as a team again?</a:t>
                      </a:r>
                    </a:p>
                  </a:txBody>
                  <a:tcPr/>
                </a:tc>
                <a:tc>
                  <a:txBody>
                    <a:bodyPr/>
                    <a:lstStyle/>
                    <a:p>
                      <a:r>
                        <a:rPr lang="en-GB"/>
                        <a:t>Reduce procrastination to zero. May be starting earlier</a:t>
                      </a:r>
                    </a:p>
                  </a:txBody>
                  <a:tcPr/>
                </a:tc>
                <a:extLst>
                  <a:ext uri="{0D108BD9-81ED-4DB2-BD59-A6C34878D82A}">
                    <a16:rowId xmlns:a16="http://schemas.microsoft.com/office/drawing/2014/main" val="338884189"/>
                  </a:ext>
                </a:extLst>
              </a:tr>
              <a:tr h="1051672">
                <a:tc>
                  <a:txBody>
                    <a:bodyPr/>
                    <a:lstStyle/>
                    <a:p>
                      <a:r>
                        <a:rPr lang="en-GB"/>
                        <a:t>How would you rate you team working? Out of 10?</a:t>
                      </a:r>
                    </a:p>
                  </a:txBody>
                  <a:tcPr/>
                </a:tc>
                <a:tc>
                  <a:txBody>
                    <a:bodyPr/>
                    <a:lstStyle/>
                    <a:p>
                      <a:r>
                        <a:rPr lang="en-GB"/>
                        <a:t>          8.5</a:t>
                      </a:r>
                    </a:p>
                  </a:txBody>
                  <a:tcPr/>
                </a:tc>
                <a:extLst>
                  <a:ext uri="{0D108BD9-81ED-4DB2-BD59-A6C34878D82A}">
                    <a16:rowId xmlns:a16="http://schemas.microsoft.com/office/drawing/2014/main" val="377766138"/>
                  </a:ext>
                </a:extLst>
              </a:tr>
            </a:tbl>
          </a:graphicData>
        </a:graphic>
      </p:graphicFrame>
    </p:spTree>
    <p:extLst>
      <p:ext uri="{BB962C8B-B14F-4D97-AF65-F5344CB8AC3E}">
        <p14:creationId xmlns:p14="http://schemas.microsoft.com/office/powerpoint/2010/main" val="2906048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ABD70D8-E740-A047-E044-D4AB485484B7}"/>
              </a:ext>
            </a:extLst>
          </p:cNvPr>
          <p:cNvGraphicFramePr>
            <a:graphicFrameLocks noGrp="1"/>
          </p:cNvGraphicFramePr>
          <p:nvPr>
            <p:extLst>
              <p:ext uri="{D42A27DB-BD31-4B8C-83A1-F6EECF244321}">
                <p14:modId xmlns:p14="http://schemas.microsoft.com/office/powerpoint/2010/main" val="3002354712"/>
              </p:ext>
            </p:extLst>
          </p:nvPr>
        </p:nvGraphicFramePr>
        <p:xfrm>
          <a:off x="991809" y="544285"/>
          <a:ext cx="9910392" cy="5950980"/>
        </p:xfrm>
        <a:graphic>
          <a:graphicData uri="http://schemas.openxmlformats.org/drawingml/2006/table">
            <a:tbl>
              <a:tblPr firstRow="1" bandRow="1">
                <a:tableStyleId>{5C22544A-7EE6-4342-B048-85BDC9FD1C3A}</a:tableStyleId>
              </a:tblPr>
              <a:tblGrid>
                <a:gridCol w="4955196">
                  <a:extLst>
                    <a:ext uri="{9D8B030D-6E8A-4147-A177-3AD203B41FA5}">
                      <a16:colId xmlns:a16="http://schemas.microsoft.com/office/drawing/2014/main" val="3049530494"/>
                    </a:ext>
                  </a:extLst>
                </a:gridCol>
                <a:gridCol w="4955196">
                  <a:extLst>
                    <a:ext uri="{9D8B030D-6E8A-4147-A177-3AD203B41FA5}">
                      <a16:colId xmlns:a16="http://schemas.microsoft.com/office/drawing/2014/main" val="126052488"/>
                    </a:ext>
                  </a:extLst>
                </a:gridCol>
              </a:tblGrid>
              <a:tr h="1190196">
                <a:tc>
                  <a:txBody>
                    <a:bodyPr/>
                    <a:lstStyle/>
                    <a:p>
                      <a:pPr algn="ctr"/>
                      <a:r>
                        <a:rPr lang="en-GB" dirty="0"/>
                        <a:t>Teamwork Evaluation</a:t>
                      </a:r>
                      <a:endParaRPr lang="en-GB" dirty="0" err="1"/>
                    </a:p>
                  </a:txBody>
                  <a:tcPr/>
                </a:tc>
                <a:tc>
                  <a:txBody>
                    <a:bodyPr/>
                    <a:lstStyle/>
                    <a:p>
                      <a:pPr algn="ctr"/>
                      <a:r>
                        <a:rPr lang="en-GB" dirty="0"/>
                        <a:t>Team responses</a:t>
                      </a:r>
                      <a:endParaRPr lang="en-US" dirty="0"/>
                    </a:p>
                  </a:txBody>
                  <a:tcPr/>
                </a:tc>
                <a:extLst>
                  <a:ext uri="{0D108BD9-81ED-4DB2-BD59-A6C34878D82A}">
                    <a16:rowId xmlns:a16="http://schemas.microsoft.com/office/drawing/2014/main" val="2401352550"/>
                  </a:ext>
                </a:extLst>
              </a:tr>
              <a:tr h="1190196">
                <a:tc>
                  <a:txBody>
                    <a:bodyPr/>
                    <a:lstStyle/>
                    <a:p>
                      <a:r>
                        <a:rPr lang="en-GB" dirty="0"/>
                        <a:t>Who was in your team?</a:t>
                      </a:r>
                    </a:p>
                  </a:txBody>
                  <a:tcPr/>
                </a:tc>
                <a:tc>
                  <a:txBody>
                    <a:bodyPr/>
                    <a:lstStyle/>
                    <a:p>
                      <a:r>
                        <a:rPr lang="en-GB" dirty="0"/>
                        <a:t>Theresa Bakare (2121312 )</a:t>
                      </a:r>
                      <a:endParaRPr lang="en-US" dirty="0"/>
                    </a:p>
                    <a:p>
                      <a:pPr lvl="0">
                        <a:buNone/>
                      </a:pPr>
                      <a:r>
                        <a:rPr lang="en-GB" dirty="0" err="1"/>
                        <a:t>Tantou</a:t>
                      </a:r>
                      <a:r>
                        <a:rPr lang="en-GB" dirty="0"/>
                        <a:t> Sisay ( 212174) peter </a:t>
                      </a:r>
                      <a:r>
                        <a:rPr lang="en-GB" dirty="0" err="1"/>
                        <a:t>Nguty</a:t>
                      </a:r>
                      <a:r>
                        <a:rPr lang="en-GB" dirty="0"/>
                        <a:t> Acha (2018019 )Sancia Taylor (2107199)</a:t>
                      </a:r>
                      <a:endParaRPr lang="en-US" dirty="0"/>
                    </a:p>
                  </a:txBody>
                  <a:tcPr/>
                </a:tc>
                <a:extLst>
                  <a:ext uri="{0D108BD9-81ED-4DB2-BD59-A6C34878D82A}">
                    <a16:rowId xmlns:a16="http://schemas.microsoft.com/office/drawing/2014/main" val="1172780545"/>
                  </a:ext>
                </a:extLst>
              </a:tr>
              <a:tr h="1190196">
                <a:tc>
                  <a:txBody>
                    <a:bodyPr/>
                    <a:lstStyle/>
                    <a:p>
                      <a:r>
                        <a:rPr lang="en-GB" dirty="0"/>
                        <a:t>What were the challenges that you overcome as a team?</a:t>
                      </a:r>
                      <a:endParaRPr lang="en-US" dirty="0"/>
                    </a:p>
                  </a:txBody>
                  <a:tcPr/>
                </a:tc>
                <a:tc>
                  <a:txBody>
                    <a:bodyPr/>
                    <a:lstStyle/>
                    <a:p>
                      <a:r>
                        <a:rPr lang="en-GB" dirty="0"/>
                        <a:t>Good communication making sure was available to work on their slides</a:t>
                      </a:r>
                    </a:p>
                  </a:txBody>
                  <a:tcPr/>
                </a:tc>
                <a:extLst>
                  <a:ext uri="{0D108BD9-81ED-4DB2-BD59-A6C34878D82A}">
                    <a16:rowId xmlns:a16="http://schemas.microsoft.com/office/drawing/2014/main" val="284587238"/>
                  </a:ext>
                </a:extLst>
              </a:tr>
              <a:tr h="1190196">
                <a:tc>
                  <a:txBody>
                    <a:bodyPr/>
                    <a:lstStyle/>
                    <a:p>
                      <a:r>
                        <a:rPr lang="en-GB" dirty="0"/>
                        <a:t>What would you do differently if you work as a team again?</a:t>
                      </a:r>
                    </a:p>
                  </a:txBody>
                  <a:tcPr/>
                </a:tc>
                <a:tc>
                  <a:txBody>
                    <a:bodyPr/>
                    <a:lstStyle/>
                    <a:p>
                      <a:r>
                        <a:rPr lang="en-GB" dirty="0"/>
                        <a:t>Start </a:t>
                      </a:r>
                      <a:r>
                        <a:rPr lang="en-GB"/>
                        <a:t>earlier</a:t>
                      </a:r>
                      <a:r>
                        <a:rPr lang="en-GB" dirty="0"/>
                        <a:t> </a:t>
                      </a:r>
                    </a:p>
                  </a:txBody>
                  <a:tcPr/>
                </a:tc>
                <a:extLst>
                  <a:ext uri="{0D108BD9-81ED-4DB2-BD59-A6C34878D82A}">
                    <a16:rowId xmlns:a16="http://schemas.microsoft.com/office/drawing/2014/main" val="3566177822"/>
                  </a:ext>
                </a:extLst>
              </a:tr>
              <a:tr h="1190196">
                <a:tc>
                  <a:txBody>
                    <a:bodyPr/>
                    <a:lstStyle/>
                    <a:p>
                      <a:r>
                        <a:rPr lang="en-GB" dirty="0"/>
                        <a:t>How would you rate your team working? out of  10</a:t>
                      </a:r>
                    </a:p>
                  </a:txBody>
                  <a:tcPr/>
                </a:tc>
                <a:tc>
                  <a:txBody>
                    <a:bodyPr/>
                    <a:lstStyle/>
                    <a:p>
                      <a:r>
                        <a:rPr lang="en-GB" dirty="0"/>
                        <a:t>9</a:t>
                      </a:r>
                    </a:p>
                  </a:txBody>
                  <a:tcPr/>
                </a:tc>
                <a:extLst>
                  <a:ext uri="{0D108BD9-81ED-4DB2-BD59-A6C34878D82A}">
                    <a16:rowId xmlns:a16="http://schemas.microsoft.com/office/drawing/2014/main" val="589683083"/>
                  </a:ext>
                </a:extLst>
              </a:tr>
            </a:tbl>
          </a:graphicData>
        </a:graphic>
      </p:graphicFrame>
    </p:spTree>
    <p:extLst>
      <p:ext uri="{BB962C8B-B14F-4D97-AF65-F5344CB8AC3E}">
        <p14:creationId xmlns:p14="http://schemas.microsoft.com/office/powerpoint/2010/main" val="1487609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PowerPoint Presentation</vt:lpstr>
      <vt:lpstr>PowerPoint Presentation</vt:lpstr>
      <vt:lpstr>Introduction - Background of Company</vt:lpstr>
      <vt:lpstr>Introduction – What is Effective Communication</vt:lpstr>
      <vt:lpstr>Benefits of effective communication in Runwood Care Home</vt:lpstr>
      <vt:lpstr>PowerPoint Presentation</vt:lpstr>
      <vt:lpstr>Use of the theories relating to models of communication</vt:lpstr>
      <vt:lpstr>Use of the theories relating to models of communication</vt:lpstr>
      <vt:lpstr>PowerPoint Presentation</vt:lpstr>
      <vt:lpstr>Types of barriers that can prevent effective communication between the organisation and external stakeholders.</vt:lpstr>
      <vt:lpstr>Here are some of the barriers that can prevent effective communication between the organisation and external stakeholders.  According to Zaineb (2010) Perceptual Barriers, emotional barriers, language barriers, cultural barriers, and physical barriers are some of the barriers that prevent effective communication. </vt:lpstr>
      <vt:lpstr>As maintained by Smith, C. (2015) Content barriers are the factors that cause hindrances, distractions, disturbances or obstacles during the process of communication.</vt:lpstr>
      <vt:lpstr>PowerPoint Presentation</vt:lpstr>
      <vt:lpstr>What are the Channels of communication used by the organization  </vt:lpstr>
      <vt:lpstr>This is a diagram of channels of communication</vt:lpstr>
      <vt:lpstr>Channels that can be used to improve communication</vt:lpstr>
      <vt:lpstr>Conclusion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172</cp:revision>
  <dcterms:created xsi:type="dcterms:W3CDTF">2022-07-28T21:07:54Z</dcterms:created>
  <dcterms:modified xsi:type="dcterms:W3CDTF">2022-07-30T19:06:37Z</dcterms:modified>
</cp:coreProperties>
</file>