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1"/>
  </p:notesMasterIdLst>
  <p:sldIdLst>
    <p:sldId id="256" r:id="rId2"/>
    <p:sldId id="257" r:id="rId3"/>
    <p:sldId id="261" r:id="rId4"/>
    <p:sldId id="262" r:id="rId5"/>
    <p:sldId id="273" r:id="rId6"/>
    <p:sldId id="284" r:id="rId7"/>
    <p:sldId id="285" r:id="rId8"/>
    <p:sldId id="286" r:id="rId9"/>
    <p:sldId id="289" r:id="rId10"/>
    <p:sldId id="290" r:id="rId11"/>
    <p:sldId id="274" r:id="rId12"/>
    <p:sldId id="287" r:id="rId13"/>
    <p:sldId id="288" r:id="rId14"/>
    <p:sldId id="275" r:id="rId15"/>
    <p:sldId id="292" r:id="rId16"/>
    <p:sldId id="291" r:id="rId17"/>
    <p:sldId id="293" r:id="rId18"/>
    <p:sldId id="277" r:id="rId19"/>
    <p:sldId id="294" r:id="rId20"/>
    <p:sldId id="295" r:id="rId21"/>
    <p:sldId id="276" r:id="rId22"/>
    <p:sldId id="258" r:id="rId23"/>
    <p:sldId id="278" r:id="rId24"/>
    <p:sldId id="279" r:id="rId25"/>
    <p:sldId id="280" r:id="rId26"/>
    <p:sldId id="282" r:id="rId27"/>
    <p:sldId id="283" r:id="rId28"/>
    <p:sldId id="281" r:id="rId29"/>
    <p:sldId id="25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F7C32E-44FF-4DBF-8D8C-C732C5DD7307}" v="33" dt="2026-01-05T13:24:54.7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9" autoAdjust="0"/>
    <p:restoredTop sz="81039" autoAdjust="0"/>
  </p:normalViewPr>
  <p:slideViewPr>
    <p:cSldViewPr snapToGrid="0">
      <p:cViewPr varScale="1">
        <p:scale>
          <a:sx n="83" d="100"/>
          <a:sy n="83" d="100"/>
        </p:scale>
        <p:origin x="5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B157F9-1800-4EE9-BF54-CC60107BD9F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CBE079E-144D-474B-9EA5-33AC01906C4B}">
      <dgm:prSet/>
      <dgm:spPr/>
      <dgm:t>
        <a:bodyPr/>
        <a:lstStyle/>
        <a:p>
          <a:r>
            <a:rPr lang="en-GB"/>
            <a:t>Elisabeth Kubler-Ross: Stages of Grief</a:t>
          </a:r>
          <a:endParaRPr lang="en-US"/>
        </a:p>
      </dgm:t>
    </dgm:pt>
    <dgm:pt modelId="{94219EAD-4654-49DB-8134-89805FF3E2E1}" type="parTrans" cxnId="{ABE7A5D4-CA3C-4969-9EF2-E9AD1ED9CBC5}">
      <dgm:prSet/>
      <dgm:spPr/>
      <dgm:t>
        <a:bodyPr/>
        <a:lstStyle/>
        <a:p>
          <a:endParaRPr lang="en-US"/>
        </a:p>
      </dgm:t>
    </dgm:pt>
    <dgm:pt modelId="{64D2F661-454D-4775-8345-C873B4C7AFE3}" type="sibTrans" cxnId="{ABE7A5D4-CA3C-4969-9EF2-E9AD1ED9CBC5}">
      <dgm:prSet/>
      <dgm:spPr/>
      <dgm:t>
        <a:bodyPr/>
        <a:lstStyle/>
        <a:p>
          <a:endParaRPr lang="en-US"/>
        </a:p>
      </dgm:t>
    </dgm:pt>
    <dgm:pt modelId="{6F0A251A-D5EB-4C5C-AF0E-81B69826B71A}">
      <dgm:prSet/>
      <dgm:spPr/>
      <dgm:t>
        <a:bodyPr/>
        <a:lstStyle/>
        <a:p>
          <a:r>
            <a:rPr lang="en-GB"/>
            <a:t>Murray Parkes: Process of Grieving</a:t>
          </a:r>
          <a:endParaRPr lang="en-US"/>
        </a:p>
      </dgm:t>
    </dgm:pt>
    <dgm:pt modelId="{A43648AF-CFBF-4AA4-BC39-517B14F2AD45}" type="parTrans" cxnId="{E4B3FE0A-37EF-4969-ADBE-AF6FBC1F4A49}">
      <dgm:prSet/>
      <dgm:spPr/>
      <dgm:t>
        <a:bodyPr/>
        <a:lstStyle/>
        <a:p>
          <a:endParaRPr lang="en-US"/>
        </a:p>
      </dgm:t>
    </dgm:pt>
    <dgm:pt modelId="{6530CFF9-96F5-48A8-B65E-BB2B3BD6A509}" type="sibTrans" cxnId="{E4B3FE0A-37EF-4969-ADBE-AF6FBC1F4A49}">
      <dgm:prSet/>
      <dgm:spPr/>
      <dgm:t>
        <a:bodyPr/>
        <a:lstStyle/>
        <a:p>
          <a:endParaRPr lang="en-US"/>
        </a:p>
      </dgm:t>
    </dgm:pt>
    <dgm:pt modelId="{FC11602E-8074-47FC-86F4-CD1FBB7164F4}">
      <dgm:prSet/>
      <dgm:spPr/>
      <dgm:t>
        <a:bodyPr/>
        <a:lstStyle/>
        <a:p>
          <a:r>
            <a:rPr lang="en-GB"/>
            <a:t>Bowlby: Attachment, Separation and Loss</a:t>
          </a:r>
          <a:endParaRPr lang="en-US"/>
        </a:p>
      </dgm:t>
    </dgm:pt>
    <dgm:pt modelId="{FE0744DF-2B3B-4C6D-8370-B15A82959BE1}" type="parTrans" cxnId="{77DAD8FC-47B4-4DAF-AA58-47731C23DCB2}">
      <dgm:prSet/>
      <dgm:spPr/>
      <dgm:t>
        <a:bodyPr/>
        <a:lstStyle/>
        <a:p>
          <a:endParaRPr lang="en-US"/>
        </a:p>
      </dgm:t>
    </dgm:pt>
    <dgm:pt modelId="{3265C17B-7A9B-4D2F-8DDD-D4DC12841729}" type="sibTrans" cxnId="{77DAD8FC-47B4-4DAF-AA58-47731C23DCB2}">
      <dgm:prSet/>
      <dgm:spPr/>
      <dgm:t>
        <a:bodyPr/>
        <a:lstStyle/>
        <a:p>
          <a:endParaRPr lang="en-US"/>
        </a:p>
      </dgm:t>
    </dgm:pt>
    <dgm:pt modelId="{31589C5F-31B8-4261-9E02-2BCA4DC15D50}">
      <dgm:prSet/>
      <dgm:spPr/>
      <dgm:t>
        <a:bodyPr/>
        <a:lstStyle/>
        <a:p>
          <a:r>
            <a:rPr lang="en-GB"/>
            <a:t>Worden: Tasks of Mourning</a:t>
          </a:r>
          <a:endParaRPr lang="en-US"/>
        </a:p>
      </dgm:t>
    </dgm:pt>
    <dgm:pt modelId="{261FF904-4305-4EE7-AA40-75B53EE2BC89}" type="parTrans" cxnId="{4044BDDD-17E9-4FD8-B487-A6230C6A6DBA}">
      <dgm:prSet/>
      <dgm:spPr/>
      <dgm:t>
        <a:bodyPr/>
        <a:lstStyle/>
        <a:p>
          <a:endParaRPr lang="en-US"/>
        </a:p>
      </dgm:t>
    </dgm:pt>
    <dgm:pt modelId="{0A400AAB-DD66-4938-8BC3-D89515F7949F}" type="sibTrans" cxnId="{4044BDDD-17E9-4FD8-B487-A6230C6A6DBA}">
      <dgm:prSet/>
      <dgm:spPr/>
      <dgm:t>
        <a:bodyPr/>
        <a:lstStyle/>
        <a:p>
          <a:endParaRPr lang="en-US"/>
        </a:p>
      </dgm:t>
    </dgm:pt>
    <dgm:pt modelId="{0063C3D2-8091-43CD-B4AA-802E01CF73BB}">
      <dgm:prSet/>
      <dgm:spPr/>
      <dgm:t>
        <a:bodyPr/>
        <a:lstStyle/>
        <a:p>
          <a:r>
            <a:rPr lang="en-GB"/>
            <a:t>Stroebe and Schut: Dual Process Model</a:t>
          </a:r>
          <a:endParaRPr lang="en-US"/>
        </a:p>
      </dgm:t>
    </dgm:pt>
    <dgm:pt modelId="{6CB53719-1283-43CA-AA74-D7ADD896AB55}" type="parTrans" cxnId="{DE688A5B-AA1A-48B3-93C9-D98EFE124A1C}">
      <dgm:prSet/>
      <dgm:spPr/>
      <dgm:t>
        <a:bodyPr/>
        <a:lstStyle/>
        <a:p>
          <a:endParaRPr lang="en-US"/>
        </a:p>
      </dgm:t>
    </dgm:pt>
    <dgm:pt modelId="{38080F72-9061-48F4-9869-F64593880F02}" type="sibTrans" cxnId="{DE688A5B-AA1A-48B3-93C9-D98EFE124A1C}">
      <dgm:prSet/>
      <dgm:spPr/>
      <dgm:t>
        <a:bodyPr/>
        <a:lstStyle/>
        <a:p>
          <a:endParaRPr lang="en-US"/>
        </a:p>
      </dgm:t>
    </dgm:pt>
    <dgm:pt modelId="{E9EEACB2-204E-4F8D-A2C8-F94FEC45347C}">
      <dgm:prSet/>
      <dgm:spPr/>
      <dgm:t>
        <a:bodyPr/>
        <a:lstStyle/>
        <a:p>
          <a:r>
            <a:rPr lang="en-GB"/>
            <a:t>Tonkin’s Model</a:t>
          </a:r>
          <a:endParaRPr lang="en-US"/>
        </a:p>
      </dgm:t>
    </dgm:pt>
    <dgm:pt modelId="{CCA9FE5B-3750-4707-8103-1A6E3ED784E9}" type="parTrans" cxnId="{D1BFB212-50D0-4D0A-A83D-85FD393D135F}">
      <dgm:prSet/>
      <dgm:spPr/>
      <dgm:t>
        <a:bodyPr/>
        <a:lstStyle/>
        <a:p>
          <a:endParaRPr lang="en-US"/>
        </a:p>
      </dgm:t>
    </dgm:pt>
    <dgm:pt modelId="{CE89966E-9062-4F93-B293-067C8362F864}" type="sibTrans" cxnId="{D1BFB212-50D0-4D0A-A83D-85FD393D135F}">
      <dgm:prSet/>
      <dgm:spPr/>
      <dgm:t>
        <a:bodyPr/>
        <a:lstStyle/>
        <a:p>
          <a:endParaRPr lang="en-US"/>
        </a:p>
      </dgm:t>
    </dgm:pt>
    <dgm:pt modelId="{1D51B558-3647-4A9A-A194-856B0D6C8A52}">
      <dgm:prSet/>
      <dgm:spPr/>
      <dgm:t>
        <a:bodyPr/>
        <a:lstStyle/>
        <a:p>
          <a:r>
            <a:rPr lang="en-GB"/>
            <a:t>Klass et al: Continuing Bonds</a:t>
          </a:r>
          <a:endParaRPr lang="en-US"/>
        </a:p>
      </dgm:t>
    </dgm:pt>
    <dgm:pt modelId="{AC36A8F3-99DD-4E66-BA7A-EBB9DDEE41FD}" type="parTrans" cxnId="{363E33DC-400A-478C-9E46-88545FA2900C}">
      <dgm:prSet/>
      <dgm:spPr/>
      <dgm:t>
        <a:bodyPr/>
        <a:lstStyle/>
        <a:p>
          <a:endParaRPr lang="en-US"/>
        </a:p>
      </dgm:t>
    </dgm:pt>
    <dgm:pt modelId="{400FE100-1437-4723-A0CF-27412C1A06D2}" type="sibTrans" cxnId="{363E33DC-400A-478C-9E46-88545FA2900C}">
      <dgm:prSet/>
      <dgm:spPr/>
      <dgm:t>
        <a:bodyPr/>
        <a:lstStyle/>
        <a:p>
          <a:endParaRPr lang="en-US"/>
        </a:p>
      </dgm:t>
    </dgm:pt>
    <dgm:pt modelId="{260BDC56-E4FE-4A53-85A7-C9D379A50400}" type="pres">
      <dgm:prSet presAssocID="{3BB157F9-1800-4EE9-BF54-CC60107BD9F0}" presName="diagram" presStyleCnt="0">
        <dgm:presLayoutVars>
          <dgm:dir/>
          <dgm:resizeHandles val="exact"/>
        </dgm:presLayoutVars>
      </dgm:prSet>
      <dgm:spPr/>
    </dgm:pt>
    <dgm:pt modelId="{1AAF118A-7398-4581-8BFB-AF6E61A91425}" type="pres">
      <dgm:prSet presAssocID="{6CBE079E-144D-474B-9EA5-33AC01906C4B}" presName="node" presStyleLbl="node1" presStyleIdx="0" presStyleCnt="7">
        <dgm:presLayoutVars>
          <dgm:bulletEnabled val="1"/>
        </dgm:presLayoutVars>
      </dgm:prSet>
      <dgm:spPr/>
    </dgm:pt>
    <dgm:pt modelId="{DE223777-F07E-4966-8F49-4C69FB53B932}" type="pres">
      <dgm:prSet presAssocID="{64D2F661-454D-4775-8345-C873B4C7AFE3}" presName="sibTrans" presStyleCnt="0"/>
      <dgm:spPr/>
    </dgm:pt>
    <dgm:pt modelId="{91065C28-5BEF-470D-958C-BB6B9DBFA4DC}" type="pres">
      <dgm:prSet presAssocID="{6F0A251A-D5EB-4C5C-AF0E-81B69826B71A}" presName="node" presStyleLbl="node1" presStyleIdx="1" presStyleCnt="7">
        <dgm:presLayoutVars>
          <dgm:bulletEnabled val="1"/>
        </dgm:presLayoutVars>
      </dgm:prSet>
      <dgm:spPr/>
    </dgm:pt>
    <dgm:pt modelId="{3482BF34-F626-40B1-8027-9FBF3C3C5013}" type="pres">
      <dgm:prSet presAssocID="{6530CFF9-96F5-48A8-B65E-BB2B3BD6A509}" presName="sibTrans" presStyleCnt="0"/>
      <dgm:spPr/>
    </dgm:pt>
    <dgm:pt modelId="{DB3383A2-7449-4C0B-B4D0-76470CF5B33D}" type="pres">
      <dgm:prSet presAssocID="{FC11602E-8074-47FC-86F4-CD1FBB7164F4}" presName="node" presStyleLbl="node1" presStyleIdx="2" presStyleCnt="7">
        <dgm:presLayoutVars>
          <dgm:bulletEnabled val="1"/>
        </dgm:presLayoutVars>
      </dgm:prSet>
      <dgm:spPr/>
    </dgm:pt>
    <dgm:pt modelId="{B3196FBE-B62F-4333-A993-6FF7A0F40509}" type="pres">
      <dgm:prSet presAssocID="{3265C17B-7A9B-4D2F-8DDD-D4DC12841729}" presName="sibTrans" presStyleCnt="0"/>
      <dgm:spPr/>
    </dgm:pt>
    <dgm:pt modelId="{0EF73389-A2AF-4B6A-B6B0-BE003630ABC6}" type="pres">
      <dgm:prSet presAssocID="{31589C5F-31B8-4261-9E02-2BCA4DC15D50}" presName="node" presStyleLbl="node1" presStyleIdx="3" presStyleCnt="7">
        <dgm:presLayoutVars>
          <dgm:bulletEnabled val="1"/>
        </dgm:presLayoutVars>
      </dgm:prSet>
      <dgm:spPr/>
    </dgm:pt>
    <dgm:pt modelId="{359089CF-25D2-48B3-89B0-184ECADAC92E}" type="pres">
      <dgm:prSet presAssocID="{0A400AAB-DD66-4938-8BC3-D89515F7949F}" presName="sibTrans" presStyleCnt="0"/>
      <dgm:spPr/>
    </dgm:pt>
    <dgm:pt modelId="{AFE03289-BA32-45C0-9302-56E04476B2E6}" type="pres">
      <dgm:prSet presAssocID="{0063C3D2-8091-43CD-B4AA-802E01CF73BB}" presName="node" presStyleLbl="node1" presStyleIdx="4" presStyleCnt="7">
        <dgm:presLayoutVars>
          <dgm:bulletEnabled val="1"/>
        </dgm:presLayoutVars>
      </dgm:prSet>
      <dgm:spPr/>
    </dgm:pt>
    <dgm:pt modelId="{B74A94FE-3D5E-467B-A285-A695F5EBD811}" type="pres">
      <dgm:prSet presAssocID="{38080F72-9061-48F4-9869-F64593880F02}" presName="sibTrans" presStyleCnt="0"/>
      <dgm:spPr/>
    </dgm:pt>
    <dgm:pt modelId="{77F274D9-34A9-4F5D-B03B-E7AE30FC28C2}" type="pres">
      <dgm:prSet presAssocID="{E9EEACB2-204E-4F8D-A2C8-F94FEC45347C}" presName="node" presStyleLbl="node1" presStyleIdx="5" presStyleCnt="7">
        <dgm:presLayoutVars>
          <dgm:bulletEnabled val="1"/>
        </dgm:presLayoutVars>
      </dgm:prSet>
      <dgm:spPr/>
    </dgm:pt>
    <dgm:pt modelId="{3E8FBD07-A8F0-4A9A-A03C-761E5E3C74E0}" type="pres">
      <dgm:prSet presAssocID="{CE89966E-9062-4F93-B293-067C8362F864}" presName="sibTrans" presStyleCnt="0"/>
      <dgm:spPr/>
    </dgm:pt>
    <dgm:pt modelId="{1C7F60BC-AC30-4DE3-A32D-9F6FC0BD70ED}" type="pres">
      <dgm:prSet presAssocID="{1D51B558-3647-4A9A-A194-856B0D6C8A52}" presName="node" presStyleLbl="node1" presStyleIdx="6" presStyleCnt="7">
        <dgm:presLayoutVars>
          <dgm:bulletEnabled val="1"/>
        </dgm:presLayoutVars>
      </dgm:prSet>
      <dgm:spPr/>
    </dgm:pt>
  </dgm:ptLst>
  <dgm:cxnLst>
    <dgm:cxn modelId="{3C946309-C712-4C2F-B569-4448B7DED6AA}" type="presOf" srcId="{E9EEACB2-204E-4F8D-A2C8-F94FEC45347C}" destId="{77F274D9-34A9-4F5D-B03B-E7AE30FC28C2}" srcOrd="0" destOrd="0" presId="urn:microsoft.com/office/officeart/2005/8/layout/default"/>
    <dgm:cxn modelId="{E4B3FE0A-37EF-4969-ADBE-AF6FBC1F4A49}" srcId="{3BB157F9-1800-4EE9-BF54-CC60107BD9F0}" destId="{6F0A251A-D5EB-4C5C-AF0E-81B69826B71A}" srcOrd="1" destOrd="0" parTransId="{A43648AF-CFBF-4AA4-BC39-517B14F2AD45}" sibTransId="{6530CFF9-96F5-48A8-B65E-BB2B3BD6A509}"/>
    <dgm:cxn modelId="{D1BFB212-50D0-4D0A-A83D-85FD393D135F}" srcId="{3BB157F9-1800-4EE9-BF54-CC60107BD9F0}" destId="{E9EEACB2-204E-4F8D-A2C8-F94FEC45347C}" srcOrd="5" destOrd="0" parTransId="{CCA9FE5B-3750-4707-8103-1A6E3ED784E9}" sibTransId="{CE89966E-9062-4F93-B293-067C8362F864}"/>
    <dgm:cxn modelId="{61C8F83F-4ABC-4139-AB7B-37084426BC7C}" type="presOf" srcId="{3BB157F9-1800-4EE9-BF54-CC60107BD9F0}" destId="{260BDC56-E4FE-4A53-85A7-C9D379A50400}" srcOrd="0" destOrd="0" presId="urn:microsoft.com/office/officeart/2005/8/layout/default"/>
    <dgm:cxn modelId="{DE688A5B-AA1A-48B3-93C9-D98EFE124A1C}" srcId="{3BB157F9-1800-4EE9-BF54-CC60107BD9F0}" destId="{0063C3D2-8091-43CD-B4AA-802E01CF73BB}" srcOrd="4" destOrd="0" parTransId="{6CB53719-1283-43CA-AA74-D7ADD896AB55}" sibTransId="{38080F72-9061-48F4-9869-F64593880F02}"/>
    <dgm:cxn modelId="{BC801254-3574-4B63-B90C-097202F4CCCD}" type="presOf" srcId="{1D51B558-3647-4A9A-A194-856B0D6C8A52}" destId="{1C7F60BC-AC30-4DE3-A32D-9F6FC0BD70ED}" srcOrd="0" destOrd="0" presId="urn:microsoft.com/office/officeart/2005/8/layout/default"/>
    <dgm:cxn modelId="{575CBE55-4637-4E42-8209-C427BEE8A4AF}" type="presOf" srcId="{6CBE079E-144D-474B-9EA5-33AC01906C4B}" destId="{1AAF118A-7398-4581-8BFB-AF6E61A91425}" srcOrd="0" destOrd="0" presId="urn:microsoft.com/office/officeart/2005/8/layout/default"/>
    <dgm:cxn modelId="{4168DAA0-B027-4469-8270-561EB71CCD35}" type="presOf" srcId="{0063C3D2-8091-43CD-B4AA-802E01CF73BB}" destId="{AFE03289-BA32-45C0-9302-56E04476B2E6}" srcOrd="0" destOrd="0" presId="urn:microsoft.com/office/officeart/2005/8/layout/default"/>
    <dgm:cxn modelId="{CA9D2FBB-56DE-4EE3-BA36-3FDA8C68E195}" type="presOf" srcId="{6F0A251A-D5EB-4C5C-AF0E-81B69826B71A}" destId="{91065C28-5BEF-470D-958C-BB6B9DBFA4DC}" srcOrd="0" destOrd="0" presId="urn:microsoft.com/office/officeart/2005/8/layout/default"/>
    <dgm:cxn modelId="{074E8CBF-E5E2-4107-B0C1-7B122C2569D8}" type="presOf" srcId="{FC11602E-8074-47FC-86F4-CD1FBB7164F4}" destId="{DB3383A2-7449-4C0B-B4D0-76470CF5B33D}" srcOrd="0" destOrd="0" presId="urn:microsoft.com/office/officeart/2005/8/layout/default"/>
    <dgm:cxn modelId="{ABE7A5D4-CA3C-4969-9EF2-E9AD1ED9CBC5}" srcId="{3BB157F9-1800-4EE9-BF54-CC60107BD9F0}" destId="{6CBE079E-144D-474B-9EA5-33AC01906C4B}" srcOrd="0" destOrd="0" parTransId="{94219EAD-4654-49DB-8134-89805FF3E2E1}" sibTransId="{64D2F661-454D-4775-8345-C873B4C7AFE3}"/>
    <dgm:cxn modelId="{363E33DC-400A-478C-9E46-88545FA2900C}" srcId="{3BB157F9-1800-4EE9-BF54-CC60107BD9F0}" destId="{1D51B558-3647-4A9A-A194-856B0D6C8A52}" srcOrd="6" destOrd="0" parTransId="{AC36A8F3-99DD-4E66-BA7A-EBB9DDEE41FD}" sibTransId="{400FE100-1437-4723-A0CF-27412C1A06D2}"/>
    <dgm:cxn modelId="{4044BDDD-17E9-4FD8-B487-A6230C6A6DBA}" srcId="{3BB157F9-1800-4EE9-BF54-CC60107BD9F0}" destId="{31589C5F-31B8-4261-9E02-2BCA4DC15D50}" srcOrd="3" destOrd="0" parTransId="{261FF904-4305-4EE7-AA40-75B53EE2BC89}" sibTransId="{0A400AAB-DD66-4938-8BC3-D89515F7949F}"/>
    <dgm:cxn modelId="{2ACB12E4-3171-4C88-8400-BA9B34C58CBB}" type="presOf" srcId="{31589C5F-31B8-4261-9E02-2BCA4DC15D50}" destId="{0EF73389-A2AF-4B6A-B6B0-BE003630ABC6}" srcOrd="0" destOrd="0" presId="urn:microsoft.com/office/officeart/2005/8/layout/default"/>
    <dgm:cxn modelId="{77DAD8FC-47B4-4DAF-AA58-47731C23DCB2}" srcId="{3BB157F9-1800-4EE9-BF54-CC60107BD9F0}" destId="{FC11602E-8074-47FC-86F4-CD1FBB7164F4}" srcOrd="2" destOrd="0" parTransId="{FE0744DF-2B3B-4C6D-8370-B15A82959BE1}" sibTransId="{3265C17B-7A9B-4D2F-8DDD-D4DC12841729}"/>
    <dgm:cxn modelId="{B56780E7-73D7-4C32-946A-BC01D2FA79E2}" type="presParOf" srcId="{260BDC56-E4FE-4A53-85A7-C9D379A50400}" destId="{1AAF118A-7398-4581-8BFB-AF6E61A91425}" srcOrd="0" destOrd="0" presId="urn:microsoft.com/office/officeart/2005/8/layout/default"/>
    <dgm:cxn modelId="{054324FC-9C8D-4042-A8CF-60E27616A64E}" type="presParOf" srcId="{260BDC56-E4FE-4A53-85A7-C9D379A50400}" destId="{DE223777-F07E-4966-8F49-4C69FB53B932}" srcOrd="1" destOrd="0" presId="urn:microsoft.com/office/officeart/2005/8/layout/default"/>
    <dgm:cxn modelId="{26A8F68C-F90C-42F6-85C7-1227B5234CA3}" type="presParOf" srcId="{260BDC56-E4FE-4A53-85A7-C9D379A50400}" destId="{91065C28-5BEF-470D-958C-BB6B9DBFA4DC}" srcOrd="2" destOrd="0" presId="urn:microsoft.com/office/officeart/2005/8/layout/default"/>
    <dgm:cxn modelId="{BA932B26-CA90-4A4E-BE9D-EEF65589824D}" type="presParOf" srcId="{260BDC56-E4FE-4A53-85A7-C9D379A50400}" destId="{3482BF34-F626-40B1-8027-9FBF3C3C5013}" srcOrd="3" destOrd="0" presId="urn:microsoft.com/office/officeart/2005/8/layout/default"/>
    <dgm:cxn modelId="{7C661338-3470-4A20-B861-596ADCD66A8D}" type="presParOf" srcId="{260BDC56-E4FE-4A53-85A7-C9D379A50400}" destId="{DB3383A2-7449-4C0B-B4D0-76470CF5B33D}" srcOrd="4" destOrd="0" presId="urn:microsoft.com/office/officeart/2005/8/layout/default"/>
    <dgm:cxn modelId="{BCAE2016-2982-4BA4-9298-5EF5ACB891A6}" type="presParOf" srcId="{260BDC56-E4FE-4A53-85A7-C9D379A50400}" destId="{B3196FBE-B62F-4333-A993-6FF7A0F40509}" srcOrd="5" destOrd="0" presId="urn:microsoft.com/office/officeart/2005/8/layout/default"/>
    <dgm:cxn modelId="{4A7DFAFF-7514-40EF-82B3-8BFF0C853C21}" type="presParOf" srcId="{260BDC56-E4FE-4A53-85A7-C9D379A50400}" destId="{0EF73389-A2AF-4B6A-B6B0-BE003630ABC6}" srcOrd="6" destOrd="0" presId="urn:microsoft.com/office/officeart/2005/8/layout/default"/>
    <dgm:cxn modelId="{C1C08D76-0585-48FD-9030-5C31EF807D06}" type="presParOf" srcId="{260BDC56-E4FE-4A53-85A7-C9D379A50400}" destId="{359089CF-25D2-48B3-89B0-184ECADAC92E}" srcOrd="7" destOrd="0" presId="urn:microsoft.com/office/officeart/2005/8/layout/default"/>
    <dgm:cxn modelId="{C5610B42-6351-4511-AC12-4B7A454671FF}" type="presParOf" srcId="{260BDC56-E4FE-4A53-85A7-C9D379A50400}" destId="{AFE03289-BA32-45C0-9302-56E04476B2E6}" srcOrd="8" destOrd="0" presId="urn:microsoft.com/office/officeart/2005/8/layout/default"/>
    <dgm:cxn modelId="{7BF207CB-3AA2-42F5-B6FA-CB9FDAB51894}" type="presParOf" srcId="{260BDC56-E4FE-4A53-85A7-C9D379A50400}" destId="{B74A94FE-3D5E-467B-A285-A695F5EBD811}" srcOrd="9" destOrd="0" presId="urn:microsoft.com/office/officeart/2005/8/layout/default"/>
    <dgm:cxn modelId="{619B4034-F172-47F0-86D9-F51E8F86934D}" type="presParOf" srcId="{260BDC56-E4FE-4A53-85A7-C9D379A50400}" destId="{77F274D9-34A9-4F5D-B03B-E7AE30FC28C2}" srcOrd="10" destOrd="0" presId="urn:microsoft.com/office/officeart/2005/8/layout/default"/>
    <dgm:cxn modelId="{21D23CAB-A7C5-41C5-8F2E-61133365A13B}" type="presParOf" srcId="{260BDC56-E4FE-4A53-85A7-C9D379A50400}" destId="{3E8FBD07-A8F0-4A9A-A03C-761E5E3C74E0}" srcOrd="11" destOrd="0" presId="urn:microsoft.com/office/officeart/2005/8/layout/default"/>
    <dgm:cxn modelId="{D13640BE-EF2A-40D3-9FD1-8D08154A9731}" type="presParOf" srcId="{260BDC56-E4FE-4A53-85A7-C9D379A50400}" destId="{1C7F60BC-AC30-4DE3-A32D-9F6FC0BD70E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B9C74A-D5CF-4894-9569-C16053D8925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A050F5A-690E-4688-A52D-1F857D3D88DC}">
      <dgm:prSet/>
      <dgm:spPr/>
      <dgm:t>
        <a:bodyPr/>
        <a:lstStyle/>
        <a:p>
          <a:r>
            <a:rPr lang="en-GB" b="1"/>
            <a:t>1. Grief is rooted in attachment</a:t>
          </a:r>
          <a:endParaRPr lang="en-US"/>
        </a:p>
      </dgm:t>
    </dgm:pt>
    <dgm:pt modelId="{DD953112-583C-4C2A-8EA1-7917D80DE2D3}" type="parTrans" cxnId="{B46BAFCC-874B-48D9-95A5-CF9F74286823}">
      <dgm:prSet/>
      <dgm:spPr/>
      <dgm:t>
        <a:bodyPr/>
        <a:lstStyle/>
        <a:p>
          <a:endParaRPr lang="en-US"/>
        </a:p>
      </dgm:t>
    </dgm:pt>
    <dgm:pt modelId="{18531DC0-E8DF-4EF5-9946-D9F6B4358DF6}" type="sibTrans" cxnId="{B46BAFCC-874B-48D9-95A5-CF9F74286823}">
      <dgm:prSet/>
      <dgm:spPr/>
      <dgm:t>
        <a:bodyPr/>
        <a:lstStyle/>
        <a:p>
          <a:endParaRPr lang="en-US"/>
        </a:p>
      </dgm:t>
    </dgm:pt>
    <dgm:pt modelId="{77A6B011-5F2E-42C9-8314-64D19C086B4A}">
      <dgm:prSet/>
      <dgm:spPr/>
      <dgm:t>
        <a:bodyPr/>
        <a:lstStyle/>
        <a:p>
          <a:r>
            <a:rPr lang="en-GB"/>
            <a:t>Humans form strong emotional bonds (attachments) to caregivers and loved ones.</a:t>
          </a:r>
          <a:endParaRPr lang="en-US"/>
        </a:p>
      </dgm:t>
    </dgm:pt>
    <dgm:pt modelId="{894CE979-3D2D-4477-B8C3-137D057DDCF7}" type="parTrans" cxnId="{0523442E-2372-4F4D-B03B-A39F3DC0A945}">
      <dgm:prSet/>
      <dgm:spPr/>
      <dgm:t>
        <a:bodyPr/>
        <a:lstStyle/>
        <a:p>
          <a:endParaRPr lang="en-US"/>
        </a:p>
      </dgm:t>
    </dgm:pt>
    <dgm:pt modelId="{52CE6EA7-10ED-480A-A96E-5344FE1222C9}" type="sibTrans" cxnId="{0523442E-2372-4F4D-B03B-A39F3DC0A945}">
      <dgm:prSet/>
      <dgm:spPr/>
      <dgm:t>
        <a:bodyPr/>
        <a:lstStyle/>
        <a:p>
          <a:endParaRPr lang="en-US"/>
        </a:p>
      </dgm:t>
    </dgm:pt>
    <dgm:pt modelId="{11077101-0235-4C74-A851-A0889B302294}">
      <dgm:prSet/>
      <dgm:spPr/>
      <dgm:t>
        <a:bodyPr/>
        <a:lstStyle/>
        <a:p>
          <a:r>
            <a:rPr lang="en-GB" b="1"/>
            <a:t>Bereavement occurs when an attachment figure is permanently lost</a:t>
          </a:r>
          <a:r>
            <a:rPr lang="en-GB"/>
            <a:t>.</a:t>
          </a:r>
          <a:endParaRPr lang="en-US"/>
        </a:p>
      </dgm:t>
    </dgm:pt>
    <dgm:pt modelId="{8094DA40-E6D9-4537-AEF6-54C7F97229E3}" type="parTrans" cxnId="{F7055D0B-CFBA-47B3-B6C3-AD59186CCD91}">
      <dgm:prSet/>
      <dgm:spPr/>
      <dgm:t>
        <a:bodyPr/>
        <a:lstStyle/>
        <a:p>
          <a:endParaRPr lang="en-US"/>
        </a:p>
      </dgm:t>
    </dgm:pt>
    <dgm:pt modelId="{44A9A2C9-C928-4CA4-9760-9D7AB4F0B3EC}" type="sibTrans" cxnId="{F7055D0B-CFBA-47B3-B6C3-AD59186CCD91}">
      <dgm:prSet/>
      <dgm:spPr/>
      <dgm:t>
        <a:bodyPr/>
        <a:lstStyle/>
        <a:p>
          <a:endParaRPr lang="en-US"/>
        </a:p>
      </dgm:t>
    </dgm:pt>
    <dgm:pt modelId="{C6C22BC6-9221-414D-8109-34D915579A76}">
      <dgm:prSet/>
      <dgm:spPr/>
      <dgm:t>
        <a:bodyPr/>
        <a:lstStyle/>
        <a:p>
          <a:r>
            <a:rPr lang="en-GB"/>
            <a:t>The pain of grief reflects how biologically important attachment is for survival.</a:t>
          </a:r>
          <a:endParaRPr lang="en-US"/>
        </a:p>
      </dgm:t>
    </dgm:pt>
    <dgm:pt modelId="{2ECE2DA1-CFA6-423E-AB79-856561658488}" type="parTrans" cxnId="{004CD084-1530-48B6-AD47-A708B1E0FD23}">
      <dgm:prSet/>
      <dgm:spPr/>
      <dgm:t>
        <a:bodyPr/>
        <a:lstStyle/>
        <a:p>
          <a:endParaRPr lang="en-US"/>
        </a:p>
      </dgm:t>
    </dgm:pt>
    <dgm:pt modelId="{87BC3EA4-8349-47DA-A6FD-91AF435D02DB}" type="sibTrans" cxnId="{004CD084-1530-48B6-AD47-A708B1E0FD23}">
      <dgm:prSet/>
      <dgm:spPr/>
      <dgm:t>
        <a:bodyPr/>
        <a:lstStyle/>
        <a:p>
          <a:endParaRPr lang="en-US"/>
        </a:p>
      </dgm:t>
    </dgm:pt>
    <dgm:pt modelId="{7A1F5514-50EA-4D44-8F55-E463E1F241EC}">
      <dgm:prSet/>
      <dgm:spPr/>
      <dgm:t>
        <a:bodyPr/>
        <a:lstStyle/>
        <a:p>
          <a:r>
            <a:rPr lang="en-GB" b="1"/>
            <a:t>2. Grief is a normal, adaptive process</a:t>
          </a:r>
          <a:endParaRPr lang="en-US"/>
        </a:p>
      </dgm:t>
    </dgm:pt>
    <dgm:pt modelId="{2D1759B2-3893-41DC-BEDC-12F33844AE4B}" type="parTrans" cxnId="{56E09CC4-6637-4A35-8F85-DED0FBEA6FBA}">
      <dgm:prSet/>
      <dgm:spPr/>
      <dgm:t>
        <a:bodyPr/>
        <a:lstStyle/>
        <a:p>
          <a:endParaRPr lang="en-US"/>
        </a:p>
      </dgm:t>
    </dgm:pt>
    <dgm:pt modelId="{25A745EB-9E67-43B0-8E50-C4FAF86570C2}" type="sibTrans" cxnId="{56E09CC4-6637-4A35-8F85-DED0FBEA6FBA}">
      <dgm:prSet/>
      <dgm:spPr/>
      <dgm:t>
        <a:bodyPr/>
        <a:lstStyle/>
        <a:p>
          <a:endParaRPr lang="en-US"/>
        </a:p>
      </dgm:t>
    </dgm:pt>
    <dgm:pt modelId="{777EAED6-5A85-4BCF-BAB5-53F76AA5E065}">
      <dgm:prSet/>
      <dgm:spPr/>
      <dgm:t>
        <a:bodyPr/>
        <a:lstStyle/>
        <a:p>
          <a:r>
            <a:rPr lang="en-GB"/>
            <a:t>Bowlby rejected the idea that prolonged grief is necessarily unhealthy.</a:t>
          </a:r>
          <a:endParaRPr lang="en-US"/>
        </a:p>
      </dgm:t>
    </dgm:pt>
    <dgm:pt modelId="{B2E1C5F2-B7A6-4D3D-ACEF-64019F6B67D6}" type="parTrans" cxnId="{721F418A-1DBC-4285-905F-0D6DA399D6D4}">
      <dgm:prSet/>
      <dgm:spPr/>
      <dgm:t>
        <a:bodyPr/>
        <a:lstStyle/>
        <a:p>
          <a:endParaRPr lang="en-US"/>
        </a:p>
      </dgm:t>
    </dgm:pt>
    <dgm:pt modelId="{CBADF95E-AB29-4F19-B8C5-587B3DB7DB3E}" type="sibTrans" cxnId="{721F418A-1DBC-4285-905F-0D6DA399D6D4}">
      <dgm:prSet/>
      <dgm:spPr/>
      <dgm:t>
        <a:bodyPr/>
        <a:lstStyle/>
        <a:p>
          <a:endParaRPr lang="en-US"/>
        </a:p>
      </dgm:t>
    </dgm:pt>
    <dgm:pt modelId="{49BF1F5F-61DE-43C2-9508-A47DAFEF8132}">
      <dgm:prSet/>
      <dgm:spPr/>
      <dgm:t>
        <a:bodyPr/>
        <a:lstStyle/>
        <a:p>
          <a:r>
            <a:rPr lang="en-GB"/>
            <a:t>He believed that </a:t>
          </a:r>
          <a:r>
            <a:rPr lang="en-GB" b="1"/>
            <a:t>strong emotional reactions (crying, yearning, anger)</a:t>
          </a:r>
          <a:r>
            <a:rPr lang="en-GB"/>
            <a:t> are normal and expected.</a:t>
          </a:r>
          <a:endParaRPr lang="en-US"/>
        </a:p>
      </dgm:t>
    </dgm:pt>
    <dgm:pt modelId="{EB839F5B-0A2E-4F4B-9B52-4B104FE7D9DE}" type="parTrans" cxnId="{3F13A046-816A-4BE3-A943-FF5D31D8DA99}">
      <dgm:prSet/>
      <dgm:spPr/>
      <dgm:t>
        <a:bodyPr/>
        <a:lstStyle/>
        <a:p>
          <a:endParaRPr lang="en-US"/>
        </a:p>
      </dgm:t>
    </dgm:pt>
    <dgm:pt modelId="{9614E868-9AC8-4B2A-B6D4-4B1453A53482}" type="sibTrans" cxnId="{3F13A046-816A-4BE3-A943-FF5D31D8DA99}">
      <dgm:prSet/>
      <dgm:spPr/>
      <dgm:t>
        <a:bodyPr/>
        <a:lstStyle/>
        <a:p>
          <a:endParaRPr lang="en-US"/>
        </a:p>
      </dgm:t>
    </dgm:pt>
    <dgm:pt modelId="{FD6FD37F-B01A-4C6C-BADA-D80486626B8A}">
      <dgm:prSet/>
      <dgm:spPr/>
      <dgm:t>
        <a:bodyPr/>
        <a:lstStyle/>
        <a:p>
          <a:r>
            <a:rPr lang="en-GB"/>
            <a:t>Trying to avoid or block grief can lead to later psychological problems.</a:t>
          </a:r>
          <a:endParaRPr lang="en-US"/>
        </a:p>
      </dgm:t>
    </dgm:pt>
    <dgm:pt modelId="{E4A48AD2-4FD2-4F41-A32E-998BB05DE9D3}" type="parTrans" cxnId="{5D154F34-5AEF-470D-8EA9-7C61CDD13E7A}">
      <dgm:prSet/>
      <dgm:spPr/>
      <dgm:t>
        <a:bodyPr/>
        <a:lstStyle/>
        <a:p>
          <a:endParaRPr lang="en-US"/>
        </a:p>
      </dgm:t>
    </dgm:pt>
    <dgm:pt modelId="{D1580214-14E9-489B-8898-B8BD37127406}" type="sibTrans" cxnId="{5D154F34-5AEF-470D-8EA9-7C61CDD13E7A}">
      <dgm:prSet/>
      <dgm:spPr/>
      <dgm:t>
        <a:bodyPr/>
        <a:lstStyle/>
        <a:p>
          <a:endParaRPr lang="en-US"/>
        </a:p>
      </dgm:t>
    </dgm:pt>
    <dgm:pt modelId="{78D315DC-9F76-4A1E-BC7B-A8D4D601AD84}">
      <dgm:prSet/>
      <dgm:spPr/>
      <dgm:t>
        <a:bodyPr/>
        <a:lstStyle/>
        <a:p>
          <a:r>
            <a:rPr lang="en-GB" b="1" dirty="0"/>
            <a:t>3. Stages / phases of grief</a:t>
          </a:r>
          <a:br>
            <a:rPr lang="en-GB" dirty="0"/>
          </a:br>
          <a:r>
            <a:rPr lang="en-GB" dirty="0"/>
            <a:t>Bowlby described </a:t>
          </a:r>
          <a:r>
            <a:rPr lang="en-GB" b="1" dirty="0"/>
            <a:t>four phases of mourning</a:t>
          </a:r>
          <a:r>
            <a:rPr lang="en-GB" dirty="0"/>
            <a:t> (not rigid stages, but common patterns)</a:t>
          </a:r>
          <a:endParaRPr lang="en-US" dirty="0"/>
        </a:p>
      </dgm:t>
    </dgm:pt>
    <dgm:pt modelId="{13EE6097-00D0-4371-8F99-1F3AB1C61DEE}" type="parTrans" cxnId="{DE4F5D18-5829-4F12-8724-852BF5508EFF}">
      <dgm:prSet/>
      <dgm:spPr/>
      <dgm:t>
        <a:bodyPr/>
        <a:lstStyle/>
        <a:p>
          <a:endParaRPr lang="en-US"/>
        </a:p>
      </dgm:t>
    </dgm:pt>
    <dgm:pt modelId="{F6D2D47E-99D9-48A7-BD36-7B2CD0603637}" type="sibTrans" cxnId="{DE4F5D18-5829-4F12-8724-852BF5508EFF}">
      <dgm:prSet/>
      <dgm:spPr/>
      <dgm:t>
        <a:bodyPr/>
        <a:lstStyle/>
        <a:p>
          <a:endParaRPr lang="en-US"/>
        </a:p>
      </dgm:t>
    </dgm:pt>
    <dgm:pt modelId="{AC13D67F-27C9-49EF-9F26-2CAE0EA1D47C}" type="pres">
      <dgm:prSet presAssocID="{BEB9C74A-D5CF-4894-9569-C16053D89255}" presName="diagram" presStyleCnt="0">
        <dgm:presLayoutVars>
          <dgm:dir/>
          <dgm:resizeHandles val="exact"/>
        </dgm:presLayoutVars>
      </dgm:prSet>
      <dgm:spPr/>
    </dgm:pt>
    <dgm:pt modelId="{8316B2DC-0FDA-4983-A9D8-7DF583B2A810}" type="pres">
      <dgm:prSet presAssocID="{0A050F5A-690E-4688-A52D-1F857D3D88DC}" presName="node" presStyleLbl="node1" presStyleIdx="0" presStyleCnt="9">
        <dgm:presLayoutVars>
          <dgm:bulletEnabled val="1"/>
        </dgm:presLayoutVars>
      </dgm:prSet>
      <dgm:spPr/>
    </dgm:pt>
    <dgm:pt modelId="{B567E9D2-2C96-43E3-8A3E-D979C5361EB1}" type="pres">
      <dgm:prSet presAssocID="{18531DC0-E8DF-4EF5-9946-D9F6B4358DF6}" presName="sibTrans" presStyleCnt="0"/>
      <dgm:spPr/>
    </dgm:pt>
    <dgm:pt modelId="{594222E6-FC42-4E22-84EF-7A20B9F6EED0}" type="pres">
      <dgm:prSet presAssocID="{77A6B011-5F2E-42C9-8314-64D19C086B4A}" presName="node" presStyleLbl="node1" presStyleIdx="1" presStyleCnt="9">
        <dgm:presLayoutVars>
          <dgm:bulletEnabled val="1"/>
        </dgm:presLayoutVars>
      </dgm:prSet>
      <dgm:spPr/>
    </dgm:pt>
    <dgm:pt modelId="{F608C224-4A8D-43CB-90FE-434C69752487}" type="pres">
      <dgm:prSet presAssocID="{52CE6EA7-10ED-480A-A96E-5344FE1222C9}" presName="sibTrans" presStyleCnt="0"/>
      <dgm:spPr/>
    </dgm:pt>
    <dgm:pt modelId="{DA8463D9-3947-418C-B320-626F2FFD07F1}" type="pres">
      <dgm:prSet presAssocID="{11077101-0235-4C74-A851-A0889B302294}" presName="node" presStyleLbl="node1" presStyleIdx="2" presStyleCnt="9">
        <dgm:presLayoutVars>
          <dgm:bulletEnabled val="1"/>
        </dgm:presLayoutVars>
      </dgm:prSet>
      <dgm:spPr/>
    </dgm:pt>
    <dgm:pt modelId="{330CDE41-9F5A-4738-9550-649269BAF4D5}" type="pres">
      <dgm:prSet presAssocID="{44A9A2C9-C928-4CA4-9760-9D7AB4F0B3EC}" presName="sibTrans" presStyleCnt="0"/>
      <dgm:spPr/>
    </dgm:pt>
    <dgm:pt modelId="{EA42C0ED-E490-4D64-A7C3-62984EE8B929}" type="pres">
      <dgm:prSet presAssocID="{C6C22BC6-9221-414D-8109-34D915579A76}" presName="node" presStyleLbl="node1" presStyleIdx="3" presStyleCnt="9">
        <dgm:presLayoutVars>
          <dgm:bulletEnabled val="1"/>
        </dgm:presLayoutVars>
      </dgm:prSet>
      <dgm:spPr/>
    </dgm:pt>
    <dgm:pt modelId="{4E288242-230D-4C75-8B88-0E6D37CC408E}" type="pres">
      <dgm:prSet presAssocID="{87BC3EA4-8349-47DA-A6FD-91AF435D02DB}" presName="sibTrans" presStyleCnt="0"/>
      <dgm:spPr/>
    </dgm:pt>
    <dgm:pt modelId="{FD610A60-4AEB-45D4-9635-BFD220DE622A}" type="pres">
      <dgm:prSet presAssocID="{7A1F5514-50EA-4D44-8F55-E463E1F241EC}" presName="node" presStyleLbl="node1" presStyleIdx="4" presStyleCnt="9">
        <dgm:presLayoutVars>
          <dgm:bulletEnabled val="1"/>
        </dgm:presLayoutVars>
      </dgm:prSet>
      <dgm:spPr/>
    </dgm:pt>
    <dgm:pt modelId="{6818EABB-48F3-4129-A8E2-F9C1FB5B20D7}" type="pres">
      <dgm:prSet presAssocID="{25A745EB-9E67-43B0-8E50-C4FAF86570C2}" presName="sibTrans" presStyleCnt="0"/>
      <dgm:spPr/>
    </dgm:pt>
    <dgm:pt modelId="{5D360191-2508-4F18-8951-384A2020A2FB}" type="pres">
      <dgm:prSet presAssocID="{777EAED6-5A85-4BCF-BAB5-53F76AA5E065}" presName="node" presStyleLbl="node1" presStyleIdx="5" presStyleCnt="9">
        <dgm:presLayoutVars>
          <dgm:bulletEnabled val="1"/>
        </dgm:presLayoutVars>
      </dgm:prSet>
      <dgm:spPr/>
    </dgm:pt>
    <dgm:pt modelId="{D1E77333-8C3C-481F-80E0-84829E16F7D5}" type="pres">
      <dgm:prSet presAssocID="{CBADF95E-AB29-4F19-B8C5-587B3DB7DB3E}" presName="sibTrans" presStyleCnt="0"/>
      <dgm:spPr/>
    </dgm:pt>
    <dgm:pt modelId="{99C52282-8724-44BE-AEBA-0D9D93BF305E}" type="pres">
      <dgm:prSet presAssocID="{49BF1F5F-61DE-43C2-9508-A47DAFEF8132}" presName="node" presStyleLbl="node1" presStyleIdx="6" presStyleCnt="9">
        <dgm:presLayoutVars>
          <dgm:bulletEnabled val="1"/>
        </dgm:presLayoutVars>
      </dgm:prSet>
      <dgm:spPr/>
    </dgm:pt>
    <dgm:pt modelId="{1C48EF95-5DF8-4EF9-A273-7CA47A67A360}" type="pres">
      <dgm:prSet presAssocID="{9614E868-9AC8-4B2A-B6D4-4B1453A53482}" presName="sibTrans" presStyleCnt="0"/>
      <dgm:spPr/>
    </dgm:pt>
    <dgm:pt modelId="{BC8F7EFB-E71F-43DC-B97A-7930CE0BAD03}" type="pres">
      <dgm:prSet presAssocID="{FD6FD37F-B01A-4C6C-BADA-D80486626B8A}" presName="node" presStyleLbl="node1" presStyleIdx="7" presStyleCnt="9">
        <dgm:presLayoutVars>
          <dgm:bulletEnabled val="1"/>
        </dgm:presLayoutVars>
      </dgm:prSet>
      <dgm:spPr/>
    </dgm:pt>
    <dgm:pt modelId="{B47CCC7A-FDCC-413C-BEEF-CE88D9B79B6F}" type="pres">
      <dgm:prSet presAssocID="{D1580214-14E9-489B-8898-B8BD37127406}" presName="sibTrans" presStyleCnt="0"/>
      <dgm:spPr/>
    </dgm:pt>
    <dgm:pt modelId="{A40972BA-4957-4372-8C47-6952A772DF8F}" type="pres">
      <dgm:prSet presAssocID="{78D315DC-9F76-4A1E-BC7B-A8D4D601AD84}" presName="node" presStyleLbl="node1" presStyleIdx="8" presStyleCnt="9">
        <dgm:presLayoutVars>
          <dgm:bulletEnabled val="1"/>
        </dgm:presLayoutVars>
      </dgm:prSet>
      <dgm:spPr/>
    </dgm:pt>
  </dgm:ptLst>
  <dgm:cxnLst>
    <dgm:cxn modelId="{4FA7280B-D2C5-49AB-9568-CF047CD612A4}" type="presOf" srcId="{C6C22BC6-9221-414D-8109-34D915579A76}" destId="{EA42C0ED-E490-4D64-A7C3-62984EE8B929}" srcOrd="0" destOrd="0" presId="urn:microsoft.com/office/officeart/2005/8/layout/default"/>
    <dgm:cxn modelId="{F7055D0B-CFBA-47B3-B6C3-AD59186CCD91}" srcId="{BEB9C74A-D5CF-4894-9569-C16053D89255}" destId="{11077101-0235-4C74-A851-A0889B302294}" srcOrd="2" destOrd="0" parTransId="{8094DA40-E6D9-4537-AEF6-54C7F97229E3}" sibTransId="{44A9A2C9-C928-4CA4-9760-9D7AB4F0B3EC}"/>
    <dgm:cxn modelId="{32588812-EB9D-4C25-B4A2-35126E7C2FD0}" type="presOf" srcId="{49BF1F5F-61DE-43C2-9508-A47DAFEF8132}" destId="{99C52282-8724-44BE-AEBA-0D9D93BF305E}" srcOrd="0" destOrd="0" presId="urn:microsoft.com/office/officeart/2005/8/layout/default"/>
    <dgm:cxn modelId="{DE4F5D18-5829-4F12-8724-852BF5508EFF}" srcId="{BEB9C74A-D5CF-4894-9569-C16053D89255}" destId="{78D315DC-9F76-4A1E-BC7B-A8D4D601AD84}" srcOrd="8" destOrd="0" parTransId="{13EE6097-00D0-4371-8F99-1F3AB1C61DEE}" sibTransId="{F6D2D47E-99D9-48A7-BD36-7B2CD0603637}"/>
    <dgm:cxn modelId="{1F457D1C-88A0-44BD-9FD5-FCB7B05F556F}" type="presOf" srcId="{78D315DC-9F76-4A1E-BC7B-A8D4D601AD84}" destId="{A40972BA-4957-4372-8C47-6952A772DF8F}" srcOrd="0" destOrd="0" presId="urn:microsoft.com/office/officeart/2005/8/layout/default"/>
    <dgm:cxn modelId="{13FA6A2A-A8F9-44CE-9823-A99BD8B4F201}" type="presOf" srcId="{0A050F5A-690E-4688-A52D-1F857D3D88DC}" destId="{8316B2DC-0FDA-4983-A9D8-7DF583B2A810}" srcOrd="0" destOrd="0" presId="urn:microsoft.com/office/officeart/2005/8/layout/default"/>
    <dgm:cxn modelId="{0523442E-2372-4F4D-B03B-A39F3DC0A945}" srcId="{BEB9C74A-D5CF-4894-9569-C16053D89255}" destId="{77A6B011-5F2E-42C9-8314-64D19C086B4A}" srcOrd="1" destOrd="0" parTransId="{894CE979-3D2D-4477-B8C3-137D057DDCF7}" sibTransId="{52CE6EA7-10ED-480A-A96E-5344FE1222C9}"/>
    <dgm:cxn modelId="{5D154F34-5AEF-470D-8EA9-7C61CDD13E7A}" srcId="{BEB9C74A-D5CF-4894-9569-C16053D89255}" destId="{FD6FD37F-B01A-4C6C-BADA-D80486626B8A}" srcOrd="7" destOrd="0" parTransId="{E4A48AD2-4FD2-4F41-A32E-998BB05DE9D3}" sibTransId="{D1580214-14E9-489B-8898-B8BD37127406}"/>
    <dgm:cxn modelId="{3F13A046-816A-4BE3-A943-FF5D31D8DA99}" srcId="{BEB9C74A-D5CF-4894-9569-C16053D89255}" destId="{49BF1F5F-61DE-43C2-9508-A47DAFEF8132}" srcOrd="6" destOrd="0" parTransId="{EB839F5B-0A2E-4F4B-9B52-4B104FE7D9DE}" sibTransId="{9614E868-9AC8-4B2A-B6D4-4B1453A53482}"/>
    <dgm:cxn modelId="{A1C7BC7B-8DF5-47FA-8A69-122CA77F7FEE}" type="presOf" srcId="{BEB9C74A-D5CF-4894-9569-C16053D89255}" destId="{AC13D67F-27C9-49EF-9F26-2CAE0EA1D47C}" srcOrd="0" destOrd="0" presId="urn:microsoft.com/office/officeart/2005/8/layout/default"/>
    <dgm:cxn modelId="{3F3DAB81-0D09-4175-8667-F5E0860DD787}" type="presOf" srcId="{77A6B011-5F2E-42C9-8314-64D19C086B4A}" destId="{594222E6-FC42-4E22-84EF-7A20B9F6EED0}" srcOrd="0" destOrd="0" presId="urn:microsoft.com/office/officeart/2005/8/layout/default"/>
    <dgm:cxn modelId="{004CD084-1530-48B6-AD47-A708B1E0FD23}" srcId="{BEB9C74A-D5CF-4894-9569-C16053D89255}" destId="{C6C22BC6-9221-414D-8109-34D915579A76}" srcOrd="3" destOrd="0" parTransId="{2ECE2DA1-CFA6-423E-AB79-856561658488}" sibTransId="{87BC3EA4-8349-47DA-A6FD-91AF435D02DB}"/>
    <dgm:cxn modelId="{721F418A-1DBC-4285-905F-0D6DA399D6D4}" srcId="{BEB9C74A-D5CF-4894-9569-C16053D89255}" destId="{777EAED6-5A85-4BCF-BAB5-53F76AA5E065}" srcOrd="5" destOrd="0" parTransId="{B2E1C5F2-B7A6-4D3D-ACEF-64019F6B67D6}" sibTransId="{CBADF95E-AB29-4F19-B8C5-587B3DB7DB3E}"/>
    <dgm:cxn modelId="{37EF37A7-8D7F-4A4B-8B40-F5CAE2B5ABDF}" type="presOf" srcId="{777EAED6-5A85-4BCF-BAB5-53F76AA5E065}" destId="{5D360191-2508-4F18-8951-384A2020A2FB}" srcOrd="0" destOrd="0" presId="urn:microsoft.com/office/officeart/2005/8/layout/default"/>
    <dgm:cxn modelId="{87E337C0-05AB-461E-B973-E34AF061DE20}" type="presOf" srcId="{FD6FD37F-B01A-4C6C-BADA-D80486626B8A}" destId="{BC8F7EFB-E71F-43DC-B97A-7930CE0BAD03}" srcOrd="0" destOrd="0" presId="urn:microsoft.com/office/officeart/2005/8/layout/default"/>
    <dgm:cxn modelId="{BAFE3FC0-7984-4D05-A065-4B260425C644}" type="presOf" srcId="{11077101-0235-4C74-A851-A0889B302294}" destId="{DA8463D9-3947-418C-B320-626F2FFD07F1}" srcOrd="0" destOrd="0" presId="urn:microsoft.com/office/officeart/2005/8/layout/default"/>
    <dgm:cxn modelId="{56E09CC4-6637-4A35-8F85-DED0FBEA6FBA}" srcId="{BEB9C74A-D5CF-4894-9569-C16053D89255}" destId="{7A1F5514-50EA-4D44-8F55-E463E1F241EC}" srcOrd="4" destOrd="0" parTransId="{2D1759B2-3893-41DC-BEDC-12F33844AE4B}" sibTransId="{25A745EB-9E67-43B0-8E50-C4FAF86570C2}"/>
    <dgm:cxn modelId="{B46BAFCC-874B-48D9-95A5-CF9F74286823}" srcId="{BEB9C74A-D5CF-4894-9569-C16053D89255}" destId="{0A050F5A-690E-4688-A52D-1F857D3D88DC}" srcOrd="0" destOrd="0" parTransId="{DD953112-583C-4C2A-8EA1-7917D80DE2D3}" sibTransId="{18531DC0-E8DF-4EF5-9946-D9F6B4358DF6}"/>
    <dgm:cxn modelId="{4BDE02F9-D8D0-459F-9D4A-6BC87D1B8662}" type="presOf" srcId="{7A1F5514-50EA-4D44-8F55-E463E1F241EC}" destId="{FD610A60-4AEB-45D4-9635-BFD220DE622A}" srcOrd="0" destOrd="0" presId="urn:microsoft.com/office/officeart/2005/8/layout/default"/>
    <dgm:cxn modelId="{C6F5D9DF-D52A-42B4-9238-F984BE5DAF86}" type="presParOf" srcId="{AC13D67F-27C9-49EF-9F26-2CAE0EA1D47C}" destId="{8316B2DC-0FDA-4983-A9D8-7DF583B2A810}" srcOrd="0" destOrd="0" presId="urn:microsoft.com/office/officeart/2005/8/layout/default"/>
    <dgm:cxn modelId="{125353E3-E6C0-4552-9FCA-A32AE10CAF58}" type="presParOf" srcId="{AC13D67F-27C9-49EF-9F26-2CAE0EA1D47C}" destId="{B567E9D2-2C96-43E3-8A3E-D979C5361EB1}" srcOrd="1" destOrd="0" presId="urn:microsoft.com/office/officeart/2005/8/layout/default"/>
    <dgm:cxn modelId="{41A12CE9-067D-4EC8-AAE3-099529CF5CA9}" type="presParOf" srcId="{AC13D67F-27C9-49EF-9F26-2CAE0EA1D47C}" destId="{594222E6-FC42-4E22-84EF-7A20B9F6EED0}" srcOrd="2" destOrd="0" presId="urn:microsoft.com/office/officeart/2005/8/layout/default"/>
    <dgm:cxn modelId="{A335ADF7-AB79-44CF-8D98-9861660581F8}" type="presParOf" srcId="{AC13D67F-27C9-49EF-9F26-2CAE0EA1D47C}" destId="{F608C224-4A8D-43CB-90FE-434C69752487}" srcOrd="3" destOrd="0" presId="urn:microsoft.com/office/officeart/2005/8/layout/default"/>
    <dgm:cxn modelId="{5782496E-D3FF-45A5-A5AB-86D855EC7232}" type="presParOf" srcId="{AC13D67F-27C9-49EF-9F26-2CAE0EA1D47C}" destId="{DA8463D9-3947-418C-B320-626F2FFD07F1}" srcOrd="4" destOrd="0" presId="urn:microsoft.com/office/officeart/2005/8/layout/default"/>
    <dgm:cxn modelId="{5C202E32-F7E5-45C3-8EA3-9135DC5C7E00}" type="presParOf" srcId="{AC13D67F-27C9-49EF-9F26-2CAE0EA1D47C}" destId="{330CDE41-9F5A-4738-9550-649269BAF4D5}" srcOrd="5" destOrd="0" presId="urn:microsoft.com/office/officeart/2005/8/layout/default"/>
    <dgm:cxn modelId="{7D375CE9-57AF-4C13-9212-373BCB2EFF37}" type="presParOf" srcId="{AC13D67F-27C9-49EF-9F26-2CAE0EA1D47C}" destId="{EA42C0ED-E490-4D64-A7C3-62984EE8B929}" srcOrd="6" destOrd="0" presId="urn:microsoft.com/office/officeart/2005/8/layout/default"/>
    <dgm:cxn modelId="{8EB8E1DA-D4C5-4FEE-8753-7D89D62CEF0F}" type="presParOf" srcId="{AC13D67F-27C9-49EF-9F26-2CAE0EA1D47C}" destId="{4E288242-230D-4C75-8B88-0E6D37CC408E}" srcOrd="7" destOrd="0" presId="urn:microsoft.com/office/officeart/2005/8/layout/default"/>
    <dgm:cxn modelId="{E6E53FA0-71FB-49F2-955C-89F15CC140E2}" type="presParOf" srcId="{AC13D67F-27C9-49EF-9F26-2CAE0EA1D47C}" destId="{FD610A60-4AEB-45D4-9635-BFD220DE622A}" srcOrd="8" destOrd="0" presId="urn:microsoft.com/office/officeart/2005/8/layout/default"/>
    <dgm:cxn modelId="{327B4839-9515-480F-9000-E4627D3D13D4}" type="presParOf" srcId="{AC13D67F-27C9-49EF-9F26-2CAE0EA1D47C}" destId="{6818EABB-48F3-4129-A8E2-F9C1FB5B20D7}" srcOrd="9" destOrd="0" presId="urn:microsoft.com/office/officeart/2005/8/layout/default"/>
    <dgm:cxn modelId="{2B43F65A-1C60-4E47-9122-3280B965C687}" type="presParOf" srcId="{AC13D67F-27C9-49EF-9F26-2CAE0EA1D47C}" destId="{5D360191-2508-4F18-8951-384A2020A2FB}" srcOrd="10" destOrd="0" presId="urn:microsoft.com/office/officeart/2005/8/layout/default"/>
    <dgm:cxn modelId="{89669C08-49F0-44C4-A25F-23C0084E39C7}" type="presParOf" srcId="{AC13D67F-27C9-49EF-9F26-2CAE0EA1D47C}" destId="{D1E77333-8C3C-481F-80E0-84829E16F7D5}" srcOrd="11" destOrd="0" presId="urn:microsoft.com/office/officeart/2005/8/layout/default"/>
    <dgm:cxn modelId="{313A355D-B10A-4B98-860B-BF68F6021BD9}" type="presParOf" srcId="{AC13D67F-27C9-49EF-9F26-2CAE0EA1D47C}" destId="{99C52282-8724-44BE-AEBA-0D9D93BF305E}" srcOrd="12" destOrd="0" presId="urn:microsoft.com/office/officeart/2005/8/layout/default"/>
    <dgm:cxn modelId="{1BAED6D1-2C84-439C-A574-A822DF786DC0}" type="presParOf" srcId="{AC13D67F-27C9-49EF-9F26-2CAE0EA1D47C}" destId="{1C48EF95-5DF8-4EF9-A273-7CA47A67A360}" srcOrd="13" destOrd="0" presId="urn:microsoft.com/office/officeart/2005/8/layout/default"/>
    <dgm:cxn modelId="{525F981D-95D9-4334-B75E-6B139E05BA57}" type="presParOf" srcId="{AC13D67F-27C9-49EF-9F26-2CAE0EA1D47C}" destId="{BC8F7EFB-E71F-43DC-B97A-7930CE0BAD03}" srcOrd="14" destOrd="0" presId="urn:microsoft.com/office/officeart/2005/8/layout/default"/>
    <dgm:cxn modelId="{997DEDA1-F80B-43EB-89F9-496849B4F339}" type="presParOf" srcId="{AC13D67F-27C9-49EF-9F26-2CAE0EA1D47C}" destId="{B47CCC7A-FDCC-413C-BEEF-CE88D9B79B6F}" srcOrd="15" destOrd="0" presId="urn:microsoft.com/office/officeart/2005/8/layout/default"/>
    <dgm:cxn modelId="{F1A5AD03-DB72-4A35-9753-8D5C1B4AFE87}" type="presParOf" srcId="{AC13D67F-27C9-49EF-9F26-2CAE0EA1D47C}" destId="{A40972BA-4957-4372-8C47-6952A772DF8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5B844B-FA5E-4F6F-B5F6-F97B52160502}"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B11A322C-8901-487E-978F-DF36C4A9DE90}">
      <dgm:prSet/>
      <dgm:spPr/>
      <dgm:t>
        <a:bodyPr/>
        <a:lstStyle/>
        <a:p>
          <a:r>
            <a:rPr lang="en-GB" b="1" dirty="0"/>
            <a:t>4. Importance of early childhood loss</a:t>
          </a:r>
          <a:endParaRPr lang="en-US" dirty="0"/>
        </a:p>
      </dgm:t>
    </dgm:pt>
    <dgm:pt modelId="{AB343F30-9E12-40E3-971D-BC7555C3E064}" type="parTrans" cxnId="{967D70F4-5909-4B64-9E22-5B4629A147F2}">
      <dgm:prSet/>
      <dgm:spPr/>
      <dgm:t>
        <a:bodyPr/>
        <a:lstStyle/>
        <a:p>
          <a:endParaRPr lang="en-US"/>
        </a:p>
      </dgm:t>
    </dgm:pt>
    <dgm:pt modelId="{EFBDD5FD-162B-47CD-82DA-F147089EE7DD}" type="sibTrans" cxnId="{967D70F4-5909-4B64-9E22-5B4629A147F2}">
      <dgm:prSet/>
      <dgm:spPr/>
      <dgm:t>
        <a:bodyPr/>
        <a:lstStyle/>
        <a:p>
          <a:endParaRPr lang="en-US"/>
        </a:p>
      </dgm:t>
    </dgm:pt>
    <dgm:pt modelId="{0A3EF4C2-C908-4EF2-8018-D86CDE98B85B}">
      <dgm:prSet/>
      <dgm:spPr/>
      <dgm:t>
        <a:bodyPr/>
        <a:lstStyle/>
        <a:p>
          <a:r>
            <a:rPr lang="en-GB"/>
            <a:t>Bowlby emphasized that </a:t>
          </a:r>
          <a:r>
            <a:rPr lang="en-GB" b="1"/>
            <a:t>loss or separation in childhood</a:t>
          </a:r>
          <a:r>
            <a:rPr lang="en-GB"/>
            <a:t> (especially without adequate emotional support) can:</a:t>
          </a:r>
          <a:endParaRPr lang="en-US"/>
        </a:p>
      </dgm:t>
    </dgm:pt>
    <dgm:pt modelId="{B5EB4A56-7566-4DDD-8EE4-811E70280850}" type="parTrans" cxnId="{43AE6B70-8284-44EA-9019-33B385DA31D2}">
      <dgm:prSet/>
      <dgm:spPr/>
      <dgm:t>
        <a:bodyPr/>
        <a:lstStyle/>
        <a:p>
          <a:endParaRPr lang="en-US"/>
        </a:p>
      </dgm:t>
    </dgm:pt>
    <dgm:pt modelId="{DB8B37C3-7143-480E-BB5D-1F5D745DC6FA}" type="sibTrans" cxnId="{43AE6B70-8284-44EA-9019-33B385DA31D2}">
      <dgm:prSet/>
      <dgm:spPr/>
      <dgm:t>
        <a:bodyPr/>
        <a:lstStyle/>
        <a:p>
          <a:endParaRPr lang="en-US"/>
        </a:p>
      </dgm:t>
    </dgm:pt>
    <dgm:pt modelId="{37647AEC-BD4E-4C31-B8FF-1CFE6D8319DD}">
      <dgm:prSet/>
      <dgm:spPr/>
      <dgm:t>
        <a:bodyPr/>
        <a:lstStyle/>
        <a:p>
          <a:r>
            <a:rPr lang="en-GB"/>
            <a:t>Disrupt attachment security</a:t>
          </a:r>
          <a:endParaRPr lang="en-US"/>
        </a:p>
      </dgm:t>
    </dgm:pt>
    <dgm:pt modelId="{8506A465-4023-413A-A0DA-90D3767C8956}" type="parTrans" cxnId="{9E3979C9-FA70-47FB-A83C-E1CE5252C7E3}">
      <dgm:prSet/>
      <dgm:spPr/>
      <dgm:t>
        <a:bodyPr/>
        <a:lstStyle/>
        <a:p>
          <a:endParaRPr lang="en-US"/>
        </a:p>
      </dgm:t>
    </dgm:pt>
    <dgm:pt modelId="{BF85B074-15F2-4AFC-8704-FDAFF4BD744A}" type="sibTrans" cxnId="{9E3979C9-FA70-47FB-A83C-E1CE5252C7E3}">
      <dgm:prSet/>
      <dgm:spPr/>
      <dgm:t>
        <a:bodyPr/>
        <a:lstStyle/>
        <a:p>
          <a:endParaRPr lang="en-US"/>
        </a:p>
      </dgm:t>
    </dgm:pt>
    <dgm:pt modelId="{D9BD5154-DC61-490E-9C75-8CB21AE91EB7}">
      <dgm:prSet/>
      <dgm:spPr/>
      <dgm:t>
        <a:bodyPr/>
        <a:lstStyle/>
        <a:p>
          <a:r>
            <a:rPr lang="en-GB"/>
            <a:t>Increase risk of depression, anxiety, and relationship difficulties later in life</a:t>
          </a:r>
          <a:endParaRPr lang="en-US"/>
        </a:p>
      </dgm:t>
    </dgm:pt>
    <dgm:pt modelId="{A323E5A8-F579-4A57-9AA3-4B75282DE797}" type="parTrans" cxnId="{2084A7F7-5243-42B6-83D3-ACBE7513470C}">
      <dgm:prSet/>
      <dgm:spPr/>
      <dgm:t>
        <a:bodyPr/>
        <a:lstStyle/>
        <a:p>
          <a:endParaRPr lang="en-US"/>
        </a:p>
      </dgm:t>
    </dgm:pt>
    <dgm:pt modelId="{DAD498E0-4257-41F4-A053-6EC9F36C1881}" type="sibTrans" cxnId="{2084A7F7-5243-42B6-83D3-ACBE7513470C}">
      <dgm:prSet/>
      <dgm:spPr/>
      <dgm:t>
        <a:bodyPr/>
        <a:lstStyle/>
        <a:p>
          <a:endParaRPr lang="en-US"/>
        </a:p>
      </dgm:t>
    </dgm:pt>
    <dgm:pt modelId="{E78928C5-7D15-43E0-B310-81C066385418}">
      <dgm:prSet/>
      <dgm:spPr/>
      <dgm:t>
        <a:bodyPr/>
        <a:lstStyle/>
        <a:p>
          <a:r>
            <a:rPr lang="en-GB"/>
            <a:t>He strongly opposed practices like separating grieving children from caregivers “to protect them.”</a:t>
          </a:r>
          <a:endParaRPr lang="en-US"/>
        </a:p>
      </dgm:t>
    </dgm:pt>
    <dgm:pt modelId="{E3D1744F-E9BB-460C-BB71-5F1A94E5FECF}" type="parTrans" cxnId="{97C93E26-86F2-4EBE-9CAD-8AFB45C2285A}">
      <dgm:prSet/>
      <dgm:spPr/>
      <dgm:t>
        <a:bodyPr/>
        <a:lstStyle/>
        <a:p>
          <a:endParaRPr lang="en-US"/>
        </a:p>
      </dgm:t>
    </dgm:pt>
    <dgm:pt modelId="{1DF90B64-D91B-4634-92F1-77B1DBF4AC9A}" type="sibTrans" cxnId="{97C93E26-86F2-4EBE-9CAD-8AFB45C2285A}">
      <dgm:prSet/>
      <dgm:spPr/>
      <dgm:t>
        <a:bodyPr/>
        <a:lstStyle/>
        <a:p>
          <a:endParaRPr lang="en-US"/>
        </a:p>
      </dgm:t>
    </dgm:pt>
    <dgm:pt modelId="{5311693E-A777-46D1-9C3F-FF15D2282735}">
      <dgm:prSet/>
      <dgm:spPr/>
      <dgm:t>
        <a:bodyPr/>
        <a:lstStyle/>
        <a:p>
          <a:r>
            <a:rPr lang="en-GB" b="1" dirty="0"/>
            <a:t>5. Continuing bonds</a:t>
          </a:r>
          <a:endParaRPr lang="en-US" dirty="0"/>
        </a:p>
      </dgm:t>
    </dgm:pt>
    <dgm:pt modelId="{94F0CCE8-A454-4852-9594-E997CA3E8146}" type="parTrans" cxnId="{840B4449-A9B5-445B-86A4-A84394E94F8B}">
      <dgm:prSet/>
      <dgm:spPr/>
      <dgm:t>
        <a:bodyPr/>
        <a:lstStyle/>
        <a:p>
          <a:endParaRPr lang="en-US"/>
        </a:p>
      </dgm:t>
    </dgm:pt>
    <dgm:pt modelId="{587518B8-7D72-48A0-9BC6-24FD37C04B6B}" type="sibTrans" cxnId="{840B4449-A9B5-445B-86A4-A84394E94F8B}">
      <dgm:prSet/>
      <dgm:spPr/>
      <dgm:t>
        <a:bodyPr/>
        <a:lstStyle/>
        <a:p>
          <a:endParaRPr lang="en-US"/>
        </a:p>
      </dgm:t>
    </dgm:pt>
    <dgm:pt modelId="{DE1EA9A2-0045-4AC0-AC97-CDEB77243277}">
      <dgm:prSet/>
      <dgm:spPr/>
      <dgm:t>
        <a:bodyPr/>
        <a:lstStyle/>
        <a:p>
          <a:r>
            <a:rPr lang="en-GB"/>
            <a:t>Bowlby believed healthy grieving does </a:t>
          </a:r>
          <a:r>
            <a:rPr lang="en-GB" b="1"/>
            <a:t>not</a:t>
          </a:r>
          <a:r>
            <a:rPr lang="en-GB"/>
            <a:t> mean forgetting the deceased.</a:t>
          </a:r>
          <a:endParaRPr lang="en-US"/>
        </a:p>
      </dgm:t>
    </dgm:pt>
    <dgm:pt modelId="{AAF29881-AD19-46ED-B567-E8BD892BB250}" type="parTrans" cxnId="{2FB27813-4881-4CB1-8A66-832CAF54ADE6}">
      <dgm:prSet/>
      <dgm:spPr/>
      <dgm:t>
        <a:bodyPr/>
        <a:lstStyle/>
        <a:p>
          <a:endParaRPr lang="en-US"/>
        </a:p>
      </dgm:t>
    </dgm:pt>
    <dgm:pt modelId="{935F9A71-7B71-48F5-9D70-77B09CD63F28}" type="sibTrans" cxnId="{2FB27813-4881-4CB1-8A66-832CAF54ADE6}">
      <dgm:prSet/>
      <dgm:spPr/>
      <dgm:t>
        <a:bodyPr/>
        <a:lstStyle/>
        <a:p>
          <a:endParaRPr lang="en-US"/>
        </a:p>
      </dgm:t>
    </dgm:pt>
    <dgm:pt modelId="{641784A9-FE58-4A7E-8F2C-DC84FFAB5A27}">
      <dgm:prSet/>
      <dgm:spPr/>
      <dgm:t>
        <a:bodyPr/>
        <a:lstStyle/>
        <a:p>
          <a:r>
            <a:rPr lang="en-GB"/>
            <a:t>Instead, people gradually </a:t>
          </a:r>
          <a:r>
            <a:rPr lang="en-GB" b="1"/>
            <a:t>reorganize their internal attachment</a:t>
          </a:r>
          <a:r>
            <a:rPr lang="en-GB"/>
            <a:t> to the person who died.</a:t>
          </a:r>
          <a:endParaRPr lang="en-US"/>
        </a:p>
      </dgm:t>
    </dgm:pt>
    <dgm:pt modelId="{6E3772DE-9853-4338-AC49-B9327A5A6C58}" type="parTrans" cxnId="{9F563BC5-25BF-4C13-84F8-B08220827634}">
      <dgm:prSet/>
      <dgm:spPr/>
      <dgm:t>
        <a:bodyPr/>
        <a:lstStyle/>
        <a:p>
          <a:endParaRPr lang="en-US"/>
        </a:p>
      </dgm:t>
    </dgm:pt>
    <dgm:pt modelId="{E8D5E6BE-89E2-447E-AE18-AC646F8CCE03}" type="sibTrans" cxnId="{9F563BC5-25BF-4C13-84F8-B08220827634}">
      <dgm:prSet/>
      <dgm:spPr/>
      <dgm:t>
        <a:bodyPr/>
        <a:lstStyle/>
        <a:p>
          <a:endParaRPr lang="en-US"/>
        </a:p>
      </dgm:t>
    </dgm:pt>
    <dgm:pt modelId="{CF51EBCA-2762-489B-8905-A18BB0DC9AA2}" type="pres">
      <dgm:prSet presAssocID="{BB5B844B-FA5E-4F6F-B5F6-F97B52160502}" presName="Name0" presStyleCnt="0">
        <dgm:presLayoutVars>
          <dgm:dir/>
          <dgm:resizeHandles val="exact"/>
        </dgm:presLayoutVars>
      </dgm:prSet>
      <dgm:spPr/>
    </dgm:pt>
    <dgm:pt modelId="{D67E5B65-2461-4DE1-A516-2A0403DAAE19}" type="pres">
      <dgm:prSet presAssocID="{B11A322C-8901-487E-978F-DF36C4A9DE90}" presName="node" presStyleLbl="node1" presStyleIdx="0" presStyleCnt="6">
        <dgm:presLayoutVars>
          <dgm:bulletEnabled val="1"/>
        </dgm:presLayoutVars>
      </dgm:prSet>
      <dgm:spPr/>
    </dgm:pt>
    <dgm:pt modelId="{38D0C702-2930-4E48-8C57-844F2440E4F8}" type="pres">
      <dgm:prSet presAssocID="{EFBDD5FD-162B-47CD-82DA-F147089EE7DD}" presName="sibTrans" presStyleLbl="sibTrans1D1" presStyleIdx="0" presStyleCnt="5"/>
      <dgm:spPr/>
    </dgm:pt>
    <dgm:pt modelId="{14AFBB6C-3C34-4596-ABB7-7520AA548A80}" type="pres">
      <dgm:prSet presAssocID="{EFBDD5FD-162B-47CD-82DA-F147089EE7DD}" presName="connectorText" presStyleLbl="sibTrans1D1" presStyleIdx="0" presStyleCnt="5"/>
      <dgm:spPr/>
    </dgm:pt>
    <dgm:pt modelId="{8FF4956E-B9F7-4EEC-9172-724C7D39020C}" type="pres">
      <dgm:prSet presAssocID="{0A3EF4C2-C908-4EF2-8018-D86CDE98B85B}" presName="node" presStyleLbl="node1" presStyleIdx="1" presStyleCnt="6">
        <dgm:presLayoutVars>
          <dgm:bulletEnabled val="1"/>
        </dgm:presLayoutVars>
      </dgm:prSet>
      <dgm:spPr/>
    </dgm:pt>
    <dgm:pt modelId="{9B1020F9-4E2C-449D-8F82-A224A2291F9C}" type="pres">
      <dgm:prSet presAssocID="{DB8B37C3-7143-480E-BB5D-1F5D745DC6FA}" presName="sibTrans" presStyleLbl="sibTrans1D1" presStyleIdx="1" presStyleCnt="5"/>
      <dgm:spPr/>
    </dgm:pt>
    <dgm:pt modelId="{00895B4F-4FD3-412E-84A3-382ABF3C42F8}" type="pres">
      <dgm:prSet presAssocID="{DB8B37C3-7143-480E-BB5D-1F5D745DC6FA}" presName="connectorText" presStyleLbl="sibTrans1D1" presStyleIdx="1" presStyleCnt="5"/>
      <dgm:spPr/>
    </dgm:pt>
    <dgm:pt modelId="{E1A639F5-0836-4EE8-8829-A0F647FFF1B3}" type="pres">
      <dgm:prSet presAssocID="{E78928C5-7D15-43E0-B310-81C066385418}" presName="node" presStyleLbl="node1" presStyleIdx="2" presStyleCnt="6">
        <dgm:presLayoutVars>
          <dgm:bulletEnabled val="1"/>
        </dgm:presLayoutVars>
      </dgm:prSet>
      <dgm:spPr/>
    </dgm:pt>
    <dgm:pt modelId="{37930AD3-3D5F-4770-9BC8-2359CBC1B2F1}" type="pres">
      <dgm:prSet presAssocID="{1DF90B64-D91B-4634-92F1-77B1DBF4AC9A}" presName="sibTrans" presStyleLbl="sibTrans1D1" presStyleIdx="2" presStyleCnt="5"/>
      <dgm:spPr/>
    </dgm:pt>
    <dgm:pt modelId="{D7CAE75E-850C-475B-A4CB-36100B1B1B57}" type="pres">
      <dgm:prSet presAssocID="{1DF90B64-D91B-4634-92F1-77B1DBF4AC9A}" presName="connectorText" presStyleLbl="sibTrans1D1" presStyleIdx="2" presStyleCnt="5"/>
      <dgm:spPr/>
    </dgm:pt>
    <dgm:pt modelId="{6B406ECC-9AF1-4866-9463-3FC6CBBA3ECC}" type="pres">
      <dgm:prSet presAssocID="{5311693E-A777-46D1-9C3F-FF15D2282735}" presName="node" presStyleLbl="node1" presStyleIdx="3" presStyleCnt="6">
        <dgm:presLayoutVars>
          <dgm:bulletEnabled val="1"/>
        </dgm:presLayoutVars>
      </dgm:prSet>
      <dgm:spPr/>
    </dgm:pt>
    <dgm:pt modelId="{D3BD25DF-8796-443E-B455-5DEAF4A807D5}" type="pres">
      <dgm:prSet presAssocID="{587518B8-7D72-48A0-9BC6-24FD37C04B6B}" presName="sibTrans" presStyleLbl="sibTrans1D1" presStyleIdx="3" presStyleCnt="5"/>
      <dgm:spPr/>
    </dgm:pt>
    <dgm:pt modelId="{CB4D4AE0-5A05-4333-B11B-10662F3B0868}" type="pres">
      <dgm:prSet presAssocID="{587518B8-7D72-48A0-9BC6-24FD37C04B6B}" presName="connectorText" presStyleLbl="sibTrans1D1" presStyleIdx="3" presStyleCnt="5"/>
      <dgm:spPr/>
    </dgm:pt>
    <dgm:pt modelId="{5E7644EA-1A39-47C8-8370-D3417E2E29EC}" type="pres">
      <dgm:prSet presAssocID="{DE1EA9A2-0045-4AC0-AC97-CDEB77243277}" presName="node" presStyleLbl="node1" presStyleIdx="4" presStyleCnt="6">
        <dgm:presLayoutVars>
          <dgm:bulletEnabled val="1"/>
        </dgm:presLayoutVars>
      </dgm:prSet>
      <dgm:spPr/>
    </dgm:pt>
    <dgm:pt modelId="{986E2A5C-21AB-4A49-A439-08386C73FB1B}" type="pres">
      <dgm:prSet presAssocID="{935F9A71-7B71-48F5-9D70-77B09CD63F28}" presName="sibTrans" presStyleLbl="sibTrans1D1" presStyleIdx="4" presStyleCnt="5"/>
      <dgm:spPr/>
    </dgm:pt>
    <dgm:pt modelId="{FC5A5EE8-03DE-40EA-B30A-34CF552B22AB}" type="pres">
      <dgm:prSet presAssocID="{935F9A71-7B71-48F5-9D70-77B09CD63F28}" presName="connectorText" presStyleLbl="sibTrans1D1" presStyleIdx="4" presStyleCnt="5"/>
      <dgm:spPr/>
    </dgm:pt>
    <dgm:pt modelId="{D5D92286-67A4-480B-B34A-2549880061F5}" type="pres">
      <dgm:prSet presAssocID="{641784A9-FE58-4A7E-8F2C-DC84FFAB5A27}" presName="node" presStyleLbl="node1" presStyleIdx="5" presStyleCnt="6">
        <dgm:presLayoutVars>
          <dgm:bulletEnabled val="1"/>
        </dgm:presLayoutVars>
      </dgm:prSet>
      <dgm:spPr/>
    </dgm:pt>
  </dgm:ptLst>
  <dgm:cxnLst>
    <dgm:cxn modelId="{D6AF370A-22E5-4CA9-8874-750D1280D05C}" type="presOf" srcId="{EFBDD5FD-162B-47CD-82DA-F147089EE7DD}" destId="{38D0C702-2930-4E48-8C57-844F2440E4F8}" srcOrd="0" destOrd="0" presId="urn:microsoft.com/office/officeart/2016/7/layout/RepeatingBendingProcessNew"/>
    <dgm:cxn modelId="{2FB27813-4881-4CB1-8A66-832CAF54ADE6}" srcId="{BB5B844B-FA5E-4F6F-B5F6-F97B52160502}" destId="{DE1EA9A2-0045-4AC0-AC97-CDEB77243277}" srcOrd="4" destOrd="0" parTransId="{AAF29881-AD19-46ED-B567-E8BD892BB250}" sibTransId="{935F9A71-7B71-48F5-9D70-77B09CD63F28}"/>
    <dgm:cxn modelId="{97C93E26-86F2-4EBE-9CAD-8AFB45C2285A}" srcId="{BB5B844B-FA5E-4F6F-B5F6-F97B52160502}" destId="{E78928C5-7D15-43E0-B310-81C066385418}" srcOrd="2" destOrd="0" parTransId="{E3D1744F-E9BB-460C-BB71-5F1A94E5FECF}" sibTransId="{1DF90B64-D91B-4634-92F1-77B1DBF4AC9A}"/>
    <dgm:cxn modelId="{EF09CC30-7B67-444C-B878-C85D0035CED8}" type="presOf" srcId="{935F9A71-7B71-48F5-9D70-77B09CD63F28}" destId="{986E2A5C-21AB-4A49-A439-08386C73FB1B}" srcOrd="0" destOrd="0" presId="urn:microsoft.com/office/officeart/2016/7/layout/RepeatingBendingProcessNew"/>
    <dgm:cxn modelId="{C4F9803A-0B80-4F29-99EE-D590B6C621FE}" type="presOf" srcId="{587518B8-7D72-48A0-9BC6-24FD37C04B6B}" destId="{CB4D4AE0-5A05-4333-B11B-10662F3B0868}" srcOrd="1" destOrd="0" presId="urn:microsoft.com/office/officeart/2016/7/layout/RepeatingBendingProcessNew"/>
    <dgm:cxn modelId="{56FBE73A-C625-462F-A65E-26BC7C712E7A}" type="presOf" srcId="{E78928C5-7D15-43E0-B310-81C066385418}" destId="{E1A639F5-0836-4EE8-8829-A0F647FFF1B3}" srcOrd="0" destOrd="0" presId="urn:microsoft.com/office/officeart/2016/7/layout/RepeatingBendingProcessNew"/>
    <dgm:cxn modelId="{56191D5B-62A5-47CC-AFC5-0333E55A6763}" type="presOf" srcId="{D9BD5154-DC61-490E-9C75-8CB21AE91EB7}" destId="{8FF4956E-B9F7-4EEC-9172-724C7D39020C}" srcOrd="0" destOrd="2" presId="urn:microsoft.com/office/officeart/2016/7/layout/RepeatingBendingProcessNew"/>
    <dgm:cxn modelId="{BA5D725F-F854-430C-95BF-14A6B0272B00}" type="presOf" srcId="{DB8B37C3-7143-480E-BB5D-1F5D745DC6FA}" destId="{9B1020F9-4E2C-449D-8F82-A224A2291F9C}" srcOrd="0" destOrd="0" presId="urn:microsoft.com/office/officeart/2016/7/layout/RepeatingBendingProcessNew"/>
    <dgm:cxn modelId="{24153941-DDCB-4BEC-8B5E-2278942E37E4}" type="presOf" srcId="{37647AEC-BD4E-4C31-B8FF-1CFE6D8319DD}" destId="{8FF4956E-B9F7-4EEC-9172-724C7D39020C}" srcOrd="0" destOrd="1" presId="urn:microsoft.com/office/officeart/2016/7/layout/RepeatingBendingProcessNew"/>
    <dgm:cxn modelId="{840B4449-A9B5-445B-86A4-A84394E94F8B}" srcId="{BB5B844B-FA5E-4F6F-B5F6-F97B52160502}" destId="{5311693E-A777-46D1-9C3F-FF15D2282735}" srcOrd="3" destOrd="0" parTransId="{94F0CCE8-A454-4852-9594-E997CA3E8146}" sibTransId="{587518B8-7D72-48A0-9BC6-24FD37C04B6B}"/>
    <dgm:cxn modelId="{5FB40B6D-0842-4654-BE42-9404630470D5}" type="presOf" srcId="{1DF90B64-D91B-4634-92F1-77B1DBF4AC9A}" destId="{D7CAE75E-850C-475B-A4CB-36100B1B1B57}" srcOrd="1" destOrd="0" presId="urn:microsoft.com/office/officeart/2016/7/layout/RepeatingBendingProcessNew"/>
    <dgm:cxn modelId="{43AE6B70-8284-44EA-9019-33B385DA31D2}" srcId="{BB5B844B-FA5E-4F6F-B5F6-F97B52160502}" destId="{0A3EF4C2-C908-4EF2-8018-D86CDE98B85B}" srcOrd="1" destOrd="0" parTransId="{B5EB4A56-7566-4DDD-8EE4-811E70280850}" sibTransId="{DB8B37C3-7143-480E-BB5D-1F5D745DC6FA}"/>
    <dgm:cxn modelId="{678F377C-B166-4AC5-921E-8D57432E6504}" type="presOf" srcId="{1DF90B64-D91B-4634-92F1-77B1DBF4AC9A}" destId="{37930AD3-3D5F-4770-9BC8-2359CBC1B2F1}" srcOrd="0" destOrd="0" presId="urn:microsoft.com/office/officeart/2016/7/layout/RepeatingBendingProcessNew"/>
    <dgm:cxn modelId="{49493390-E939-48CD-9323-B17AED3CD3D6}" type="presOf" srcId="{5311693E-A777-46D1-9C3F-FF15D2282735}" destId="{6B406ECC-9AF1-4866-9463-3FC6CBBA3ECC}" srcOrd="0" destOrd="0" presId="urn:microsoft.com/office/officeart/2016/7/layout/RepeatingBendingProcessNew"/>
    <dgm:cxn modelId="{9E226A97-A016-4A76-A08E-71ECDBFB59A0}" type="presOf" srcId="{DE1EA9A2-0045-4AC0-AC97-CDEB77243277}" destId="{5E7644EA-1A39-47C8-8370-D3417E2E29EC}" srcOrd="0" destOrd="0" presId="urn:microsoft.com/office/officeart/2016/7/layout/RepeatingBendingProcessNew"/>
    <dgm:cxn modelId="{532BB197-AE1C-425D-8D88-F035569D34D5}" type="presOf" srcId="{EFBDD5FD-162B-47CD-82DA-F147089EE7DD}" destId="{14AFBB6C-3C34-4596-ABB7-7520AA548A80}" srcOrd="1" destOrd="0" presId="urn:microsoft.com/office/officeart/2016/7/layout/RepeatingBendingProcessNew"/>
    <dgm:cxn modelId="{779D7CAA-069B-4333-800F-C77B7C8403E2}" type="presOf" srcId="{BB5B844B-FA5E-4F6F-B5F6-F97B52160502}" destId="{CF51EBCA-2762-489B-8905-A18BB0DC9AA2}" srcOrd="0" destOrd="0" presId="urn:microsoft.com/office/officeart/2016/7/layout/RepeatingBendingProcessNew"/>
    <dgm:cxn modelId="{C053D7B7-5F34-49E3-AA61-43A99CC5EE5D}" type="presOf" srcId="{B11A322C-8901-487E-978F-DF36C4A9DE90}" destId="{D67E5B65-2461-4DE1-A516-2A0403DAAE19}" srcOrd="0" destOrd="0" presId="urn:microsoft.com/office/officeart/2016/7/layout/RepeatingBendingProcessNew"/>
    <dgm:cxn modelId="{7ECB2EBE-B64B-4BD3-AA98-1C532BAA84EF}" type="presOf" srcId="{587518B8-7D72-48A0-9BC6-24FD37C04B6B}" destId="{D3BD25DF-8796-443E-B455-5DEAF4A807D5}" srcOrd="0" destOrd="0" presId="urn:microsoft.com/office/officeart/2016/7/layout/RepeatingBendingProcessNew"/>
    <dgm:cxn modelId="{9F563BC5-25BF-4C13-84F8-B08220827634}" srcId="{BB5B844B-FA5E-4F6F-B5F6-F97B52160502}" destId="{641784A9-FE58-4A7E-8F2C-DC84FFAB5A27}" srcOrd="5" destOrd="0" parTransId="{6E3772DE-9853-4338-AC49-B9327A5A6C58}" sibTransId="{E8D5E6BE-89E2-447E-AE18-AC646F8CCE03}"/>
    <dgm:cxn modelId="{F74A0FC7-0713-411C-95DC-B8D1ACC541D2}" type="presOf" srcId="{935F9A71-7B71-48F5-9D70-77B09CD63F28}" destId="{FC5A5EE8-03DE-40EA-B30A-34CF552B22AB}" srcOrd="1" destOrd="0" presId="urn:microsoft.com/office/officeart/2016/7/layout/RepeatingBendingProcessNew"/>
    <dgm:cxn modelId="{9E3979C9-FA70-47FB-A83C-E1CE5252C7E3}" srcId="{0A3EF4C2-C908-4EF2-8018-D86CDE98B85B}" destId="{37647AEC-BD4E-4C31-B8FF-1CFE6D8319DD}" srcOrd="0" destOrd="0" parTransId="{8506A465-4023-413A-A0DA-90D3767C8956}" sibTransId="{BF85B074-15F2-4AFC-8704-FDAFF4BD744A}"/>
    <dgm:cxn modelId="{23CC96D2-DB6D-4687-86BE-897D898D0581}" type="presOf" srcId="{0A3EF4C2-C908-4EF2-8018-D86CDE98B85B}" destId="{8FF4956E-B9F7-4EEC-9172-724C7D39020C}" srcOrd="0" destOrd="0" presId="urn:microsoft.com/office/officeart/2016/7/layout/RepeatingBendingProcessNew"/>
    <dgm:cxn modelId="{5040BFD4-AF1C-4FD6-8AD5-1D55D8219273}" type="presOf" srcId="{641784A9-FE58-4A7E-8F2C-DC84FFAB5A27}" destId="{D5D92286-67A4-480B-B34A-2549880061F5}" srcOrd="0" destOrd="0" presId="urn:microsoft.com/office/officeart/2016/7/layout/RepeatingBendingProcessNew"/>
    <dgm:cxn modelId="{9465E2E5-CFBF-42B8-9F91-C387CBC9CF38}" type="presOf" srcId="{DB8B37C3-7143-480E-BB5D-1F5D745DC6FA}" destId="{00895B4F-4FD3-412E-84A3-382ABF3C42F8}" srcOrd="1" destOrd="0" presId="urn:microsoft.com/office/officeart/2016/7/layout/RepeatingBendingProcessNew"/>
    <dgm:cxn modelId="{967D70F4-5909-4B64-9E22-5B4629A147F2}" srcId="{BB5B844B-FA5E-4F6F-B5F6-F97B52160502}" destId="{B11A322C-8901-487E-978F-DF36C4A9DE90}" srcOrd="0" destOrd="0" parTransId="{AB343F30-9E12-40E3-971D-BC7555C3E064}" sibTransId="{EFBDD5FD-162B-47CD-82DA-F147089EE7DD}"/>
    <dgm:cxn modelId="{2084A7F7-5243-42B6-83D3-ACBE7513470C}" srcId="{0A3EF4C2-C908-4EF2-8018-D86CDE98B85B}" destId="{D9BD5154-DC61-490E-9C75-8CB21AE91EB7}" srcOrd="1" destOrd="0" parTransId="{A323E5A8-F579-4A57-9AA3-4B75282DE797}" sibTransId="{DAD498E0-4257-41F4-A053-6EC9F36C1881}"/>
    <dgm:cxn modelId="{9CB9E6A9-16BA-4B4E-84FF-67D9172507C8}" type="presParOf" srcId="{CF51EBCA-2762-489B-8905-A18BB0DC9AA2}" destId="{D67E5B65-2461-4DE1-A516-2A0403DAAE19}" srcOrd="0" destOrd="0" presId="urn:microsoft.com/office/officeart/2016/7/layout/RepeatingBendingProcessNew"/>
    <dgm:cxn modelId="{253CE8EE-EAEF-4573-8FD0-7B4FF82C650B}" type="presParOf" srcId="{CF51EBCA-2762-489B-8905-A18BB0DC9AA2}" destId="{38D0C702-2930-4E48-8C57-844F2440E4F8}" srcOrd="1" destOrd="0" presId="urn:microsoft.com/office/officeart/2016/7/layout/RepeatingBendingProcessNew"/>
    <dgm:cxn modelId="{789B07F9-6920-419A-954B-3D05BC7D2803}" type="presParOf" srcId="{38D0C702-2930-4E48-8C57-844F2440E4F8}" destId="{14AFBB6C-3C34-4596-ABB7-7520AA548A80}" srcOrd="0" destOrd="0" presId="urn:microsoft.com/office/officeart/2016/7/layout/RepeatingBendingProcessNew"/>
    <dgm:cxn modelId="{A76D3848-C9F5-4A26-AE0E-E5EEF5245ED2}" type="presParOf" srcId="{CF51EBCA-2762-489B-8905-A18BB0DC9AA2}" destId="{8FF4956E-B9F7-4EEC-9172-724C7D39020C}" srcOrd="2" destOrd="0" presId="urn:microsoft.com/office/officeart/2016/7/layout/RepeatingBendingProcessNew"/>
    <dgm:cxn modelId="{3F76BCE5-E8DF-4A04-B251-C8971DB44C2E}" type="presParOf" srcId="{CF51EBCA-2762-489B-8905-A18BB0DC9AA2}" destId="{9B1020F9-4E2C-449D-8F82-A224A2291F9C}" srcOrd="3" destOrd="0" presId="urn:microsoft.com/office/officeart/2016/7/layout/RepeatingBendingProcessNew"/>
    <dgm:cxn modelId="{B36A88D7-C90F-49C3-A139-DCC2DE6B9FE1}" type="presParOf" srcId="{9B1020F9-4E2C-449D-8F82-A224A2291F9C}" destId="{00895B4F-4FD3-412E-84A3-382ABF3C42F8}" srcOrd="0" destOrd="0" presId="urn:microsoft.com/office/officeart/2016/7/layout/RepeatingBendingProcessNew"/>
    <dgm:cxn modelId="{94980552-AE64-4448-ABE1-00C4E69FDEEE}" type="presParOf" srcId="{CF51EBCA-2762-489B-8905-A18BB0DC9AA2}" destId="{E1A639F5-0836-4EE8-8829-A0F647FFF1B3}" srcOrd="4" destOrd="0" presId="urn:microsoft.com/office/officeart/2016/7/layout/RepeatingBendingProcessNew"/>
    <dgm:cxn modelId="{FEFD3010-607D-42BB-968E-F9B33B05BE4E}" type="presParOf" srcId="{CF51EBCA-2762-489B-8905-A18BB0DC9AA2}" destId="{37930AD3-3D5F-4770-9BC8-2359CBC1B2F1}" srcOrd="5" destOrd="0" presId="urn:microsoft.com/office/officeart/2016/7/layout/RepeatingBendingProcessNew"/>
    <dgm:cxn modelId="{6DADC4C2-C8A3-48B5-A671-2DCB8CE0550C}" type="presParOf" srcId="{37930AD3-3D5F-4770-9BC8-2359CBC1B2F1}" destId="{D7CAE75E-850C-475B-A4CB-36100B1B1B57}" srcOrd="0" destOrd="0" presId="urn:microsoft.com/office/officeart/2016/7/layout/RepeatingBendingProcessNew"/>
    <dgm:cxn modelId="{6D227E15-96F3-4025-83A2-85F47BF1ED36}" type="presParOf" srcId="{CF51EBCA-2762-489B-8905-A18BB0DC9AA2}" destId="{6B406ECC-9AF1-4866-9463-3FC6CBBA3ECC}" srcOrd="6" destOrd="0" presId="urn:microsoft.com/office/officeart/2016/7/layout/RepeatingBendingProcessNew"/>
    <dgm:cxn modelId="{75AE8AB0-4ACB-4643-ACFF-6FF0477DBF43}" type="presParOf" srcId="{CF51EBCA-2762-489B-8905-A18BB0DC9AA2}" destId="{D3BD25DF-8796-443E-B455-5DEAF4A807D5}" srcOrd="7" destOrd="0" presId="urn:microsoft.com/office/officeart/2016/7/layout/RepeatingBendingProcessNew"/>
    <dgm:cxn modelId="{023395B1-2ED2-4352-80DC-59BED5303BB9}" type="presParOf" srcId="{D3BD25DF-8796-443E-B455-5DEAF4A807D5}" destId="{CB4D4AE0-5A05-4333-B11B-10662F3B0868}" srcOrd="0" destOrd="0" presId="urn:microsoft.com/office/officeart/2016/7/layout/RepeatingBendingProcessNew"/>
    <dgm:cxn modelId="{4CC5848E-D1A6-4EC2-8689-E9B3A111A078}" type="presParOf" srcId="{CF51EBCA-2762-489B-8905-A18BB0DC9AA2}" destId="{5E7644EA-1A39-47C8-8370-D3417E2E29EC}" srcOrd="8" destOrd="0" presId="urn:microsoft.com/office/officeart/2016/7/layout/RepeatingBendingProcessNew"/>
    <dgm:cxn modelId="{EC437ACF-8FEB-44DB-A3D8-B44B7CDBB980}" type="presParOf" srcId="{CF51EBCA-2762-489B-8905-A18BB0DC9AA2}" destId="{986E2A5C-21AB-4A49-A439-08386C73FB1B}" srcOrd="9" destOrd="0" presId="urn:microsoft.com/office/officeart/2016/7/layout/RepeatingBendingProcessNew"/>
    <dgm:cxn modelId="{16A7FC7A-5178-4190-8CAD-07FA23395D10}" type="presParOf" srcId="{986E2A5C-21AB-4A49-A439-08386C73FB1B}" destId="{FC5A5EE8-03DE-40EA-B30A-34CF552B22AB}" srcOrd="0" destOrd="0" presId="urn:microsoft.com/office/officeart/2016/7/layout/RepeatingBendingProcessNew"/>
    <dgm:cxn modelId="{88A02A23-BE44-4CAD-BA6F-2FB62ADC0810}" type="presParOf" srcId="{CF51EBCA-2762-489B-8905-A18BB0DC9AA2}" destId="{D5D92286-67A4-480B-B34A-2549880061F5}"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A43840-0AEA-4E9B-90F9-4B7AB3EB67FF}" type="doc">
      <dgm:prSet loTypeId="urn:microsoft.com/office/officeart/2016/7/layout/LinearBlockProcessNumbered" loCatId="process" qsTypeId="urn:microsoft.com/office/officeart/2005/8/quickstyle/simple1" qsCatId="simple" csTypeId="urn:microsoft.com/office/officeart/2005/8/colors/accent0_3" csCatId="mainScheme"/>
      <dgm:spPr/>
      <dgm:t>
        <a:bodyPr/>
        <a:lstStyle/>
        <a:p>
          <a:endParaRPr lang="en-US"/>
        </a:p>
      </dgm:t>
    </dgm:pt>
    <dgm:pt modelId="{352D5236-E5C3-480A-9FD9-62356C93BC37}">
      <dgm:prSet/>
      <dgm:spPr/>
      <dgm:t>
        <a:bodyPr/>
        <a:lstStyle/>
        <a:p>
          <a:r>
            <a:rPr lang="en-GB" b="1"/>
            <a:t>Attachment Theory</a:t>
          </a:r>
          <a:r>
            <a:rPr lang="en-GB"/>
            <a:t>: Rooted in John Bowlby's work, it highlights how strong emotional bonds (attachments) influence grief reactions.</a:t>
          </a:r>
          <a:endParaRPr lang="en-US"/>
        </a:p>
      </dgm:t>
    </dgm:pt>
    <dgm:pt modelId="{281EAA87-371E-460D-819B-8FCC76E49E3F}" type="parTrans" cxnId="{A0A9CD95-F5B0-45FB-8848-BB91ACB35AE0}">
      <dgm:prSet/>
      <dgm:spPr/>
      <dgm:t>
        <a:bodyPr/>
        <a:lstStyle/>
        <a:p>
          <a:endParaRPr lang="en-US"/>
        </a:p>
      </dgm:t>
    </dgm:pt>
    <dgm:pt modelId="{1C43DE04-491D-48BC-9501-71C16E118126}" type="sibTrans" cxnId="{A0A9CD95-F5B0-45FB-8848-BB91ACB35AE0}">
      <dgm:prSet phldrT="01" phldr="0"/>
      <dgm:spPr/>
      <dgm:t>
        <a:bodyPr/>
        <a:lstStyle/>
        <a:p>
          <a:r>
            <a:rPr lang="en-US"/>
            <a:t>01</a:t>
          </a:r>
        </a:p>
      </dgm:t>
    </dgm:pt>
    <dgm:pt modelId="{EA4C1493-AEFD-48D3-AAC5-FE72CFBDC3D3}">
      <dgm:prSet/>
      <dgm:spPr/>
      <dgm:t>
        <a:bodyPr/>
        <a:lstStyle/>
        <a:p>
          <a:r>
            <a:rPr lang="en-GB" b="1"/>
            <a:t>Individual Experience</a:t>
          </a:r>
          <a:r>
            <a:rPr lang="en-GB"/>
            <a:t>: Acknowledges that personal history, the nature of the relationship, and circumstances shape the grieving journey.</a:t>
          </a:r>
          <a:endParaRPr lang="en-US"/>
        </a:p>
      </dgm:t>
    </dgm:pt>
    <dgm:pt modelId="{BC55C9CC-83B1-421F-B092-5FFDDFDEE635}" type="parTrans" cxnId="{4249B392-A1FB-48D6-90F0-904D738472CC}">
      <dgm:prSet/>
      <dgm:spPr/>
      <dgm:t>
        <a:bodyPr/>
        <a:lstStyle/>
        <a:p>
          <a:endParaRPr lang="en-US"/>
        </a:p>
      </dgm:t>
    </dgm:pt>
    <dgm:pt modelId="{6CC937E3-EB3F-474D-A445-953BC434414C}" type="sibTrans" cxnId="{4249B392-A1FB-48D6-90F0-904D738472CC}">
      <dgm:prSet phldrT="02" phldr="0"/>
      <dgm:spPr/>
      <dgm:t>
        <a:bodyPr/>
        <a:lstStyle/>
        <a:p>
          <a:r>
            <a:rPr lang="en-US"/>
            <a:t>02</a:t>
          </a:r>
        </a:p>
      </dgm:t>
    </dgm:pt>
    <dgm:pt modelId="{113C88D2-B8F8-45FB-954A-05EFC06165DA}">
      <dgm:prSet/>
      <dgm:spPr/>
      <dgm:t>
        <a:bodyPr/>
        <a:lstStyle/>
        <a:p>
          <a:r>
            <a:rPr lang="en-GB" b="1"/>
            <a:t>Non-Linear Process</a:t>
          </a:r>
          <a:r>
            <a:rPr lang="en-GB"/>
            <a:t>: While a sequence is described, individuals may move through phases at different speeds, skip some, or revisit earlier stages.</a:t>
          </a:r>
          <a:endParaRPr lang="en-US"/>
        </a:p>
      </dgm:t>
    </dgm:pt>
    <dgm:pt modelId="{F7A515DC-06E9-4424-A3D6-2B86D7AD52A9}" type="parTrans" cxnId="{B6A2A08F-AFA5-4EBA-A5AE-BCB6DA50EB1D}">
      <dgm:prSet/>
      <dgm:spPr/>
      <dgm:t>
        <a:bodyPr/>
        <a:lstStyle/>
        <a:p>
          <a:endParaRPr lang="en-US"/>
        </a:p>
      </dgm:t>
    </dgm:pt>
    <dgm:pt modelId="{63171492-55FE-45AE-A688-90BDEFDBCC48}" type="sibTrans" cxnId="{B6A2A08F-AFA5-4EBA-A5AE-BCB6DA50EB1D}">
      <dgm:prSet phldrT="03" phldr="0"/>
      <dgm:spPr/>
      <dgm:t>
        <a:bodyPr/>
        <a:lstStyle/>
        <a:p>
          <a:r>
            <a:rPr lang="en-US"/>
            <a:t>03</a:t>
          </a:r>
        </a:p>
      </dgm:t>
    </dgm:pt>
    <dgm:pt modelId="{D027D177-FE1B-4C23-AA60-48C28667F781}">
      <dgm:prSet/>
      <dgm:spPr/>
      <dgm:t>
        <a:bodyPr/>
        <a:lstStyle/>
        <a:p>
          <a:r>
            <a:rPr lang="en-GB" b="1"/>
            <a:t>Love and Loss</a:t>
          </a:r>
          <a:r>
            <a:rPr lang="en-GB"/>
            <a:t>: Parkes saw loving and grieving as interconnected, with deep love creating the potential for profound grief. </a:t>
          </a:r>
          <a:endParaRPr lang="en-US"/>
        </a:p>
      </dgm:t>
    </dgm:pt>
    <dgm:pt modelId="{37A88124-D0F5-48A8-A295-6D816B79C948}" type="parTrans" cxnId="{B5BA0E82-76F5-481D-A22E-D7DAA32ADEBE}">
      <dgm:prSet/>
      <dgm:spPr/>
      <dgm:t>
        <a:bodyPr/>
        <a:lstStyle/>
        <a:p>
          <a:endParaRPr lang="en-US"/>
        </a:p>
      </dgm:t>
    </dgm:pt>
    <dgm:pt modelId="{C409A0C6-A9FB-4A12-928F-B1C07CCB4541}" type="sibTrans" cxnId="{B5BA0E82-76F5-481D-A22E-D7DAA32ADEBE}">
      <dgm:prSet phldrT="04" phldr="0"/>
      <dgm:spPr/>
      <dgm:t>
        <a:bodyPr/>
        <a:lstStyle/>
        <a:p>
          <a:r>
            <a:rPr lang="en-US"/>
            <a:t>04</a:t>
          </a:r>
        </a:p>
      </dgm:t>
    </dgm:pt>
    <dgm:pt modelId="{E506EB2C-D9F5-4E23-AEA9-D8E8AF09E527}" type="pres">
      <dgm:prSet presAssocID="{B2A43840-0AEA-4E9B-90F9-4B7AB3EB67FF}" presName="Name0" presStyleCnt="0">
        <dgm:presLayoutVars>
          <dgm:animLvl val="lvl"/>
          <dgm:resizeHandles val="exact"/>
        </dgm:presLayoutVars>
      </dgm:prSet>
      <dgm:spPr/>
    </dgm:pt>
    <dgm:pt modelId="{ECA2FC45-F1F0-489E-8B1E-1CB2F3F6A6B2}" type="pres">
      <dgm:prSet presAssocID="{352D5236-E5C3-480A-9FD9-62356C93BC37}" presName="compositeNode" presStyleCnt="0">
        <dgm:presLayoutVars>
          <dgm:bulletEnabled val="1"/>
        </dgm:presLayoutVars>
      </dgm:prSet>
      <dgm:spPr/>
    </dgm:pt>
    <dgm:pt modelId="{673D8BB1-E0B0-4268-8535-8FC4305E5B96}" type="pres">
      <dgm:prSet presAssocID="{352D5236-E5C3-480A-9FD9-62356C93BC37}" presName="bgRect" presStyleLbl="alignNode1" presStyleIdx="0" presStyleCnt="4"/>
      <dgm:spPr/>
    </dgm:pt>
    <dgm:pt modelId="{A7C537D3-4B74-437B-ABF8-88D36F9F4AAD}" type="pres">
      <dgm:prSet presAssocID="{1C43DE04-491D-48BC-9501-71C16E118126}" presName="sibTransNodeRect" presStyleLbl="alignNode1" presStyleIdx="0" presStyleCnt="4">
        <dgm:presLayoutVars>
          <dgm:chMax val="0"/>
          <dgm:bulletEnabled val="1"/>
        </dgm:presLayoutVars>
      </dgm:prSet>
      <dgm:spPr/>
    </dgm:pt>
    <dgm:pt modelId="{78A581E6-3D5E-41ED-944A-E09B8CC4AA94}" type="pres">
      <dgm:prSet presAssocID="{352D5236-E5C3-480A-9FD9-62356C93BC37}" presName="nodeRect" presStyleLbl="alignNode1" presStyleIdx="0" presStyleCnt="4">
        <dgm:presLayoutVars>
          <dgm:bulletEnabled val="1"/>
        </dgm:presLayoutVars>
      </dgm:prSet>
      <dgm:spPr/>
    </dgm:pt>
    <dgm:pt modelId="{A6B470FE-0523-4F20-AFAB-FCECE39B8C3E}" type="pres">
      <dgm:prSet presAssocID="{1C43DE04-491D-48BC-9501-71C16E118126}" presName="sibTrans" presStyleCnt="0"/>
      <dgm:spPr/>
    </dgm:pt>
    <dgm:pt modelId="{15ECB4A6-C5E7-4248-8126-D2D1595F92ED}" type="pres">
      <dgm:prSet presAssocID="{EA4C1493-AEFD-48D3-AAC5-FE72CFBDC3D3}" presName="compositeNode" presStyleCnt="0">
        <dgm:presLayoutVars>
          <dgm:bulletEnabled val="1"/>
        </dgm:presLayoutVars>
      </dgm:prSet>
      <dgm:spPr/>
    </dgm:pt>
    <dgm:pt modelId="{8F84DDF5-91E0-4B68-B088-6644FFE5B70A}" type="pres">
      <dgm:prSet presAssocID="{EA4C1493-AEFD-48D3-AAC5-FE72CFBDC3D3}" presName="bgRect" presStyleLbl="alignNode1" presStyleIdx="1" presStyleCnt="4"/>
      <dgm:spPr/>
    </dgm:pt>
    <dgm:pt modelId="{B1CE37A9-975D-45C9-BAAA-6D53B415612C}" type="pres">
      <dgm:prSet presAssocID="{6CC937E3-EB3F-474D-A445-953BC434414C}" presName="sibTransNodeRect" presStyleLbl="alignNode1" presStyleIdx="1" presStyleCnt="4">
        <dgm:presLayoutVars>
          <dgm:chMax val="0"/>
          <dgm:bulletEnabled val="1"/>
        </dgm:presLayoutVars>
      </dgm:prSet>
      <dgm:spPr/>
    </dgm:pt>
    <dgm:pt modelId="{7DD82DE6-02A4-4512-B65A-92CC89C9C156}" type="pres">
      <dgm:prSet presAssocID="{EA4C1493-AEFD-48D3-AAC5-FE72CFBDC3D3}" presName="nodeRect" presStyleLbl="alignNode1" presStyleIdx="1" presStyleCnt="4">
        <dgm:presLayoutVars>
          <dgm:bulletEnabled val="1"/>
        </dgm:presLayoutVars>
      </dgm:prSet>
      <dgm:spPr/>
    </dgm:pt>
    <dgm:pt modelId="{0F61751B-2384-4CB1-9B81-510326F9F6CE}" type="pres">
      <dgm:prSet presAssocID="{6CC937E3-EB3F-474D-A445-953BC434414C}" presName="sibTrans" presStyleCnt="0"/>
      <dgm:spPr/>
    </dgm:pt>
    <dgm:pt modelId="{A46A209E-385D-446F-8A85-D5974C53BD7E}" type="pres">
      <dgm:prSet presAssocID="{113C88D2-B8F8-45FB-954A-05EFC06165DA}" presName="compositeNode" presStyleCnt="0">
        <dgm:presLayoutVars>
          <dgm:bulletEnabled val="1"/>
        </dgm:presLayoutVars>
      </dgm:prSet>
      <dgm:spPr/>
    </dgm:pt>
    <dgm:pt modelId="{331C3E25-7273-45BF-9448-0E738C7437A9}" type="pres">
      <dgm:prSet presAssocID="{113C88D2-B8F8-45FB-954A-05EFC06165DA}" presName="bgRect" presStyleLbl="alignNode1" presStyleIdx="2" presStyleCnt="4"/>
      <dgm:spPr/>
    </dgm:pt>
    <dgm:pt modelId="{C135F592-37D4-4614-8749-B70B9D565593}" type="pres">
      <dgm:prSet presAssocID="{63171492-55FE-45AE-A688-90BDEFDBCC48}" presName="sibTransNodeRect" presStyleLbl="alignNode1" presStyleIdx="2" presStyleCnt="4">
        <dgm:presLayoutVars>
          <dgm:chMax val="0"/>
          <dgm:bulletEnabled val="1"/>
        </dgm:presLayoutVars>
      </dgm:prSet>
      <dgm:spPr/>
    </dgm:pt>
    <dgm:pt modelId="{5D2D3D94-3ADF-422F-BA44-8E60C2119B7B}" type="pres">
      <dgm:prSet presAssocID="{113C88D2-B8F8-45FB-954A-05EFC06165DA}" presName="nodeRect" presStyleLbl="alignNode1" presStyleIdx="2" presStyleCnt="4">
        <dgm:presLayoutVars>
          <dgm:bulletEnabled val="1"/>
        </dgm:presLayoutVars>
      </dgm:prSet>
      <dgm:spPr/>
    </dgm:pt>
    <dgm:pt modelId="{1C6A0CDC-4A2B-4BE7-8D29-1C9164EE597E}" type="pres">
      <dgm:prSet presAssocID="{63171492-55FE-45AE-A688-90BDEFDBCC48}" presName="sibTrans" presStyleCnt="0"/>
      <dgm:spPr/>
    </dgm:pt>
    <dgm:pt modelId="{1F87DDDC-7D51-49A8-ADBB-C77E9A0275DF}" type="pres">
      <dgm:prSet presAssocID="{D027D177-FE1B-4C23-AA60-48C28667F781}" presName="compositeNode" presStyleCnt="0">
        <dgm:presLayoutVars>
          <dgm:bulletEnabled val="1"/>
        </dgm:presLayoutVars>
      </dgm:prSet>
      <dgm:spPr/>
    </dgm:pt>
    <dgm:pt modelId="{FBCC89C7-34FA-4F4D-9980-6BA14BF6A085}" type="pres">
      <dgm:prSet presAssocID="{D027D177-FE1B-4C23-AA60-48C28667F781}" presName="bgRect" presStyleLbl="alignNode1" presStyleIdx="3" presStyleCnt="4"/>
      <dgm:spPr/>
    </dgm:pt>
    <dgm:pt modelId="{7C380DFE-F2E1-414B-AE98-D570EF495933}" type="pres">
      <dgm:prSet presAssocID="{C409A0C6-A9FB-4A12-928F-B1C07CCB4541}" presName="sibTransNodeRect" presStyleLbl="alignNode1" presStyleIdx="3" presStyleCnt="4">
        <dgm:presLayoutVars>
          <dgm:chMax val="0"/>
          <dgm:bulletEnabled val="1"/>
        </dgm:presLayoutVars>
      </dgm:prSet>
      <dgm:spPr/>
    </dgm:pt>
    <dgm:pt modelId="{40D3B3AB-1468-4FC4-86B8-3695B3255C19}" type="pres">
      <dgm:prSet presAssocID="{D027D177-FE1B-4C23-AA60-48C28667F781}" presName="nodeRect" presStyleLbl="alignNode1" presStyleIdx="3" presStyleCnt="4">
        <dgm:presLayoutVars>
          <dgm:bulletEnabled val="1"/>
        </dgm:presLayoutVars>
      </dgm:prSet>
      <dgm:spPr/>
    </dgm:pt>
  </dgm:ptLst>
  <dgm:cxnLst>
    <dgm:cxn modelId="{074AED04-15EA-4AAC-AF85-4B4D763BB8EC}" type="presOf" srcId="{B2A43840-0AEA-4E9B-90F9-4B7AB3EB67FF}" destId="{E506EB2C-D9F5-4E23-AEA9-D8E8AF09E527}" srcOrd="0" destOrd="0" presId="urn:microsoft.com/office/officeart/2016/7/layout/LinearBlockProcessNumbered"/>
    <dgm:cxn modelId="{41135324-71B6-4F07-91B4-F18F3F66636F}" type="presOf" srcId="{6CC937E3-EB3F-474D-A445-953BC434414C}" destId="{B1CE37A9-975D-45C9-BAAA-6D53B415612C}" srcOrd="0" destOrd="0" presId="urn:microsoft.com/office/officeart/2016/7/layout/LinearBlockProcessNumbered"/>
    <dgm:cxn modelId="{D7C97A38-8B3B-4400-9A68-AD67096C969B}" type="presOf" srcId="{D027D177-FE1B-4C23-AA60-48C28667F781}" destId="{40D3B3AB-1468-4FC4-86B8-3695B3255C19}" srcOrd="1" destOrd="0" presId="urn:microsoft.com/office/officeart/2016/7/layout/LinearBlockProcessNumbered"/>
    <dgm:cxn modelId="{E5FC1149-E0A1-446F-9E8F-213E84842236}" type="presOf" srcId="{C409A0C6-A9FB-4A12-928F-B1C07CCB4541}" destId="{7C380DFE-F2E1-414B-AE98-D570EF495933}" srcOrd="0" destOrd="0" presId="urn:microsoft.com/office/officeart/2016/7/layout/LinearBlockProcessNumbered"/>
    <dgm:cxn modelId="{19AD3070-CC70-49EF-98D9-4632EA780A5A}" type="presOf" srcId="{EA4C1493-AEFD-48D3-AAC5-FE72CFBDC3D3}" destId="{7DD82DE6-02A4-4512-B65A-92CC89C9C156}" srcOrd="1" destOrd="0" presId="urn:microsoft.com/office/officeart/2016/7/layout/LinearBlockProcessNumbered"/>
    <dgm:cxn modelId="{47D7EE78-9745-4AF0-8D03-740542496B4C}" type="presOf" srcId="{113C88D2-B8F8-45FB-954A-05EFC06165DA}" destId="{5D2D3D94-3ADF-422F-BA44-8E60C2119B7B}" srcOrd="1" destOrd="0" presId="urn:microsoft.com/office/officeart/2016/7/layout/LinearBlockProcessNumbered"/>
    <dgm:cxn modelId="{2ED9545A-62F3-48E6-8CC1-5FA10E1529CC}" type="presOf" srcId="{113C88D2-B8F8-45FB-954A-05EFC06165DA}" destId="{331C3E25-7273-45BF-9448-0E738C7437A9}" srcOrd="0" destOrd="0" presId="urn:microsoft.com/office/officeart/2016/7/layout/LinearBlockProcessNumbered"/>
    <dgm:cxn modelId="{B5BA0E82-76F5-481D-A22E-D7DAA32ADEBE}" srcId="{B2A43840-0AEA-4E9B-90F9-4B7AB3EB67FF}" destId="{D027D177-FE1B-4C23-AA60-48C28667F781}" srcOrd="3" destOrd="0" parTransId="{37A88124-D0F5-48A8-A295-6D816B79C948}" sibTransId="{C409A0C6-A9FB-4A12-928F-B1C07CCB4541}"/>
    <dgm:cxn modelId="{B6A2A08F-AFA5-4EBA-A5AE-BCB6DA50EB1D}" srcId="{B2A43840-0AEA-4E9B-90F9-4B7AB3EB67FF}" destId="{113C88D2-B8F8-45FB-954A-05EFC06165DA}" srcOrd="2" destOrd="0" parTransId="{F7A515DC-06E9-4424-A3D6-2B86D7AD52A9}" sibTransId="{63171492-55FE-45AE-A688-90BDEFDBCC48}"/>
    <dgm:cxn modelId="{4249B392-A1FB-48D6-90F0-904D738472CC}" srcId="{B2A43840-0AEA-4E9B-90F9-4B7AB3EB67FF}" destId="{EA4C1493-AEFD-48D3-AAC5-FE72CFBDC3D3}" srcOrd="1" destOrd="0" parTransId="{BC55C9CC-83B1-421F-B092-5FFDDFDEE635}" sibTransId="{6CC937E3-EB3F-474D-A445-953BC434414C}"/>
    <dgm:cxn modelId="{A0A9CD95-F5B0-45FB-8848-BB91ACB35AE0}" srcId="{B2A43840-0AEA-4E9B-90F9-4B7AB3EB67FF}" destId="{352D5236-E5C3-480A-9FD9-62356C93BC37}" srcOrd="0" destOrd="0" parTransId="{281EAA87-371E-460D-819B-8FCC76E49E3F}" sibTransId="{1C43DE04-491D-48BC-9501-71C16E118126}"/>
    <dgm:cxn modelId="{A9B9FD9A-0593-43AE-9DD3-6E77AEB3A74A}" type="presOf" srcId="{1C43DE04-491D-48BC-9501-71C16E118126}" destId="{A7C537D3-4B74-437B-ABF8-88D36F9F4AAD}" srcOrd="0" destOrd="0" presId="urn:microsoft.com/office/officeart/2016/7/layout/LinearBlockProcessNumbered"/>
    <dgm:cxn modelId="{313978A2-65CE-4CE4-974F-60F1A40E9B96}" type="presOf" srcId="{63171492-55FE-45AE-A688-90BDEFDBCC48}" destId="{C135F592-37D4-4614-8749-B70B9D565593}" srcOrd="0" destOrd="0" presId="urn:microsoft.com/office/officeart/2016/7/layout/LinearBlockProcessNumbered"/>
    <dgm:cxn modelId="{349B62C0-E0B0-44F0-A0B4-7A3169C20F90}" type="presOf" srcId="{EA4C1493-AEFD-48D3-AAC5-FE72CFBDC3D3}" destId="{8F84DDF5-91E0-4B68-B088-6644FFE5B70A}" srcOrd="0" destOrd="0" presId="urn:microsoft.com/office/officeart/2016/7/layout/LinearBlockProcessNumbered"/>
    <dgm:cxn modelId="{52DF96F5-64C8-4468-8027-1AEC2C11B50B}" type="presOf" srcId="{D027D177-FE1B-4C23-AA60-48C28667F781}" destId="{FBCC89C7-34FA-4F4D-9980-6BA14BF6A085}" srcOrd="0" destOrd="0" presId="urn:microsoft.com/office/officeart/2016/7/layout/LinearBlockProcessNumbered"/>
    <dgm:cxn modelId="{18201FFB-985C-4D1F-8F91-37F0A35874B0}" type="presOf" srcId="{352D5236-E5C3-480A-9FD9-62356C93BC37}" destId="{673D8BB1-E0B0-4268-8535-8FC4305E5B96}" srcOrd="0" destOrd="0" presId="urn:microsoft.com/office/officeart/2016/7/layout/LinearBlockProcessNumbered"/>
    <dgm:cxn modelId="{9D7DEBFD-938D-4581-9E6C-E48BE0D5B323}" type="presOf" srcId="{352D5236-E5C3-480A-9FD9-62356C93BC37}" destId="{78A581E6-3D5E-41ED-944A-E09B8CC4AA94}" srcOrd="1" destOrd="0" presId="urn:microsoft.com/office/officeart/2016/7/layout/LinearBlockProcessNumbered"/>
    <dgm:cxn modelId="{B1CF1C5B-ED7F-4646-9AEF-FAAAAFE16643}" type="presParOf" srcId="{E506EB2C-D9F5-4E23-AEA9-D8E8AF09E527}" destId="{ECA2FC45-F1F0-489E-8B1E-1CB2F3F6A6B2}" srcOrd="0" destOrd="0" presId="urn:microsoft.com/office/officeart/2016/7/layout/LinearBlockProcessNumbered"/>
    <dgm:cxn modelId="{DC6F6D07-1064-475B-AE2C-5C6223F5BE15}" type="presParOf" srcId="{ECA2FC45-F1F0-489E-8B1E-1CB2F3F6A6B2}" destId="{673D8BB1-E0B0-4268-8535-8FC4305E5B96}" srcOrd="0" destOrd="0" presId="urn:microsoft.com/office/officeart/2016/7/layout/LinearBlockProcessNumbered"/>
    <dgm:cxn modelId="{8CF95922-F3CB-4A08-8A8C-EF2C5F802ED9}" type="presParOf" srcId="{ECA2FC45-F1F0-489E-8B1E-1CB2F3F6A6B2}" destId="{A7C537D3-4B74-437B-ABF8-88D36F9F4AAD}" srcOrd="1" destOrd="0" presId="urn:microsoft.com/office/officeart/2016/7/layout/LinearBlockProcessNumbered"/>
    <dgm:cxn modelId="{E25BE761-B1B2-4121-8918-CEFFA6EA5FC0}" type="presParOf" srcId="{ECA2FC45-F1F0-489E-8B1E-1CB2F3F6A6B2}" destId="{78A581E6-3D5E-41ED-944A-E09B8CC4AA94}" srcOrd="2" destOrd="0" presId="urn:microsoft.com/office/officeart/2016/7/layout/LinearBlockProcessNumbered"/>
    <dgm:cxn modelId="{9DFC6D26-05CD-4683-97E1-5A1D8DB5783F}" type="presParOf" srcId="{E506EB2C-D9F5-4E23-AEA9-D8E8AF09E527}" destId="{A6B470FE-0523-4F20-AFAB-FCECE39B8C3E}" srcOrd="1" destOrd="0" presId="urn:microsoft.com/office/officeart/2016/7/layout/LinearBlockProcessNumbered"/>
    <dgm:cxn modelId="{1DB63F58-D06E-487B-9100-3FCAB5914477}" type="presParOf" srcId="{E506EB2C-D9F5-4E23-AEA9-D8E8AF09E527}" destId="{15ECB4A6-C5E7-4248-8126-D2D1595F92ED}" srcOrd="2" destOrd="0" presId="urn:microsoft.com/office/officeart/2016/7/layout/LinearBlockProcessNumbered"/>
    <dgm:cxn modelId="{D0EBD50D-091C-46D7-94B0-13B0076B63F4}" type="presParOf" srcId="{15ECB4A6-C5E7-4248-8126-D2D1595F92ED}" destId="{8F84DDF5-91E0-4B68-B088-6644FFE5B70A}" srcOrd="0" destOrd="0" presId="urn:microsoft.com/office/officeart/2016/7/layout/LinearBlockProcessNumbered"/>
    <dgm:cxn modelId="{540993C1-C37F-4A18-BAAD-9690483F54BF}" type="presParOf" srcId="{15ECB4A6-C5E7-4248-8126-D2D1595F92ED}" destId="{B1CE37A9-975D-45C9-BAAA-6D53B415612C}" srcOrd="1" destOrd="0" presId="urn:microsoft.com/office/officeart/2016/7/layout/LinearBlockProcessNumbered"/>
    <dgm:cxn modelId="{811AF156-6C59-4A9B-8268-38A67CE5FBC9}" type="presParOf" srcId="{15ECB4A6-C5E7-4248-8126-D2D1595F92ED}" destId="{7DD82DE6-02A4-4512-B65A-92CC89C9C156}" srcOrd="2" destOrd="0" presId="urn:microsoft.com/office/officeart/2016/7/layout/LinearBlockProcessNumbered"/>
    <dgm:cxn modelId="{A4C427F7-79DE-446A-80AD-BBC8E6095E5F}" type="presParOf" srcId="{E506EB2C-D9F5-4E23-AEA9-D8E8AF09E527}" destId="{0F61751B-2384-4CB1-9B81-510326F9F6CE}" srcOrd="3" destOrd="0" presId="urn:microsoft.com/office/officeart/2016/7/layout/LinearBlockProcessNumbered"/>
    <dgm:cxn modelId="{310A410A-46D3-48F3-BCCF-79C69565F53A}" type="presParOf" srcId="{E506EB2C-D9F5-4E23-AEA9-D8E8AF09E527}" destId="{A46A209E-385D-446F-8A85-D5974C53BD7E}" srcOrd="4" destOrd="0" presId="urn:microsoft.com/office/officeart/2016/7/layout/LinearBlockProcessNumbered"/>
    <dgm:cxn modelId="{C649FB16-66E0-4F8B-BE87-8702F0C0F886}" type="presParOf" srcId="{A46A209E-385D-446F-8A85-D5974C53BD7E}" destId="{331C3E25-7273-45BF-9448-0E738C7437A9}" srcOrd="0" destOrd="0" presId="urn:microsoft.com/office/officeart/2016/7/layout/LinearBlockProcessNumbered"/>
    <dgm:cxn modelId="{4425384E-9EE8-4B19-895F-78B06A1E44C7}" type="presParOf" srcId="{A46A209E-385D-446F-8A85-D5974C53BD7E}" destId="{C135F592-37D4-4614-8749-B70B9D565593}" srcOrd="1" destOrd="0" presId="urn:microsoft.com/office/officeart/2016/7/layout/LinearBlockProcessNumbered"/>
    <dgm:cxn modelId="{8C5428DE-6A13-4940-85A5-4FB2F5B10B7A}" type="presParOf" srcId="{A46A209E-385D-446F-8A85-D5974C53BD7E}" destId="{5D2D3D94-3ADF-422F-BA44-8E60C2119B7B}" srcOrd="2" destOrd="0" presId="urn:microsoft.com/office/officeart/2016/7/layout/LinearBlockProcessNumbered"/>
    <dgm:cxn modelId="{EFE88197-A018-4976-ACEC-1D73C05F5F29}" type="presParOf" srcId="{E506EB2C-D9F5-4E23-AEA9-D8E8AF09E527}" destId="{1C6A0CDC-4A2B-4BE7-8D29-1C9164EE597E}" srcOrd="5" destOrd="0" presId="urn:microsoft.com/office/officeart/2016/7/layout/LinearBlockProcessNumbered"/>
    <dgm:cxn modelId="{FA18BBA2-6F17-4DB3-8262-2BA9DF2957BF}" type="presParOf" srcId="{E506EB2C-D9F5-4E23-AEA9-D8E8AF09E527}" destId="{1F87DDDC-7D51-49A8-ADBB-C77E9A0275DF}" srcOrd="6" destOrd="0" presId="urn:microsoft.com/office/officeart/2016/7/layout/LinearBlockProcessNumbered"/>
    <dgm:cxn modelId="{BC5EDBD9-311E-4727-8691-AA0789A5BC40}" type="presParOf" srcId="{1F87DDDC-7D51-49A8-ADBB-C77E9A0275DF}" destId="{FBCC89C7-34FA-4F4D-9980-6BA14BF6A085}" srcOrd="0" destOrd="0" presId="urn:microsoft.com/office/officeart/2016/7/layout/LinearBlockProcessNumbered"/>
    <dgm:cxn modelId="{0CECD31C-963C-402A-A1B6-A78E19AC6C6B}" type="presParOf" srcId="{1F87DDDC-7D51-49A8-ADBB-C77E9A0275DF}" destId="{7C380DFE-F2E1-414B-AE98-D570EF495933}" srcOrd="1" destOrd="0" presId="urn:microsoft.com/office/officeart/2016/7/layout/LinearBlockProcessNumbered"/>
    <dgm:cxn modelId="{E0EA24C4-D462-4952-B532-CF04C9673064}" type="presParOf" srcId="{1F87DDDC-7D51-49A8-ADBB-C77E9A0275DF}" destId="{40D3B3AB-1468-4FC4-86B8-3695B3255C19}"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171E92-AAD4-450F-B26F-28F6E5CB5C1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AC62D05-647C-4798-83BA-3E9C06F7BDB8}">
      <dgm:prSet/>
      <dgm:spPr/>
      <dgm:t>
        <a:bodyPr/>
        <a:lstStyle/>
        <a:p>
          <a:r>
            <a:rPr lang="en-GB" dirty="0"/>
            <a:t>Tasks of Mourning</a:t>
          </a:r>
        </a:p>
      </dgm:t>
    </dgm:pt>
    <dgm:pt modelId="{DFDF2F98-E598-4F6A-A21D-B5E51503E8A2}" type="parTrans" cxnId="{7AF37A1C-679B-465E-96C6-B80D50F8625B}">
      <dgm:prSet/>
      <dgm:spPr/>
      <dgm:t>
        <a:bodyPr/>
        <a:lstStyle/>
        <a:p>
          <a:endParaRPr lang="en-GB"/>
        </a:p>
      </dgm:t>
    </dgm:pt>
    <dgm:pt modelId="{5D56E773-F817-489A-A8A5-CFEE0548A3CF}" type="sibTrans" cxnId="{7AF37A1C-679B-465E-96C6-B80D50F8625B}">
      <dgm:prSet/>
      <dgm:spPr/>
      <dgm:t>
        <a:bodyPr/>
        <a:lstStyle/>
        <a:p>
          <a:endParaRPr lang="en-GB"/>
        </a:p>
      </dgm:t>
    </dgm:pt>
    <dgm:pt modelId="{F810A7E3-433D-4854-9F1E-E6816B03F0D0}">
      <dgm:prSet/>
      <dgm:spPr/>
      <dgm:t>
        <a:bodyPr/>
        <a:lstStyle/>
        <a:p>
          <a:r>
            <a:rPr lang="en-GB" dirty="0"/>
            <a:t>Accept</a:t>
          </a:r>
        </a:p>
      </dgm:t>
    </dgm:pt>
    <dgm:pt modelId="{830B29EF-EAD2-4FC5-9B60-E8F67956FB06}" type="parTrans" cxnId="{65CCC1A6-9A37-4D03-B51A-442BF78E8A28}">
      <dgm:prSet/>
      <dgm:spPr/>
      <dgm:t>
        <a:bodyPr/>
        <a:lstStyle/>
        <a:p>
          <a:endParaRPr lang="en-GB"/>
        </a:p>
      </dgm:t>
    </dgm:pt>
    <dgm:pt modelId="{59476CC2-97E7-4B7C-99DA-0C4348B9D809}" type="sibTrans" cxnId="{65CCC1A6-9A37-4D03-B51A-442BF78E8A28}">
      <dgm:prSet/>
      <dgm:spPr/>
      <dgm:t>
        <a:bodyPr/>
        <a:lstStyle/>
        <a:p>
          <a:endParaRPr lang="en-GB"/>
        </a:p>
      </dgm:t>
    </dgm:pt>
    <dgm:pt modelId="{D9F0AAEC-87D4-4F3E-BF8E-6ED6085E37AE}">
      <dgm:prSet/>
      <dgm:spPr/>
      <dgm:t>
        <a:bodyPr/>
        <a:lstStyle/>
        <a:p>
          <a:r>
            <a:rPr lang="en-GB"/>
            <a:t>Experience </a:t>
          </a:r>
        </a:p>
      </dgm:t>
    </dgm:pt>
    <dgm:pt modelId="{552271B9-5263-47EA-8988-D4E7B0B6E8B2}" type="parTrans" cxnId="{E9247C95-DAFE-48ED-8153-E41B2FF66C06}">
      <dgm:prSet/>
      <dgm:spPr/>
      <dgm:t>
        <a:bodyPr/>
        <a:lstStyle/>
        <a:p>
          <a:endParaRPr lang="en-GB"/>
        </a:p>
      </dgm:t>
    </dgm:pt>
    <dgm:pt modelId="{2155EAD4-727B-480F-9C89-83A450B7F960}" type="sibTrans" cxnId="{E9247C95-DAFE-48ED-8153-E41B2FF66C06}">
      <dgm:prSet/>
      <dgm:spPr/>
      <dgm:t>
        <a:bodyPr/>
        <a:lstStyle/>
        <a:p>
          <a:endParaRPr lang="en-GB"/>
        </a:p>
      </dgm:t>
    </dgm:pt>
    <dgm:pt modelId="{972113D1-0BEE-4598-9E55-42D06D2C0555}">
      <dgm:prSet/>
      <dgm:spPr/>
      <dgm:t>
        <a:bodyPr/>
        <a:lstStyle/>
        <a:p>
          <a:r>
            <a:rPr lang="en-GB"/>
            <a:t>Adjust</a:t>
          </a:r>
        </a:p>
      </dgm:t>
    </dgm:pt>
    <dgm:pt modelId="{608B9404-E29F-43BB-A4AF-148AFD1EAFF1}" type="parTrans" cxnId="{9888B408-C953-4C8C-ABEF-327F59704D8C}">
      <dgm:prSet/>
      <dgm:spPr/>
      <dgm:t>
        <a:bodyPr/>
        <a:lstStyle/>
        <a:p>
          <a:endParaRPr lang="en-GB"/>
        </a:p>
      </dgm:t>
    </dgm:pt>
    <dgm:pt modelId="{AFBDEF19-65B5-4451-A2F3-B15B89695A4E}" type="sibTrans" cxnId="{9888B408-C953-4C8C-ABEF-327F59704D8C}">
      <dgm:prSet/>
      <dgm:spPr/>
      <dgm:t>
        <a:bodyPr/>
        <a:lstStyle/>
        <a:p>
          <a:endParaRPr lang="en-GB"/>
        </a:p>
      </dgm:t>
    </dgm:pt>
    <dgm:pt modelId="{B291507A-9C49-4B1E-A996-AA00650E57E8}">
      <dgm:prSet/>
      <dgm:spPr/>
      <dgm:t>
        <a:bodyPr/>
        <a:lstStyle/>
        <a:p>
          <a:r>
            <a:rPr lang="en-GB"/>
            <a:t>Relocation</a:t>
          </a:r>
        </a:p>
      </dgm:t>
    </dgm:pt>
    <dgm:pt modelId="{67FEDB01-29C9-43EB-AFB1-7ED6E8AD1F1D}" type="parTrans" cxnId="{BD6F7109-2100-4093-B805-939BA4104909}">
      <dgm:prSet/>
      <dgm:spPr/>
      <dgm:t>
        <a:bodyPr/>
        <a:lstStyle/>
        <a:p>
          <a:endParaRPr lang="en-GB"/>
        </a:p>
      </dgm:t>
    </dgm:pt>
    <dgm:pt modelId="{764857A9-0069-4BF1-8CFE-2B7EA54BAF8A}" type="sibTrans" cxnId="{BD6F7109-2100-4093-B805-939BA4104909}">
      <dgm:prSet/>
      <dgm:spPr/>
      <dgm:t>
        <a:bodyPr/>
        <a:lstStyle/>
        <a:p>
          <a:endParaRPr lang="en-GB"/>
        </a:p>
      </dgm:t>
    </dgm:pt>
    <dgm:pt modelId="{7E919991-29C4-4192-9210-6C5BDF38D8AD}" type="pres">
      <dgm:prSet presAssocID="{AE171E92-AAD4-450F-B26F-28F6E5CB5C12}" presName="linear" presStyleCnt="0">
        <dgm:presLayoutVars>
          <dgm:animLvl val="lvl"/>
          <dgm:resizeHandles val="exact"/>
        </dgm:presLayoutVars>
      </dgm:prSet>
      <dgm:spPr/>
    </dgm:pt>
    <dgm:pt modelId="{B71CA734-D762-4716-A650-32D39D49F27F}" type="pres">
      <dgm:prSet presAssocID="{8AC62D05-647C-4798-83BA-3E9C06F7BDB8}" presName="parentText" presStyleLbl="node1" presStyleIdx="0" presStyleCnt="1">
        <dgm:presLayoutVars>
          <dgm:chMax val="0"/>
          <dgm:bulletEnabled val="1"/>
        </dgm:presLayoutVars>
      </dgm:prSet>
      <dgm:spPr/>
    </dgm:pt>
    <dgm:pt modelId="{CB16931A-53DC-4540-9BC9-25E140232D1A}" type="pres">
      <dgm:prSet presAssocID="{8AC62D05-647C-4798-83BA-3E9C06F7BDB8}" presName="childText" presStyleLbl="revTx" presStyleIdx="0" presStyleCnt="1">
        <dgm:presLayoutVars>
          <dgm:bulletEnabled val="1"/>
        </dgm:presLayoutVars>
      </dgm:prSet>
      <dgm:spPr/>
    </dgm:pt>
  </dgm:ptLst>
  <dgm:cxnLst>
    <dgm:cxn modelId="{9888B408-C953-4C8C-ABEF-327F59704D8C}" srcId="{8AC62D05-647C-4798-83BA-3E9C06F7BDB8}" destId="{972113D1-0BEE-4598-9E55-42D06D2C0555}" srcOrd="2" destOrd="0" parTransId="{608B9404-E29F-43BB-A4AF-148AFD1EAFF1}" sibTransId="{AFBDEF19-65B5-4451-A2F3-B15B89695A4E}"/>
    <dgm:cxn modelId="{BD6F7109-2100-4093-B805-939BA4104909}" srcId="{8AC62D05-647C-4798-83BA-3E9C06F7BDB8}" destId="{B291507A-9C49-4B1E-A996-AA00650E57E8}" srcOrd="3" destOrd="0" parTransId="{67FEDB01-29C9-43EB-AFB1-7ED6E8AD1F1D}" sibTransId="{764857A9-0069-4BF1-8CFE-2B7EA54BAF8A}"/>
    <dgm:cxn modelId="{7AF37A1C-679B-465E-96C6-B80D50F8625B}" srcId="{AE171E92-AAD4-450F-B26F-28F6E5CB5C12}" destId="{8AC62D05-647C-4798-83BA-3E9C06F7BDB8}" srcOrd="0" destOrd="0" parTransId="{DFDF2F98-E598-4F6A-A21D-B5E51503E8A2}" sibTransId="{5D56E773-F817-489A-A8A5-CFEE0548A3CF}"/>
    <dgm:cxn modelId="{5AC81A20-A97B-4690-8BB1-7B7319AF326C}" type="presOf" srcId="{B291507A-9C49-4B1E-A996-AA00650E57E8}" destId="{CB16931A-53DC-4540-9BC9-25E140232D1A}" srcOrd="0" destOrd="3" presId="urn:microsoft.com/office/officeart/2005/8/layout/vList2"/>
    <dgm:cxn modelId="{9C49CC45-86A3-41B3-A07B-E808AE7F9F2A}" type="presOf" srcId="{D9F0AAEC-87D4-4F3E-BF8E-6ED6085E37AE}" destId="{CB16931A-53DC-4540-9BC9-25E140232D1A}" srcOrd="0" destOrd="1" presId="urn:microsoft.com/office/officeart/2005/8/layout/vList2"/>
    <dgm:cxn modelId="{E9247C95-DAFE-48ED-8153-E41B2FF66C06}" srcId="{8AC62D05-647C-4798-83BA-3E9C06F7BDB8}" destId="{D9F0AAEC-87D4-4F3E-BF8E-6ED6085E37AE}" srcOrd="1" destOrd="0" parTransId="{552271B9-5263-47EA-8988-D4E7B0B6E8B2}" sibTransId="{2155EAD4-727B-480F-9C89-83A450B7F960}"/>
    <dgm:cxn modelId="{71E402A2-76C6-4620-8669-2CADA609A6CD}" type="presOf" srcId="{F810A7E3-433D-4854-9F1E-E6816B03F0D0}" destId="{CB16931A-53DC-4540-9BC9-25E140232D1A}" srcOrd="0" destOrd="0" presId="urn:microsoft.com/office/officeart/2005/8/layout/vList2"/>
    <dgm:cxn modelId="{65CCC1A6-9A37-4D03-B51A-442BF78E8A28}" srcId="{8AC62D05-647C-4798-83BA-3E9C06F7BDB8}" destId="{F810A7E3-433D-4854-9F1E-E6816B03F0D0}" srcOrd="0" destOrd="0" parTransId="{830B29EF-EAD2-4FC5-9B60-E8F67956FB06}" sibTransId="{59476CC2-97E7-4B7C-99DA-0C4348B9D809}"/>
    <dgm:cxn modelId="{FF0123B2-2EC4-491B-8928-394863CAAA7A}" type="presOf" srcId="{AE171E92-AAD4-450F-B26F-28F6E5CB5C12}" destId="{7E919991-29C4-4192-9210-6C5BDF38D8AD}" srcOrd="0" destOrd="0" presId="urn:microsoft.com/office/officeart/2005/8/layout/vList2"/>
    <dgm:cxn modelId="{476903C3-FCAF-4129-9125-E12AF7AABD72}" type="presOf" srcId="{972113D1-0BEE-4598-9E55-42D06D2C0555}" destId="{CB16931A-53DC-4540-9BC9-25E140232D1A}" srcOrd="0" destOrd="2" presId="urn:microsoft.com/office/officeart/2005/8/layout/vList2"/>
    <dgm:cxn modelId="{2D6654FB-1A73-4E20-8FDE-9DABA8BD7432}" type="presOf" srcId="{8AC62D05-647C-4798-83BA-3E9C06F7BDB8}" destId="{B71CA734-D762-4716-A650-32D39D49F27F}" srcOrd="0" destOrd="0" presId="urn:microsoft.com/office/officeart/2005/8/layout/vList2"/>
    <dgm:cxn modelId="{0D07EB95-49D6-409C-BBF5-39A68A8CA40D}" type="presParOf" srcId="{7E919991-29C4-4192-9210-6C5BDF38D8AD}" destId="{B71CA734-D762-4716-A650-32D39D49F27F}" srcOrd="0" destOrd="0" presId="urn:microsoft.com/office/officeart/2005/8/layout/vList2"/>
    <dgm:cxn modelId="{E9FCA30F-AF5A-4D6B-AFA5-FF88F12FED41}" type="presParOf" srcId="{7E919991-29C4-4192-9210-6C5BDF38D8AD}" destId="{CB16931A-53DC-4540-9BC9-25E140232D1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2B7C13-4A6E-47F8-9AC0-B895CE6AC764}"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FDA0F3A9-4D59-459C-BE35-32D7109B4BF4}">
      <dgm:prSet custT="1"/>
      <dgm:spPr/>
      <dgm:t>
        <a:bodyPr/>
        <a:lstStyle/>
        <a:p>
          <a:r>
            <a:rPr lang="en-GB" sz="1800" b="1" dirty="0"/>
            <a:t>Klass, Silverman, and Nickman (1996)</a:t>
          </a:r>
          <a:r>
            <a:rPr lang="en-GB" sz="1800" dirty="0"/>
            <a:t> proposed the </a:t>
          </a:r>
          <a:r>
            <a:rPr lang="en-GB" sz="1800" b="1" dirty="0"/>
            <a:t>Continuing Bonds</a:t>
          </a:r>
          <a:r>
            <a:rPr lang="en-GB" sz="1800" dirty="0"/>
            <a:t> theory of </a:t>
          </a:r>
          <a:r>
            <a:rPr lang="en-GB" sz="1800"/>
            <a:t>grief.</a:t>
          </a:r>
          <a:endParaRPr lang="en-US" sz="1800" dirty="0"/>
        </a:p>
      </dgm:t>
    </dgm:pt>
    <dgm:pt modelId="{CC1459AF-E893-42EA-A0EA-E05CC1FA081F}" type="parTrans" cxnId="{94A64EDA-AD57-4684-860C-736466DF53D4}">
      <dgm:prSet/>
      <dgm:spPr/>
      <dgm:t>
        <a:bodyPr/>
        <a:lstStyle/>
        <a:p>
          <a:endParaRPr lang="en-US"/>
        </a:p>
      </dgm:t>
    </dgm:pt>
    <dgm:pt modelId="{28E7A8EE-788E-412E-80CA-797AE0F9C4CC}" type="sibTrans" cxnId="{94A64EDA-AD57-4684-860C-736466DF53D4}">
      <dgm:prSet/>
      <dgm:spPr/>
      <dgm:t>
        <a:bodyPr/>
        <a:lstStyle/>
        <a:p>
          <a:endParaRPr lang="en-US"/>
        </a:p>
      </dgm:t>
    </dgm:pt>
    <dgm:pt modelId="{1665CB6C-9BBD-4305-AB25-6BF843789A4E}">
      <dgm:prSet/>
      <dgm:spPr/>
      <dgm:t>
        <a:bodyPr/>
        <a:lstStyle/>
        <a:p>
          <a:r>
            <a:rPr lang="en-GB"/>
            <a:t>Grieving does </a:t>
          </a:r>
          <a:r>
            <a:rPr lang="en-GB" b="1"/>
            <a:t>not</a:t>
          </a:r>
          <a:r>
            <a:rPr lang="en-GB"/>
            <a:t> require letting go of the deceased.</a:t>
          </a:r>
          <a:br>
            <a:rPr lang="en-GB"/>
          </a:br>
          <a:r>
            <a:rPr lang="en-GB"/>
            <a:t>Instead, </a:t>
          </a:r>
          <a:r>
            <a:rPr lang="en-GB" b="1"/>
            <a:t>maintaining an ongoing psychological bond</a:t>
          </a:r>
          <a:r>
            <a:rPr lang="en-GB"/>
            <a:t> with the person who has died can be </a:t>
          </a:r>
          <a:r>
            <a:rPr lang="en-GB" b="1"/>
            <a:t>healthy and adaptive</a:t>
          </a:r>
          <a:r>
            <a:rPr lang="en-GB"/>
            <a:t>.</a:t>
          </a:r>
          <a:endParaRPr lang="en-US"/>
        </a:p>
      </dgm:t>
    </dgm:pt>
    <dgm:pt modelId="{1DFCCE32-BD86-4D71-BF4B-5BFD88855F9C}" type="parTrans" cxnId="{473EC823-DCCD-4673-AF14-62B1179BA3E9}">
      <dgm:prSet/>
      <dgm:spPr/>
      <dgm:t>
        <a:bodyPr/>
        <a:lstStyle/>
        <a:p>
          <a:endParaRPr lang="en-US"/>
        </a:p>
      </dgm:t>
    </dgm:pt>
    <dgm:pt modelId="{73723F57-F7FB-4561-A1F3-2143AED606B2}" type="sibTrans" cxnId="{473EC823-DCCD-4673-AF14-62B1179BA3E9}">
      <dgm:prSet/>
      <dgm:spPr/>
      <dgm:t>
        <a:bodyPr/>
        <a:lstStyle/>
        <a:p>
          <a:endParaRPr lang="en-US"/>
        </a:p>
      </dgm:t>
    </dgm:pt>
    <dgm:pt modelId="{33A3683D-8FB3-47B7-B466-800D12FEFF3C}">
      <dgm:prSet/>
      <dgm:spPr/>
      <dgm:t>
        <a:bodyPr/>
        <a:lstStyle/>
        <a:p>
          <a:r>
            <a:rPr lang="en-GB"/>
            <a:t>The relationship with the deceased </a:t>
          </a:r>
          <a:r>
            <a:rPr lang="en-GB" b="1"/>
            <a:t>changes</a:t>
          </a:r>
          <a:r>
            <a:rPr lang="en-GB"/>
            <a:t>, rather than ends</a:t>
          </a:r>
          <a:endParaRPr lang="en-US"/>
        </a:p>
      </dgm:t>
    </dgm:pt>
    <dgm:pt modelId="{38759441-2B9F-444F-8D72-E5AB60DC56A4}" type="parTrans" cxnId="{FA94810C-96B1-4DE2-BCB9-92B3FEBC93C0}">
      <dgm:prSet/>
      <dgm:spPr/>
      <dgm:t>
        <a:bodyPr/>
        <a:lstStyle/>
        <a:p>
          <a:endParaRPr lang="en-US"/>
        </a:p>
      </dgm:t>
    </dgm:pt>
    <dgm:pt modelId="{700ED552-2FBB-481F-9E75-6D67F71DB4C9}" type="sibTrans" cxnId="{FA94810C-96B1-4DE2-BCB9-92B3FEBC93C0}">
      <dgm:prSet/>
      <dgm:spPr/>
      <dgm:t>
        <a:bodyPr/>
        <a:lstStyle/>
        <a:p>
          <a:endParaRPr lang="en-US"/>
        </a:p>
      </dgm:t>
    </dgm:pt>
    <dgm:pt modelId="{3413D71F-A24F-44CF-ABB4-FF7A11D9E415}">
      <dgm:prSet/>
      <dgm:spPr/>
      <dgm:t>
        <a:bodyPr/>
        <a:lstStyle/>
        <a:p>
          <a:r>
            <a:rPr lang="en-GB"/>
            <a:t>Bonds may be maintained through:</a:t>
          </a:r>
          <a:endParaRPr lang="en-US"/>
        </a:p>
      </dgm:t>
    </dgm:pt>
    <dgm:pt modelId="{AA0B3907-5461-4927-A4DC-526D3B0AF606}" type="parTrans" cxnId="{65946C84-E6EF-4468-8899-E5D45268F1FB}">
      <dgm:prSet/>
      <dgm:spPr/>
      <dgm:t>
        <a:bodyPr/>
        <a:lstStyle/>
        <a:p>
          <a:endParaRPr lang="en-US"/>
        </a:p>
      </dgm:t>
    </dgm:pt>
    <dgm:pt modelId="{41FE1E31-92BF-4CCB-B24C-367EE2C72D74}" type="sibTrans" cxnId="{65946C84-E6EF-4468-8899-E5D45268F1FB}">
      <dgm:prSet/>
      <dgm:spPr/>
      <dgm:t>
        <a:bodyPr/>
        <a:lstStyle/>
        <a:p>
          <a:endParaRPr lang="en-US"/>
        </a:p>
      </dgm:t>
    </dgm:pt>
    <dgm:pt modelId="{F74276BD-223F-4000-A7B2-74CA963E745C}">
      <dgm:prSet/>
      <dgm:spPr/>
      <dgm:t>
        <a:bodyPr/>
        <a:lstStyle/>
        <a:p>
          <a:r>
            <a:rPr lang="en-GB"/>
            <a:t>Memories and stories</a:t>
          </a:r>
          <a:endParaRPr lang="en-US"/>
        </a:p>
      </dgm:t>
    </dgm:pt>
    <dgm:pt modelId="{DF4CB05C-064A-41DE-B0AC-F8E4EA2B8CEA}" type="parTrans" cxnId="{56B611CD-722F-4177-87CE-2F00DA0029AC}">
      <dgm:prSet/>
      <dgm:spPr/>
      <dgm:t>
        <a:bodyPr/>
        <a:lstStyle/>
        <a:p>
          <a:endParaRPr lang="en-US"/>
        </a:p>
      </dgm:t>
    </dgm:pt>
    <dgm:pt modelId="{31C4DEB9-359E-4E8B-BC8E-71A571DC641C}" type="sibTrans" cxnId="{56B611CD-722F-4177-87CE-2F00DA0029AC}">
      <dgm:prSet/>
      <dgm:spPr/>
      <dgm:t>
        <a:bodyPr/>
        <a:lstStyle/>
        <a:p>
          <a:endParaRPr lang="en-US"/>
        </a:p>
      </dgm:t>
    </dgm:pt>
    <dgm:pt modelId="{63D1D63F-E3E7-4475-BFB2-DF9EEFFB42D8}">
      <dgm:prSet/>
      <dgm:spPr/>
      <dgm:t>
        <a:bodyPr/>
        <a:lstStyle/>
        <a:p>
          <a:r>
            <a:rPr lang="en-GB"/>
            <a:t>Keeping possessions</a:t>
          </a:r>
          <a:endParaRPr lang="en-US"/>
        </a:p>
      </dgm:t>
    </dgm:pt>
    <dgm:pt modelId="{5CB4422F-DFBF-491E-8284-ACF95CAD1AC4}" type="parTrans" cxnId="{0B21CDDD-217C-42FB-9D8C-552D5D2359AC}">
      <dgm:prSet/>
      <dgm:spPr/>
      <dgm:t>
        <a:bodyPr/>
        <a:lstStyle/>
        <a:p>
          <a:endParaRPr lang="en-US"/>
        </a:p>
      </dgm:t>
    </dgm:pt>
    <dgm:pt modelId="{137ABABA-F1D7-417A-A0A9-E29CC7F1FB56}" type="sibTrans" cxnId="{0B21CDDD-217C-42FB-9D8C-552D5D2359AC}">
      <dgm:prSet/>
      <dgm:spPr/>
      <dgm:t>
        <a:bodyPr/>
        <a:lstStyle/>
        <a:p>
          <a:endParaRPr lang="en-US"/>
        </a:p>
      </dgm:t>
    </dgm:pt>
    <dgm:pt modelId="{CFD64202-D3F9-4B4F-BFFE-8AA688C95D66}">
      <dgm:prSet/>
      <dgm:spPr/>
      <dgm:t>
        <a:bodyPr/>
        <a:lstStyle/>
        <a:p>
          <a:r>
            <a:rPr lang="en-GB"/>
            <a:t>Talking to the deceased internally</a:t>
          </a:r>
          <a:endParaRPr lang="en-US"/>
        </a:p>
      </dgm:t>
    </dgm:pt>
    <dgm:pt modelId="{D43161D9-1308-4BDF-B1AB-1239530F4CB0}" type="parTrans" cxnId="{8673D4C0-8247-40BB-A0E4-AF5EDFF4F319}">
      <dgm:prSet/>
      <dgm:spPr/>
      <dgm:t>
        <a:bodyPr/>
        <a:lstStyle/>
        <a:p>
          <a:endParaRPr lang="en-US"/>
        </a:p>
      </dgm:t>
    </dgm:pt>
    <dgm:pt modelId="{D5370BF8-BDCC-4436-BEFB-060E5090A415}" type="sibTrans" cxnId="{8673D4C0-8247-40BB-A0E4-AF5EDFF4F319}">
      <dgm:prSet/>
      <dgm:spPr/>
      <dgm:t>
        <a:bodyPr/>
        <a:lstStyle/>
        <a:p>
          <a:endParaRPr lang="en-US"/>
        </a:p>
      </dgm:t>
    </dgm:pt>
    <dgm:pt modelId="{5C7B1C0A-05AA-495E-821D-93C2A1D34EBD}">
      <dgm:prSet/>
      <dgm:spPr/>
      <dgm:t>
        <a:bodyPr/>
        <a:lstStyle/>
        <a:p>
          <a:r>
            <a:rPr lang="en-GB"/>
            <a:t>Visiting graves or anniversaries</a:t>
          </a:r>
          <a:endParaRPr lang="en-US"/>
        </a:p>
      </dgm:t>
    </dgm:pt>
    <dgm:pt modelId="{D3965CE6-78AB-4E7D-8BB7-2D518F0416D2}" type="parTrans" cxnId="{ED695CE1-943E-4625-A657-D0FFE0542578}">
      <dgm:prSet/>
      <dgm:spPr/>
      <dgm:t>
        <a:bodyPr/>
        <a:lstStyle/>
        <a:p>
          <a:endParaRPr lang="en-US"/>
        </a:p>
      </dgm:t>
    </dgm:pt>
    <dgm:pt modelId="{B4028FBE-D654-4B13-990E-535D6CFCF2E4}" type="sibTrans" cxnId="{ED695CE1-943E-4625-A657-D0FFE0542578}">
      <dgm:prSet/>
      <dgm:spPr/>
      <dgm:t>
        <a:bodyPr/>
        <a:lstStyle/>
        <a:p>
          <a:endParaRPr lang="en-US"/>
        </a:p>
      </dgm:t>
    </dgm:pt>
    <dgm:pt modelId="{7324523E-8D7F-4DE5-AB03-6D0A90A3C4C1}">
      <dgm:prSet/>
      <dgm:spPr/>
      <dgm:t>
        <a:bodyPr/>
        <a:lstStyle/>
        <a:p>
          <a:r>
            <a:rPr lang="en-GB"/>
            <a:t>Living according to the deceased’s values</a:t>
          </a:r>
          <a:endParaRPr lang="en-US"/>
        </a:p>
      </dgm:t>
    </dgm:pt>
    <dgm:pt modelId="{F96290E3-6DD2-4473-A0CD-E1E558EA424F}" type="parTrans" cxnId="{051D40A9-0668-4B8B-B3A5-51BF6FCED26F}">
      <dgm:prSet/>
      <dgm:spPr/>
      <dgm:t>
        <a:bodyPr/>
        <a:lstStyle/>
        <a:p>
          <a:endParaRPr lang="en-US"/>
        </a:p>
      </dgm:t>
    </dgm:pt>
    <dgm:pt modelId="{B1EF54C5-0034-4C3C-B2E2-3449F4275B26}" type="sibTrans" cxnId="{051D40A9-0668-4B8B-B3A5-51BF6FCED26F}">
      <dgm:prSet/>
      <dgm:spPr/>
      <dgm:t>
        <a:bodyPr/>
        <a:lstStyle/>
        <a:p>
          <a:endParaRPr lang="en-US"/>
        </a:p>
      </dgm:t>
    </dgm:pt>
    <dgm:pt modelId="{18A72C1F-F9C1-4369-B86B-41EC5B06A6D9}" type="pres">
      <dgm:prSet presAssocID="{672B7C13-4A6E-47F8-9AC0-B895CE6AC764}" presName="Name0" presStyleCnt="0">
        <dgm:presLayoutVars>
          <dgm:dir/>
          <dgm:resizeHandles val="exact"/>
        </dgm:presLayoutVars>
      </dgm:prSet>
      <dgm:spPr/>
    </dgm:pt>
    <dgm:pt modelId="{68FD9BD3-8677-4351-8AA8-5B2F723798A4}" type="pres">
      <dgm:prSet presAssocID="{FDA0F3A9-4D59-459C-BE35-32D7109B4BF4}" presName="node" presStyleLbl="node1" presStyleIdx="0" presStyleCnt="4">
        <dgm:presLayoutVars>
          <dgm:bulletEnabled val="1"/>
        </dgm:presLayoutVars>
      </dgm:prSet>
      <dgm:spPr/>
    </dgm:pt>
    <dgm:pt modelId="{F4452D58-A982-41AC-B91B-A7A9B68E03D1}" type="pres">
      <dgm:prSet presAssocID="{28E7A8EE-788E-412E-80CA-797AE0F9C4CC}" presName="sibTrans" presStyleLbl="sibTrans1D1" presStyleIdx="0" presStyleCnt="3"/>
      <dgm:spPr/>
    </dgm:pt>
    <dgm:pt modelId="{8EF0E724-82D7-4963-B489-15AEC5A61AA8}" type="pres">
      <dgm:prSet presAssocID="{28E7A8EE-788E-412E-80CA-797AE0F9C4CC}" presName="connectorText" presStyleLbl="sibTrans1D1" presStyleIdx="0" presStyleCnt="3"/>
      <dgm:spPr/>
    </dgm:pt>
    <dgm:pt modelId="{CF98BC23-663E-46EB-836D-695210984FB8}" type="pres">
      <dgm:prSet presAssocID="{1665CB6C-9BBD-4305-AB25-6BF843789A4E}" presName="node" presStyleLbl="node1" presStyleIdx="1" presStyleCnt="4">
        <dgm:presLayoutVars>
          <dgm:bulletEnabled val="1"/>
        </dgm:presLayoutVars>
      </dgm:prSet>
      <dgm:spPr/>
    </dgm:pt>
    <dgm:pt modelId="{4E3F31F4-F854-4C3C-869C-1AAA627F4099}" type="pres">
      <dgm:prSet presAssocID="{73723F57-F7FB-4561-A1F3-2143AED606B2}" presName="sibTrans" presStyleLbl="sibTrans1D1" presStyleIdx="1" presStyleCnt="3"/>
      <dgm:spPr/>
    </dgm:pt>
    <dgm:pt modelId="{33C7C449-69E1-4506-8B27-C4321531185E}" type="pres">
      <dgm:prSet presAssocID="{73723F57-F7FB-4561-A1F3-2143AED606B2}" presName="connectorText" presStyleLbl="sibTrans1D1" presStyleIdx="1" presStyleCnt="3"/>
      <dgm:spPr/>
    </dgm:pt>
    <dgm:pt modelId="{7BCF61E8-D533-43C5-9C1C-263E6E69586F}" type="pres">
      <dgm:prSet presAssocID="{33A3683D-8FB3-47B7-B466-800D12FEFF3C}" presName="node" presStyleLbl="node1" presStyleIdx="2" presStyleCnt="4">
        <dgm:presLayoutVars>
          <dgm:bulletEnabled val="1"/>
        </dgm:presLayoutVars>
      </dgm:prSet>
      <dgm:spPr/>
    </dgm:pt>
    <dgm:pt modelId="{ACE7B175-A2DC-4448-88B8-8661455AF0D1}" type="pres">
      <dgm:prSet presAssocID="{700ED552-2FBB-481F-9E75-6D67F71DB4C9}" presName="sibTrans" presStyleLbl="sibTrans1D1" presStyleIdx="2" presStyleCnt="3"/>
      <dgm:spPr/>
    </dgm:pt>
    <dgm:pt modelId="{21FA93F5-AA73-467B-B084-A5E2C9175EDF}" type="pres">
      <dgm:prSet presAssocID="{700ED552-2FBB-481F-9E75-6D67F71DB4C9}" presName="connectorText" presStyleLbl="sibTrans1D1" presStyleIdx="2" presStyleCnt="3"/>
      <dgm:spPr/>
    </dgm:pt>
    <dgm:pt modelId="{8F0550DF-F0C4-4F70-AD8F-6827C345A2F7}" type="pres">
      <dgm:prSet presAssocID="{3413D71F-A24F-44CF-ABB4-FF7A11D9E415}" presName="node" presStyleLbl="node1" presStyleIdx="3" presStyleCnt="4">
        <dgm:presLayoutVars>
          <dgm:bulletEnabled val="1"/>
        </dgm:presLayoutVars>
      </dgm:prSet>
      <dgm:spPr/>
    </dgm:pt>
  </dgm:ptLst>
  <dgm:cxnLst>
    <dgm:cxn modelId="{7C522908-BE86-4B50-AC05-824B7453BC17}" type="presOf" srcId="{63D1D63F-E3E7-4475-BFB2-DF9EEFFB42D8}" destId="{8F0550DF-F0C4-4F70-AD8F-6827C345A2F7}" srcOrd="0" destOrd="2" presId="urn:microsoft.com/office/officeart/2016/7/layout/RepeatingBendingProcessNew"/>
    <dgm:cxn modelId="{FA94810C-96B1-4DE2-BCB9-92B3FEBC93C0}" srcId="{672B7C13-4A6E-47F8-9AC0-B895CE6AC764}" destId="{33A3683D-8FB3-47B7-B466-800D12FEFF3C}" srcOrd="2" destOrd="0" parTransId="{38759441-2B9F-444F-8D72-E5AB60DC56A4}" sibTransId="{700ED552-2FBB-481F-9E75-6D67F71DB4C9}"/>
    <dgm:cxn modelId="{9E203011-BCB1-4DCD-8EAA-D1CAA667C233}" type="presOf" srcId="{5C7B1C0A-05AA-495E-821D-93C2A1D34EBD}" destId="{8F0550DF-F0C4-4F70-AD8F-6827C345A2F7}" srcOrd="0" destOrd="4" presId="urn:microsoft.com/office/officeart/2016/7/layout/RepeatingBendingProcessNew"/>
    <dgm:cxn modelId="{6A97A11A-B5C1-4470-B653-0C80D571E725}" type="presOf" srcId="{CFD64202-D3F9-4B4F-BFFE-8AA688C95D66}" destId="{8F0550DF-F0C4-4F70-AD8F-6827C345A2F7}" srcOrd="0" destOrd="3" presId="urn:microsoft.com/office/officeart/2016/7/layout/RepeatingBendingProcessNew"/>
    <dgm:cxn modelId="{960E471C-3712-44E3-BFE1-928DDCA65CCF}" type="presOf" srcId="{33A3683D-8FB3-47B7-B466-800D12FEFF3C}" destId="{7BCF61E8-D533-43C5-9C1C-263E6E69586F}" srcOrd="0" destOrd="0" presId="urn:microsoft.com/office/officeart/2016/7/layout/RepeatingBendingProcessNew"/>
    <dgm:cxn modelId="{473EC823-DCCD-4673-AF14-62B1179BA3E9}" srcId="{672B7C13-4A6E-47F8-9AC0-B895CE6AC764}" destId="{1665CB6C-9BBD-4305-AB25-6BF843789A4E}" srcOrd="1" destOrd="0" parTransId="{1DFCCE32-BD86-4D71-BF4B-5BFD88855F9C}" sibTransId="{73723F57-F7FB-4561-A1F3-2143AED606B2}"/>
    <dgm:cxn modelId="{38AB2827-4E2B-4D79-AA20-E6B1BE81FA1F}" type="presOf" srcId="{73723F57-F7FB-4561-A1F3-2143AED606B2}" destId="{33C7C449-69E1-4506-8B27-C4321531185E}" srcOrd="1" destOrd="0" presId="urn:microsoft.com/office/officeart/2016/7/layout/RepeatingBendingProcessNew"/>
    <dgm:cxn modelId="{2AC7F22A-3AE4-4B0C-883B-739DD633DB21}" type="presOf" srcId="{700ED552-2FBB-481F-9E75-6D67F71DB4C9}" destId="{21FA93F5-AA73-467B-B084-A5E2C9175EDF}" srcOrd="1" destOrd="0" presId="urn:microsoft.com/office/officeart/2016/7/layout/RepeatingBendingProcessNew"/>
    <dgm:cxn modelId="{B1C3AC32-50A2-403F-9EB4-FF07DCAE3BCF}" type="presOf" srcId="{7324523E-8D7F-4DE5-AB03-6D0A90A3C4C1}" destId="{8F0550DF-F0C4-4F70-AD8F-6827C345A2F7}" srcOrd="0" destOrd="5" presId="urn:microsoft.com/office/officeart/2016/7/layout/RepeatingBendingProcessNew"/>
    <dgm:cxn modelId="{759B4D36-5B9D-4E59-8961-BBC886FEDEE4}" type="presOf" srcId="{672B7C13-4A6E-47F8-9AC0-B895CE6AC764}" destId="{18A72C1F-F9C1-4369-B86B-41EC5B06A6D9}" srcOrd="0" destOrd="0" presId="urn:microsoft.com/office/officeart/2016/7/layout/RepeatingBendingProcessNew"/>
    <dgm:cxn modelId="{379B2E4E-0E26-4634-ADD1-775D6439CA16}" type="presOf" srcId="{3413D71F-A24F-44CF-ABB4-FF7A11D9E415}" destId="{8F0550DF-F0C4-4F70-AD8F-6827C345A2F7}" srcOrd="0" destOrd="0" presId="urn:microsoft.com/office/officeart/2016/7/layout/RepeatingBendingProcessNew"/>
    <dgm:cxn modelId="{DF87D07A-C7AA-4131-9573-8711F5A5B02C}" type="presOf" srcId="{28E7A8EE-788E-412E-80CA-797AE0F9C4CC}" destId="{8EF0E724-82D7-4963-B489-15AEC5A61AA8}" srcOrd="1" destOrd="0" presId="urn:microsoft.com/office/officeart/2016/7/layout/RepeatingBendingProcessNew"/>
    <dgm:cxn modelId="{E59DE182-FD2B-4371-A49F-2E7531920836}" type="presOf" srcId="{1665CB6C-9BBD-4305-AB25-6BF843789A4E}" destId="{CF98BC23-663E-46EB-836D-695210984FB8}" srcOrd="0" destOrd="0" presId="urn:microsoft.com/office/officeart/2016/7/layout/RepeatingBendingProcessNew"/>
    <dgm:cxn modelId="{27433184-179C-4DE5-AF9C-177ECDE46BD8}" type="presOf" srcId="{700ED552-2FBB-481F-9E75-6D67F71DB4C9}" destId="{ACE7B175-A2DC-4448-88B8-8661455AF0D1}" srcOrd="0" destOrd="0" presId="urn:microsoft.com/office/officeart/2016/7/layout/RepeatingBendingProcessNew"/>
    <dgm:cxn modelId="{65946C84-E6EF-4468-8899-E5D45268F1FB}" srcId="{672B7C13-4A6E-47F8-9AC0-B895CE6AC764}" destId="{3413D71F-A24F-44CF-ABB4-FF7A11D9E415}" srcOrd="3" destOrd="0" parTransId="{AA0B3907-5461-4927-A4DC-526D3B0AF606}" sibTransId="{41FE1E31-92BF-4CCB-B24C-367EE2C72D74}"/>
    <dgm:cxn modelId="{ABE609A1-8FA1-467A-AD1F-A3E5660A4F78}" type="presOf" srcId="{F74276BD-223F-4000-A7B2-74CA963E745C}" destId="{8F0550DF-F0C4-4F70-AD8F-6827C345A2F7}" srcOrd="0" destOrd="1" presId="urn:microsoft.com/office/officeart/2016/7/layout/RepeatingBendingProcessNew"/>
    <dgm:cxn modelId="{051D40A9-0668-4B8B-B3A5-51BF6FCED26F}" srcId="{3413D71F-A24F-44CF-ABB4-FF7A11D9E415}" destId="{7324523E-8D7F-4DE5-AB03-6D0A90A3C4C1}" srcOrd="4" destOrd="0" parTransId="{F96290E3-6DD2-4473-A0CD-E1E558EA424F}" sibTransId="{B1EF54C5-0034-4C3C-B2E2-3449F4275B26}"/>
    <dgm:cxn modelId="{8673D4C0-8247-40BB-A0E4-AF5EDFF4F319}" srcId="{3413D71F-A24F-44CF-ABB4-FF7A11D9E415}" destId="{CFD64202-D3F9-4B4F-BFFE-8AA688C95D66}" srcOrd="2" destOrd="0" parTransId="{D43161D9-1308-4BDF-B1AB-1239530F4CB0}" sibTransId="{D5370BF8-BDCC-4436-BEFB-060E5090A415}"/>
    <dgm:cxn modelId="{56B611CD-722F-4177-87CE-2F00DA0029AC}" srcId="{3413D71F-A24F-44CF-ABB4-FF7A11D9E415}" destId="{F74276BD-223F-4000-A7B2-74CA963E745C}" srcOrd="0" destOrd="0" parTransId="{DF4CB05C-064A-41DE-B0AC-F8E4EA2B8CEA}" sibTransId="{31C4DEB9-359E-4E8B-BC8E-71A571DC641C}"/>
    <dgm:cxn modelId="{EE8BA6D4-F5C4-4EB3-ABE6-703426C640D9}" type="presOf" srcId="{28E7A8EE-788E-412E-80CA-797AE0F9C4CC}" destId="{F4452D58-A982-41AC-B91B-A7A9B68E03D1}" srcOrd="0" destOrd="0" presId="urn:microsoft.com/office/officeart/2016/7/layout/RepeatingBendingProcessNew"/>
    <dgm:cxn modelId="{94A64EDA-AD57-4684-860C-736466DF53D4}" srcId="{672B7C13-4A6E-47F8-9AC0-B895CE6AC764}" destId="{FDA0F3A9-4D59-459C-BE35-32D7109B4BF4}" srcOrd="0" destOrd="0" parTransId="{CC1459AF-E893-42EA-A0EA-E05CC1FA081F}" sibTransId="{28E7A8EE-788E-412E-80CA-797AE0F9C4CC}"/>
    <dgm:cxn modelId="{0B21CDDD-217C-42FB-9D8C-552D5D2359AC}" srcId="{3413D71F-A24F-44CF-ABB4-FF7A11D9E415}" destId="{63D1D63F-E3E7-4475-BFB2-DF9EEFFB42D8}" srcOrd="1" destOrd="0" parTransId="{5CB4422F-DFBF-491E-8284-ACF95CAD1AC4}" sibTransId="{137ABABA-F1D7-417A-A0A9-E29CC7F1FB56}"/>
    <dgm:cxn modelId="{ED695CE1-943E-4625-A657-D0FFE0542578}" srcId="{3413D71F-A24F-44CF-ABB4-FF7A11D9E415}" destId="{5C7B1C0A-05AA-495E-821D-93C2A1D34EBD}" srcOrd="3" destOrd="0" parTransId="{D3965CE6-78AB-4E7D-8BB7-2D518F0416D2}" sibTransId="{B4028FBE-D654-4B13-990E-535D6CFCF2E4}"/>
    <dgm:cxn modelId="{8E8D01EA-8169-42F8-9C9F-4E647C521086}" type="presOf" srcId="{FDA0F3A9-4D59-459C-BE35-32D7109B4BF4}" destId="{68FD9BD3-8677-4351-8AA8-5B2F723798A4}" srcOrd="0" destOrd="0" presId="urn:microsoft.com/office/officeart/2016/7/layout/RepeatingBendingProcessNew"/>
    <dgm:cxn modelId="{F71551F8-DED7-44EB-8946-6373893B41A0}" type="presOf" srcId="{73723F57-F7FB-4561-A1F3-2143AED606B2}" destId="{4E3F31F4-F854-4C3C-869C-1AAA627F4099}" srcOrd="0" destOrd="0" presId="urn:microsoft.com/office/officeart/2016/7/layout/RepeatingBendingProcessNew"/>
    <dgm:cxn modelId="{F003155E-4D33-4544-BB6E-52088ADBDBE6}" type="presParOf" srcId="{18A72C1F-F9C1-4369-B86B-41EC5B06A6D9}" destId="{68FD9BD3-8677-4351-8AA8-5B2F723798A4}" srcOrd="0" destOrd="0" presId="urn:microsoft.com/office/officeart/2016/7/layout/RepeatingBendingProcessNew"/>
    <dgm:cxn modelId="{9DEC7E75-9ECE-42D2-8ED6-1035837B3FE3}" type="presParOf" srcId="{18A72C1F-F9C1-4369-B86B-41EC5B06A6D9}" destId="{F4452D58-A982-41AC-B91B-A7A9B68E03D1}" srcOrd="1" destOrd="0" presId="urn:microsoft.com/office/officeart/2016/7/layout/RepeatingBendingProcessNew"/>
    <dgm:cxn modelId="{7C4BCE85-6666-4C1F-84D5-874B52BD27B8}" type="presParOf" srcId="{F4452D58-A982-41AC-B91B-A7A9B68E03D1}" destId="{8EF0E724-82D7-4963-B489-15AEC5A61AA8}" srcOrd="0" destOrd="0" presId="urn:microsoft.com/office/officeart/2016/7/layout/RepeatingBendingProcessNew"/>
    <dgm:cxn modelId="{0834CA0B-6D0F-4B46-A66D-DAF7CDEBF985}" type="presParOf" srcId="{18A72C1F-F9C1-4369-B86B-41EC5B06A6D9}" destId="{CF98BC23-663E-46EB-836D-695210984FB8}" srcOrd="2" destOrd="0" presId="urn:microsoft.com/office/officeart/2016/7/layout/RepeatingBendingProcessNew"/>
    <dgm:cxn modelId="{187F43FB-D842-465F-BAF6-03FCA88C00AA}" type="presParOf" srcId="{18A72C1F-F9C1-4369-B86B-41EC5B06A6D9}" destId="{4E3F31F4-F854-4C3C-869C-1AAA627F4099}" srcOrd="3" destOrd="0" presId="urn:microsoft.com/office/officeart/2016/7/layout/RepeatingBendingProcessNew"/>
    <dgm:cxn modelId="{4126D720-D5DB-40DD-8969-16E54E778B6F}" type="presParOf" srcId="{4E3F31F4-F854-4C3C-869C-1AAA627F4099}" destId="{33C7C449-69E1-4506-8B27-C4321531185E}" srcOrd="0" destOrd="0" presId="urn:microsoft.com/office/officeart/2016/7/layout/RepeatingBendingProcessNew"/>
    <dgm:cxn modelId="{C8FFDD39-F2B0-4FD3-9573-C81D7A31BF9A}" type="presParOf" srcId="{18A72C1F-F9C1-4369-B86B-41EC5B06A6D9}" destId="{7BCF61E8-D533-43C5-9C1C-263E6E69586F}" srcOrd="4" destOrd="0" presId="urn:microsoft.com/office/officeart/2016/7/layout/RepeatingBendingProcessNew"/>
    <dgm:cxn modelId="{2A5235A9-3D0F-494C-BC27-AA630AACD99A}" type="presParOf" srcId="{18A72C1F-F9C1-4369-B86B-41EC5B06A6D9}" destId="{ACE7B175-A2DC-4448-88B8-8661455AF0D1}" srcOrd="5" destOrd="0" presId="urn:microsoft.com/office/officeart/2016/7/layout/RepeatingBendingProcessNew"/>
    <dgm:cxn modelId="{465CB943-CDEC-4735-8117-B3E5922E99C0}" type="presParOf" srcId="{ACE7B175-A2DC-4448-88B8-8661455AF0D1}" destId="{21FA93F5-AA73-467B-B084-A5E2C9175EDF}" srcOrd="0" destOrd="0" presId="urn:microsoft.com/office/officeart/2016/7/layout/RepeatingBendingProcessNew"/>
    <dgm:cxn modelId="{EDE751A4-CADB-4023-9FEE-A76BF4C26F66}" type="presParOf" srcId="{18A72C1F-F9C1-4369-B86B-41EC5B06A6D9}" destId="{8F0550DF-F0C4-4F70-AD8F-6827C345A2F7}"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34AE325-3746-4B59-9AF7-DDA670831EB0}"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42C2FD78-D856-4B1B-9B80-16AF54E41E0B}">
      <dgm:prSet/>
      <dgm:spPr/>
      <dgm:t>
        <a:bodyPr/>
        <a:lstStyle/>
        <a:p>
          <a:pPr>
            <a:lnSpc>
              <a:spcPct val="100000"/>
            </a:lnSpc>
            <a:defRPr cap="all"/>
          </a:pPr>
          <a:r>
            <a:rPr lang="en-GB"/>
            <a:t>Working in small groups, consider the following questions:</a:t>
          </a:r>
          <a:endParaRPr lang="en-US"/>
        </a:p>
      </dgm:t>
    </dgm:pt>
    <dgm:pt modelId="{3BD48390-1748-481A-A192-DF4F38E1039F}" type="parTrans" cxnId="{51EA2FE8-964F-4DFD-A1F7-165840527377}">
      <dgm:prSet/>
      <dgm:spPr/>
      <dgm:t>
        <a:bodyPr/>
        <a:lstStyle/>
        <a:p>
          <a:endParaRPr lang="en-US"/>
        </a:p>
      </dgm:t>
    </dgm:pt>
    <dgm:pt modelId="{B44DF109-36ED-44BB-B486-9DD0D1A7E541}" type="sibTrans" cxnId="{51EA2FE8-964F-4DFD-A1F7-165840527377}">
      <dgm:prSet/>
      <dgm:spPr/>
      <dgm:t>
        <a:bodyPr/>
        <a:lstStyle/>
        <a:p>
          <a:endParaRPr lang="en-US"/>
        </a:p>
      </dgm:t>
    </dgm:pt>
    <dgm:pt modelId="{8D9ED2B1-0FFC-435F-8FDF-573D27780A5D}">
      <dgm:prSet/>
      <dgm:spPr/>
      <dgm:t>
        <a:bodyPr/>
        <a:lstStyle/>
        <a:p>
          <a:pPr>
            <a:lnSpc>
              <a:spcPct val="100000"/>
            </a:lnSpc>
            <a:defRPr cap="all"/>
          </a:pPr>
          <a:r>
            <a:rPr lang="en-GB"/>
            <a:t>Strengths of one or two theories?</a:t>
          </a:r>
          <a:endParaRPr lang="en-US"/>
        </a:p>
      </dgm:t>
    </dgm:pt>
    <dgm:pt modelId="{B81532BB-DEB7-417B-AA68-0715BE29BE88}" type="parTrans" cxnId="{862592E9-CC7F-4781-802A-65FB1C4FB9C4}">
      <dgm:prSet/>
      <dgm:spPr/>
      <dgm:t>
        <a:bodyPr/>
        <a:lstStyle/>
        <a:p>
          <a:endParaRPr lang="en-US"/>
        </a:p>
      </dgm:t>
    </dgm:pt>
    <dgm:pt modelId="{DC611EE5-32C5-4F47-BB99-C48F15EB427F}" type="sibTrans" cxnId="{862592E9-CC7F-4781-802A-65FB1C4FB9C4}">
      <dgm:prSet/>
      <dgm:spPr/>
      <dgm:t>
        <a:bodyPr/>
        <a:lstStyle/>
        <a:p>
          <a:endParaRPr lang="en-US"/>
        </a:p>
      </dgm:t>
    </dgm:pt>
    <dgm:pt modelId="{F23B2D1F-5130-4794-9481-0B20AC429C3A}">
      <dgm:prSet/>
      <dgm:spPr/>
      <dgm:t>
        <a:bodyPr/>
        <a:lstStyle/>
        <a:p>
          <a:pPr>
            <a:lnSpc>
              <a:spcPct val="100000"/>
            </a:lnSpc>
            <a:defRPr cap="all"/>
          </a:pPr>
          <a:r>
            <a:rPr lang="en-GB"/>
            <a:t>Limitations of theories?</a:t>
          </a:r>
          <a:endParaRPr lang="en-US"/>
        </a:p>
      </dgm:t>
    </dgm:pt>
    <dgm:pt modelId="{F824B9E7-3EF2-47D4-A4E4-A1B22473FC41}" type="parTrans" cxnId="{A4917F28-96FD-4D2D-988D-F7027CB99B97}">
      <dgm:prSet/>
      <dgm:spPr/>
      <dgm:t>
        <a:bodyPr/>
        <a:lstStyle/>
        <a:p>
          <a:endParaRPr lang="en-US"/>
        </a:p>
      </dgm:t>
    </dgm:pt>
    <dgm:pt modelId="{39A8670F-F161-4032-B476-2486386A43E1}" type="sibTrans" cxnId="{A4917F28-96FD-4D2D-988D-F7027CB99B97}">
      <dgm:prSet/>
      <dgm:spPr/>
      <dgm:t>
        <a:bodyPr/>
        <a:lstStyle/>
        <a:p>
          <a:endParaRPr lang="en-US"/>
        </a:p>
      </dgm:t>
    </dgm:pt>
    <dgm:pt modelId="{DB46D3AF-78AA-423C-A310-6A5A4E2CBAFB}" type="pres">
      <dgm:prSet presAssocID="{F34AE325-3746-4B59-9AF7-DDA670831EB0}" presName="root" presStyleCnt="0">
        <dgm:presLayoutVars>
          <dgm:dir/>
          <dgm:resizeHandles val="exact"/>
        </dgm:presLayoutVars>
      </dgm:prSet>
      <dgm:spPr/>
    </dgm:pt>
    <dgm:pt modelId="{606E7E5F-F480-4B14-988D-F1EC47731A5D}" type="pres">
      <dgm:prSet presAssocID="{42C2FD78-D856-4B1B-9B80-16AF54E41E0B}" presName="compNode" presStyleCnt="0"/>
      <dgm:spPr/>
    </dgm:pt>
    <dgm:pt modelId="{66AC9754-CAC0-4AF4-9FF5-2C7338E37A32}" type="pres">
      <dgm:prSet presAssocID="{42C2FD78-D856-4B1B-9B80-16AF54E41E0B}" presName="iconBgRect" presStyleLbl="bgShp" presStyleIdx="0" presStyleCnt="3"/>
      <dgm:spPr/>
    </dgm:pt>
    <dgm:pt modelId="{7AC84139-1D55-4496-8FE3-2149B20C8E2E}" type="pres">
      <dgm:prSet presAssocID="{42C2FD78-D856-4B1B-9B80-16AF54E41E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F1379EF3-716B-419B-B73D-6539471970C7}" type="pres">
      <dgm:prSet presAssocID="{42C2FD78-D856-4B1B-9B80-16AF54E41E0B}" presName="spaceRect" presStyleCnt="0"/>
      <dgm:spPr/>
    </dgm:pt>
    <dgm:pt modelId="{02228B68-ADFC-4048-9062-436CE614FBC0}" type="pres">
      <dgm:prSet presAssocID="{42C2FD78-D856-4B1B-9B80-16AF54E41E0B}" presName="textRect" presStyleLbl="revTx" presStyleIdx="0" presStyleCnt="3">
        <dgm:presLayoutVars>
          <dgm:chMax val="1"/>
          <dgm:chPref val="1"/>
        </dgm:presLayoutVars>
      </dgm:prSet>
      <dgm:spPr/>
    </dgm:pt>
    <dgm:pt modelId="{A18F34BB-0562-4907-8AD5-BADFC5ED0BDA}" type="pres">
      <dgm:prSet presAssocID="{B44DF109-36ED-44BB-B486-9DD0D1A7E541}" presName="sibTrans" presStyleCnt="0"/>
      <dgm:spPr/>
    </dgm:pt>
    <dgm:pt modelId="{F1D22602-67C6-4F28-BBE3-FBDC636C5D12}" type="pres">
      <dgm:prSet presAssocID="{8D9ED2B1-0FFC-435F-8FDF-573D27780A5D}" presName="compNode" presStyleCnt="0"/>
      <dgm:spPr/>
    </dgm:pt>
    <dgm:pt modelId="{096CA84F-564C-4FCB-AEC3-CA544B1C6591}" type="pres">
      <dgm:prSet presAssocID="{8D9ED2B1-0FFC-435F-8FDF-573D27780A5D}" presName="iconBgRect" presStyleLbl="bgShp" presStyleIdx="1" presStyleCnt="3"/>
      <dgm:spPr/>
    </dgm:pt>
    <dgm:pt modelId="{59A40AAD-A497-4238-9C4B-FD638CC7B73D}" type="pres">
      <dgm:prSet presAssocID="{8D9ED2B1-0FFC-435F-8FDF-573D27780A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CDA4BD2E-C51A-49BA-87D4-B99B5A50AA7B}" type="pres">
      <dgm:prSet presAssocID="{8D9ED2B1-0FFC-435F-8FDF-573D27780A5D}" presName="spaceRect" presStyleCnt="0"/>
      <dgm:spPr/>
    </dgm:pt>
    <dgm:pt modelId="{93DE8ACB-25D7-431A-9D4C-AB1FA27E89BB}" type="pres">
      <dgm:prSet presAssocID="{8D9ED2B1-0FFC-435F-8FDF-573D27780A5D}" presName="textRect" presStyleLbl="revTx" presStyleIdx="1" presStyleCnt="3">
        <dgm:presLayoutVars>
          <dgm:chMax val="1"/>
          <dgm:chPref val="1"/>
        </dgm:presLayoutVars>
      </dgm:prSet>
      <dgm:spPr/>
    </dgm:pt>
    <dgm:pt modelId="{CE35B8D1-B288-4F95-83DE-EA7BB744A00E}" type="pres">
      <dgm:prSet presAssocID="{DC611EE5-32C5-4F47-BB99-C48F15EB427F}" presName="sibTrans" presStyleCnt="0"/>
      <dgm:spPr/>
    </dgm:pt>
    <dgm:pt modelId="{381FB002-A1D2-4C3D-82AA-5DACE4ECD40A}" type="pres">
      <dgm:prSet presAssocID="{F23B2D1F-5130-4794-9481-0B20AC429C3A}" presName="compNode" presStyleCnt="0"/>
      <dgm:spPr/>
    </dgm:pt>
    <dgm:pt modelId="{EA7B41D4-A509-4B6D-B2D9-DBEB89A1C759}" type="pres">
      <dgm:prSet presAssocID="{F23B2D1F-5130-4794-9481-0B20AC429C3A}" presName="iconBgRect" presStyleLbl="bgShp" presStyleIdx="2" presStyleCnt="3"/>
      <dgm:spPr/>
    </dgm:pt>
    <dgm:pt modelId="{301A5601-1ED8-4680-9504-93E1CB75275F}" type="pres">
      <dgm:prSet presAssocID="{F23B2D1F-5130-4794-9481-0B20AC429C3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8F290F24-8126-417E-A8B5-3B98EE78928D}" type="pres">
      <dgm:prSet presAssocID="{F23B2D1F-5130-4794-9481-0B20AC429C3A}" presName="spaceRect" presStyleCnt="0"/>
      <dgm:spPr/>
    </dgm:pt>
    <dgm:pt modelId="{316E0013-8368-4D8B-98E7-AD5A1574FEF7}" type="pres">
      <dgm:prSet presAssocID="{F23B2D1F-5130-4794-9481-0B20AC429C3A}" presName="textRect" presStyleLbl="revTx" presStyleIdx="2" presStyleCnt="3">
        <dgm:presLayoutVars>
          <dgm:chMax val="1"/>
          <dgm:chPref val="1"/>
        </dgm:presLayoutVars>
      </dgm:prSet>
      <dgm:spPr/>
    </dgm:pt>
  </dgm:ptLst>
  <dgm:cxnLst>
    <dgm:cxn modelId="{AB519510-BB54-4432-B1B9-510895D2F50A}" type="presOf" srcId="{F34AE325-3746-4B59-9AF7-DDA670831EB0}" destId="{DB46D3AF-78AA-423C-A310-6A5A4E2CBAFB}" srcOrd="0" destOrd="0" presId="urn:microsoft.com/office/officeart/2018/5/layout/IconCircleLabelList"/>
    <dgm:cxn modelId="{A4917F28-96FD-4D2D-988D-F7027CB99B97}" srcId="{F34AE325-3746-4B59-9AF7-DDA670831EB0}" destId="{F23B2D1F-5130-4794-9481-0B20AC429C3A}" srcOrd="2" destOrd="0" parTransId="{F824B9E7-3EF2-47D4-A4E4-A1B22473FC41}" sibTransId="{39A8670F-F161-4032-B476-2486386A43E1}"/>
    <dgm:cxn modelId="{E84D054B-8D43-4B62-BC98-7113DCC56A49}" type="presOf" srcId="{42C2FD78-D856-4B1B-9B80-16AF54E41E0B}" destId="{02228B68-ADFC-4048-9062-436CE614FBC0}" srcOrd="0" destOrd="0" presId="urn:microsoft.com/office/officeart/2018/5/layout/IconCircleLabelList"/>
    <dgm:cxn modelId="{60718794-1481-4556-8663-74AD1B126328}" type="presOf" srcId="{F23B2D1F-5130-4794-9481-0B20AC429C3A}" destId="{316E0013-8368-4D8B-98E7-AD5A1574FEF7}" srcOrd="0" destOrd="0" presId="urn:microsoft.com/office/officeart/2018/5/layout/IconCircleLabelList"/>
    <dgm:cxn modelId="{B28076DE-156D-4525-B332-1BC7AE2EB6D0}" type="presOf" srcId="{8D9ED2B1-0FFC-435F-8FDF-573D27780A5D}" destId="{93DE8ACB-25D7-431A-9D4C-AB1FA27E89BB}" srcOrd="0" destOrd="0" presId="urn:microsoft.com/office/officeart/2018/5/layout/IconCircleLabelList"/>
    <dgm:cxn modelId="{51EA2FE8-964F-4DFD-A1F7-165840527377}" srcId="{F34AE325-3746-4B59-9AF7-DDA670831EB0}" destId="{42C2FD78-D856-4B1B-9B80-16AF54E41E0B}" srcOrd="0" destOrd="0" parTransId="{3BD48390-1748-481A-A192-DF4F38E1039F}" sibTransId="{B44DF109-36ED-44BB-B486-9DD0D1A7E541}"/>
    <dgm:cxn modelId="{862592E9-CC7F-4781-802A-65FB1C4FB9C4}" srcId="{F34AE325-3746-4B59-9AF7-DDA670831EB0}" destId="{8D9ED2B1-0FFC-435F-8FDF-573D27780A5D}" srcOrd="1" destOrd="0" parTransId="{B81532BB-DEB7-417B-AA68-0715BE29BE88}" sibTransId="{DC611EE5-32C5-4F47-BB99-C48F15EB427F}"/>
    <dgm:cxn modelId="{DBB87ADB-A1DC-40B4-B1BB-2916FD81946A}" type="presParOf" srcId="{DB46D3AF-78AA-423C-A310-6A5A4E2CBAFB}" destId="{606E7E5F-F480-4B14-988D-F1EC47731A5D}" srcOrd="0" destOrd="0" presId="urn:microsoft.com/office/officeart/2018/5/layout/IconCircleLabelList"/>
    <dgm:cxn modelId="{EEDB9210-561C-439B-B022-DF64F9161893}" type="presParOf" srcId="{606E7E5F-F480-4B14-988D-F1EC47731A5D}" destId="{66AC9754-CAC0-4AF4-9FF5-2C7338E37A32}" srcOrd="0" destOrd="0" presId="urn:microsoft.com/office/officeart/2018/5/layout/IconCircleLabelList"/>
    <dgm:cxn modelId="{D28CFC9F-C28A-4FF2-A74F-0E2BE433E1CE}" type="presParOf" srcId="{606E7E5F-F480-4B14-988D-F1EC47731A5D}" destId="{7AC84139-1D55-4496-8FE3-2149B20C8E2E}" srcOrd="1" destOrd="0" presId="urn:microsoft.com/office/officeart/2018/5/layout/IconCircleLabelList"/>
    <dgm:cxn modelId="{8C138F22-A493-48E9-A2BE-458D0EF5C1B4}" type="presParOf" srcId="{606E7E5F-F480-4B14-988D-F1EC47731A5D}" destId="{F1379EF3-716B-419B-B73D-6539471970C7}" srcOrd="2" destOrd="0" presId="urn:microsoft.com/office/officeart/2018/5/layout/IconCircleLabelList"/>
    <dgm:cxn modelId="{FF66354F-2D7C-42F9-A550-F262A1299A64}" type="presParOf" srcId="{606E7E5F-F480-4B14-988D-F1EC47731A5D}" destId="{02228B68-ADFC-4048-9062-436CE614FBC0}" srcOrd="3" destOrd="0" presId="urn:microsoft.com/office/officeart/2018/5/layout/IconCircleLabelList"/>
    <dgm:cxn modelId="{69C92569-7FDC-418A-80D8-25BE9BD9E6C1}" type="presParOf" srcId="{DB46D3AF-78AA-423C-A310-6A5A4E2CBAFB}" destId="{A18F34BB-0562-4907-8AD5-BADFC5ED0BDA}" srcOrd="1" destOrd="0" presId="urn:microsoft.com/office/officeart/2018/5/layout/IconCircleLabelList"/>
    <dgm:cxn modelId="{23567674-6FBE-4223-9710-D36566FF3C19}" type="presParOf" srcId="{DB46D3AF-78AA-423C-A310-6A5A4E2CBAFB}" destId="{F1D22602-67C6-4F28-BBE3-FBDC636C5D12}" srcOrd="2" destOrd="0" presId="urn:microsoft.com/office/officeart/2018/5/layout/IconCircleLabelList"/>
    <dgm:cxn modelId="{475751F7-7961-4E84-A8E7-BA207ACC646A}" type="presParOf" srcId="{F1D22602-67C6-4F28-BBE3-FBDC636C5D12}" destId="{096CA84F-564C-4FCB-AEC3-CA544B1C6591}" srcOrd="0" destOrd="0" presId="urn:microsoft.com/office/officeart/2018/5/layout/IconCircleLabelList"/>
    <dgm:cxn modelId="{2E0736CC-8706-479B-BB79-2D85E0E579FA}" type="presParOf" srcId="{F1D22602-67C6-4F28-BBE3-FBDC636C5D12}" destId="{59A40AAD-A497-4238-9C4B-FD638CC7B73D}" srcOrd="1" destOrd="0" presId="urn:microsoft.com/office/officeart/2018/5/layout/IconCircleLabelList"/>
    <dgm:cxn modelId="{0EC08A15-03B4-4B68-88C0-CA52B2AB090D}" type="presParOf" srcId="{F1D22602-67C6-4F28-BBE3-FBDC636C5D12}" destId="{CDA4BD2E-C51A-49BA-87D4-B99B5A50AA7B}" srcOrd="2" destOrd="0" presId="urn:microsoft.com/office/officeart/2018/5/layout/IconCircleLabelList"/>
    <dgm:cxn modelId="{E52C593E-7B58-4DA8-A363-88D57881D9ED}" type="presParOf" srcId="{F1D22602-67C6-4F28-BBE3-FBDC636C5D12}" destId="{93DE8ACB-25D7-431A-9D4C-AB1FA27E89BB}" srcOrd="3" destOrd="0" presId="urn:microsoft.com/office/officeart/2018/5/layout/IconCircleLabelList"/>
    <dgm:cxn modelId="{005C3C03-4B82-4DAE-9524-1FEE4B663912}" type="presParOf" srcId="{DB46D3AF-78AA-423C-A310-6A5A4E2CBAFB}" destId="{CE35B8D1-B288-4F95-83DE-EA7BB744A00E}" srcOrd="3" destOrd="0" presId="urn:microsoft.com/office/officeart/2018/5/layout/IconCircleLabelList"/>
    <dgm:cxn modelId="{1C5FC334-E97D-4144-8737-EE8E9A181C2A}" type="presParOf" srcId="{DB46D3AF-78AA-423C-A310-6A5A4E2CBAFB}" destId="{381FB002-A1D2-4C3D-82AA-5DACE4ECD40A}" srcOrd="4" destOrd="0" presId="urn:microsoft.com/office/officeart/2018/5/layout/IconCircleLabelList"/>
    <dgm:cxn modelId="{3CDEB040-2BDE-4DA3-9BC8-5A30CAC5CFF2}" type="presParOf" srcId="{381FB002-A1D2-4C3D-82AA-5DACE4ECD40A}" destId="{EA7B41D4-A509-4B6D-B2D9-DBEB89A1C759}" srcOrd="0" destOrd="0" presId="urn:microsoft.com/office/officeart/2018/5/layout/IconCircleLabelList"/>
    <dgm:cxn modelId="{2CFB4073-806F-4951-A488-6E9467F4F1F0}" type="presParOf" srcId="{381FB002-A1D2-4C3D-82AA-5DACE4ECD40A}" destId="{301A5601-1ED8-4680-9504-93E1CB75275F}" srcOrd="1" destOrd="0" presId="urn:microsoft.com/office/officeart/2018/5/layout/IconCircleLabelList"/>
    <dgm:cxn modelId="{E2117ADF-E18A-4D8F-B068-25CD42ED3653}" type="presParOf" srcId="{381FB002-A1D2-4C3D-82AA-5DACE4ECD40A}" destId="{8F290F24-8126-417E-A8B5-3B98EE78928D}" srcOrd="2" destOrd="0" presId="urn:microsoft.com/office/officeart/2018/5/layout/IconCircleLabelList"/>
    <dgm:cxn modelId="{3C556A7E-7BEE-4EFD-90F0-2901C7B32714}" type="presParOf" srcId="{381FB002-A1D2-4C3D-82AA-5DACE4ECD40A}" destId="{316E0013-8368-4D8B-98E7-AD5A1574FEF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A0A879-10FB-4385-8906-6B2999335A5A}"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GB"/>
        </a:p>
      </dgm:t>
    </dgm:pt>
    <dgm:pt modelId="{72A80B81-FFC1-4CDB-8651-808B3F9EC650}">
      <dgm:prSet/>
      <dgm:spPr/>
      <dgm:t>
        <a:bodyPr/>
        <a:lstStyle/>
        <a:p>
          <a:r>
            <a:rPr lang="en-GB"/>
            <a:t>It is estimated that in the UK alone, nearly 80% of 11-16-year-olds have experienced the death of someone close to them. With 5% of 16-year-olds having experienced the death of a close family member.</a:t>
          </a:r>
        </a:p>
      </dgm:t>
    </dgm:pt>
    <dgm:pt modelId="{55A370E1-E018-483F-A6C0-9C0869FDAC08}" type="parTrans" cxnId="{D5C19DF2-BCB6-4B98-B723-741DE56DED1F}">
      <dgm:prSet/>
      <dgm:spPr/>
      <dgm:t>
        <a:bodyPr/>
        <a:lstStyle/>
        <a:p>
          <a:endParaRPr lang="en-GB"/>
        </a:p>
      </dgm:t>
    </dgm:pt>
    <dgm:pt modelId="{C42ABFD5-52F2-40B0-8041-3A37B59BB902}" type="sibTrans" cxnId="{D5C19DF2-BCB6-4B98-B723-741DE56DED1F}">
      <dgm:prSet/>
      <dgm:spPr/>
      <dgm:t>
        <a:bodyPr/>
        <a:lstStyle/>
        <a:p>
          <a:endParaRPr lang="en-GB"/>
        </a:p>
      </dgm:t>
    </dgm:pt>
    <dgm:pt modelId="{5B96D879-6AD0-41A4-AC6F-463C09C7D09C}">
      <dgm:prSet/>
      <dgm:spPr/>
      <dgm:t>
        <a:bodyPr/>
        <a:lstStyle/>
        <a:p>
          <a:r>
            <a:rPr lang="en-GB"/>
            <a:t>With support many children can negotiate their journey through the bereavement. However, it has long been recognised that childhood bereavement can have a significant impact on long-term mental health outcomes (ACE) (</a:t>
          </a:r>
          <a:r>
            <a:rPr lang="en-GB" b="0" i="0"/>
            <a:t>Akerman &amp; Statham, 2014)</a:t>
          </a:r>
          <a:r>
            <a:rPr lang="en-GB"/>
            <a:t>.</a:t>
          </a:r>
        </a:p>
      </dgm:t>
    </dgm:pt>
    <dgm:pt modelId="{EBDEE719-00A8-4C2B-89DE-014250E1B575}" type="parTrans" cxnId="{5DFF3D4D-7721-4513-95B5-B5F3A11022E3}">
      <dgm:prSet/>
      <dgm:spPr/>
      <dgm:t>
        <a:bodyPr/>
        <a:lstStyle/>
        <a:p>
          <a:endParaRPr lang="en-GB"/>
        </a:p>
      </dgm:t>
    </dgm:pt>
    <dgm:pt modelId="{9044C430-3537-4F9C-8F9A-ACC1F3B2AE86}" type="sibTrans" cxnId="{5DFF3D4D-7721-4513-95B5-B5F3A11022E3}">
      <dgm:prSet/>
      <dgm:spPr/>
      <dgm:t>
        <a:bodyPr/>
        <a:lstStyle/>
        <a:p>
          <a:endParaRPr lang="en-GB"/>
        </a:p>
      </dgm:t>
    </dgm:pt>
    <dgm:pt modelId="{A810F8A9-9C56-47DA-A54A-75BA01E02ED7}" type="pres">
      <dgm:prSet presAssocID="{FEA0A879-10FB-4385-8906-6B2999335A5A}" presName="vert0" presStyleCnt="0">
        <dgm:presLayoutVars>
          <dgm:dir/>
          <dgm:animOne val="branch"/>
          <dgm:animLvl val="lvl"/>
        </dgm:presLayoutVars>
      </dgm:prSet>
      <dgm:spPr/>
    </dgm:pt>
    <dgm:pt modelId="{BF6EA18B-DB8F-4BD5-96D2-49E8C4D13A29}" type="pres">
      <dgm:prSet presAssocID="{72A80B81-FFC1-4CDB-8651-808B3F9EC650}" presName="thickLine" presStyleLbl="alignNode1" presStyleIdx="0" presStyleCnt="2"/>
      <dgm:spPr/>
    </dgm:pt>
    <dgm:pt modelId="{3784D091-2059-4A51-8AB5-084CD322448A}" type="pres">
      <dgm:prSet presAssocID="{72A80B81-FFC1-4CDB-8651-808B3F9EC650}" presName="horz1" presStyleCnt="0"/>
      <dgm:spPr/>
    </dgm:pt>
    <dgm:pt modelId="{92085926-514B-4F2B-9BF7-4DFB46EC3CCD}" type="pres">
      <dgm:prSet presAssocID="{72A80B81-FFC1-4CDB-8651-808B3F9EC650}" presName="tx1" presStyleLbl="revTx" presStyleIdx="0" presStyleCnt="2"/>
      <dgm:spPr/>
    </dgm:pt>
    <dgm:pt modelId="{93515BE2-D20D-42CA-AC03-E779F77B9C9D}" type="pres">
      <dgm:prSet presAssocID="{72A80B81-FFC1-4CDB-8651-808B3F9EC650}" presName="vert1" presStyleCnt="0"/>
      <dgm:spPr/>
    </dgm:pt>
    <dgm:pt modelId="{1589F0F1-6641-4051-AEE9-CE28F5B5DCAD}" type="pres">
      <dgm:prSet presAssocID="{5B96D879-6AD0-41A4-AC6F-463C09C7D09C}" presName="thickLine" presStyleLbl="alignNode1" presStyleIdx="1" presStyleCnt="2"/>
      <dgm:spPr/>
    </dgm:pt>
    <dgm:pt modelId="{B6BC3936-7B24-481B-8237-313F28EFAB86}" type="pres">
      <dgm:prSet presAssocID="{5B96D879-6AD0-41A4-AC6F-463C09C7D09C}" presName="horz1" presStyleCnt="0"/>
      <dgm:spPr/>
    </dgm:pt>
    <dgm:pt modelId="{6C6B6444-D36B-46E9-B846-4504F7058745}" type="pres">
      <dgm:prSet presAssocID="{5B96D879-6AD0-41A4-AC6F-463C09C7D09C}" presName="tx1" presStyleLbl="revTx" presStyleIdx="1" presStyleCnt="2"/>
      <dgm:spPr/>
    </dgm:pt>
    <dgm:pt modelId="{21A288F8-D42C-4222-83DD-ABBD44479F69}" type="pres">
      <dgm:prSet presAssocID="{5B96D879-6AD0-41A4-AC6F-463C09C7D09C}" presName="vert1" presStyleCnt="0"/>
      <dgm:spPr/>
    </dgm:pt>
  </dgm:ptLst>
  <dgm:cxnLst>
    <dgm:cxn modelId="{5DFF3D4D-7721-4513-95B5-B5F3A11022E3}" srcId="{FEA0A879-10FB-4385-8906-6B2999335A5A}" destId="{5B96D879-6AD0-41A4-AC6F-463C09C7D09C}" srcOrd="1" destOrd="0" parTransId="{EBDEE719-00A8-4C2B-89DE-014250E1B575}" sibTransId="{9044C430-3537-4F9C-8F9A-ACC1F3B2AE86}"/>
    <dgm:cxn modelId="{3CE7B18C-9211-450D-9037-F86647FBCB2E}" type="presOf" srcId="{72A80B81-FFC1-4CDB-8651-808B3F9EC650}" destId="{92085926-514B-4F2B-9BF7-4DFB46EC3CCD}" srcOrd="0" destOrd="0" presId="urn:microsoft.com/office/officeart/2008/layout/LinedList"/>
    <dgm:cxn modelId="{27C1DFB7-7C13-4F0C-B6BA-99084B50894E}" type="presOf" srcId="{5B96D879-6AD0-41A4-AC6F-463C09C7D09C}" destId="{6C6B6444-D36B-46E9-B846-4504F7058745}" srcOrd="0" destOrd="0" presId="urn:microsoft.com/office/officeart/2008/layout/LinedList"/>
    <dgm:cxn modelId="{86402EDD-CA07-43EF-98DD-2F1125ADC7ED}" type="presOf" srcId="{FEA0A879-10FB-4385-8906-6B2999335A5A}" destId="{A810F8A9-9C56-47DA-A54A-75BA01E02ED7}" srcOrd="0" destOrd="0" presId="urn:microsoft.com/office/officeart/2008/layout/LinedList"/>
    <dgm:cxn modelId="{D5C19DF2-BCB6-4B98-B723-741DE56DED1F}" srcId="{FEA0A879-10FB-4385-8906-6B2999335A5A}" destId="{72A80B81-FFC1-4CDB-8651-808B3F9EC650}" srcOrd="0" destOrd="0" parTransId="{55A370E1-E018-483F-A6C0-9C0869FDAC08}" sibTransId="{C42ABFD5-52F2-40B0-8041-3A37B59BB902}"/>
    <dgm:cxn modelId="{86E45C4C-9FF8-4632-82B5-819E77355CF4}" type="presParOf" srcId="{A810F8A9-9C56-47DA-A54A-75BA01E02ED7}" destId="{BF6EA18B-DB8F-4BD5-96D2-49E8C4D13A29}" srcOrd="0" destOrd="0" presId="urn:microsoft.com/office/officeart/2008/layout/LinedList"/>
    <dgm:cxn modelId="{7C62E629-EEAD-482C-9DA3-9E58A4258628}" type="presParOf" srcId="{A810F8A9-9C56-47DA-A54A-75BA01E02ED7}" destId="{3784D091-2059-4A51-8AB5-084CD322448A}" srcOrd="1" destOrd="0" presId="urn:microsoft.com/office/officeart/2008/layout/LinedList"/>
    <dgm:cxn modelId="{FBC14123-C56C-481C-9404-0A7AF326BE7D}" type="presParOf" srcId="{3784D091-2059-4A51-8AB5-084CD322448A}" destId="{92085926-514B-4F2B-9BF7-4DFB46EC3CCD}" srcOrd="0" destOrd="0" presId="urn:microsoft.com/office/officeart/2008/layout/LinedList"/>
    <dgm:cxn modelId="{49BC69BE-85EC-4A47-8991-7367A0B52000}" type="presParOf" srcId="{3784D091-2059-4A51-8AB5-084CD322448A}" destId="{93515BE2-D20D-42CA-AC03-E779F77B9C9D}" srcOrd="1" destOrd="0" presId="urn:microsoft.com/office/officeart/2008/layout/LinedList"/>
    <dgm:cxn modelId="{7D1AD327-4B37-4006-BCDB-D2F25C062BDF}" type="presParOf" srcId="{A810F8A9-9C56-47DA-A54A-75BA01E02ED7}" destId="{1589F0F1-6641-4051-AEE9-CE28F5B5DCAD}" srcOrd="2" destOrd="0" presId="urn:microsoft.com/office/officeart/2008/layout/LinedList"/>
    <dgm:cxn modelId="{694605DA-9863-42B0-933B-20A802B9A563}" type="presParOf" srcId="{A810F8A9-9C56-47DA-A54A-75BA01E02ED7}" destId="{B6BC3936-7B24-481B-8237-313F28EFAB86}" srcOrd="3" destOrd="0" presId="urn:microsoft.com/office/officeart/2008/layout/LinedList"/>
    <dgm:cxn modelId="{63B9BB44-20FB-4AB9-B95C-4DF48087E415}" type="presParOf" srcId="{B6BC3936-7B24-481B-8237-313F28EFAB86}" destId="{6C6B6444-D36B-46E9-B846-4504F7058745}" srcOrd="0" destOrd="0" presId="urn:microsoft.com/office/officeart/2008/layout/LinedList"/>
    <dgm:cxn modelId="{1A5BE5C5-46EA-44A2-8320-7F61C853D7CD}" type="presParOf" srcId="{B6BC3936-7B24-481B-8237-313F28EFAB86}" destId="{21A288F8-D42C-4222-83DD-ABBD44479F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E39DEB7-604E-48DE-BF48-383756ECEA5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7A43B3F-1C8A-487A-8384-7325EDFC9D34}">
      <dgm:prSet/>
      <dgm:spPr/>
      <dgm:t>
        <a:bodyPr/>
        <a:lstStyle/>
        <a:p>
          <a:pPr>
            <a:lnSpc>
              <a:spcPct val="100000"/>
            </a:lnSpc>
          </a:pPr>
          <a:r>
            <a:rPr lang="en-GB"/>
            <a:t>What support is offered for CYP in your setting? </a:t>
          </a:r>
          <a:endParaRPr lang="en-US"/>
        </a:p>
      </dgm:t>
    </dgm:pt>
    <dgm:pt modelId="{84260E59-BDBC-46E6-9DE5-7B491771C931}" type="parTrans" cxnId="{18872606-F409-4AD2-A600-7983F98E7063}">
      <dgm:prSet/>
      <dgm:spPr/>
      <dgm:t>
        <a:bodyPr/>
        <a:lstStyle/>
        <a:p>
          <a:endParaRPr lang="en-US"/>
        </a:p>
      </dgm:t>
    </dgm:pt>
    <dgm:pt modelId="{3CC39A27-1F25-47AF-BFF6-FFB253701113}" type="sibTrans" cxnId="{18872606-F409-4AD2-A600-7983F98E7063}">
      <dgm:prSet/>
      <dgm:spPr/>
      <dgm:t>
        <a:bodyPr/>
        <a:lstStyle/>
        <a:p>
          <a:endParaRPr lang="en-US"/>
        </a:p>
      </dgm:t>
    </dgm:pt>
    <dgm:pt modelId="{52792CEB-CA43-4CF6-B72E-166554AE96C5}">
      <dgm:prSet/>
      <dgm:spPr/>
      <dgm:t>
        <a:bodyPr/>
        <a:lstStyle/>
        <a:p>
          <a:pPr>
            <a:lnSpc>
              <a:spcPct val="100000"/>
            </a:lnSpc>
          </a:pPr>
          <a:r>
            <a:rPr lang="en-GB"/>
            <a:t>Have you had bereavement training? </a:t>
          </a:r>
          <a:endParaRPr lang="en-US"/>
        </a:p>
      </dgm:t>
    </dgm:pt>
    <dgm:pt modelId="{A5868AA9-DE82-4461-A0C4-85750FD95474}" type="parTrans" cxnId="{D68E97A8-DFC6-4EFA-A7D4-60B4874D5A1C}">
      <dgm:prSet/>
      <dgm:spPr/>
      <dgm:t>
        <a:bodyPr/>
        <a:lstStyle/>
        <a:p>
          <a:endParaRPr lang="en-US"/>
        </a:p>
      </dgm:t>
    </dgm:pt>
    <dgm:pt modelId="{F3EB0141-7800-42BA-956D-960CAD17CBB4}" type="sibTrans" cxnId="{D68E97A8-DFC6-4EFA-A7D4-60B4874D5A1C}">
      <dgm:prSet/>
      <dgm:spPr/>
      <dgm:t>
        <a:bodyPr/>
        <a:lstStyle/>
        <a:p>
          <a:endParaRPr lang="en-US"/>
        </a:p>
      </dgm:t>
    </dgm:pt>
    <dgm:pt modelId="{32858B32-F639-4290-B658-AD4E76B46371}">
      <dgm:prSet/>
      <dgm:spPr/>
      <dgm:t>
        <a:bodyPr/>
        <a:lstStyle/>
        <a:p>
          <a:pPr>
            <a:lnSpc>
              <a:spcPct val="100000"/>
            </a:lnSpc>
          </a:pPr>
          <a:r>
            <a:rPr lang="en-GB"/>
            <a:t>Are you aware of any CYP that you have worked with, who may have experienced a bereavement? What did you notice about their behaviour?</a:t>
          </a:r>
          <a:endParaRPr lang="en-US"/>
        </a:p>
      </dgm:t>
    </dgm:pt>
    <dgm:pt modelId="{2B0427DE-CF3A-4310-9F1C-E7DF5635664D}" type="parTrans" cxnId="{C65CE18E-55A4-4521-B70C-CEACF0123DBB}">
      <dgm:prSet/>
      <dgm:spPr/>
      <dgm:t>
        <a:bodyPr/>
        <a:lstStyle/>
        <a:p>
          <a:endParaRPr lang="en-US"/>
        </a:p>
      </dgm:t>
    </dgm:pt>
    <dgm:pt modelId="{CBA043F8-D450-41B9-B9AD-175D470F6544}" type="sibTrans" cxnId="{C65CE18E-55A4-4521-B70C-CEACF0123DBB}">
      <dgm:prSet/>
      <dgm:spPr/>
      <dgm:t>
        <a:bodyPr/>
        <a:lstStyle/>
        <a:p>
          <a:endParaRPr lang="en-US"/>
        </a:p>
      </dgm:t>
    </dgm:pt>
    <dgm:pt modelId="{B7502448-8416-4B7D-AE07-661F02CEA562}" type="pres">
      <dgm:prSet presAssocID="{0E39DEB7-604E-48DE-BF48-383756ECEA5A}" presName="root" presStyleCnt="0">
        <dgm:presLayoutVars>
          <dgm:dir/>
          <dgm:resizeHandles val="exact"/>
        </dgm:presLayoutVars>
      </dgm:prSet>
      <dgm:spPr/>
    </dgm:pt>
    <dgm:pt modelId="{386E0136-4E91-4971-854B-A7C6EB9DDAF0}" type="pres">
      <dgm:prSet presAssocID="{C7A43B3F-1C8A-487A-8384-7325EDFC9D34}" presName="compNode" presStyleCnt="0"/>
      <dgm:spPr/>
    </dgm:pt>
    <dgm:pt modelId="{928745BB-4BF3-4A22-9FC6-8B799DD7558A}" type="pres">
      <dgm:prSet presAssocID="{C7A43B3F-1C8A-487A-8384-7325EDFC9D34}" presName="bgRect" presStyleLbl="bgShp" presStyleIdx="0" presStyleCnt="3" custLinFactNeighborY="-43"/>
      <dgm:spPr/>
    </dgm:pt>
    <dgm:pt modelId="{2F3B38D5-D7A9-4A1C-BED8-AF48D1C81756}" type="pres">
      <dgm:prSet presAssocID="{C7A43B3F-1C8A-487A-8384-7325EDFC9D3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ycle with people with solid fill"/>
        </a:ext>
      </dgm:extLst>
    </dgm:pt>
    <dgm:pt modelId="{0C249C52-EE9F-41F0-8B05-A5D4DEFE7970}" type="pres">
      <dgm:prSet presAssocID="{C7A43B3F-1C8A-487A-8384-7325EDFC9D34}" presName="spaceRect" presStyleCnt="0"/>
      <dgm:spPr/>
    </dgm:pt>
    <dgm:pt modelId="{E81FBFF3-B842-40F5-BE59-165291B42FB5}" type="pres">
      <dgm:prSet presAssocID="{C7A43B3F-1C8A-487A-8384-7325EDFC9D34}" presName="parTx" presStyleLbl="revTx" presStyleIdx="0" presStyleCnt="3">
        <dgm:presLayoutVars>
          <dgm:chMax val="0"/>
          <dgm:chPref val="0"/>
        </dgm:presLayoutVars>
      </dgm:prSet>
      <dgm:spPr/>
    </dgm:pt>
    <dgm:pt modelId="{79BB269B-F1C4-48E8-8E23-0283A9C2070B}" type="pres">
      <dgm:prSet presAssocID="{3CC39A27-1F25-47AF-BFF6-FFB253701113}" presName="sibTrans" presStyleCnt="0"/>
      <dgm:spPr/>
    </dgm:pt>
    <dgm:pt modelId="{B3007CCC-1B90-4750-820D-0784E64CCE10}" type="pres">
      <dgm:prSet presAssocID="{52792CEB-CA43-4CF6-B72E-166554AE96C5}" presName="compNode" presStyleCnt="0"/>
      <dgm:spPr/>
    </dgm:pt>
    <dgm:pt modelId="{E0B7AA3C-9815-4944-ABCC-DB68A0554B3B}" type="pres">
      <dgm:prSet presAssocID="{52792CEB-CA43-4CF6-B72E-166554AE96C5}" presName="bgRect" presStyleLbl="bgShp" presStyleIdx="1" presStyleCnt="3"/>
      <dgm:spPr/>
    </dgm:pt>
    <dgm:pt modelId="{B0894FED-EF7E-45F7-8FBB-C3FB81A5CC29}" type="pres">
      <dgm:prSet presAssocID="{52792CEB-CA43-4CF6-B72E-166554AE96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Teacher with solid fill"/>
        </a:ext>
      </dgm:extLst>
    </dgm:pt>
    <dgm:pt modelId="{8B3038AE-C222-4F30-A363-716EE2B5771D}" type="pres">
      <dgm:prSet presAssocID="{52792CEB-CA43-4CF6-B72E-166554AE96C5}" presName="spaceRect" presStyleCnt="0"/>
      <dgm:spPr/>
    </dgm:pt>
    <dgm:pt modelId="{99A3051B-D4D1-4C72-9822-98EB26F8C411}" type="pres">
      <dgm:prSet presAssocID="{52792CEB-CA43-4CF6-B72E-166554AE96C5}" presName="parTx" presStyleLbl="revTx" presStyleIdx="1" presStyleCnt="3">
        <dgm:presLayoutVars>
          <dgm:chMax val="0"/>
          <dgm:chPref val="0"/>
        </dgm:presLayoutVars>
      </dgm:prSet>
      <dgm:spPr/>
    </dgm:pt>
    <dgm:pt modelId="{E65F7D96-AFB7-435A-BE09-DFFE021BA367}" type="pres">
      <dgm:prSet presAssocID="{F3EB0141-7800-42BA-956D-960CAD17CBB4}" presName="sibTrans" presStyleCnt="0"/>
      <dgm:spPr/>
    </dgm:pt>
    <dgm:pt modelId="{A2E7F7D0-0A36-489A-BF58-6373912ACAE6}" type="pres">
      <dgm:prSet presAssocID="{32858B32-F639-4290-B658-AD4E76B46371}" presName="compNode" presStyleCnt="0"/>
      <dgm:spPr/>
    </dgm:pt>
    <dgm:pt modelId="{B715A99D-6E0D-4DD6-851F-8F9C3892818C}" type="pres">
      <dgm:prSet presAssocID="{32858B32-F639-4290-B658-AD4E76B46371}" presName="bgRect" presStyleLbl="bgShp" presStyleIdx="2" presStyleCnt="3"/>
      <dgm:spPr/>
    </dgm:pt>
    <dgm:pt modelId="{6581414C-4832-45E6-A214-ECFFC5F19475}" type="pres">
      <dgm:prSet presAssocID="{32858B32-F639-4290-B658-AD4E76B463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Family with girl with solid fill"/>
        </a:ext>
      </dgm:extLst>
    </dgm:pt>
    <dgm:pt modelId="{AE22A3E3-F228-453C-927D-0E8A8541EDAF}" type="pres">
      <dgm:prSet presAssocID="{32858B32-F639-4290-B658-AD4E76B46371}" presName="spaceRect" presStyleCnt="0"/>
      <dgm:spPr/>
    </dgm:pt>
    <dgm:pt modelId="{FF10BEEA-FB3D-4DE5-BA56-A19DB37BBE32}" type="pres">
      <dgm:prSet presAssocID="{32858B32-F639-4290-B658-AD4E76B46371}" presName="parTx" presStyleLbl="revTx" presStyleIdx="2" presStyleCnt="3">
        <dgm:presLayoutVars>
          <dgm:chMax val="0"/>
          <dgm:chPref val="0"/>
        </dgm:presLayoutVars>
      </dgm:prSet>
      <dgm:spPr/>
    </dgm:pt>
  </dgm:ptLst>
  <dgm:cxnLst>
    <dgm:cxn modelId="{18872606-F409-4AD2-A600-7983F98E7063}" srcId="{0E39DEB7-604E-48DE-BF48-383756ECEA5A}" destId="{C7A43B3F-1C8A-487A-8384-7325EDFC9D34}" srcOrd="0" destOrd="0" parTransId="{84260E59-BDBC-46E6-9DE5-7B491771C931}" sibTransId="{3CC39A27-1F25-47AF-BFF6-FFB253701113}"/>
    <dgm:cxn modelId="{6354ED2F-FA9E-4641-92A1-488B800674BF}" type="presOf" srcId="{C7A43B3F-1C8A-487A-8384-7325EDFC9D34}" destId="{E81FBFF3-B842-40F5-BE59-165291B42FB5}" srcOrd="0" destOrd="0" presId="urn:microsoft.com/office/officeart/2018/2/layout/IconVerticalSolidList"/>
    <dgm:cxn modelId="{AFB84965-1584-455F-AE33-419173A80C56}" type="presOf" srcId="{32858B32-F639-4290-B658-AD4E76B46371}" destId="{FF10BEEA-FB3D-4DE5-BA56-A19DB37BBE32}" srcOrd="0" destOrd="0" presId="urn:microsoft.com/office/officeart/2018/2/layout/IconVerticalSolidList"/>
    <dgm:cxn modelId="{7085E06D-1D7B-4C0F-86A7-DEA8D627096F}" type="presOf" srcId="{52792CEB-CA43-4CF6-B72E-166554AE96C5}" destId="{99A3051B-D4D1-4C72-9822-98EB26F8C411}" srcOrd="0" destOrd="0" presId="urn:microsoft.com/office/officeart/2018/2/layout/IconVerticalSolidList"/>
    <dgm:cxn modelId="{8527CC8E-0429-4ECD-90A9-0FD3CB268E55}" type="presOf" srcId="{0E39DEB7-604E-48DE-BF48-383756ECEA5A}" destId="{B7502448-8416-4B7D-AE07-661F02CEA562}" srcOrd="0" destOrd="0" presId="urn:microsoft.com/office/officeart/2018/2/layout/IconVerticalSolidList"/>
    <dgm:cxn modelId="{C65CE18E-55A4-4521-B70C-CEACF0123DBB}" srcId="{0E39DEB7-604E-48DE-BF48-383756ECEA5A}" destId="{32858B32-F639-4290-B658-AD4E76B46371}" srcOrd="2" destOrd="0" parTransId="{2B0427DE-CF3A-4310-9F1C-E7DF5635664D}" sibTransId="{CBA043F8-D450-41B9-B9AD-175D470F6544}"/>
    <dgm:cxn modelId="{D68E97A8-DFC6-4EFA-A7D4-60B4874D5A1C}" srcId="{0E39DEB7-604E-48DE-BF48-383756ECEA5A}" destId="{52792CEB-CA43-4CF6-B72E-166554AE96C5}" srcOrd="1" destOrd="0" parTransId="{A5868AA9-DE82-4461-A0C4-85750FD95474}" sibTransId="{F3EB0141-7800-42BA-956D-960CAD17CBB4}"/>
    <dgm:cxn modelId="{B6851370-DA82-4FF6-AE87-4D15A072B9F1}" type="presParOf" srcId="{B7502448-8416-4B7D-AE07-661F02CEA562}" destId="{386E0136-4E91-4971-854B-A7C6EB9DDAF0}" srcOrd="0" destOrd="0" presId="urn:microsoft.com/office/officeart/2018/2/layout/IconVerticalSolidList"/>
    <dgm:cxn modelId="{3F922D42-76C2-4080-94F3-4FB734E3EF8A}" type="presParOf" srcId="{386E0136-4E91-4971-854B-A7C6EB9DDAF0}" destId="{928745BB-4BF3-4A22-9FC6-8B799DD7558A}" srcOrd="0" destOrd="0" presId="urn:microsoft.com/office/officeart/2018/2/layout/IconVerticalSolidList"/>
    <dgm:cxn modelId="{3F153416-5484-40EC-9523-6D7F877C7574}" type="presParOf" srcId="{386E0136-4E91-4971-854B-A7C6EB9DDAF0}" destId="{2F3B38D5-D7A9-4A1C-BED8-AF48D1C81756}" srcOrd="1" destOrd="0" presId="urn:microsoft.com/office/officeart/2018/2/layout/IconVerticalSolidList"/>
    <dgm:cxn modelId="{3048C93A-F75D-4A07-BE37-6772B7922B04}" type="presParOf" srcId="{386E0136-4E91-4971-854B-A7C6EB9DDAF0}" destId="{0C249C52-EE9F-41F0-8B05-A5D4DEFE7970}" srcOrd="2" destOrd="0" presId="urn:microsoft.com/office/officeart/2018/2/layout/IconVerticalSolidList"/>
    <dgm:cxn modelId="{B8A1B3B8-7889-4C84-ABC3-2CDE70005F2F}" type="presParOf" srcId="{386E0136-4E91-4971-854B-A7C6EB9DDAF0}" destId="{E81FBFF3-B842-40F5-BE59-165291B42FB5}" srcOrd="3" destOrd="0" presId="urn:microsoft.com/office/officeart/2018/2/layout/IconVerticalSolidList"/>
    <dgm:cxn modelId="{9F0D5099-8095-4DD9-B6AC-7E3F716470FC}" type="presParOf" srcId="{B7502448-8416-4B7D-AE07-661F02CEA562}" destId="{79BB269B-F1C4-48E8-8E23-0283A9C2070B}" srcOrd="1" destOrd="0" presId="urn:microsoft.com/office/officeart/2018/2/layout/IconVerticalSolidList"/>
    <dgm:cxn modelId="{553118CD-8E84-48DE-A88F-16BCB51452A3}" type="presParOf" srcId="{B7502448-8416-4B7D-AE07-661F02CEA562}" destId="{B3007CCC-1B90-4750-820D-0784E64CCE10}" srcOrd="2" destOrd="0" presId="urn:microsoft.com/office/officeart/2018/2/layout/IconVerticalSolidList"/>
    <dgm:cxn modelId="{9B1C7BBD-F6DE-46B7-9A51-C8C3390042F1}" type="presParOf" srcId="{B3007CCC-1B90-4750-820D-0784E64CCE10}" destId="{E0B7AA3C-9815-4944-ABCC-DB68A0554B3B}" srcOrd="0" destOrd="0" presId="urn:microsoft.com/office/officeart/2018/2/layout/IconVerticalSolidList"/>
    <dgm:cxn modelId="{18231600-E518-418D-B49D-B77763BC2FC5}" type="presParOf" srcId="{B3007CCC-1B90-4750-820D-0784E64CCE10}" destId="{B0894FED-EF7E-45F7-8FBB-C3FB81A5CC29}" srcOrd="1" destOrd="0" presId="urn:microsoft.com/office/officeart/2018/2/layout/IconVerticalSolidList"/>
    <dgm:cxn modelId="{7B3B84D8-5DA3-4E55-87CD-B441E3E48EA5}" type="presParOf" srcId="{B3007CCC-1B90-4750-820D-0784E64CCE10}" destId="{8B3038AE-C222-4F30-A363-716EE2B5771D}" srcOrd="2" destOrd="0" presId="urn:microsoft.com/office/officeart/2018/2/layout/IconVerticalSolidList"/>
    <dgm:cxn modelId="{5AD7AD7B-2B87-49B2-88C9-754C652B4824}" type="presParOf" srcId="{B3007CCC-1B90-4750-820D-0784E64CCE10}" destId="{99A3051B-D4D1-4C72-9822-98EB26F8C411}" srcOrd="3" destOrd="0" presId="urn:microsoft.com/office/officeart/2018/2/layout/IconVerticalSolidList"/>
    <dgm:cxn modelId="{04176A52-E20B-4547-9C87-6A8008378811}" type="presParOf" srcId="{B7502448-8416-4B7D-AE07-661F02CEA562}" destId="{E65F7D96-AFB7-435A-BE09-DFFE021BA367}" srcOrd="3" destOrd="0" presId="urn:microsoft.com/office/officeart/2018/2/layout/IconVerticalSolidList"/>
    <dgm:cxn modelId="{34B76BB4-46E4-4EF3-AF4F-3B6B09565627}" type="presParOf" srcId="{B7502448-8416-4B7D-AE07-661F02CEA562}" destId="{A2E7F7D0-0A36-489A-BF58-6373912ACAE6}" srcOrd="4" destOrd="0" presId="urn:microsoft.com/office/officeart/2018/2/layout/IconVerticalSolidList"/>
    <dgm:cxn modelId="{39FF877D-91BE-40FD-9F67-6699A1F3D958}" type="presParOf" srcId="{A2E7F7D0-0A36-489A-BF58-6373912ACAE6}" destId="{B715A99D-6E0D-4DD6-851F-8F9C3892818C}" srcOrd="0" destOrd="0" presId="urn:microsoft.com/office/officeart/2018/2/layout/IconVerticalSolidList"/>
    <dgm:cxn modelId="{BE0F001C-BAB7-4A4E-B8CB-5014E3344D8F}" type="presParOf" srcId="{A2E7F7D0-0A36-489A-BF58-6373912ACAE6}" destId="{6581414C-4832-45E6-A214-ECFFC5F19475}" srcOrd="1" destOrd="0" presId="urn:microsoft.com/office/officeart/2018/2/layout/IconVerticalSolidList"/>
    <dgm:cxn modelId="{EF7ABC63-7F7D-49D9-8BAD-DC2882DB0D1D}" type="presParOf" srcId="{A2E7F7D0-0A36-489A-BF58-6373912ACAE6}" destId="{AE22A3E3-F228-453C-927D-0E8A8541EDAF}" srcOrd="2" destOrd="0" presId="urn:microsoft.com/office/officeart/2018/2/layout/IconVerticalSolidList"/>
    <dgm:cxn modelId="{1CB4528F-1625-4216-9ECB-AEF2E977AADE}" type="presParOf" srcId="{A2E7F7D0-0A36-489A-BF58-6373912ACAE6}" destId="{FF10BEEA-FB3D-4DE5-BA56-A19DB37BBE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AF118A-7398-4581-8BFB-AF6E61A91425}">
      <dsp:nvSpPr>
        <dsp:cNvPr id="0" name=""/>
        <dsp:cNvSpPr/>
      </dsp:nvSpPr>
      <dsp:spPr>
        <a:xfrm>
          <a:off x="3132" y="203224"/>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Elisabeth Kubler-Ross: Stages of Grief</a:t>
          </a:r>
          <a:endParaRPr lang="en-US" sz="2300" kern="1200"/>
        </a:p>
      </dsp:txBody>
      <dsp:txXfrm>
        <a:off x="3132" y="203224"/>
        <a:ext cx="2485010" cy="1491006"/>
      </dsp:txXfrm>
    </dsp:sp>
    <dsp:sp modelId="{91065C28-5BEF-470D-958C-BB6B9DBFA4DC}">
      <dsp:nvSpPr>
        <dsp:cNvPr id="0" name=""/>
        <dsp:cNvSpPr/>
      </dsp:nvSpPr>
      <dsp:spPr>
        <a:xfrm>
          <a:off x="2736644" y="203224"/>
          <a:ext cx="2485010" cy="1491006"/>
        </a:xfrm>
        <a:prstGeom prst="rect">
          <a:avLst/>
        </a:prstGeom>
        <a:solidFill>
          <a:schemeClr val="accent2">
            <a:hueOff val="238878"/>
            <a:satOff val="-988"/>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Murray Parkes: Process of Grieving</a:t>
          </a:r>
          <a:endParaRPr lang="en-US" sz="2300" kern="1200"/>
        </a:p>
      </dsp:txBody>
      <dsp:txXfrm>
        <a:off x="2736644" y="203224"/>
        <a:ext cx="2485010" cy="1491006"/>
      </dsp:txXfrm>
    </dsp:sp>
    <dsp:sp modelId="{DB3383A2-7449-4C0B-B4D0-76470CF5B33D}">
      <dsp:nvSpPr>
        <dsp:cNvPr id="0" name=""/>
        <dsp:cNvSpPr/>
      </dsp:nvSpPr>
      <dsp:spPr>
        <a:xfrm>
          <a:off x="5470156" y="203224"/>
          <a:ext cx="2485010" cy="1491006"/>
        </a:xfrm>
        <a:prstGeom prst="rect">
          <a:avLst/>
        </a:prstGeom>
        <a:solidFill>
          <a:schemeClr val="accent2">
            <a:hueOff val="477755"/>
            <a:satOff val="-1975"/>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Bowlby: Attachment, Separation and Loss</a:t>
          </a:r>
          <a:endParaRPr lang="en-US" sz="2300" kern="1200"/>
        </a:p>
      </dsp:txBody>
      <dsp:txXfrm>
        <a:off x="5470156" y="203224"/>
        <a:ext cx="2485010" cy="1491006"/>
      </dsp:txXfrm>
    </dsp:sp>
    <dsp:sp modelId="{0EF73389-A2AF-4B6A-B6B0-BE003630ABC6}">
      <dsp:nvSpPr>
        <dsp:cNvPr id="0" name=""/>
        <dsp:cNvSpPr/>
      </dsp:nvSpPr>
      <dsp:spPr>
        <a:xfrm>
          <a:off x="8203668" y="203224"/>
          <a:ext cx="2485010" cy="1491006"/>
        </a:xfrm>
        <a:prstGeom prst="rect">
          <a:avLst/>
        </a:prstGeom>
        <a:solidFill>
          <a:schemeClr val="accent2">
            <a:hueOff val="716633"/>
            <a:satOff val="-296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Worden: Tasks of Mourning</a:t>
          </a:r>
          <a:endParaRPr lang="en-US" sz="2300" kern="1200"/>
        </a:p>
      </dsp:txBody>
      <dsp:txXfrm>
        <a:off x="8203668" y="203224"/>
        <a:ext cx="2485010" cy="1491006"/>
      </dsp:txXfrm>
    </dsp:sp>
    <dsp:sp modelId="{AFE03289-BA32-45C0-9302-56E04476B2E6}">
      <dsp:nvSpPr>
        <dsp:cNvPr id="0" name=""/>
        <dsp:cNvSpPr/>
      </dsp:nvSpPr>
      <dsp:spPr>
        <a:xfrm>
          <a:off x="1369888" y="1942732"/>
          <a:ext cx="2485010" cy="1491006"/>
        </a:xfrm>
        <a:prstGeom prst="rect">
          <a:avLst/>
        </a:prstGeom>
        <a:solidFill>
          <a:schemeClr val="accent2">
            <a:hueOff val="955511"/>
            <a:satOff val="-395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Stroebe and Schut: Dual Process Model</a:t>
          </a:r>
          <a:endParaRPr lang="en-US" sz="2300" kern="1200"/>
        </a:p>
      </dsp:txBody>
      <dsp:txXfrm>
        <a:off x="1369888" y="1942732"/>
        <a:ext cx="2485010" cy="1491006"/>
      </dsp:txXfrm>
    </dsp:sp>
    <dsp:sp modelId="{77F274D9-34A9-4F5D-B03B-E7AE30FC28C2}">
      <dsp:nvSpPr>
        <dsp:cNvPr id="0" name=""/>
        <dsp:cNvSpPr/>
      </dsp:nvSpPr>
      <dsp:spPr>
        <a:xfrm>
          <a:off x="4103400" y="1942732"/>
          <a:ext cx="2485010" cy="1491006"/>
        </a:xfrm>
        <a:prstGeom prst="rect">
          <a:avLst/>
        </a:prstGeom>
        <a:solidFill>
          <a:schemeClr val="accent2">
            <a:hueOff val="1194388"/>
            <a:satOff val="-4938"/>
            <a:lumOff val="6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Tonkin’s Model</a:t>
          </a:r>
          <a:endParaRPr lang="en-US" sz="2300" kern="1200"/>
        </a:p>
      </dsp:txBody>
      <dsp:txXfrm>
        <a:off x="4103400" y="1942732"/>
        <a:ext cx="2485010" cy="1491006"/>
      </dsp:txXfrm>
    </dsp:sp>
    <dsp:sp modelId="{1C7F60BC-AC30-4DE3-A32D-9F6FC0BD70ED}">
      <dsp:nvSpPr>
        <dsp:cNvPr id="0" name=""/>
        <dsp:cNvSpPr/>
      </dsp:nvSpPr>
      <dsp:spPr>
        <a:xfrm>
          <a:off x="6836912" y="1942732"/>
          <a:ext cx="2485010" cy="1491006"/>
        </a:xfrm>
        <a:prstGeom prst="rect">
          <a:avLst/>
        </a:prstGeom>
        <a:solidFill>
          <a:schemeClr val="accent2">
            <a:hueOff val="1433266"/>
            <a:satOff val="-592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Klass et al: Continuing Bonds</a:t>
          </a:r>
          <a:endParaRPr lang="en-US" sz="2300" kern="1200"/>
        </a:p>
      </dsp:txBody>
      <dsp:txXfrm>
        <a:off x="6836912" y="1942732"/>
        <a:ext cx="2485010" cy="1491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6B2DC-0FDA-4983-A9D8-7DF583B2A810}">
      <dsp:nvSpPr>
        <dsp:cNvPr id="0" name=""/>
        <dsp:cNvSpPr/>
      </dsp:nvSpPr>
      <dsp:spPr>
        <a:xfrm>
          <a:off x="751575" y="2127"/>
          <a:ext cx="2162427" cy="129745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1. Grief is rooted in attachment</a:t>
          </a:r>
          <a:endParaRPr lang="en-US" sz="1400" kern="1200"/>
        </a:p>
      </dsp:txBody>
      <dsp:txXfrm>
        <a:off x="751575" y="2127"/>
        <a:ext cx="2162427" cy="1297456"/>
      </dsp:txXfrm>
    </dsp:sp>
    <dsp:sp modelId="{594222E6-FC42-4E22-84EF-7A20B9F6EED0}">
      <dsp:nvSpPr>
        <dsp:cNvPr id="0" name=""/>
        <dsp:cNvSpPr/>
      </dsp:nvSpPr>
      <dsp:spPr>
        <a:xfrm>
          <a:off x="3130246" y="2127"/>
          <a:ext cx="2162427" cy="1297456"/>
        </a:xfrm>
        <a:prstGeom prst="rect">
          <a:avLst/>
        </a:prstGeom>
        <a:solidFill>
          <a:schemeClr val="accent2">
            <a:hueOff val="179158"/>
            <a:satOff val="-741"/>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Humans form strong emotional bonds (attachments) to caregivers and loved ones.</a:t>
          </a:r>
          <a:endParaRPr lang="en-US" sz="1400" kern="1200"/>
        </a:p>
      </dsp:txBody>
      <dsp:txXfrm>
        <a:off x="3130246" y="2127"/>
        <a:ext cx="2162427" cy="1297456"/>
      </dsp:txXfrm>
    </dsp:sp>
    <dsp:sp modelId="{DA8463D9-3947-418C-B320-626F2FFD07F1}">
      <dsp:nvSpPr>
        <dsp:cNvPr id="0" name=""/>
        <dsp:cNvSpPr/>
      </dsp:nvSpPr>
      <dsp:spPr>
        <a:xfrm>
          <a:off x="5508916" y="2127"/>
          <a:ext cx="2162427" cy="1297456"/>
        </a:xfrm>
        <a:prstGeom prst="rect">
          <a:avLst/>
        </a:prstGeom>
        <a:solidFill>
          <a:schemeClr val="accent2">
            <a:hueOff val="358317"/>
            <a:satOff val="-1481"/>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Bereavement occurs when an attachment figure is permanently lost</a:t>
          </a:r>
          <a:r>
            <a:rPr lang="en-GB" sz="1400" kern="1200"/>
            <a:t>.</a:t>
          </a:r>
          <a:endParaRPr lang="en-US" sz="1400" kern="1200"/>
        </a:p>
      </dsp:txBody>
      <dsp:txXfrm>
        <a:off x="5508916" y="2127"/>
        <a:ext cx="2162427" cy="1297456"/>
      </dsp:txXfrm>
    </dsp:sp>
    <dsp:sp modelId="{EA42C0ED-E490-4D64-A7C3-62984EE8B929}">
      <dsp:nvSpPr>
        <dsp:cNvPr id="0" name=""/>
        <dsp:cNvSpPr/>
      </dsp:nvSpPr>
      <dsp:spPr>
        <a:xfrm>
          <a:off x="7887587" y="2127"/>
          <a:ext cx="2162427" cy="1297456"/>
        </a:xfrm>
        <a:prstGeom prst="rect">
          <a:avLst/>
        </a:prstGeom>
        <a:solidFill>
          <a:schemeClr val="accent2">
            <a:hueOff val="537475"/>
            <a:satOff val="-222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pain of grief reflects how biologically important attachment is for survival.</a:t>
          </a:r>
          <a:endParaRPr lang="en-US" sz="1400" kern="1200"/>
        </a:p>
      </dsp:txBody>
      <dsp:txXfrm>
        <a:off x="7887587" y="2127"/>
        <a:ext cx="2162427" cy="1297456"/>
      </dsp:txXfrm>
    </dsp:sp>
    <dsp:sp modelId="{FD610A60-4AEB-45D4-9635-BFD220DE622A}">
      <dsp:nvSpPr>
        <dsp:cNvPr id="0" name=""/>
        <dsp:cNvSpPr/>
      </dsp:nvSpPr>
      <dsp:spPr>
        <a:xfrm>
          <a:off x="751575" y="1515827"/>
          <a:ext cx="2162427" cy="1297456"/>
        </a:xfrm>
        <a:prstGeom prst="rect">
          <a:avLst/>
        </a:prstGeom>
        <a:solidFill>
          <a:schemeClr val="accent2">
            <a:hueOff val="716633"/>
            <a:satOff val="-296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2. Grief is a normal, adaptive process</a:t>
          </a:r>
          <a:endParaRPr lang="en-US" sz="1400" kern="1200"/>
        </a:p>
      </dsp:txBody>
      <dsp:txXfrm>
        <a:off x="751575" y="1515827"/>
        <a:ext cx="2162427" cy="1297456"/>
      </dsp:txXfrm>
    </dsp:sp>
    <dsp:sp modelId="{5D360191-2508-4F18-8951-384A2020A2FB}">
      <dsp:nvSpPr>
        <dsp:cNvPr id="0" name=""/>
        <dsp:cNvSpPr/>
      </dsp:nvSpPr>
      <dsp:spPr>
        <a:xfrm>
          <a:off x="3130246" y="1515827"/>
          <a:ext cx="2162427" cy="1297456"/>
        </a:xfrm>
        <a:prstGeom prst="rect">
          <a:avLst/>
        </a:prstGeom>
        <a:solidFill>
          <a:schemeClr val="accent2">
            <a:hueOff val="895791"/>
            <a:satOff val="-3704"/>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Bowlby rejected the idea that prolonged grief is necessarily unhealthy.</a:t>
          </a:r>
          <a:endParaRPr lang="en-US" sz="1400" kern="1200"/>
        </a:p>
      </dsp:txBody>
      <dsp:txXfrm>
        <a:off x="3130246" y="1515827"/>
        <a:ext cx="2162427" cy="1297456"/>
      </dsp:txXfrm>
    </dsp:sp>
    <dsp:sp modelId="{99C52282-8724-44BE-AEBA-0D9D93BF305E}">
      <dsp:nvSpPr>
        <dsp:cNvPr id="0" name=""/>
        <dsp:cNvSpPr/>
      </dsp:nvSpPr>
      <dsp:spPr>
        <a:xfrm>
          <a:off x="5508916" y="1515827"/>
          <a:ext cx="2162427" cy="1297456"/>
        </a:xfrm>
        <a:prstGeom prst="rect">
          <a:avLst/>
        </a:prstGeom>
        <a:solidFill>
          <a:schemeClr val="accent2">
            <a:hueOff val="1074949"/>
            <a:satOff val="-4444"/>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 believed that </a:t>
          </a:r>
          <a:r>
            <a:rPr lang="en-GB" sz="1400" b="1" kern="1200"/>
            <a:t>strong emotional reactions (crying, yearning, anger)</a:t>
          </a:r>
          <a:r>
            <a:rPr lang="en-GB" sz="1400" kern="1200"/>
            <a:t> are normal and expected.</a:t>
          </a:r>
          <a:endParaRPr lang="en-US" sz="1400" kern="1200"/>
        </a:p>
      </dsp:txBody>
      <dsp:txXfrm>
        <a:off x="5508916" y="1515827"/>
        <a:ext cx="2162427" cy="1297456"/>
      </dsp:txXfrm>
    </dsp:sp>
    <dsp:sp modelId="{BC8F7EFB-E71F-43DC-B97A-7930CE0BAD03}">
      <dsp:nvSpPr>
        <dsp:cNvPr id="0" name=""/>
        <dsp:cNvSpPr/>
      </dsp:nvSpPr>
      <dsp:spPr>
        <a:xfrm>
          <a:off x="7887587" y="1515827"/>
          <a:ext cx="2162427" cy="1297456"/>
        </a:xfrm>
        <a:prstGeom prst="rect">
          <a:avLst/>
        </a:prstGeom>
        <a:solidFill>
          <a:schemeClr val="accent2">
            <a:hueOff val="1254108"/>
            <a:satOff val="-5185"/>
            <a:lumOff val="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Trying to avoid or block grief can lead to later psychological problems.</a:t>
          </a:r>
          <a:endParaRPr lang="en-US" sz="1400" kern="1200"/>
        </a:p>
      </dsp:txBody>
      <dsp:txXfrm>
        <a:off x="7887587" y="1515827"/>
        <a:ext cx="2162427" cy="1297456"/>
      </dsp:txXfrm>
    </dsp:sp>
    <dsp:sp modelId="{A40972BA-4957-4372-8C47-6952A772DF8F}">
      <dsp:nvSpPr>
        <dsp:cNvPr id="0" name=""/>
        <dsp:cNvSpPr/>
      </dsp:nvSpPr>
      <dsp:spPr>
        <a:xfrm>
          <a:off x="4319581" y="3029526"/>
          <a:ext cx="2162427" cy="1297456"/>
        </a:xfrm>
        <a:prstGeom prst="rect">
          <a:avLst/>
        </a:prstGeom>
        <a:solidFill>
          <a:schemeClr val="accent2">
            <a:hueOff val="1433266"/>
            <a:satOff val="-592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3. Stages / phases of grief</a:t>
          </a:r>
          <a:br>
            <a:rPr lang="en-GB" sz="1400" kern="1200" dirty="0"/>
          </a:br>
          <a:r>
            <a:rPr lang="en-GB" sz="1400" kern="1200" dirty="0"/>
            <a:t>Bowlby described </a:t>
          </a:r>
          <a:r>
            <a:rPr lang="en-GB" sz="1400" b="1" kern="1200" dirty="0"/>
            <a:t>four phases of mourning</a:t>
          </a:r>
          <a:r>
            <a:rPr lang="en-GB" sz="1400" kern="1200" dirty="0"/>
            <a:t> (not rigid stages, but common patterns)</a:t>
          </a:r>
          <a:endParaRPr lang="en-US" sz="1400" kern="1200" dirty="0"/>
        </a:p>
      </dsp:txBody>
      <dsp:txXfrm>
        <a:off x="4319581" y="3029526"/>
        <a:ext cx="2162427" cy="12974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0C702-2930-4E48-8C57-844F2440E4F8}">
      <dsp:nvSpPr>
        <dsp:cNvPr id="0" name=""/>
        <dsp:cNvSpPr/>
      </dsp:nvSpPr>
      <dsp:spPr>
        <a:xfrm>
          <a:off x="3111121" y="1165730"/>
          <a:ext cx="683475" cy="91440"/>
        </a:xfrm>
        <a:custGeom>
          <a:avLst/>
          <a:gdLst/>
          <a:ahLst/>
          <a:cxnLst/>
          <a:rect l="0" t="0" r="0" b="0"/>
          <a:pathLst>
            <a:path>
              <a:moveTo>
                <a:pt x="0" y="45720"/>
              </a:moveTo>
              <a:lnTo>
                <a:pt x="68347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35007" y="1207880"/>
        <a:ext cx="35703" cy="7140"/>
      </dsp:txXfrm>
    </dsp:sp>
    <dsp:sp modelId="{D67E5B65-2461-4DE1-A516-2A0403DAAE19}">
      <dsp:nvSpPr>
        <dsp:cNvPr id="0" name=""/>
        <dsp:cNvSpPr/>
      </dsp:nvSpPr>
      <dsp:spPr>
        <a:xfrm>
          <a:off x="8247" y="280048"/>
          <a:ext cx="3104674" cy="18628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132" tIns="159689" rIns="152132" bIns="159689" numCol="1" spcCol="1270" anchor="ctr" anchorCtr="0">
          <a:noAutofit/>
        </a:bodyPr>
        <a:lstStyle/>
        <a:p>
          <a:pPr marL="0" lvl="0" indent="0" algn="ctr" defTabSz="622300">
            <a:lnSpc>
              <a:spcPct val="90000"/>
            </a:lnSpc>
            <a:spcBef>
              <a:spcPct val="0"/>
            </a:spcBef>
            <a:spcAft>
              <a:spcPct val="35000"/>
            </a:spcAft>
            <a:buNone/>
          </a:pPr>
          <a:r>
            <a:rPr lang="en-GB" sz="1400" b="1" kern="1200" dirty="0"/>
            <a:t>4. Importance of early childhood loss</a:t>
          </a:r>
          <a:endParaRPr lang="en-US" sz="1400" kern="1200" dirty="0"/>
        </a:p>
      </dsp:txBody>
      <dsp:txXfrm>
        <a:off x="8247" y="280048"/>
        <a:ext cx="3104674" cy="1862804"/>
      </dsp:txXfrm>
    </dsp:sp>
    <dsp:sp modelId="{9B1020F9-4E2C-449D-8F82-A224A2291F9C}">
      <dsp:nvSpPr>
        <dsp:cNvPr id="0" name=""/>
        <dsp:cNvSpPr/>
      </dsp:nvSpPr>
      <dsp:spPr>
        <a:xfrm>
          <a:off x="6929871" y="1165730"/>
          <a:ext cx="683475" cy="91440"/>
        </a:xfrm>
        <a:custGeom>
          <a:avLst/>
          <a:gdLst/>
          <a:ahLst/>
          <a:cxnLst/>
          <a:rect l="0" t="0" r="0" b="0"/>
          <a:pathLst>
            <a:path>
              <a:moveTo>
                <a:pt x="0" y="45720"/>
              </a:moveTo>
              <a:lnTo>
                <a:pt x="68347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53756" y="1207880"/>
        <a:ext cx="35703" cy="7140"/>
      </dsp:txXfrm>
    </dsp:sp>
    <dsp:sp modelId="{8FF4956E-B9F7-4EEC-9172-724C7D39020C}">
      <dsp:nvSpPr>
        <dsp:cNvPr id="0" name=""/>
        <dsp:cNvSpPr/>
      </dsp:nvSpPr>
      <dsp:spPr>
        <a:xfrm>
          <a:off x="3826996" y="280048"/>
          <a:ext cx="3104674" cy="186280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132" tIns="159689" rIns="152132" bIns="159689" numCol="1" spcCol="1270" anchor="t" anchorCtr="0">
          <a:noAutofit/>
        </a:bodyPr>
        <a:lstStyle/>
        <a:p>
          <a:pPr marL="0" lvl="0" indent="0" algn="l" defTabSz="622300">
            <a:lnSpc>
              <a:spcPct val="90000"/>
            </a:lnSpc>
            <a:spcBef>
              <a:spcPct val="0"/>
            </a:spcBef>
            <a:spcAft>
              <a:spcPct val="35000"/>
            </a:spcAft>
            <a:buNone/>
          </a:pPr>
          <a:r>
            <a:rPr lang="en-GB" sz="1400" kern="1200"/>
            <a:t>Bowlby emphasized that </a:t>
          </a:r>
          <a:r>
            <a:rPr lang="en-GB" sz="1400" b="1" kern="1200"/>
            <a:t>loss or separation in childhood</a:t>
          </a:r>
          <a:r>
            <a:rPr lang="en-GB" sz="1400" kern="1200"/>
            <a:t> (especially without adequate emotional support) can:</a:t>
          </a:r>
          <a:endParaRPr lang="en-US" sz="1400" kern="1200"/>
        </a:p>
        <a:p>
          <a:pPr marL="57150" lvl="1" indent="-57150" algn="l" defTabSz="488950">
            <a:lnSpc>
              <a:spcPct val="90000"/>
            </a:lnSpc>
            <a:spcBef>
              <a:spcPct val="0"/>
            </a:spcBef>
            <a:spcAft>
              <a:spcPct val="15000"/>
            </a:spcAft>
            <a:buChar char="•"/>
          </a:pPr>
          <a:r>
            <a:rPr lang="en-GB" sz="1100" kern="1200"/>
            <a:t>Disrupt attachment security</a:t>
          </a:r>
          <a:endParaRPr lang="en-US" sz="1100" kern="1200"/>
        </a:p>
        <a:p>
          <a:pPr marL="57150" lvl="1" indent="-57150" algn="l" defTabSz="488950">
            <a:lnSpc>
              <a:spcPct val="90000"/>
            </a:lnSpc>
            <a:spcBef>
              <a:spcPct val="0"/>
            </a:spcBef>
            <a:spcAft>
              <a:spcPct val="15000"/>
            </a:spcAft>
            <a:buChar char="•"/>
          </a:pPr>
          <a:r>
            <a:rPr lang="en-GB" sz="1100" kern="1200"/>
            <a:t>Increase risk of depression, anxiety, and relationship difficulties later in life</a:t>
          </a:r>
          <a:endParaRPr lang="en-US" sz="1100" kern="1200"/>
        </a:p>
      </dsp:txBody>
      <dsp:txXfrm>
        <a:off x="3826996" y="280048"/>
        <a:ext cx="3104674" cy="1862804"/>
      </dsp:txXfrm>
    </dsp:sp>
    <dsp:sp modelId="{37930AD3-3D5F-4770-9BC8-2359CBC1B2F1}">
      <dsp:nvSpPr>
        <dsp:cNvPr id="0" name=""/>
        <dsp:cNvSpPr/>
      </dsp:nvSpPr>
      <dsp:spPr>
        <a:xfrm>
          <a:off x="1560584" y="2141052"/>
          <a:ext cx="7637498" cy="683475"/>
        </a:xfrm>
        <a:custGeom>
          <a:avLst/>
          <a:gdLst/>
          <a:ahLst/>
          <a:cxnLst/>
          <a:rect l="0" t="0" r="0" b="0"/>
          <a:pathLst>
            <a:path>
              <a:moveTo>
                <a:pt x="7637498" y="0"/>
              </a:moveTo>
              <a:lnTo>
                <a:pt x="7637498" y="358837"/>
              </a:lnTo>
              <a:lnTo>
                <a:pt x="0" y="358837"/>
              </a:lnTo>
              <a:lnTo>
                <a:pt x="0" y="683475"/>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87563" y="2479220"/>
        <a:ext cx="383540" cy="7140"/>
      </dsp:txXfrm>
    </dsp:sp>
    <dsp:sp modelId="{E1A639F5-0836-4EE8-8829-A0F647FFF1B3}">
      <dsp:nvSpPr>
        <dsp:cNvPr id="0" name=""/>
        <dsp:cNvSpPr/>
      </dsp:nvSpPr>
      <dsp:spPr>
        <a:xfrm>
          <a:off x="7645746" y="280048"/>
          <a:ext cx="3104674" cy="186280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132" tIns="159689" rIns="152132" bIns="159689" numCol="1" spcCol="1270" anchor="ctr" anchorCtr="0">
          <a:noAutofit/>
        </a:bodyPr>
        <a:lstStyle/>
        <a:p>
          <a:pPr marL="0" lvl="0" indent="0" algn="ctr" defTabSz="622300">
            <a:lnSpc>
              <a:spcPct val="90000"/>
            </a:lnSpc>
            <a:spcBef>
              <a:spcPct val="0"/>
            </a:spcBef>
            <a:spcAft>
              <a:spcPct val="35000"/>
            </a:spcAft>
            <a:buNone/>
          </a:pPr>
          <a:r>
            <a:rPr lang="en-GB" sz="1400" kern="1200"/>
            <a:t>He strongly opposed practices like separating grieving children from caregivers “to protect them.”</a:t>
          </a:r>
          <a:endParaRPr lang="en-US" sz="1400" kern="1200"/>
        </a:p>
      </dsp:txBody>
      <dsp:txXfrm>
        <a:off x="7645746" y="280048"/>
        <a:ext cx="3104674" cy="1862804"/>
      </dsp:txXfrm>
    </dsp:sp>
    <dsp:sp modelId="{D3BD25DF-8796-443E-B455-5DEAF4A807D5}">
      <dsp:nvSpPr>
        <dsp:cNvPr id="0" name=""/>
        <dsp:cNvSpPr/>
      </dsp:nvSpPr>
      <dsp:spPr>
        <a:xfrm>
          <a:off x="3111121" y="3742610"/>
          <a:ext cx="683475" cy="91440"/>
        </a:xfrm>
        <a:custGeom>
          <a:avLst/>
          <a:gdLst/>
          <a:ahLst/>
          <a:cxnLst/>
          <a:rect l="0" t="0" r="0" b="0"/>
          <a:pathLst>
            <a:path>
              <a:moveTo>
                <a:pt x="0" y="45720"/>
              </a:moveTo>
              <a:lnTo>
                <a:pt x="683475"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35007" y="3784759"/>
        <a:ext cx="35703" cy="7140"/>
      </dsp:txXfrm>
    </dsp:sp>
    <dsp:sp modelId="{6B406ECC-9AF1-4866-9463-3FC6CBBA3ECC}">
      <dsp:nvSpPr>
        <dsp:cNvPr id="0" name=""/>
        <dsp:cNvSpPr/>
      </dsp:nvSpPr>
      <dsp:spPr>
        <a:xfrm>
          <a:off x="8247" y="2856928"/>
          <a:ext cx="3104674" cy="186280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132" tIns="159689" rIns="152132" bIns="159689" numCol="1" spcCol="1270" anchor="ctr" anchorCtr="0">
          <a:noAutofit/>
        </a:bodyPr>
        <a:lstStyle/>
        <a:p>
          <a:pPr marL="0" lvl="0" indent="0" algn="ctr" defTabSz="622300">
            <a:lnSpc>
              <a:spcPct val="90000"/>
            </a:lnSpc>
            <a:spcBef>
              <a:spcPct val="0"/>
            </a:spcBef>
            <a:spcAft>
              <a:spcPct val="35000"/>
            </a:spcAft>
            <a:buNone/>
          </a:pPr>
          <a:r>
            <a:rPr lang="en-GB" sz="1400" b="1" kern="1200" dirty="0"/>
            <a:t>5. Continuing bonds</a:t>
          </a:r>
          <a:endParaRPr lang="en-US" sz="1400" kern="1200" dirty="0"/>
        </a:p>
      </dsp:txBody>
      <dsp:txXfrm>
        <a:off x="8247" y="2856928"/>
        <a:ext cx="3104674" cy="1862804"/>
      </dsp:txXfrm>
    </dsp:sp>
    <dsp:sp modelId="{986E2A5C-21AB-4A49-A439-08386C73FB1B}">
      <dsp:nvSpPr>
        <dsp:cNvPr id="0" name=""/>
        <dsp:cNvSpPr/>
      </dsp:nvSpPr>
      <dsp:spPr>
        <a:xfrm>
          <a:off x="6929871" y="3742610"/>
          <a:ext cx="683475" cy="91440"/>
        </a:xfrm>
        <a:custGeom>
          <a:avLst/>
          <a:gdLst/>
          <a:ahLst/>
          <a:cxnLst/>
          <a:rect l="0" t="0" r="0" b="0"/>
          <a:pathLst>
            <a:path>
              <a:moveTo>
                <a:pt x="0" y="45720"/>
              </a:moveTo>
              <a:lnTo>
                <a:pt x="68347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53756" y="3784759"/>
        <a:ext cx="35703" cy="7140"/>
      </dsp:txXfrm>
    </dsp:sp>
    <dsp:sp modelId="{5E7644EA-1A39-47C8-8370-D3417E2E29EC}">
      <dsp:nvSpPr>
        <dsp:cNvPr id="0" name=""/>
        <dsp:cNvSpPr/>
      </dsp:nvSpPr>
      <dsp:spPr>
        <a:xfrm>
          <a:off x="3826996" y="2856928"/>
          <a:ext cx="3104674" cy="186280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132" tIns="159689" rIns="152132" bIns="159689" numCol="1" spcCol="1270" anchor="ctr" anchorCtr="0">
          <a:noAutofit/>
        </a:bodyPr>
        <a:lstStyle/>
        <a:p>
          <a:pPr marL="0" lvl="0" indent="0" algn="ctr" defTabSz="622300">
            <a:lnSpc>
              <a:spcPct val="90000"/>
            </a:lnSpc>
            <a:spcBef>
              <a:spcPct val="0"/>
            </a:spcBef>
            <a:spcAft>
              <a:spcPct val="35000"/>
            </a:spcAft>
            <a:buNone/>
          </a:pPr>
          <a:r>
            <a:rPr lang="en-GB" sz="1400" kern="1200"/>
            <a:t>Bowlby believed healthy grieving does </a:t>
          </a:r>
          <a:r>
            <a:rPr lang="en-GB" sz="1400" b="1" kern="1200"/>
            <a:t>not</a:t>
          </a:r>
          <a:r>
            <a:rPr lang="en-GB" sz="1400" kern="1200"/>
            <a:t> mean forgetting the deceased.</a:t>
          </a:r>
          <a:endParaRPr lang="en-US" sz="1400" kern="1200"/>
        </a:p>
      </dsp:txBody>
      <dsp:txXfrm>
        <a:off x="3826996" y="2856928"/>
        <a:ext cx="3104674" cy="1862804"/>
      </dsp:txXfrm>
    </dsp:sp>
    <dsp:sp modelId="{D5D92286-67A4-480B-B34A-2549880061F5}">
      <dsp:nvSpPr>
        <dsp:cNvPr id="0" name=""/>
        <dsp:cNvSpPr/>
      </dsp:nvSpPr>
      <dsp:spPr>
        <a:xfrm>
          <a:off x="7645746" y="2856928"/>
          <a:ext cx="3104674" cy="18628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132" tIns="159689" rIns="152132" bIns="159689" numCol="1" spcCol="1270" anchor="ctr" anchorCtr="0">
          <a:noAutofit/>
        </a:bodyPr>
        <a:lstStyle/>
        <a:p>
          <a:pPr marL="0" lvl="0" indent="0" algn="ctr" defTabSz="622300">
            <a:lnSpc>
              <a:spcPct val="90000"/>
            </a:lnSpc>
            <a:spcBef>
              <a:spcPct val="0"/>
            </a:spcBef>
            <a:spcAft>
              <a:spcPct val="35000"/>
            </a:spcAft>
            <a:buNone/>
          </a:pPr>
          <a:r>
            <a:rPr lang="en-GB" sz="1400" kern="1200"/>
            <a:t>Instead, people gradually </a:t>
          </a:r>
          <a:r>
            <a:rPr lang="en-GB" sz="1400" b="1" kern="1200"/>
            <a:t>reorganize their internal attachment</a:t>
          </a:r>
          <a:r>
            <a:rPr lang="en-GB" sz="1400" kern="1200"/>
            <a:t> to the person who died.</a:t>
          </a:r>
          <a:endParaRPr lang="en-US" sz="1400" kern="1200"/>
        </a:p>
      </dsp:txBody>
      <dsp:txXfrm>
        <a:off x="7645746" y="2856928"/>
        <a:ext cx="3104674" cy="18628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D8BB1-E0B0-4268-8535-8FC4305E5B96}">
      <dsp:nvSpPr>
        <dsp:cNvPr id="0" name=""/>
        <dsp:cNvSpPr/>
      </dsp:nvSpPr>
      <dsp:spPr>
        <a:xfrm>
          <a:off x="208" y="357141"/>
          <a:ext cx="2521555" cy="3025866"/>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9074" tIns="0" rIns="249074" bIns="330200" numCol="1" spcCol="1270" anchor="t" anchorCtr="0">
          <a:noAutofit/>
        </a:bodyPr>
        <a:lstStyle/>
        <a:p>
          <a:pPr marL="0" lvl="0" indent="0" algn="l" defTabSz="622300">
            <a:lnSpc>
              <a:spcPct val="90000"/>
            </a:lnSpc>
            <a:spcBef>
              <a:spcPct val="0"/>
            </a:spcBef>
            <a:spcAft>
              <a:spcPct val="35000"/>
            </a:spcAft>
            <a:buNone/>
          </a:pPr>
          <a:r>
            <a:rPr lang="en-GB" sz="1400" b="1" kern="1200"/>
            <a:t>Attachment Theory</a:t>
          </a:r>
          <a:r>
            <a:rPr lang="en-GB" sz="1400" kern="1200"/>
            <a:t>: Rooted in John Bowlby's work, it highlights how strong emotional bonds (attachments) influence grief reactions.</a:t>
          </a:r>
          <a:endParaRPr lang="en-US" sz="1400" kern="1200"/>
        </a:p>
      </dsp:txBody>
      <dsp:txXfrm>
        <a:off x="208" y="1567488"/>
        <a:ext cx="2521555" cy="1815519"/>
      </dsp:txXfrm>
    </dsp:sp>
    <dsp:sp modelId="{A7C537D3-4B74-437B-ABF8-88D36F9F4AAD}">
      <dsp:nvSpPr>
        <dsp:cNvPr id="0" name=""/>
        <dsp:cNvSpPr/>
      </dsp:nvSpPr>
      <dsp:spPr>
        <a:xfrm>
          <a:off x="208" y="357141"/>
          <a:ext cx="2521555" cy="121034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9074" tIns="165100" rIns="249074" bIns="165100" numCol="1" spcCol="1270" anchor="ctr" anchorCtr="0">
          <a:noAutofit/>
        </a:bodyPr>
        <a:lstStyle/>
        <a:p>
          <a:pPr marL="0" lvl="0" indent="0" algn="l" defTabSz="2755900">
            <a:lnSpc>
              <a:spcPct val="90000"/>
            </a:lnSpc>
            <a:spcBef>
              <a:spcPct val="0"/>
            </a:spcBef>
            <a:spcAft>
              <a:spcPct val="35000"/>
            </a:spcAft>
            <a:buNone/>
          </a:pPr>
          <a:r>
            <a:rPr lang="en-US" sz="6200" kern="1200"/>
            <a:t>01</a:t>
          </a:r>
        </a:p>
      </dsp:txBody>
      <dsp:txXfrm>
        <a:off x="208" y="357141"/>
        <a:ext cx="2521555" cy="1210346"/>
      </dsp:txXfrm>
    </dsp:sp>
    <dsp:sp modelId="{8F84DDF5-91E0-4B68-B088-6644FFE5B70A}">
      <dsp:nvSpPr>
        <dsp:cNvPr id="0" name=""/>
        <dsp:cNvSpPr/>
      </dsp:nvSpPr>
      <dsp:spPr>
        <a:xfrm>
          <a:off x="2723488" y="357141"/>
          <a:ext cx="2521555" cy="3025866"/>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9074" tIns="0" rIns="249074" bIns="330200" numCol="1" spcCol="1270" anchor="t" anchorCtr="0">
          <a:noAutofit/>
        </a:bodyPr>
        <a:lstStyle/>
        <a:p>
          <a:pPr marL="0" lvl="0" indent="0" algn="l" defTabSz="622300">
            <a:lnSpc>
              <a:spcPct val="90000"/>
            </a:lnSpc>
            <a:spcBef>
              <a:spcPct val="0"/>
            </a:spcBef>
            <a:spcAft>
              <a:spcPct val="35000"/>
            </a:spcAft>
            <a:buNone/>
          </a:pPr>
          <a:r>
            <a:rPr lang="en-GB" sz="1400" b="1" kern="1200"/>
            <a:t>Individual Experience</a:t>
          </a:r>
          <a:r>
            <a:rPr lang="en-GB" sz="1400" kern="1200"/>
            <a:t>: Acknowledges that personal history, the nature of the relationship, and circumstances shape the grieving journey.</a:t>
          </a:r>
          <a:endParaRPr lang="en-US" sz="1400" kern="1200"/>
        </a:p>
      </dsp:txBody>
      <dsp:txXfrm>
        <a:off x="2723488" y="1567488"/>
        <a:ext cx="2521555" cy="1815519"/>
      </dsp:txXfrm>
    </dsp:sp>
    <dsp:sp modelId="{B1CE37A9-975D-45C9-BAAA-6D53B415612C}">
      <dsp:nvSpPr>
        <dsp:cNvPr id="0" name=""/>
        <dsp:cNvSpPr/>
      </dsp:nvSpPr>
      <dsp:spPr>
        <a:xfrm>
          <a:off x="2723488" y="357141"/>
          <a:ext cx="2521555" cy="121034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9074" tIns="165100" rIns="249074" bIns="165100" numCol="1" spcCol="1270" anchor="ctr" anchorCtr="0">
          <a:noAutofit/>
        </a:bodyPr>
        <a:lstStyle/>
        <a:p>
          <a:pPr marL="0" lvl="0" indent="0" algn="l" defTabSz="2755900">
            <a:lnSpc>
              <a:spcPct val="90000"/>
            </a:lnSpc>
            <a:spcBef>
              <a:spcPct val="0"/>
            </a:spcBef>
            <a:spcAft>
              <a:spcPct val="35000"/>
            </a:spcAft>
            <a:buNone/>
          </a:pPr>
          <a:r>
            <a:rPr lang="en-US" sz="6200" kern="1200"/>
            <a:t>02</a:t>
          </a:r>
        </a:p>
      </dsp:txBody>
      <dsp:txXfrm>
        <a:off x="2723488" y="357141"/>
        <a:ext cx="2521555" cy="1210346"/>
      </dsp:txXfrm>
    </dsp:sp>
    <dsp:sp modelId="{331C3E25-7273-45BF-9448-0E738C7437A9}">
      <dsp:nvSpPr>
        <dsp:cNvPr id="0" name=""/>
        <dsp:cNvSpPr/>
      </dsp:nvSpPr>
      <dsp:spPr>
        <a:xfrm>
          <a:off x="5446768" y="357141"/>
          <a:ext cx="2521555" cy="3025866"/>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9074" tIns="0" rIns="249074" bIns="330200" numCol="1" spcCol="1270" anchor="t" anchorCtr="0">
          <a:noAutofit/>
        </a:bodyPr>
        <a:lstStyle/>
        <a:p>
          <a:pPr marL="0" lvl="0" indent="0" algn="l" defTabSz="622300">
            <a:lnSpc>
              <a:spcPct val="90000"/>
            </a:lnSpc>
            <a:spcBef>
              <a:spcPct val="0"/>
            </a:spcBef>
            <a:spcAft>
              <a:spcPct val="35000"/>
            </a:spcAft>
            <a:buNone/>
          </a:pPr>
          <a:r>
            <a:rPr lang="en-GB" sz="1400" b="1" kern="1200"/>
            <a:t>Non-Linear Process</a:t>
          </a:r>
          <a:r>
            <a:rPr lang="en-GB" sz="1400" kern="1200"/>
            <a:t>: While a sequence is described, individuals may move through phases at different speeds, skip some, or revisit earlier stages.</a:t>
          </a:r>
          <a:endParaRPr lang="en-US" sz="1400" kern="1200"/>
        </a:p>
      </dsp:txBody>
      <dsp:txXfrm>
        <a:off x="5446768" y="1567488"/>
        <a:ext cx="2521555" cy="1815519"/>
      </dsp:txXfrm>
    </dsp:sp>
    <dsp:sp modelId="{C135F592-37D4-4614-8749-B70B9D565593}">
      <dsp:nvSpPr>
        <dsp:cNvPr id="0" name=""/>
        <dsp:cNvSpPr/>
      </dsp:nvSpPr>
      <dsp:spPr>
        <a:xfrm>
          <a:off x="5446768" y="357141"/>
          <a:ext cx="2521555" cy="121034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9074" tIns="165100" rIns="249074" bIns="165100" numCol="1" spcCol="1270" anchor="ctr" anchorCtr="0">
          <a:noAutofit/>
        </a:bodyPr>
        <a:lstStyle/>
        <a:p>
          <a:pPr marL="0" lvl="0" indent="0" algn="l" defTabSz="2755900">
            <a:lnSpc>
              <a:spcPct val="90000"/>
            </a:lnSpc>
            <a:spcBef>
              <a:spcPct val="0"/>
            </a:spcBef>
            <a:spcAft>
              <a:spcPct val="35000"/>
            </a:spcAft>
            <a:buNone/>
          </a:pPr>
          <a:r>
            <a:rPr lang="en-US" sz="6200" kern="1200"/>
            <a:t>03</a:t>
          </a:r>
        </a:p>
      </dsp:txBody>
      <dsp:txXfrm>
        <a:off x="5446768" y="357141"/>
        <a:ext cx="2521555" cy="1210346"/>
      </dsp:txXfrm>
    </dsp:sp>
    <dsp:sp modelId="{FBCC89C7-34FA-4F4D-9980-6BA14BF6A085}">
      <dsp:nvSpPr>
        <dsp:cNvPr id="0" name=""/>
        <dsp:cNvSpPr/>
      </dsp:nvSpPr>
      <dsp:spPr>
        <a:xfrm>
          <a:off x="8170047" y="357141"/>
          <a:ext cx="2521555" cy="3025866"/>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9074" tIns="0" rIns="249074" bIns="330200" numCol="1" spcCol="1270" anchor="t" anchorCtr="0">
          <a:noAutofit/>
        </a:bodyPr>
        <a:lstStyle/>
        <a:p>
          <a:pPr marL="0" lvl="0" indent="0" algn="l" defTabSz="622300">
            <a:lnSpc>
              <a:spcPct val="90000"/>
            </a:lnSpc>
            <a:spcBef>
              <a:spcPct val="0"/>
            </a:spcBef>
            <a:spcAft>
              <a:spcPct val="35000"/>
            </a:spcAft>
            <a:buNone/>
          </a:pPr>
          <a:r>
            <a:rPr lang="en-GB" sz="1400" b="1" kern="1200"/>
            <a:t>Love and Loss</a:t>
          </a:r>
          <a:r>
            <a:rPr lang="en-GB" sz="1400" kern="1200"/>
            <a:t>: Parkes saw loving and grieving as interconnected, with deep love creating the potential for profound grief. </a:t>
          </a:r>
          <a:endParaRPr lang="en-US" sz="1400" kern="1200"/>
        </a:p>
      </dsp:txBody>
      <dsp:txXfrm>
        <a:off x="8170047" y="1567488"/>
        <a:ext cx="2521555" cy="1815519"/>
      </dsp:txXfrm>
    </dsp:sp>
    <dsp:sp modelId="{7C380DFE-F2E1-414B-AE98-D570EF495933}">
      <dsp:nvSpPr>
        <dsp:cNvPr id="0" name=""/>
        <dsp:cNvSpPr/>
      </dsp:nvSpPr>
      <dsp:spPr>
        <a:xfrm>
          <a:off x="8170047" y="357141"/>
          <a:ext cx="2521555" cy="121034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9074" tIns="165100" rIns="249074" bIns="165100" numCol="1" spcCol="1270" anchor="ctr" anchorCtr="0">
          <a:noAutofit/>
        </a:bodyPr>
        <a:lstStyle/>
        <a:p>
          <a:pPr marL="0" lvl="0" indent="0" algn="l" defTabSz="2755900">
            <a:lnSpc>
              <a:spcPct val="90000"/>
            </a:lnSpc>
            <a:spcBef>
              <a:spcPct val="0"/>
            </a:spcBef>
            <a:spcAft>
              <a:spcPct val="35000"/>
            </a:spcAft>
            <a:buNone/>
          </a:pPr>
          <a:r>
            <a:rPr lang="en-US" sz="6200" kern="1200"/>
            <a:t>04</a:t>
          </a:r>
        </a:p>
      </dsp:txBody>
      <dsp:txXfrm>
        <a:off x="8170047" y="357141"/>
        <a:ext cx="2521555" cy="12103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CA734-D762-4716-A650-32D39D49F27F}">
      <dsp:nvSpPr>
        <dsp:cNvPr id="0" name=""/>
        <dsp:cNvSpPr/>
      </dsp:nvSpPr>
      <dsp:spPr>
        <a:xfrm>
          <a:off x="0" y="308969"/>
          <a:ext cx="4734965" cy="9336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Tasks of Mourning</a:t>
          </a:r>
        </a:p>
      </dsp:txBody>
      <dsp:txXfrm>
        <a:off x="45578" y="354547"/>
        <a:ext cx="4643809" cy="842504"/>
      </dsp:txXfrm>
    </dsp:sp>
    <dsp:sp modelId="{CB16931A-53DC-4540-9BC9-25E140232D1A}">
      <dsp:nvSpPr>
        <dsp:cNvPr id="0" name=""/>
        <dsp:cNvSpPr/>
      </dsp:nvSpPr>
      <dsp:spPr>
        <a:xfrm>
          <a:off x="0" y="1242629"/>
          <a:ext cx="4734965" cy="2084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5" tIns="48260" rIns="270256" bIns="48260" numCol="1" spcCol="1270" anchor="t" anchorCtr="0">
          <a:noAutofit/>
        </a:bodyPr>
        <a:lstStyle/>
        <a:p>
          <a:pPr marL="285750" lvl="1" indent="-285750" algn="l" defTabSz="1333500">
            <a:lnSpc>
              <a:spcPct val="90000"/>
            </a:lnSpc>
            <a:spcBef>
              <a:spcPct val="0"/>
            </a:spcBef>
            <a:spcAft>
              <a:spcPct val="20000"/>
            </a:spcAft>
            <a:buChar char="•"/>
          </a:pPr>
          <a:r>
            <a:rPr lang="en-GB" sz="3000" kern="1200" dirty="0"/>
            <a:t>Accept</a:t>
          </a:r>
        </a:p>
        <a:p>
          <a:pPr marL="285750" lvl="1" indent="-285750" algn="l" defTabSz="1333500">
            <a:lnSpc>
              <a:spcPct val="90000"/>
            </a:lnSpc>
            <a:spcBef>
              <a:spcPct val="0"/>
            </a:spcBef>
            <a:spcAft>
              <a:spcPct val="20000"/>
            </a:spcAft>
            <a:buChar char="•"/>
          </a:pPr>
          <a:r>
            <a:rPr lang="en-GB" sz="3000" kern="1200"/>
            <a:t>Experience </a:t>
          </a:r>
        </a:p>
        <a:p>
          <a:pPr marL="285750" lvl="1" indent="-285750" algn="l" defTabSz="1333500">
            <a:lnSpc>
              <a:spcPct val="90000"/>
            </a:lnSpc>
            <a:spcBef>
              <a:spcPct val="0"/>
            </a:spcBef>
            <a:spcAft>
              <a:spcPct val="20000"/>
            </a:spcAft>
            <a:buChar char="•"/>
          </a:pPr>
          <a:r>
            <a:rPr lang="en-GB" sz="3000" kern="1200"/>
            <a:t>Adjust</a:t>
          </a:r>
        </a:p>
        <a:p>
          <a:pPr marL="285750" lvl="1" indent="-285750" algn="l" defTabSz="1333500">
            <a:lnSpc>
              <a:spcPct val="90000"/>
            </a:lnSpc>
            <a:spcBef>
              <a:spcPct val="0"/>
            </a:spcBef>
            <a:spcAft>
              <a:spcPct val="20000"/>
            </a:spcAft>
            <a:buChar char="•"/>
          </a:pPr>
          <a:r>
            <a:rPr lang="en-GB" sz="3000" kern="1200"/>
            <a:t>Relocation</a:t>
          </a:r>
        </a:p>
      </dsp:txBody>
      <dsp:txXfrm>
        <a:off x="0" y="1242629"/>
        <a:ext cx="4734965" cy="20844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52D58-A982-41AC-B91B-A7A9B68E03D1}">
      <dsp:nvSpPr>
        <dsp:cNvPr id="0" name=""/>
        <dsp:cNvSpPr/>
      </dsp:nvSpPr>
      <dsp:spPr>
        <a:xfrm>
          <a:off x="5014189" y="1055333"/>
          <a:ext cx="813403" cy="91440"/>
        </a:xfrm>
        <a:custGeom>
          <a:avLst/>
          <a:gdLst/>
          <a:ahLst/>
          <a:cxnLst/>
          <a:rect l="0" t="0" r="0" b="0"/>
          <a:pathLst>
            <a:path>
              <a:moveTo>
                <a:pt x="0" y="45720"/>
              </a:moveTo>
              <a:lnTo>
                <a:pt x="81340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99791" y="1096833"/>
        <a:ext cx="42200" cy="8440"/>
      </dsp:txXfrm>
    </dsp:sp>
    <dsp:sp modelId="{68FD9BD3-8677-4351-8AA8-5B2F723798A4}">
      <dsp:nvSpPr>
        <dsp:cNvPr id="0" name=""/>
        <dsp:cNvSpPr/>
      </dsp:nvSpPr>
      <dsp:spPr>
        <a:xfrm>
          <a:off x="1346407" y="179"/>
          <a:ext cx="3669582" cy="2201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813" tIns="188745" rIns="179813" bIns="188745" numCol="1" spcCol="1270" anchor="ctr" anchorCtr="0">
          <a:noAutofit/>
        </a:bodyPr>
        <a:lstStyle/>
        <a:p>
          <a:pPr marL="0" lvl="0" indent="0" algn="ctr" defTabSz="800100">
            <a:lnSpc>
              <a:spcPct val="90000"/>
            </a:lnSpc>
            <a:spcBef>
              <a:spcPct val="0"/>
            </a:spcBef>
            <a:spcAft>
              <a:spcPct val="35000"/>
            </a:spcAft>
            <a:buNone/>
          </a:pPr>
          <a:r>
            <a:rPr lang="en-GB" sz="1800" b="1" kern="1200" dirty="0"/>
            <a:t>Klass, Silverman, and Nickman (1996)</a:t>
          </a:r>
          <a:r>
            <a:rPr lang="en-GB" sz="1800" kern="1200" dirty="0"/>
            <a:t> proposed the </a:t>
          </a:r>
          <a:r>
            <a:rPr lang="en-GB" sz="1800" b="1" kern="1200" dirty="0"/>
            <a:t>Continuing Bonds</a:t>
          </a:r>
          <a:r>
            <a:rPr lang="en-GB" sz="1800" kern="1200" dirty="0"/>
            <a:t> theory of </a:t>
          </a:r>
          <a:r>
            <a:rPr lang="en-GB" sz="1800" kern="1200"/>
            <a:t>grief.</a:t>
          </a:r>
          <a:endParaRPr lang="en-US" sz="1800" kern="1200" dirty="0"/>
        </a:p>
      </dsp:txBody>
      <dsp:txXfrm>
        <a:off x="1346407" y="179"/>
        <a:ext cx="3669582" cy="2201749"/>
      </dsp:txXfrm>
    </dsp:sp>
    <dsp:sp modelId="{4E3F31F4-F854-4C3C-869C-1AAA627F4099}">
      <dsp:nvSpPr>
        <dsp:cNvPr id="0" name=""/>
        <dsp:cNvSpPr/>
      </dsp:nvSpPr>
      <dsp:spPr>
        <a:xfrm>
          <a:off x="3181198" y="2200128"/>
          <a:ext cx="4513586" cy="813403"/>
        </a:xfrm>
        <a:custGeom>
          <a:avLst/>
          <a:gdLst/>
          <a:ahLst/>
          <a:cxnLst/>
          <a:rect l="0" t="0" r="0" b="0"/>
          <a:pathLst>
            <a:path>
              <a:moveTo>
                <a:pt x="4513586" y="0"/>
              </a:moveTo>
              <a:lnTo>
                <a:pt x="4513586" y="423801"/>
              </a:lnTo>
              <a:lnTo>
                <a:pt x="0" y="423801"/>
              </a:lnTo>
              <a:lnTo>
                <a:pt x="0" y="81340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23196" y="2602610"/>
        <a:ext cx="229590" cy="8440"/>
      </dsp:txXfrm>
    </dsp:sp>
    <dsp:sp modelId="{CF98BC23-663E-46EB-836D-695210984FB8}">
      <dsp:nvSpPr>
        <dsp:cNvPr id="0" name=""/>
        <dsp:cNvSpPr/>
      </dsp:nvSpPr>
      <dsp:spPr>
        <a:xfrm>
          <a:off x="5859993" y="179"/>
          <a:ext cx="3669582" cy="2201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813" tIns="188745" rIns="179813" bIns="188745" numCol="1" spcCol="1270" anchor="ctr" anchorCtr="0">
          <a:noAutofit/>
        </a:bodyPr>
        <a:lstStyle/>
        <a:p>
          <a:pPr marL="0" lvl="0" indent="0" algn="ctr" defTabSz="755650">
            <a:lnSpc>
              <a:spcPct val="90000"/>
            </a:lnSpc>
            <a:spcBef>
              <a:spcPct val="0"/>
            </a:spcBef>
            <a:spcAft>
              <a:spcPct val="35000"/>
            </a:spcAft>
            <a:buNone/>
          </a:pPr>
          <a:r>
            <a:rPr lang="en-GB" sz="1700" kern="1200"/>
            <a:t>Grieving does </a:t>
          </a:r>
          <a:r>
            <a:rPr lang="en-GB" sz="1700" b="1" kern="1200"/>
            <a:t>not</a:t>
          </a:r>
          <a:r>
            <a:rPr lang="en-GB" sz="1700" kern="1200"/>
            <a:t> require letting go of the deceased.</a:t>
          </a:r>
          <a:br>
            <a:rPr lang="en-GB" sz="1700" kern="1200"/>
          </a:br>
          <a:r>
            <a:rPr lang="en-GB" sz="1700" kern="1200"/>
            <a:t>Instead, </a:t>
          </a:r>
          <a:r>
            <a:rPr lang="en-GB" sz="1700" b="1" kern="1200"/>
            <a:t>maintaining an ongoing psychological bond</a:t>
          </a:r>
          <a:r>
            <a:rPr lang="en-GB" sz="1700" kern="1200"/>
            <a:t> with the person who has died can be </a:t>
          </a:r>
          <a:r>
            <a:rPr lang="en-GB" sz="1700" b="1" kern="1200"/>
            <a:t>healthy and adaptive</a:t>
          </a:r>
          <a:r>
            <a:rPr lang="en-GB" sz="1700" kern="1200"/>
            <a:t>.</a:t>
          </a:r>
          <a:endParaRPr lang="en-US" sz="1700" kern="1200"/>
        </a:p>
      </dsp:txBody>
      <dsp:txXfrm>
        <a:off x="5859993" y="179"/>
        <a:ext cx="3669582" cy="2201749"/>
      </dsp:txXfrm>
    </dsp:sp>
    <dsp:sp modelId="{ACE7B175-A2DC-4448-88B8-8661455AF0D1}">
      <dsp:nvSpPr>
        <dsp:cNvPr id="0" name=""/>
        <dsp:cNvSpPr/>
      </dsp:nvSpPr>
      <dsp:spPr>
        <a:xfrm>
          <a:off x="5014189" y="4101087"/>
          <a:ext cx="813403" cy="91440"/>
        </a:xfrm>
        <a:custGeom>
          <a:avLst/>
          <a:gdLst/>
          <a:ahLst/>
          <a:cxnLst/>
          <a:rect l="0" t="0" r="0" b="0"/>
          <a:pathLst>
            <a:path>
              <a:moveTo>
                <a:pt x="0" y="45720"/>
              </a:moveTo>
              <a:lnTo>
                <a:pt x="81340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99791" y="4142587"/>
        <a:ext cx="42200" cy="8440"/>
      </dsp:txXfrm>
    </dsp:sp>
    <dsp:sp modelId="{7BCF61E8-D533-43C5-9C1C-263E6E69586F}">
      <dsp:nvSpPr>
        <dsp:cNvPr id="0" name=""/>
        <dsp:cNvSpPr/>
      </dsp:nvSpPr>
      <dsp:spPr>
        <a:xfrm>
          <a:off x="1346407" y="3045932"/>
          <a:ext cx="3669582" cy="2201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813" tIns="188745" rIns="179813" bIns="188745" numCol="1" spcCol="1270" anchor="ctr" anchorCtr="0">
          <a:noAutofit/>
        </a:bodyPr>
        <a:lstStyle/>
        <a:p>
          <a:pPr marL="0" lvl="0" indent="0" algn="ctr" defTabSz="755650">
            <a:lnSpc>
              <a:spcPct val="90000"/>
            </a:lnSpc>
            <a:spcBef>
              <a:spcPct val="0"/>
            </a:spcBef>
            <a:spcAft>
              <a:spcPct val="35000"/>
            </a:spcAft>
            <a:buNone/>
          </a:pPr>
          <a:r>
            <a:rPr lang="en-GB" sz="1700" kern="1200"/>
            <a:t>The relationship with the deceased </a:t>
          </a:r>
          <a:r>
            <a:rPr lang="en-GB" sz="1700" b="1" kern="1200"/>
            <a:t>changes</a:t>
          </a:r>
          <a:r>
            <a:rPr lang="en-GB" sz="1700" kern="1200"/>
            <a:t>, rather than ends</a:t>
          </a:r>
          <a:endParaRPr lang="en-US" sz="1700" kern="1200"/>
        </a:p>
      </dsp:txBody>
      <dsp:txXfrm>
        <a:off x="1346407" y="3045932"/>
        <a:ext cx="3669582" cy="2201749"/>
      </dsp:txXfrm>
    </dsp:sp>
    <dsp:sp modelId="{8F0550DF-F0C4-4F70-AD8F-6827C345A2F7}">
      <dsp:nvSpPr>
        <dsp:cNvPr id="0" name=""/>
        <dsp:cNvSpPr/>
      </dsp:nvSpPr>
      <dsp:spPr>
        <a:xfrm>
          <a:off x="5859993" y="3045932"/>
          <a:ext cx="3669582" cy="2201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813" tIns="188745" rIns="179813" bIns="188745" numCol="1" spcCol="1270" anchor="t" anchorCtr="0">
          <a:noAutofit/>
        </a:bodyPr>
        <a:lstStyle/>
        <a:p>
          <a:pPr marL="0" lvl="0" indent="0" algn="l" defTabSz="755650">
            <a:lnSpc>
              <a:spcPct val="90000"/>
            </a:lnSpc>
            <a:spcBef>
              <a:spcPct val="0"/>
            </a:spcBef>
            <a:spcAft>
              <a:spcPct val="35000"/>
            </a:spcAft>
            <a:buNone/>
          </a:pPr>
          <a:r>
            <a:rPr lang="en-GB" sz="1700" kern="1200"/>
            <a:t>Bonds may be maintained through:</a:t>
          </a:r>
          <a:endParaRPr lang="en-US" sz="1700" kern="1200"/>
        </a:p>
        <a:p>
          <a:pPr marL="114300" lvl="1" indent="-114300" algn="l" defTabSz="577850">
            <a:lnSpc>
              <a:spcPct val="90000"/>
            </a:lnSpc>
            <a:spcBef>
              <a:spcPct val="0"/>
            </a:spcBef>
            <a:spcAft>
              <a:spcPct val="15000"/>
            </a:spcAft>
            <a:buChar char="•"/>
          </a:pPr>
          <a:r>
            <a:rPr lang="en-GB" sz="1300" kern="1200"/>
            <a:t>Memories and stories</a:t>
          </a:r>
          <a:endParaRPr lang="en-US" sz="1300" kern="1200"/>
        </a:p>
        <a:p>
          <a:pPr marL="114300" lvl="1" indent="-114300" algn="l" defTabSz="577850">
            <a:lnSpc>
              <a:spcPct val="90000"/>
            </a:lnSpc>
            <a:spcBef>
              <a:spcPct val="0"/>
            </a:spcBef>
            <a:spcAft>
              <a:spcPct val="15000"/>
            </a:spcAft>
            <a:buChar char="•"/>
          </a:pPr>
          <a:r>
            <a:rPr lang="en-GB" sz="1300" kern="1200"/>
            <a:t>Keeping possessions</a:t>
          </a:r>
          <a:endParaRPr lang="en-US" sz="1300" kern="1200"/>
        </a:p>
        <a:p>
          <a:pPr marL="114300" lvl="1" indent="-114300" algn="l" defTabSz="577850">
            <a:lnSpc>
              <a:spcPct val="90000"/>
            </a:lnSpc>
            <a:spcBef>
              <a:spcPct val="0"/>
            </a:spcBef>
            <a:spcAft>
              <a:spcPct val="15000"/>
            </a:spcAft>
            <a:buChar char="•"/>
          </a:pPr>
          <a:r>
            <a:rPr lang="en-GB" sz="1300" kern="1200"/>
            <a:t>Talking to the deceased internally</a:t>
          </a:r>
          <a:endParaRPr lang="en-US" sz="1300" kern="1200"/>
        </a:p>
        <a:p>
          <a:pPr marL="114300" lvl="1" indent="-114300" algn="l" defTabSz="577850">
            <a:lnSpc>
              <a:spcPct val="90000"/>
            </a:lnSpc>
            <a:spcBef>
              <a:spcPct val="0"/>
            </a:spcBef>
            <a:spcAft>
              <a:spcPct val="15000"/>
            </a:spcAft>
            <a:buChar char="•"/>
          </a:pPr>
          <a:r>
            <a:rPr lang="en-GB" sz="1300" kern="1200"/>
            <a:t>Visiting graves or anniversaries</a:t>
          </a:r>
          <a:endParaRPr lang="en-US" sz="1300" kern="1200"/>
        </a:p>
        <a:p>
          <a:pPr marL="114300" lvl="1" indent="-114300" algn="l" defTabSz="577850">
            <a:lnSpc>
              <a:spcPct val="90000"/>
            </a:lnSpc>
            <a:spcBef>
              <a:spcPct val="0"/>
            </a:spcBef>
            <a:spcAft>
              <a:spcPct val="15000"/>
            </a:spcAft>
            <a:buChar char="•"/>
          </a:pPr>
          <a:r>
            <a:rPr lang="en-GB" sz="1300" kern="1200"/>
            <a:t>Living according to the deceased’s values</a:t>
          </a:r>
          <a:endParaRPr lang="en-US" sz="1300" kern="1200"/>
        </a:p>
      </dsp:txBody>
      <dsp:txXfrm>
        <a:off x="5859993" y="3045932"/>
        <a:ext cx="3669582" cy="22017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C9754-CAC0-4AF4-9FF5-2C7338E37A32}">
      <dsp:nvSpPr>
        <dsp:cNvPr id="0" name=""/>
        <dsp:cNvSpPr/>
      </dsp:nvSpPr>
      <dsp:spPr>
        <a:xfrm>
          <a:off x="683632" y="198043"/>
          <a:ext cx="1921500" cy="19215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C84139-1D55-4496-8FE3-2149B20C8E2E}">
      <dsp:nvSpPr>
        <dsp:cNvPr id="0" name=""/>
        <dsp:cNvSpPr/>
      </dsp:nvSpPr>
      <dsp:spPr>
        <a:xfrm>
          <a:off x="1093132" y="607543"/>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228B68-ADFC-4048-9062-436CE614FBC0}">
      <dsp:nvSpPr>
        <dsp:cNvPr id="0" name=""/>
        <dsp:cNvSpPr/>
      </dsp:nvSpPr>
      <dsp:spPr>
        <a:xfrm>
          <a:off x="69382" y="271804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Working in small groups, consider the following questions:</a:t>
          </a:r>
          <a:endParaRPr lang="en-US" sz="1500" kern="1200"/>
        </a:p>
      </dsp:txBody>
      <dsp:txXfrm>
        <a:off x="69382" y="2718044"/>
        <a:ext cx="3150000" cy="720000"/>
      </dsp:txXfrm>
    </dsp:sp>
    <dsp:sp modelId="{096CA84F-564C-4FCB-AEC3-CA544B1C6591}">
      <dsp:nvSpPr>
        <dsp:cNvPr id="0" name=""/>
        <dsp:cNvSpPr/>
      </dsp:nvSpPr>
      <dsp:spPr>
        <a:xfrm>
          <a:off x="4384882" y="198043"/>
          <a:ext cx="1921500" cy="19215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A40AAD-A497-4238-9C4B-FD638CC7B73D}">
      <dsp:nvSpPr>
        <dsp:cNvPr id="0" name=""/>
        <dsp:cNvSpPr/>
      </dsp:nvSpPr>
      <dsp:spPr>
        <a:xfrm>
          <a:off x="4794382" y="607543"/>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DE8ACB-25D7-431A-9D4C-AB1FA27E89BB}">
      <dsp:nvSpPr>
        <dsp:cNvPr id="0" name=""/>
        <dsp:cNvSpPr/>
      </dsp:nvSpPr>
      <dsp:spPr>
        <a:xfrm>
          <a:off x="3770632" y="271804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Strengths of one or two theories?</a:t>
          </a:r>
          <a:endParaRPr lang="en-US" sz="1500" kern="1200"/>
        </a:p>
      </dsp:txBody>
      <dsp:txXfrm>
        <a:off x="3770632" y="2718044"/>
        <a:ext cx="3150000" cy="720000"/>
      </dsp:txXfrm>
    </dsp:sp>
    <dsp:sp modelId="{EA7B41D4-A509-4B6D-B2D9-DBEB89A1C759}">
      <dsp:nvSpPr>
        <dsp:cNvPr id="0" name=""/>
        <dsp:cNvSpPr/>
      </dsp:nvSpPr>
      <dsp:spPr>
        <a:xfrm>
          <a:off x="8086132" y="198043"/>
          <a:ext cx="1921500" cy="19215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1A5601-1ED8-4680-9504-93E1CB75275F}">
      <dsp:nvSpPr>
        <dsp:cNvPr id="0" name=""/>
        <dsp:cNvSpPr/>
      </dsp:nvSpPr>
      <dsp:spPr>
        <a:xfrm>
          <a:off x="8495632" y="607543"/>
          <a:ext cx="1102500" cy="1102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E0013-8368-4D8B-98E7-AD5A1574FEF7}">
      <dsp:nvSpPr>
        <dsp:cNvPr id="0" name=""/>
        <dsp:cNvSpPr/>
      </dsp:nvSpPr>
      <dsp:spPr>
        <a:xfrm>
          <a:off x="7471882" y="271804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Limitations of theories?</a:t>
          </a:r>
          <a:endParaRPr lang="en-US" sz="1500" kern="1200"/>
        </a:p>
      </dsp:txBody>
      <dsp:txXfrm>
        <a:off x="7471882" y="2718044"/>
        <a:ext cx="315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EA18B-DB8F-4BD5-96D2-49E8C4D13A29}">
      <dsp:nvSpPr>
        <dsp:cNvPr id="0" name=""/>
        <dsp:cNvSpPr/>
      </dsp:nvSpPr>
      <dsp:spPr>
        <a:xfrm>
          <a:off x="0" y="0"/>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085926-514B-4F2B-9BF7-4DFB46EC3CCD}">
      <dsp:nvSpPr>
        <dsp:cNvPr id="0" name=""/>
        <dsp:cNvSpPr/>
      </dsp:nvSpPr>
      <dsp:spPr>
        <a:xfrm>
          <a:off x="0" y="0"/>
          <a:ext cx="7442201" cy="2700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It is estimated that in the UK alone, nearly 80% of 11-16-year-olds have experienced the death of someone close to them. With 5% of 16-year-olds having experienced the death of a close family member.</a:t>
          </a:r>
        </a:p>
      </dsp:txBody>
      <dsp:txXfrm>
        <a:off x="0" y="0"/>
        <a:ext cx="7442201" cy="2700142"/>
      </dsp:txXfrm>
    </dsp:sp>
    <dsp:sp modelId="{1589F0F1-6641-4051-AEE9-CE28F5B5DCAD}">
      <dsp:nvSpPr>
        <dsp:cNvPr id="0" name=""/>
        <dsp:cNvSpPr/>
      </dsp:nvSpPr>
      <dsp:spPr>
        <a:xfrm>
          <a:off x="0" y="2700142"/>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B6444-D36B-46E9-B846-4504F7058745}">
      <dsp:nvSpPr>
        <dsp:cNvPr id="0" name=""/>
        <dsp:cNvSpPr/>
      </dsp:nvSpPr>
      <dsp:spPr>
        <a:xfrm>
          <a:off x="0" y="2700142"/>
          <a:ext cx="7442201" cy="2700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With support many children can negotiate their journey through the bereavement. However, it has long been recognised that childhood bereavement can have a significant impact on long-term mental health outcomes (ACE) (</a:t>
          </a:r>
          <a:r>
            <a:rPr lang="en-GB" sz="2600" b="0" i="0" kern="1200"/>
            <a:t>Akerman &amp; Statham, 2014)</a:t>
          </a:r>
          <a:r>
            <a:rPr lang="en-GB" sz="2600" kern="1200"/>
            <a:t>.</a:t>
          </a:r>
        </a:p>
      </dsp:txBody>
      <dsp:txXfrm>
        <a:off x="0" y="2700142"/>
        <a:ext cx="7442201" cy="270014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745BB-4BF3-4A22-9FC6-8B799DD7558A}">
      <dsp:nvSpPr>
        <dsp:cNvPr id="0" name=""/>
        <dsp:cNvSpPr/>
      </dsp:nvSpPr>
      <dsp:spPr>
        <a:xfrm>
          <a:off x="0" y="0"/>
          <a:ext cx="10691265" cy="10386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3B38D5-D7A9-4A1C-BED8-AF48D1C81756}">
      <dsp:nvSpPr>
        <dsp:cNvPr id="0" name=""/>
        <dsp:cNvSpPr/>
      </dsp:nvSpPr>
      <dsp:spPr>
        <a:xfrm>
          <a:off x="314185" y="234135"/>
          <a:ext cx="571245" cy="5712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FBFF3-B842-40F5-BE59-165291B42FB5}">
      <dsp:nvSpPr>
        <dsp:cNvPr id="0" name=""/>
        <dsp:cNvSpPr/>
      </dsp:nvSpPr>
      <dsp:spPr>
        <a:xfrm>
          <a:off x="1199616" y="443"/>
          <a:ext cx="9491648" cy="103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2" tIns="109922" rIns="109922" bIns="109922" numCol="1" spcCol="1270" anchor="ctr" anchorCtr="0">
          <a:noAutofit/>
        </a:bodyPr>
        <a:lstStyle/>
        <a:p>
          <a:pPr marL="0" lvl="0" indent="0" algn="l" defTabSz="933450">
            <a:lnSpc>
              <a:spcPct val="100000"/>
            </a:lnSpc>
            <a:spcBef>
              <a:spcPct val="0"/>
            </a:spcBef>
            <a:spcAft>
              <a:spcPct val="35000"/>
            </a:spcAft>
            <a:buNone/>
          </a:pPr>
          <a:r>
            <a:rPr lang="en-GB" sz="2100" kern="1200"/>
            <a:t>What support is offered for CYP in your setting? </a:t>
          </a:r>
          <a:endParaRPr lang="en-US" sz="2100" kern="1200"/>
        </a:p>
      </dsp:txBody>
      <dsp:txXfrm>
        <a:off x="1199616" y="443"/>
        <a:ext cx="9491648" cy="1038628"/>
      </dsp:txXfrm>
    </dsp:sp>
    <dsp:sp modelId="{E0B7AA3C-9815-4944-ABCC-DB68A0554B3B}">
      <dsp:nvSpPr>
        <dsp:cNvPr id="0" name=""/>
        <dsp:cNvSpPr/>
      </dsp:nvSpPr>
      <dsp:spPr>
        <a:xfrm>
          <a:off x="0" y="1298729"/>
          <a:ext cx="10691265" cy="10386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894FED-EF7E-45F7-8FBB-C3FB81A5CC29}">
      <dsp:nvSpPr>
        <dsp:cNvPr id="0" name=""/>
        <dsp:cNvSpPr/>
      </dsp:nvSpPr>
      <dsp:spPr>
        <a:xfrm>
          <a:off x="314185" y="1532421"/>
          <a:ext cx="571245" cy="5712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A3051B-D4D1-4C72-9822-98EB26F8C411}">
      <dsp:nvSpPr>
        <dsp:cNvPr id="0" name=""/>
        <dsp:cNvSpPr/>
      </dsp:nvSpPr>
      <dsp:spPr>
        <a:xfrm>
          <a:off x="1199616" y="1298729"/>
          <a:ext cx="9491648" cy="103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2" tIns="109922" rIns="109922" bIns="109922" numCol="1" spcCol="1270" anchor="ctr" anchorCtr="0">
          <a:noAutofit/>
        </a:bodyPr>
        <a:lstStyle/>
        <a:p>
          <a:pPr marL="0" lvl="0" indent="0" algn="l" defTabSz="933450">
            <a:lnSpc>
              <a:spcPct val="100000"/>
            </a:lnSpc>
            <a:spcBef>
              <a:spcPct val="0"/>
            </a:spcBef>
            <a:spcAft>
              <a:spcPct val="35000"/>
            </a:spcAft>
            <a:buNone/>
          </a:pPr>
          <a:r>
            <a:rPr lang="en-GB" sz="2100" kern="1200"/>
            <a:t>Have you had bereavement training? </a:t>
          </a:r>
          <a:endParaRPr lang="en-US" sz="2100" kern="1200"/>
        </a:p>
      </dsp:txBody>
      <dsp:txXfrm>
        <a:off x="1199616" y="1298729"/>
        <a:ext cx="9491648" cy="1038628"/>
      </dsp:txXfrm>
    </dsp:sp>
    <dsp:sp modelId="{B715A99D-6E0D-4DD6-851F-8F9C3892818C}">
      <dsp:nvSpPr>
        <dsp:cNvPr id="0" name=""/>
        <dsp:cNvSpPr/>
      </dsp:nvSpPr>
      <dsp:spPr>
        <a:xfrm>
          <a:off x="0" y="2597015"/>
          <a:ext cx="10691265" cy="10386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81414C-4832-45E6-A214-ECFFC5F19475}">
      <dsp:nvSpPr>
        <dsp:cNvPr id="0" name=""/>
        <dsp:cNvSpPr/>
      </dsp:nvSpPr>
      <dsp:spPr>
        <a:xfrm>
          <a:off x="314185" y="2830706"/>
          <a:ext cx="571245" cy="5712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0BEEA-FB3D-4DE5-BA56-A19DB37BBE32}">
      <dsp:nvSpPr>
        <dsp:cNvPr id="0" name=""/>
        <dsp:cNvSpPr/>
      </dsp:nvSpPr>
      <dsp:spPr>
        <a:xfrm>
          <a:off x="1199616" y="2597015"/>
          <a:ext cx="9491648" cy="103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2" tIns="109922" rIns="109922" bIns="109922" numCol="1" spcCol="1270" anchor="ctr" anchorCtr="0">
          <a:noAutofit/>
        </a:bodyPr>
        <a:lstStyle/>
        <a:p>
          <a:pPr marL="0" lvl="0" indent="0" algn="l" defTabSz="933450">
            <a:lnSpc>
              <a:spcPct val="100000"/>
            </a:lnSpc>
            <a:spcBef>
              <a:spcPct val="0"/>
            </a:spcBef>
            <a:spcAft>
              <a:spcPct val="35000"/>
            </a:spcAft>
            <a:buNone/>
          </a:pPr>
          <a:r>
            <a:rPr lang="en-GB" sz="2100" kern="1200"/>
            <a:t>Are you aware of any CYP that you have worked with, who may have experienced a bereavement? What did you notice about their behaviour?</a:t>
          </a:r>
          <a:endParaRPr lang="en-US" sz="2100" kern="1200"/>
        </a:p>
      </dsp:txBody>
      <dsp:txXfrm>
        <a:off x="1199616" y="2597015"/>
        <a:ext cx="9491648" cy="103862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9A7DE9-2239-4DAE-A894-362707A5144B}" type="datetimeFigureOut">
              <a:rPr lang="en-GB" smtClean="0"/>
              <a:t>05/01/2026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142057-2654-48A7-B6C2-A69A74F571A1}" type="slidenum">
              <a:rPr lang="en-GB" smtClean="0"/>
              <a:t>‹#›</a:t>
            </a:fld>
            <a:endParaRPr lang="en-GB"/>
          </a:p>
        </p:txBody>
      </p:sp>
    </p:spTree>
    <p:extLst>
      <p:ext uri="{BB962C8B-B14F-4D97-AF65-F5344CB8AC3E}">
        <p14:creationId xmlns:p14="http://schemas.microsoft.com/office/powerpoint/2010/main" val="2820535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journals-sagepub-com.ezproxy.uwtsd.ac.uk/doi/full/10.1177/1365480219825540#bibr13-1365480219825540"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journals-sagepub-com.ezproxy.uwtsd.ac.uk/doi/full/10.1177/1365480219825540#bibr28-1365480219825540"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cruse.org.uk/understanding-grief/effects-of-grief/seeing-hearing-or-sensing-someone-who-has-died/"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Ks2DOoZtZ4A"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Open Sans" panose="020B0606030504020204" pitchFamily="34" charset="0"/>
              </a:rPr>
              <a:t> In the United Kingdom, 78 percent of 11- to 16-year- olds have experienced the death of a close relative or friend (</a:t>
            </a:r>
            <a:r>
              <a:rPr lang="en-GB" b="0" i="0" u="sng" dirty="0">
                <a:solidFill>
                  <a:srgbClr val="006ACC"/>
                </a:solidFill>
                <a:effectLst/>
                <a:latin typeface="Open Sans" panose="020B0606030504020204" pitchFamily="34" charset="0"/>
                <a:hlinkClick r:id="rId3"/>
              </a:rPr>
              <a:t>Harrison &amp; Harrington, 2001</a:t>
            </a:r>
            <a:r>
              <a:rPr lang="en-GB" b="0" i="0" dirty="0">
                <a:solidFill>
                  <a:srgbClr val="333333"/>
                </a:solidFill>
                <a:effectLst/>
                <a:latin typeface="Open Sans" panose="020B0606030504020204" pitchFamily="34" charset="0"/>
              </a:rPr>
              <a:t>) and 5 percent of 16-year-olds have experienced the death of a parent or sibling (</a:t>
            </a:r>
            <a:r>
              <a:rPr lang="en-GB" b="0" i="0" u="sng" dirty="0">
                <a:solidFill>
                  <a:srgbClr val="006ACC"/>
                </a:solidFill>
                <a:effectLst/>
                <a:latin typeface="Open Sans" panose="020B0606030504020204" pitchFamily="34" charset="0"/>
                <a:hlinkClick r:id="rId4"/>
              </a:rPr>
              <a:t>Parsons, 2011</a:t>
            </a:r>
            <a:r>
              <a:rPr lang="en-GB" b="0" i="0" dirty="0">
                <a:solidFill>
                  <a:srgbClr val="333333"/>
                </a:solidFill>
                <a:effectLst/>
                <a:latin typeface="Open Sans" panose="020B0606030504020204" pitchFamily="34" charset="0"/>
              </a:rPr>
              <a:t>).</a:t>
            </a:r>
            <a:endParaRPr lang="en-GB" dirty="0"/>
          </a:p>
        </p:txBody>
      </p:sp>
      <p:sp>
        <p:nvSpPr>
          <p:cNvPr id="4" name="Slide Number Placeholder 3"/>
          <p:cNvSpPr>
            <a:spLocks noGrp="1"/>
          </p:cNvSpPr>
          <p:nvPr>
            <p:ph type="sldNum" sz="quarter" idx="5"/>
          </p:nvPr>
        </p:nvSpPr>
        <p:spPr/>
        <p:txBody>
          <a:bodyPr/>
          <a:lstStyle/>
          <a:p>
            <a:fld id="{D8142057-2654-48A7-B6C2-A69A74F571A1}" type="slidenum">
              <a:rPr lang="en-GB" smtClean="0"/>
              <a:t>2</a:t>
            </a:fld>
            <a:endParaRPr lang="en-GB"/>
          </a:p>
        </p:txBody>
      </p:sp>
    </p:spTree>
    <p:extLst>
      <p:ext uri="{BB962C8B-B14F-4D97-AF65-F5344CB8AC3E}">
        <p14:creationId xmlns:p14="http://schemas.microsoft.com/office/powerpoint/2010/main" val="1134642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142057-2654-48A7-B6C2-A69A74F571A1}" type="slidenum">
              <a:rPr lang="en-GB" smtClean="0"/>
              <a:t>3</a:t>
            </a:fld>
            <a:endParaRPr lang="en-GB"/>
          </a:p>
        </p:txBody>
      </p:sp>
    </p:spTree>
    <p:extLst>
      <p:ext uri="{BB962C8B-B14F-4D97-AF65-F5344CB8AC3E}">
        <p14:creationId xmlns:p14="http://schemas.microsoft.com/office/powerpoint/2010/main" val="2356978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4D2D78"/>
                </a:solidFill>
                <a:effectLst/>
                <a:latin typeface="CooperLtBTWXX-Light"/>
              </a:rPr>
              <a:t>Denial</a:t>
            </a:r>
            <a:endParaRPr lang="en-GB" b="0" i="0" dirty="0">
              <a:solidFill>
                <a:srgbClr val="4D2D78"/>
              </a:solidFill>
              <a:effectLst/>
              <a:latin typeface="CooperLtBTWXX-Light"/>
            </a:endParaRPr>
          </a:p>
          <a:p>
            <a:pPr algn="l"/>
            <a:r>
              <a:rPr lang="en-GB" b="0" i="0" dirty="0">
                <a:solidFill>
                  <a:srgbClr val="000000"/>
                </a:solidFill>
                <a:effectLst/>
                <a:latin typeface="Gilroy-Regular"/>
              </a:rPr>
              <a:t>Feeling numb is common in the early days after a bereavement. Some people at first carry on as if nothing has happened. Even if we know with our heads that someone has died it can be hard to believe that someone important is not coming back. It’s also very common to feel the presence of someone who has died, </a:t>
            </a:r>
            <a:r>
              <a:rPr lang="en-GB" b="0" i="0" dirty="0">
                <a:solidFill>
                  <a:srgbClr val="4D2D78"/>
                </a:solidFill>
                <a:effectLst/>
                <a:latin typeface="Gilroy-Bold"/>
                <a:hlinkClick r:id="rId3"/>
              </a:rPr>
              <a:t>hear their voice or even see them. </a:t>
            </a:r>
            <a:endParaRPr lang="en-GB" b="0" i="0" dirty="0">
              <a:solidFill>
                <a:srgbClr val="000000"/>
              </a:solidFill>
              <a:effectLst/>
              <a:latin typeface="Gilroy-Regular"/>
            </a:endParaRPr>
          </a:p>
          <a:p>
            <a:pPr algn="l"/>
            <a:r>
              <a:rPr lang="en-GB" b="1" i="0" dirty="0">
                <a:solidFill>
                  <a:srgbClr val="4D2D78"/>
                </a:solidFill>
                <a:effectLst/>
                <a:latin typeface="CooperLtBTWXX-Light"/>
              </a:rPr>
              <a:t>Anger</a:t>
            </a:r>
            <a:endParaRPr lang="en-GB" b="0" i="0" dirty="0">
              <a:solidFill>
                <a:srgbClr val="4D2D78"/>
              </a:solidFill>
              <a:effectLst/>
              <a:latin typeface="CooperLtBTWXX-Light"/>
            </a:endParaRPr>
          </a:p>
          <a:p>
            <a:pPr algn="l"/>
            <a:r>
              <a:rPr lang="en-GB" b="0" i="0" dirty="0">
                <a:solidFill>
                  <a:srgbClr val="000000"/>
                </a:solidFill>
                <a:effectLst/>
                <a:latin typeface="Gilroy-Regular"/>
              </a:rPr>
              <a:t>Anger is a completely natural emotion, and very natural after someone dies. Death can seem cruel and unfair, especially when you feel someone has died before their time or you had plans for the future together. It’s also common to feel angry towards the person who has died, or angry at ourselves for things we did or didn’t do before their death.</a:t>
            </a:r>
          </a:p>
          <a:p>
            <a:pPr algn="l"/>
            <a:r>
              <a:rPr lang="en-GB" b="1" i="0" dirty="0">
                <a:solidFill>
                  <a:srgbClr val="4D2D78"/>
                </a:solidFill>
                <a:effectLst/>
                <a:latin typeface="CooperLtBTWXX-Light"/>
              </a:rPr>
              <a:t>Bargaining</a:t>
            </a:r>
            <a:endParaRPr lang="en-GB" b="0" i="0" dirty="0">
              <a:solidFill>
                <a:srgbClr val="4D2D78"/>
              </a:solidFill>
              <a:effectLst/>
              <a:latin typeface="CooperLtBTWXX-Light"/>
            </a:endParaRPr>
          </a:p>
          <a:p>
            <a:pPr algn="l"/>
            <a:r>
              <a:rPr lang="en-GB" b="0" i="0" dirty="0">
                <a:solidFill>
                  <a:srgbClr val="000000"/>
                </a:solidFill>
                <a:effectLst/>
                <a:latin typeface="Gilroy-Regular"/>
              </a:rPr>
              <a:t>When we are in pain, it’s sometimes hard to accept that there’s nothing we can do to change things. Bargaining is when we start to make deals with ourselves, or perhaps with God if we’re religious. We want to believe that if we act in particular ways we will feel better. It’s also common to find ourselves going over and over things that happened in the past and asking a lot of ‘what if’ questions, wishing we could go back and change things in the hope things could have turned out differently.</a:t>
            </a:r>
          </a:p>
          <a:p>
            <a:pPr algn="l"/>
            <a:r>
              <a:rPr lang="en-GB" b="1" i="0" dirty="0">
                <a:solidFill>
                  <a:srgbClr val="4D2D78"/>
                </a:solidFill>
                <a:effectLst/>
                <a:latin typeface="CooperLtBTWXX-Light"/>
              </a:rPr>
              <a:t>Depression</a:t>
            </a:r>
            <a:endParaRPr lang="en-GB" b="0" i="0" dirty="0">
              <a:solidFill>
                <a:srgbClr val="4D2D78"/>
              </a:solidFill>
              <a:effectLst/>
              <a:latin typeface="CooperLtBTWXX-Light"/>
            </a:endParaRPr>
          </a:p>
          <a:p>
            <a:pPr algn="l"/>
            <a:r>
              <a:rPr lang="en-GB" b="0" i="0" dirty="0">
                <a:solidFill>
                  <a:srgbClr val="000000"/>
                </a:solidFill>
                <a:effectLst/>
                <a:latin typeface="Gilroy-Regular"/>
              </a:rPr>
              <a:t>Sadness and longing are what we think of most often when we think about grief. This pain can be very intense and come in waves over many months or years. Life can feel like it no longer holds any meaning which can be very scary.</a:t>
            </a:r>
          </a:p>
          <a:p>
            <a:pPr algn="l"/>
            <a:r>
              <a:rPr lang="en-GB" b="1" i="0" dirty="0">
                <a:solidFill>
                  <a:srgbClr val="4D2D78"/>
                </a:solidFill>
                <a:effectLst/>
                <a:latin typeface="CooperLtBTWXX-Light"/>
              </a:rPr>
              <a:t>Acceptance</a:t>
            </a:r>
            <a:endParaRPr lang="en-GB" b="0" i="0" dirty="0">
              <a:solidFill>
                <a:srgbClr val="4D2D78"/>
              </a:solidFill>
              <a:effectLst/>
              <a:latin typeface="CooperLtBTWXX-Light"/>
            </a:endParaRPr>
          </a:p>
          <a:p>
            <a:pPr algn="l"/>
            <a:r>
              <a:rPr lang="en-GB" b="0" i="0" dirty="0">
                <a:solidFill>
                  <a:srgbClr val="000000"/>
                </a:solidFill>
                <a:effectLst/>
                <a:latin typeface="Gilroy-Regular"/>
              </a:rPr>
              <a:t>Grief comes in waves and it can feel like nothing will ever be right again. But gradually most people find that the pain eases, and it is possible to accept what has happened. We may never ‘get over’ the death of someone precious, but we can learn to live again, while keeping the memories of those we have lost close to us</a:t>
            </a:r>
          </a:p>
          <a:p>
            <a:endParaRPr lang="en-GB" dirty="0"/>
          </a:p>
        </p:txBody>
      </p:sp>
      <p:sp>
        <p:nvSpPr>
          <p:cNvPr id="4" name="Slide Number Placeholder 3"/>
          <p:cNvSpPr>
            <a:spLocks noGrp="1"/>
          </p:cNvSpPr>
          <p:nvPr>
            <p:ph type="sldNum" sz="quarter" idx="5"/>
          </p:nvPr>
        </p:nvSpPr>
        <p:spPr/>
        <p:txBody>
          <a:bodyPr/>
          <a:lstStyle/>
          <a:p>
            <a:fld id="{D8142057-2654-48A7-B6C2-A69A74F571A1}" type="slidenum">
              <a:rPr lang="en-GB" smtClean="0"/>
              <a:t>5</a:t>
            </a:fld>
            <a:endParaRPr lang="en-GB"/>
          </a:p>
        </p:txBody>
      </p:sp>
    </p:spTree>
    <p:extLst>
      <p:ext uri="{BB962C8B-B14F-4D97-AF65-F5344CB8AC3E}">
        <p14:creationId xmlns:p14="http://schemas.microsoft.com/office/powerpoint/2010/main" val="2049230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142057-2654-48A7-B6C2-A69A74F571A1}" type="slidenum">
              <a:rPr lang="en-GB" smtClean="0"/>
              <a:t>11</a:t>
            </a:fld>
            <a:endParaRPr lang="en-GB"/>
          </a:p>
        </p:txBody>
      </p:sp>
    </p:spTree>
    <p:extLst>
      <p:ext uri="{BB962C8B-B14F-4D97-AF65-F5344CB8AC3E}">
        <p14:creationId xmlns:p14="http://schemas.microsoft.com/office/powerpoint/2010/main" val="2295930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mn-lt"/>
              </a:rPr>
              <a:t>Specialist services are available for children who have been significantly impacted by loss; however, for many children, this will not be necessary.</a:t>
            </a:r>
          </a:p>
          <a:p>
            <a:r>
              <a:rPr lang="en-GB" dirty="0">
                <a:latin typeface="+mn-lt"/>
              </a:rPr>
              <a:t>It is important to consider what we can do within schools and youth groups to support children who do not need intense support.</a:t>
            </a:r>
          </a:p>
          <a:p>
            <a:endParaRPr lang="en-GB" dirty="0"/>
          </a:p>
        </p:txBody>
      </p:sp>
      <p:sp>
        <p:nvSpPr>
          <p:cNvPr id="4" name="Slide Number Placeholder 3"/>
          <p:cNvSpPr>
            <a:spLocks noGrp="1"/>
          </p:cNvSpPr>
          <p:nvPr>
            <p:ph type="sldNum" sz="quarter" idx="5"/>
          </p:nvPr>
        </p:nvSpPr>
        <p:spPr/>
        <p:txBody>
          <a:bodyPr/>
          <a:lstStyle/>
          <a:p>
            <a:fld id="{D8142057-2654-48A7-B6C2-A69A74F571A1}" type="slidenum">
              <a:rPr lang="en-GB" smtClean="0"/>
              <a:t>22</a:t>
            </a:fld>
            <a:endParaRPr lang="en-GB"/>
          </a:p>
        </p:txBody>
      </p:sp>
    </p:spTree>
    <p:extLst>
      <p:ext uri="{BB962C8B-B14F-4D97-AF65-F5344CB8AC3E}">
        <p14:creationId xmlns:p14="http://schemas.microsoft.com/office/powerpoint/2010/main" val="1424642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might be the </a:t>
            </a:r>
          </a:p>
        </p:txBody>
      </p:sp>
      <p:sp>
        <p:nvSpPr>
          <p:cNvPr id="4" name="Slide Number Placeholder 3"/>
          <p:cNvSpPr>
            <a:spLocks noGrp="1"/>
          </p:cNvSpPr>
          <p:nvPr>
            <p:ph type="sldNum" sz="quarter" idx="5"/>
          </p:nvPr>
        </p:nvSpPr>
        <p:spPr/>
        <p:txBody>
          <a:bodyPr/>
          <a:lstStyle/>
          <a:p>
            <a:fld id="{D8142057-2654-48A7-B6C2-A69A74F571A1}" type="slidenum">
              <a:rPr lang="en-GB" smtClean="0"/>
              <a:t>24</a:t>
            </a:fld>
            <a:endParaRPr lang="en-GB"/>
          </a:p>
        </p:txBody>
      </p:sp>
    </p:spTree>
    <p:extLst>
      <p:ext uri="{BB962C8B-B14F-4D97-AF65-F5344CB8AC3E}">
        <p14:creationId xmlns:p14="http://schemas.microsoft.com/office/powerpoint/2010/main" val="4289941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142057-2654-48A7-B6C2-A69A74F571A1}" type="slidenum">
              <a:rPr lang="en-GB" smtClean="0"/>
              <a:t>25</a:t>
            </a:fld>
            <a:endParaRPr lang="en-GB"/>
          </a:p>
        </p:txBody>
      </p:sp>
    </p:spTree>
    <p:extLst>
      <p:ext uri="{BB962C8B-B14F-4D97-AF65-F5344CB8AC3E}">
        <p14:creationId xmlns:p14="http://schemas.microsoft.com/office/powerpoint/2010/main" val="433194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include: • Isolating themselves and want to be alone • Becoming ‘grown-up’, mature and overly serious • Beginning to feel that ‘life isn’t worth it’ and there is ‘no point in thinking about the future’ • Retreating into a fantasy world and withdrawing from adults and friends</a:t>
            </a:r>
          </a:p>
          <a:p>
            <a:endParaRPr lang="en-GB" dirty="0"/>
          </a:p>
          <a:p>
            <a:r>
              <a:rPr lang="en-GB" dirty="0"/>
              <a:t>What about if a friend in class has died. How might the class feel about not hearing their friends name in the register?</a:t>
            </a:r>
          </a:p>
        </p:txBody>
      </p:sp>
      <p:sp>
        <p:nvSpPr>
          <p:cNvPr id="4" name="Slide Number Placeholder 3"/>
          <p:cNvSpPr>
            <a:spLocks noGrp="1"/>
          </p:cNvSpPr>
          <p:nvPr>
            <p:ph type="sldNum" sz="quarter" idx="5"/>
          </p:nvPr>
        </p:nvSpPr>
        <p:spPr/>
        <p:txBody>
          <a:bodyPr/>
          <a:lstStyle/>
          <a:p>
            <a:fld id="{D8142057-2654-48A7-B6C2-A69A74F571A1}" type="slidenum">
              <a:rPr lang="en-GB" smtClean="0"/>
              <a:t>27</a:t>
            </a:fld>
            <a:endParaRPr lang="en-GB"/>
          </a:p>
        </p:txBody>
      </p:sp>
    </p:spTree>
    <p:extLst>
      <p:ext uri="{BB962C8B-B14F-4D97-AF65-F5344CB8AC3E}">
        <p14:creationId xmlns:p14="http://schemas.microsoft.com/office/powerpoint/2010/main" val="14879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(10) British Heart Foundation - The Small Creature, an animated story to help bereaved children - YouTube</a:t>
            </a:r>
            <a:endParaRPr lang="en-GB" dirty="0"/>
          </a:p>
        </p:txBody>
      </p:sp>
      <p:sp>
        <p:nvSpPr>
          <p:cNvPr id="4" name="Slide Number Placeholder 3"/>
          <p:cNvSpPr>
            <a:spLocks noGrp="1"/>
          </p:cNvSpPr>
          <p:nvPr>
            <p:ph type="sldNum" sz="quarter" idx="5"/>
          </p:nvPr>
        </p:nvSpPr>
        <p:spPr/>
        <p:txBody>
          <a:bodyPr/>
          <a:lstStyle/>
          <a:p>
            <a:fld id="{D8142057-2654-48A7-B6C2-A69A74F571A1}" type="slidenum">
              <a:rPr lang="en-GB" smtClean="0"/>
              <a:t>28</a:t>
            </a:fld>
            <a:endParaRPr lang="en-GB"/>
          </a:p>
        </p:txBody>
      </p:sp>
    </p:spTree>
    <p:extLst>
      <p:ext uri="{BB962C8B-B14F-4D97-AF65-F5344CB8AC3E}">
        <p14:creationId xmlns:p14="http://schemas.microsoft.com/office/powerpoint/2010/main" val="1858426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BBCD4F60-3B00-4DB4-90A4-67F8107A0900}" type="datetime1">
              <a:rPr lang="en-US" smtClean="0"/>
              <a:t>1/5/2026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41676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626DE685-1B6F-4D7C-AEF2-C9AD71EC467A}" type="datetime1">
              <a:rPr lang="en-US" smtClean="0"/>
              <a:t>1/5/2026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9301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6E20BAB-D1DB-4DC1-908A-9B5E73715905}" type="datetime1">
              <a:rPr lang="en-US" smtClean="0"/>
              <a:t>1/5/2026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44999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82D2DD5A-C337-4F22-BED0-547AFC68CFD6}" type="datetime1">
              <a:rPr lang="en-US" smtClean="0"/>
              <a:t>1/5/2026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1676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FA38DFBF-4DB8-447F-A740-22B1B0F7DDD8}" type="datetime1">
              <a:rPr lang="en-US" smtClean="0"/>
              <a:t>1/5/2026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2429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8812435-B87A-4434-B86A-1406D5D81959}" type="datetime1">
              <a:rPr lang="en-US" smtClean="0"/>
              <a:t>1/5/2026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6754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3B850E0-9242-469C-9FA7-447D7E43FF29}" type="datetime1">
              <a:rPr lang="en-US" smtClean="0"/>
              <a:t>1/5/2026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05720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CA9184C1-634B-4D2F-90E1-C39B48114444}" type="datetime1">
              <a:rPr lang="en-US" smtClean="0"/>
              <a:t>1/5/2026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11419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602A4FC1-9CCD-4E4B-AB4D-5CAEC19C950B}" type="datetime1">
              <a:rPr lang="en-US" smtClean="0"/>
              <a:t>1/5/2026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42362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5C12018-AE0B-45B3-8833-1C61B747ADFD}" type="datetime1">
              <a:rPr lang="en-US" smtClean="0"/>
              <a:t>1/5/2026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51965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BC874D72-DF44-407D-AEE5-0273DD00D922}" type="datetime1">
              <a:rPr lang="en-US" smtClean="0"/>
              <a:t>1/5/2026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23836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FBA78304-8938-479D-8111-AA943458A814}" type="datetime1">
              <a:rPr lang="en-US" smtClean="0"/>
              <a:t>1/5/2026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Sample Footer Text</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112599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hf hdr="0"/>
  <p:txStyles>
    <p:titleStyle>
      <a:lvl1pPr algn="l" defTabSz="914400" rtl="0" eaLnBrk="1" latinLnBrk="0" hangingPunct="1">
        <a:lnSpc>
          <a:spcPct val="100000"/>
        </a:lnSpc>
        <a:spcBef>
          <a:spcPct val="0"/>
        </a:spcBef>
        <a:buNone/>
        <a:defRPr sz="4000" kern="1200" cap="none" spc="0" baseline="0">
          <a:solidFill>
            <a:schemeClr val="tx1"/>
          </a:solidFill>
          <a:latin typeface="Univers Condensed" panose="020B0506020202050204" pitchFamily="34" charset="0"/>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Univers" panose="020B0503020202020204" pitchFamily="34" charset="0"/>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Univers" panose="020B0503020202020204" pitchFamily="34" charset="0"/>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Univers" panose="020B0503020202020204" pitchFamily="34" charset="0"/>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Univers" panose="020B0503020202020204" pitchFamily="34" charset="0"/>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Univers" panose="020B0503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ournals-sagepub-com.ezproxy.uwtsd.ac.uk/doi/full/10.1177/1365480219825540#bibr13-136548021982554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journals-sagepub-com.ezproxy.uwtsd.ac.uk/doi/full/10.1177/1365480219825540#bibr28-136548021982554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cruse.org.uk/understanding-grief/effects-of-grief/seeing-hearing-or-sensing-someone-who-has-died/" TargetMode="Externa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9.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bmkbTnWSZ_U?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Ks2DOoZtZ4A?feature=oembed" TargetMode="External"/><Relationship Id="rId5" Type="http://schemas.openxmlformats.org/officeDocument/2006/relationships/hyperlink" Target="https://www.youtube.com/watch?v=Ks2DOoZtZ4A" TargetMode="Externa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181B1-F26C-BCA0-2A2B-07F8EEF7AF8A}"/>
              </a:ext>
            </a:extLst>
          </p:cNvPr>
          <p:cNvSpPr>
            <a:spLocks noGrp="1"/>
          </p:cNvSpPr>
          <p:nvPr>
            <p:ph type="ctrTitle"/>
          </p:nvPr>
        </p:nvSpPr>
        <p:spPr>
          <a:xfrm>
            <a:off x="647699" y="871758"/>
            <a:ext cx="5227171" cy="3871143"/>
          </a:xfrm>
        </p:spPr>
        <p:txBody>
          <a:bodyPr>
            <a:normAutofit/>
          </a:bodyPr>
          <a:lstStyle/>
          <a:p>
            <a:r>
              <a:rPr lang="en-GB" dirty="0"/>
              <a:t>Childhood bereavement</a:t>
            </a:r>
          </a:p>
        </p:txBody>
      </p:sp>
      <p:sp>
        <p:nvSpPr>
          <p:cNvPr id="3" name="Subtitle 2">
            <a:extLst>
              <a:ext uri="{FF2B5EF4-FFF2-40B4-BE49-F238E27FC236}">
                <a16:creationId xmlns:a16="http://schemas.microsoft.com/office/drawing/2014/main" id="{0550F39C-D0AF-D7AD-BFB0-BEA1DD0A8AF4}"/>
              </a:ext>
            </a:extLst>
          </p:cNvPr>
          <p:cNvSpPr>
            <a:spLocks noGrp="1"/>
          </p:cNvSpPr>
          <p:nvPr>
            <p:ph type="subTitle" idx="1"/>
          </p:nvPr>
        </p:nvSpPr>
        <p:spPr>
          <a:xfrm>
            <a:off x="695325" y="4785543"/>
            <a:ext cx="4857857" cy="1005657"/>
          </a:xfrm>
        </p:spPr>
        <p:txBody>
          <a:bodyPr>
            <a:normAutofit/>
          </a:bodyPr>
          <a:lstStyle/>
          <a:p>
            <a:endParaRPr lang="en-GB"/>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956430F-0E43-5144-09D2-1B79A5777701}"/>
              </a:ext>
            </a:extLst>
          </p:cNvPr>
          <p:cNvPicPr>
            <a:picLocks noChangeAspect="1"/>
          </p:cNvPicPr>
          <p:nvPr/>
        </p:nvPicPr>
        <p:blipFill rotWithShape="1">
          <a:blip r:embed="rId2"/>
          <a:srcRect l="22337" r="22408" b="-1"/>
          <a:stretch/>
        </p:blipFill>
        <p:spPr>
          <a:xfrm>
            <a:off x="6515100" y="10"/>
            <a:ext cx="5676900" cy="6857990"/>
          </a:xfrm>
          <a:prstGeom prst="rect">
            <a:avLst/>
          </a:prstGeom>
        </p:spPr>
      </p:pic>
    </p:spTree>
    <p:extLst>
      <p:ext uri="{BB962C8B-B14F-4D97-AF65-F5344CB8AC3E}">
        <p14:creationId xmlns:p14="http://schemas.microsoft.com/office/powerpoint/2010/main" val="150682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D66F0-45C9-9558-9407-A1FA71338168}"/>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6EDC78D9-64E0-5FE1-9219-8E09445A42DA}"/>
              </a:ext>
            </a:extLst>
          </p:cNvPr>
          <p:cNvSpPr>
            <a:spLocks noGrp="1"/>
          </p:cNvSpPr>
          <p:nvPr>
            <p:ph idx="1"/>
          </p:nvPr>
        </p:nvSpPr>
        <p:spPr/>
        <p:txBody>
          <a:bodyPr/>
          <a:lstStyle/>
          <a:p>
            <a:r>
              <a:rPr lang="en-GB" dirty="0"/>
              <a:t>To understand bereavement and grief</a:t>
            </a:r>
          </a:p>
          <a:p>
            <a:r>
              <a:rPr lang="en-GB" dirty="0"/>
              <a:t>To explore some of the theories surrounding grief and loss</a:t>
            </a:r>
          </a:p>
          <a:p>
            <a:r>
              <a:rPr lang="en-GB" dirty="0"/>
              <a:t>To understand how children and young people experience grief</a:t>
            </a:r>
          </a:p>
          <a:p>
            <a:r>
              <a:rPr lang="en-GB" dirty="0"/>
              <a:t>The impact of grief on the child or adolescent.</a:t>
            </a:r>
          </a:p>
          <a:p>
            <a:pPr marL="0" indent="0">
              <a:buNone/>
            </a:pPr>
            <a:endParaRPr lang="en-GB" dirty="0"/>
          </a:p>
          <a:p>
            <a:r>
              <a:rPr lang="en-GB" dirty="0">
                <a:solidFill>
                  <a:srgbClr val="333333"/>
                </a:solidFill>
                <a:latin typeface="Open Sans" panose="020B0606030504020204" pitchFamily="34" charset="0"/>
              </a:rPr>
              <a:t>In the United Kingdom, 78 percent of 11- to 16-year- olds have experienced the death of a close relative or friend (</a:t>
            </a:r>
            <a:r>
              <a:rPr lang="en-GB" u="sng" dirty="0">
                <a:solidFill>
                  <a:srgbClr val="006ACC"/>
                </a:solidFill>
                <a:latin typeface="Open Sans" panose="020B0606030504020204" pitchFamily="34" charset="0"/>
                <a:hlinkClick r:id="rId3"/>
              </a:rPr>
              <a:t>Harrison &amp; Harrington, 2001</a:t>
            </a:r>
            <a:r>
              <a:rPr lang="en-GB" dirty="0">
                <a:solidFill>
                  <a:srgbClr val="333333"/>
                </a:solidFill>
                <a:latin typeface="Open Sans" panose="020B0606030504020204" pitchFamily="34" charset="0"/>
              </a:rPr>
              <a:t>) and 5 percent of 16-year-olds have experienced the death of a parent or sibling (</a:t>
            </a:r>
            <a:r>
              <a:rPr lang="en-GB" u="sng" dirty="0">
                <a:solidFill>
                  <a:srgbClr val="006ACC"/>
                </a:solidFill>
                <a:latin typeface="Open Sans" panose="020B0606030504020204" pitchFamily="34" charset="0"/>
                <a:hlinkClick r:id="rId4"/>
              </a:rPr>
              <a:t>Parsons, 2011</a:t>
            </a:r>
            <a:r>
              <a:rPr lang="en-GB" dirty="0">
                <a:solidFill>
                  <a:srgbClr val="333333"/>
                </a:solidFill>
                <a:latin typeface="Open Sans" panose="020B0606030504020204" pitchFamily="34" charset="0"/>
              </a:rPr>
              <a:t>).</a:t>
            </a:r>
            <a:endParaRPr lang="en-GB" dirty="0"/>
          </a:p>
        </p:txBody>
      </p:sp>
      <p:sp>
        <p:nvSpPr>
          <p:cNvPr id="6" name="Slide Number Placeholder 5">
            <a:extLst>
              <a:ext uri="{FF2B5EF4-FFF2-40B4-BE49-F238E27FC236}">
                <a16:creationId xmlns:a16="http://schemas.microsoft.com/office/drawing/2014/main" id="{E70F9C4D-9B79-1828-9F9D-7699C2CAB1DC}"/>
              </a:ext>
            </a:extLst>
          </p:cNvPr>
          <p:cNvSpPr>
            <a:spLocks noGrp="1"/>
          </p:cNvSpPr>
          <p:nvPr>
            <p:ph type="sldNum" sz="quarter" idx="12"/>
          </p:nvPr>
        </p:nvSpPr>
        <p:spPr/>
        <p:txBody>
          <a:bodyPr/>
          <a:lstStyle/>
          <a:p>
            <a:fld id="{87E7843D-FF13-4365-9478-9625B70A2705}" type="slidenum">
              <a:rPr lang="en-US" smtClean="0"/>
              <a:t>2</a:t>
            </a:fld>
            <a:endParaRPr lang="en-US"/>
          </a:p>
        </p:txBody>
      </p:sp>
    </p:spTree>
    <p:extLst>
      <p:ext uri="{BB962C8B-B14F-4D97-AF65-F5344CB8AC3E}">
        <p14:creationId xmlns:p14="http://schemas.microsoft.com/office/powerpoint/2010/main" val="377505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FE981-4834-5D1A-6603-3BE4031AAC5A}"/>
              </a:ext>
            </a:extLst>
          </p:cNvPr>
          <p:cNvSpPr>
            <a:spLocks noGrp="1"/>
          </p:cNvSpPr>
          <p:nvPr>
            <p:ph type="title"/>
          </p:nvPr>
        </p:nvSpPr>
        <p:spPr>
          <a:xfrm>
            <a:off x="695325" y="4023657"/>
            <a:ext cx="3786178" cy="2110444"/>
          </a:xfrm>
        </p:spPr>
        <p:txBody>
          <a:bodyPr>
            <a:normAutofit/>
          </a:bodyPr>
          <a:lstStyle/>
          <a:p>
            <a:r>
              <a:rPr lang="en-GB" dirty="0"/>
              <a:t>What is bereavement?</a:t>
            </a:r>
          </a:p>
        </p:txBody>
      </p:sp>
      <p:pic>
        <p:nvPicPr>
          <p:cNvPr id="8" name="Picture 7" descr="A close-up of a crack in a window&#10;&#10;Description automatically generated">
            <a:extLst>
              <a:ext uri="{FF2B5EF4-FFF2-40B4-BE49-F238E27FC236}">
                <a16:creationId xmlns:a16="http://schemas.microsoft.com/office/drawing/2014/main" id="{7E1FF52F-16CC-62A4-F27E-6EBDB5BB0AA4}"/>
              </a:ext>
            </a:extLst>
          </p:cNvPr>
          <p:cNvPicPr>
            <a:picLocks noChangeAspect="1"/>
          </p:cNvPicPr>
          <p:nvPr/>
        </p:nvPicPr>
        <p:blipFill rotWithShape="1">
          <a:blip r:embed="rId3">
            <a:extLst>
              <a:ext uri="{28A0092B-C50C-407E-A947-70E740481C1C}">
                <a14:useLocalDpi xmlns:a14="http://schemas.microsoft.com/office/drawing/2010/main" val="0"/>
              </a:ext>
            </a:extLst>
          </a:blip>
          <a:srcRect t="33412" r="2" b="22939"/>
          <a:stretch/>
        </p:blipFill>
        <p:spPr>
          <a:xfrm>
            <a:off x="800100" y="717656"/>
            <a:ext cx="10591800" cy="3086100"/>
          </a:xfrm>
          <a:prstGeom prst="rect">
            <a:avLst/>
          </a:prstGeom>
        </p:spPr>
      </p:pic>
      <p:cxnSp>
        <p:nvCxnSpPr>
          <p:cNvPr id="15" name="Straight Connector 14">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37C649-3779-40C1-0BE8-D043931CDE30}"/>
              </a:ext>
            </a:extLst>
          </p:cNvPr>
          <p:cNvSpPr>
            <a:spLocks noGrp="1"/>
          </p:cNvSpPr>
          <p:nvPr>
            <p:ph idx="1"/>
          </p:nvPr>
        </p:nvSpPr>
        <p:spPr>
          <a:xfrm>
            <a:off x="5563915" y="4088704"/>
            <a:ext cx="5922942" cy="2110445"/>
          </a:xfrm>
        </p:spPr>
        <p:txBody>
          <a:bodyPr>
            <a:normAutofit/>
          </a:bodyPr>
          <a:lstStyle/>
          <a:p>
            <a:pPr marL="0" indent="0">
              <a:buNone/>
            </a:pPr>
            <a:r>
              <a:rPr lang="en-GB" dirty="0"/>
              <a:t>Consider the following questions</a:t>
            </a:r>
          </a:p>
          <a:p>
            <a:r>
              <a:rPr lang="en-GB" dirty="0"/>
              <a:t>What is bereavement?</a:t>
            </a:r>
          </a:p>
          <a:p>
            <a:r>
              <a:rPr lang="en-GB" dirty="0"/>
              <a:t>What is grief?</a:t>
            </a:r>
          </a:p>
          <a:p>
            <a:r>
              <a:rPr lang="en-GB" dirty="0"/>
              <a:t>Who can be affected by bereavement?</a:t>
            </a:r>
          </a:p>
          <a:p>
            <a:r>
              <a:rPr lang="en-GB" dirty="0"/>
              <a:t>Is grief a mental illness?</a:t>
            </a:r>
          </a:p>
          <a:p>
            <a:endParaRPr lang="en-GB" dirty="0"/>
          </a:p>
        </p:txBody>
      </p:sp>
      <p:sp>
        <p:nvSpPr>
          <p:cNvPr id="6" name="Slide Number Placeholder 5">
            <a:extLst>
              <a:ext uri="{FF2B5EF4-FFF2-40B4-BE49-F238E27FC236}">
                <a16:creationId xmlns:a16="http://schemas.microsoft.com/office/drawing/2014/main" id="{45ACE019-0288-FFD7-21EB-0973B30169F0}"/>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3</a:t>
            </a:fld>
            <a:endParaRPr lang="en-US"/>
          </a:p>
        </p:txBody>
      </p:sp>
    </p:spTree>
    <p:extLst>
      <p:ext uri="{BB962C8B-B14F-4D97-AF65-F5344CB8AC3E}">
        <p14:creationId xmlns:p14="http://schemas.microsoft.com/office/powerpoint/2010/main" val="3033008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00C39D-3B06-512B-925B-17BD8A07DE59}"/>
              </a:ext>
            </a:extLst>
          </p:cNvPr>
          <p:cNvSpPr>
            <a:spLocks noGrp="1"/>
          </p:cNvSpPr>
          <p:nvPr>
            <p:ph type="title"/>
          </p:nvPr>
        </p:nvSpPr>
        <p:spPr>
          <a:xfrm>
            <a:off x="700087" y="909638"/>
            <a:ext cx="10691813" cy="1155618"/>
          </a:xfrm>
        </p:spPr>
        <p:txBody>
          <a:bodyPr>
            <a:normAutofit/>
          </a:bodyPr>
          <a:lstStyle/>
          <a:p>
            <a:r>
              <a:rPr lang="en-GB" dirty="0"/>
              <a:t>Theories of Grief and Loss</a:t>
            </a:r>
          </a:p>
        </p:txBody>
      </p:sp>
      <p:cxnSp>
        <p:nvCxnSpPr>
          <p:cNvPr id="25" name="Straight Connector 2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C20D0A-16AA-D4EC-CE27-83D1C90863D3}"/>
              </a:ext>
            </a:extLst>
          </p:cNvPr>
          <p:cNvSpPr>
            <a:spLocks noGrp="1"/>
          </p:cNvSpPr>
          <p:nvPr>
            <p:ph type="ftr" sz="quarter" idx="11"/>
          </p:nvPr>
        </p:nvSpPr>
        <p:spPr>
          <a:xfrm>
            <a:off x="715383" y="6356350"/>
            <a:ext cx="4539727" cy="365125"/>
          </a:xfrm>
        </p:spPr>
        <p:txBody>
          <a:bodyP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A4AA8261-A95B-91A5-B266-88C9E0D12659}"/>
              </a:ext>
            </a:extLst>
          </p:cNvPr>
          <p:cNvSpPr>
            <a:spLocks noGrp="1"/>
          </p:cNvSpPr>
          <p:nvPr>
            <p:ph type="dt" sz="half" idx="10"/>
          </p:nvPr>
        </p:nvSpPr>
        <p:spPr>
          <a:xfrm>
            <a:off x="8369448" y="6356350"/>
            <a:ext cx="2592594" cy="365125"/>
          </a:xfrm>
        </p:spPr>
        <p:txBody>
          <a:bodyPr>
            <a:normAutofit/>
          </a:bodyPr>
          <a:lstStyle/>
          <a:p>
            <a:pPr>
              <a:spcAft>
                <a:spcPts val="600"/>
              </a:spcAft>
            </a:pPr>
            <a:fld id="{626DE685-1B6F-4D7C-AEF2-C9AD71EC467A}" type="datetime1">
              <a:rPr lang="en-US" smtClean="0"/>
              <a:pPr>
                <a:spcAft>
                  <a:spcPts val="600"/>
                </a:spcAft>
              </a:pPr>
              <a:t>1/5/2026</a:t>
            </a:fld>
            <a:endParaRPr lang="en-US"/>
          </a:p>
        </p:txBody>
      </p:sp>
      <p:sp>
        <p:nvSpPr>
          <p:cNvPr id="6" name="Slide Number Placeholder 5">
            <a:extLst>
              <a:ext uri="{FF2B5EF4-FFF2-40B4-BE49-F238E27FC236}">
                <a16:creationId xmlns:a16="http://schemas.microsoft.com/office/drawing/2014/main" id="{17596369-BB12-2717-03B3-E3B150870677}"/>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4</a:t>
            </a:fld>
            <a:endParaRPr lang="en-US"/>
          </a:p>
        </p:txBody>
      </p:sp>
      <p:graphicFrame>
        <p:nvGraphicFramePr>
          <p:cNvPr id="27" name="Content Placeholder 2">
            <a:extLst>
              <a:ext uri="{FF2B5EF4-FFF2-40B4-BE49-F238E27FC236}">
                <a16:creationId xmlns:a16="http://schemas.microsoft.com/office/drawing/2014/main" id="{FD88C381-2332-150C-79F7-F7D1394EE1B0}"/>
              </a:ext>
            </a:extLst>
          </p:cNvPr>
          <p:cNvGraphicFramePr>
            <a:graphicFrameLocks noGrp="1"/>
          </p:cNvGraphicFramePr>
          <p:nvPr>
            <p:ph idx="1"/>
            <p:extLst>
              <p:ext uri="{D42A27DB-BD31-4B8C-83A1-F6EECF244321}">
                <p14:modId xmlns:p14="http://schemas.microsoft.com/office/powerpoint/2010/main" val="3852390271"/>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3794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58069-965A-E679-E406-4DB15DEFC090}"/>
              </a:ext>
            </a:extLst>
          </p:cNvPr>
          <p:cNvSpPr>
            <a:spLocks noGrp="1"/>
          </p:cNvSpPr>
          <p:nvPr>
            <p:ph type="title"/>
          </p:nvPr>
        </p:nvSpPr>
        <p:spPr>
          <a:xfrm>
            <a:off x="695324" y="897752"/>
            <a:ext cx="3601757" cy="1955927"/>
          </a:xfrm>
        </p:spPr>
        <p:txBody>
          <a:bodyPr>
            <a:normAutofit/>
          </a:bodyPr>
          <a:lstStyle/>
          <a:p>
            <a:r>
              <a:rPr lang="en-GB" dirty="0"/>
              <a:t>Kübler-Ross (1969)</a:t>
            </a:r>
          </a:p>
        </p:txBody>
      </p:sp>
      <p:cxnSp>
        <p:nvCxnSpPr>
          <p:cNvPr id="14" name="Straight Connector 1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79EE8A-D353-18C4-3834-877577474309}"/>
              </a:ext>
            </a:extLst>
          </p:cNvPr>
          <p:cNvSpPr>
            <a:spLocks noGrp="1"/>
          </p:cNvSpPr>
          <p:nvPr>
            <p:ph idx="1"/>
          </p:nvPr>
        </p:nvSpPr>
        <p:spPr>
          <a:xfrm>
            <a:off x="683373" y="2853679"/>
            <a:ext cx="3613708" cy="3391733"/>
          </a:xfrm>
        </p:spPr>
        <p:txBody>
          <a:bodyPr>
            <a:normAutofit/>
          </a:bodyPr>
          <a:lstStyle/>
          <a:p>
            <a:pPr marL="0" indent="0">
              <a:buNone/>
            </a:pPr>
            <a:r>
              <a:rPr lang="en-GB" dirty="0"/>
              <a:t>Stages of Grief:</a:t>
            </a:r>
          </a:p>
          <a:p>
            <a:r>
              <a:rPr lang="en-GB" dirty="0"/>
              <a:t>Denial</a:t>
            </a:r>
          </a:p>
          <a:p>
            <a:r>
              <a:rPr lang="en-GB" dirty="0"/>
              <a:t>Anger</a:t>
            </a:r>
          </a:p>
          <a:p>
            <a:r>
              <a:rPr lang="en-GB" dirty="0"/>
              <a:t>Bargaining</a:t>
            </a:r>
          </a:p>
          <a:p>
            <a:r>
              <a:rPr lang="en-GB" dirty="0"/>
              <a:t>Depression </a:t>
            </a:r>
          </a:p>
          <a:p>
            <a:r>
              <a:rPr lang="en-GB" dirty="0"/>
              <a:t>Acceptance</a:t>
            </a:r>
          </a:p>
          <a:p>
            <a:pPr marL="0" indent="0">
              <a:buNone/>
            </a:pPr>
            <a:endParaRPr lang="en-GB" dirty="0"/>
          </a:p>
        </p:txBody>
      </p:sp>
      <p:pic>
        <p:nvPicPr>
          <p:cNvPr id="8" name="Picture 7" descr="Fog-covered mountain">
            <a:extLst>
              <a:ext uri="{FF2B5EF4-FFF2-40B4-BE49-F238E27FC236}">
                <a16:creationId xmlns:a16="http://schemas.microsoft.com/office/drawing/2014/main" id="{4A08D162-6AE0-51CB-07E7-2205BFE798DE}"/>
              </a:ext>
            </a:extLst>
          </p:cNvPr>
          <p:cNvPicPr>
            <a:picLocks noChangeAspect="1"/>
          </p:cNvPicPr>
          <p:nvPr/>
        </p:nvPicPr>
        <p:blipFill rotWithShape="1">
          <a:blip r:embed="rId3"/>
          <a:srcRect l="21085" r="7714" b="-1"/>
          <a:stretch/>
        </p:blipFill>
        <p:spPr>
          <a:xfrm>
            <a:off x="4876800" y="10"/>
            <a:ext cx="7315200" cy="6857990"/>
          </a:xfrm>
          <a:prstGeom prst="rect">
            <a:avLst/>
          </a:prstGeom>
        </p:spPr>
      </p:pic>
      <p:sp>
        <p:nvSpPr>
          <p:cNvPr id="6" name="Slide Number Placeholder 5">
            <a:extLst>
              <a:ext uri="{FF2B5EF4-FFF2-40B4-BE49-F238E27FC236}">
                <a16:creationId xmlns:a16="http://schemas.microsoft.com/office/drawing/2014/main" id="{2B854283-A1F9-3BA1-C706-330CFA39E9B4}"/>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a:solidFill>
                  <a:srgbClr val="FFFFFF"/>
                </a:solidFill>
              </a:rPr>
              <a:pPr>
                <a:lnSpc>
                  <a:spcPct val="90000"/>
                </a:lnSpc>
                <a:spcAft>
                  <a:spcPts val="600"/>
                </a:spcAft>
              </a:pPr>
              <a:t>5</a:t>
            </a:fld>
            <a:endParaRPr lang="en-US">
              <a:solidFill>
                <a:srgbClr val="FFFFFF"/>
              </a:solidFill>
            </a:endParaRPr>
          </a:p>
        </p:txBody>
      </p:sp>
    </p:spTree>
    <p:extLst>
      <p:ext uri="{BB962C8B-B14F-4D97-AF65-F5344CB8AC3E}">
        <p14:creationId xmlns:p14="http://schemas.microsoft.com/office/powerpoint/2010/main" val="34455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C0D34B-4E09-E010-1E05-B21AE239401D}"/>
              </a:ext>
            </a:extLst>
          </p:cNvPr>
          <p:cNvSpPr>
            <a:spLocks noGrp="1"/>
          </p:cNvSpPr>
          <p:nvPr>
            <p:ph idx="1"/>
          </p:nvPr>
        </p:nvSpPr>
        <p:spPr>
          <a:xfrm>
            <a:off x="1087120" y="1693302"/>
            <a:ext cx="6667918" cy="4094037"/>
          </a:xfrm>
        </p:spPr>
        <p:txBody>
          <a:bodyPr>
            <a:normAutofit fontScale="92500" lnSpcReduction="10000"/>
          </a:bodyPr>
          <a:lstStyle/>
          <a:p>
            <a:pPr>
              <a:lnSpc>
                <a:spcPct val="100000"/>
              </a:lnSpc>
            </a:pPr>
            <a:r>
              <a:rPr lang="en-GB" b="1" dirty="0">
                <a:latin typeface="Arial" panose="020B0604020202020204" pitchFamily="34" charset="0"/>
                <a:cs typeface="Arial" panose="020B0604020202020204" pitchFamily="34" charset="0"/>
              </a:rPr>
              <a:t>Denial</a:t>
            </a:r>
            <a:endParaRPr lang="en-GB" dirty="0">
              <a:latin typeface="Arial" panose="020B0604020202020204" pitchFamily="34" charset="0"/>
              <a:cs typeface="Arial" panose="020B0604020202020204" pitchFamily="34" charset="0"/>
            </a:endParaRPr>
          </a:p>
          <a:p>
            <a:pPr>
              <a:lnSpc>
                <a:spcPct val="100000"/>
              </a:lnSpc>
            </a:pPr>
            <a:r>
              <a:rPr lang="en-GB" dirty="0">
                <a:latin typeface="Gilroy-Regular"/>
              </a:rPr>
              <a:t>Feeling numb is common in the early days after a bereavement. Some people at first carry on as if nothing has happened. Even if we know with our heads that someone has died it can be hard to believe that someone important is not coming back. It’s also very common to feel the presence of someone who has died, </a:t>
            </a:r>
            <a:r>
              <a:rPr lang="en-GB" dirty="0">
                <a:latin typeface="Gilroy-Bold"/>
                <a:hlinkClick r:id="rId2"/>
              </a:rPr>
              <a:t>hear their voice or even see them. </a:t>
            </a:r>
            <a:endParaRPr lang="en-GB" dirty="0">
              <a:latin typeface="Gilroy-Regular"/>
            </a:endParaRPr>
          </a:p>
          <a:p>
            <a:pPr>
              <a:lnSpc>
                <a:spcPct val="100000"/>
              </a:lnSpc>
            </a:pPr>
            <a:r>
              <a:rPr lang="en-GB" b="1" dirty="0">
                <a:latin typeface="Arial" panose="020B0604020202020204" pitchFamily="34" charset="0"/>
                <a:cs typeface="Arial" panose="020B0604020202020204" pitchFamily="34" charset="0"/>
              </a:rPr>
              <a:t>Anger</a:t>
            </a:r>
            <a:endParaRPr lang="en-GB" dirty="0">
              <a:latin typeface="Arial" panose="020B0604020202020204" pitchFamily="34" charset="0"/>
              <a:cs typeface="Arial" panose="020B0604020202020204" pitchFamily="34" charset="0"/>
            </a:endParaRPr>
          </a:p>
          <a:p>
            <a:pPr>
              <a:lnSpc>
                <a:spcPct val="100000"/>
              </a:lnSpc>
            </a:pPr>
            <a:r>
              <a:rPr lang="en-GB" dirty="0">
                <a:latin typeface="Gilroy-Regular"/>
              </a:rPr>
              <a:t>Anger is a completely natural emotion, and very natural after someone dies. Death can seem cruel and unfair, especially when you feel someone has died before their time or you had plans for the future together. It’s also common to feel angry towards the person who has died, or angry at ourselves for things we did or didn’t do before their death.</a:t>
            </a:r>
          </a:p>
          <a:p>
            <a:pPr>
              <a:lnSpc>
                <a:spcPct val="100000"/>
              </a:lnSpc>
            </a:pPr>
            <a:endParaRPr lang="en-GB" sz="1500" dirty="0"/>
          </a:p>
        </p:txBody>
      </p:sp>
      <p:pic>
        <p:nvPicPr>
          <p:cNvPr id="10" name="Graphic 9" descr="Crying Face with No Fill">
            <a:extLst>
              <a:ext uri="{FF2B5EF4-FFF2-40B4-BE49-F238E27FC236}">
                <a16:creationId xmlns:a16="http://schemas.microsoft.com/office/drawing/2014/main" id="{E82E83EA-153D-F558-2FF0-2C79D064E2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87920" y="2102261"/>
            <a:ext cx="3903980" cy="3903980"/>
          </a:xfrm>
          <a:prstGeom prst="rect">
            <a:avLst/>
          </a:prstGeom>
        </p:spPr>
      </p:pic>
      <p:cxnSp>
        <p:nvCxnSpPr>
          <p:cNvPr id="17" name="Straight Connector 16">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9B4A7182-E454-D026-31DA-93DE94261EF5}"/>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6</a:t>
            </a:fld>
            <a:endParaRPr lang="en-US"/>
          </a:p>
        </p:txBody>
      </p:sp>
    </p:spTree>
    <p:extLst>
      <p:ext uri="{BB962C8B-B14F-4D97-AF65-F5344CB8AC3E}">
        <p14:creationId xmlns:p14="http://schemas.microsoft.com/office/powerpoint/2010/main" val="222704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6DFB10-4D53-7527-D664-B7CB64433C35}"/>
              </a:ext>
            </a:extLst>
          </p:cNvPr>
          <p:cNvSpPr>
            <a:spLocks noGrp="1"/>
          </p:cNvSpPr>
          <p:nvPr>
            <p:ph idx="1"/>
          </p:nvPr>
        </p:nvSpPr>
        <p:spPr>
          <a:xfrm>
            <a:off x="704088" y="1604356"/>
            <a:ext cx="6400800" cy="3739896"/>
          </a:xfrm>
        </p:spPr>
        <p:txBody>
          <a:bodyPr>
            <a:normAutofit fontScale="92500" lnSpcReduction="20000"/>
          </a:bodyPr>
          <a:lstStyle/>
          <a:p>
            <a:pPr>
              <a:lnSpc>
                <a:spcPct val="100000"/>
              </a:lnSpc>
            </a:pPr>
            <a:r>
              <a:rPr lang="en-GB" b="1" dirty="0">
                <a:latin typeface="Arial" panose="020B0604020202020204" pitchFamily="34" charset="0"/>
                <a:ea typeface="Cascadia Mono SemiLight" panose="020B0609020000020004" pitchFamily="49" charset="0"/>
                <a:cs typeface="Arial" panose="020B0604020202020204" pitchFamily="34" charset="0"/>
              </a:rPr>
              <a:t>Bargaining</a:t>
            </a:r>
            <a:endParaRPr lang="en-GB" dirty="0">
              <a:latin typeface="Arial" panose="020B0604020202020204" pitchFamily="34" charset="0"/>
              <a:ea typeface="Cascadia Mono SemiLight" panose="020B0609020000020004" pitchFamily="49" charset="0"/>
              <a:cs typeface="Arial" panose="020B0604020202020204" pitchFamily="34" charset="0"/>
            </a:endParaRPr>
          </a:p>
          <a:p>
            <a:pPr>
              <a:lnSpc>
                <a:spcPct val="100000"/>
              </a:lnSpc>
            </a:pPr>
            <a:r>
              <a:rPr lang="en-GB" dirty="0">
                <a:latin typeface="Gilroy-Regular"/>
              </a:rPr>
              <a:t>When we are in pain, it’s sometimes hard to accept that there’s nothing we can do to change things. Bargaining is when we start to make deals with ourselves, or perhaps with God if we’re religious. We want to believe that if we act in particular ways we will feel better. It’s also common to find ourselves going over and over things that happened in the past and asking a lot of ‘what if’ questions, wishing we could go back and change things in the hope things could have turned out differently.</a:t>
            </a:r>
          </a:p>
          <a:p>
            <a:pPr>
              <a:lnSpc>
                <a:spcPct val="100000"/>
              </a:lnSpc>
            </a:pPr>
            <a:r>
              <a:rPr lang="en-GB" b="1" dirty="0">
                <a:latin typeface="Arial" panose="020B0604020202020204" pitchFamily="34" charset="0"/>
                <a:cs typeface="Arial" panose="020B0604020202020204" pitchFamily="34" charset="0"/>
              </a:rPr>
              <a:t>Depression</a:t>
            </a:r>
            <a:endParaRPr lang="en-GB" dirty="0">
              <a:latin typeface="Arial" panose="020B0604020202020204" pitchFamily="34" charset="0"/>
              <a:cs typeface="Arial" panose="020B0604020202020204" pitchFamily="34" charset="0"/>
            </a:endParaRPr>
          </a:p>
          <a:p>
            <a:pPr>
              <a:lnSpc>
                <a:spcPct val="100000"/>
              </a:lnSpc>
            </a:pPr>
            <a:r>
              <a:rPr lang="en-GB" dirty="0">
                <a:latin typeface="Gilroy-Regular"/>
              </a:rPr>
              <a:t>Sadness and longing are what we think of most often when we think about grief. This pain can be very intense and come in waves over many months or years. Life can feel like it no longer holds any meaning which can be very </a:t>
            </a:r>
            <a:r>
              <a:rPr lang="en-GB" sz="1900" dirty="0">
                <a:latin typeface="Gilroy-Regular"/>
              </a:rPr>
              <a:t>scary.</a:t>
            </a:r>
          </a:p>
          <a:p>
            <a:pPr>
              <a:lnSpc>
                <a:spcPct val="100000"/>
              </a:lnSpc>
            </a:pPr>
            <a:endParaRPr lang="en-GB" sz="1500" dirty="0"/>
          </a:p>
        </p:txBody>
      </p:sp>
      <p:pic>
        <p:nvPicPr>
          <p:cNvPr id="10" name="Graphic 9" descr="Health">
            <a:extLst>
              <a:ext uri="{FF2B5EF4-FFF2-40B4-BE49-F238E27FC236}">
                <a16:creationId xmlns:a16="http://schemas.microsoft.com/office/drawing/2014/main" id="{65E43513-975F-5AE9-F354-5E710DA7A8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7" name="Straight Connector 16">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AB16B406-5FF1-74E6-B1B5-ADE8911C4046}"/>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7</a:t>
            </a:fld>
            <a:endParaRPr lang="en-US"/>
          </a:p>
        </p:txBody>
      </p:sp>
    </p:spTree>
    <p:extLst>
      <p:ext uri="{BB962C8B-B14F-4D97-AF65-F5344CB8AC3E}">
        <p14:creationId xmlns:p14="http://schemas.microsoft.com/office/powerpoint/2010/main" val="420040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2FF9AC-A45C-FFCD-758A-DD2D4F237FE3}"/>
              </a:ext>
            </a:extLst>
          </p:cNvPr>
          <p:cNvSpPr>
            <a:spLocks noGrp="1"/>
          </p:cNvSpPr>
          <p:nvPr>
            <p:ph idx="1"/>
          </p:nvPr>
        </p:nvSpPr>
        <p:spPr>
          <a:xfrm>
            <a:off x="700088" y="2221992"/>
            <a:ext cx="6400800" cy="3739896"/>
          </a:xfrm>
        </p:spPr>
        <p:txBody>
          <a:bodyPr>
            <a:normAutofit fontScale="92500" lnSpcReduction="20000"/>
          </a:bodyPr>
          <a:lstStyle/>
          <a:p>
            <a:r>
              <a:rPr lang="en-GB" b="1" dirty="0">
                <a:latin typeface="Arial" panose="020B0604020202020204" pitchFamily="34" charset="0"/>
                <a:cs typeface="Arial" panose="020B0604020202020204" pitchFamily="34" charset="0"/>
              </a:rPr>
              <a:t>Acceptance</a:t>
            </a:r>
            <a:endParaRPr lang="en-GB" dirty="0">
              <a:latin typeface="Arial" panose="020B0604020202020204" pitchFamily="34" charset="0"/>
              <a:cs typeface="Arial" panose="020B0604020202020204" pitchFamily="34" charset="0"/>
            </a:endParaRPr>
          </a:p>
          <a:p>
            <a:r>
              <a:rPr lang="en-GB" sz="1900" dirty="0">
                <a:latin typeface="Gilroy-Regular"/>
              </a:rPr>
              <a:t>Grief comes in waves, and it can feel like nothing will ever be right again. But gradually most people find that the pain eases, and it is possible to accept what has happened. We may never ‘get over’ the death of someone precious, but we can learn to live again, while keeping the memories of those we have lost close to us.</a:t>
            </a:r>
          </a:p>
          <a:p>
            <a:pPr marL="0" indent="0">
              <a:buNone/>
            </a:pPr>
            <a:endParaRPr lang="en-GB" dirty="0">
              <a:latin typeface="Gilroy-Regular"/>
            </a:endParaRPr>
          </a:p>
          <a:p>
            <a:r>
              <a:rPr lang="en-GB" dirty="0"/>
              <a:t>While many often cite Elisabeth Kübler-Ross’ way to understand the process that happens after losing a loved one, Kübler-Ross was clear that her stages were relevant only to those coming to terms with their own impending death.</a:t>
            </a:r>
          </a:p>
        </p:txBody>
      </p:sp>
      <p:pic>
        <p:nvPicPr>
          <p:cNvPr id="10" name="Graphic 9" descr="Crying Face with No Fill">
            <a:extLst>
              <a:ext uri="{FF2B5EF4-FFF2-40B4-BE49-F238E27FC236}">
                <a16:creationId xmlns:a16="http://schemas.microsoft.com/office/drawing/2014/main" id="{EE1DB39D-D4E6-5174-F5C8-43FA6B8A34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7" name="Straight Connector 16">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6E04C97C-B603-267D-E686-7FB3F7454206}"/>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8</a:t>
            </a:fld>
            <a:endParaRPr lang="en-US"/>
          </a:p>
        </p:txBody>
      </p:sp>
    </p:spTree>
    <p:extLst>
      <p:ext uri="{BB962C8B-B14F-4D97-AF65-F5344CB8AC3E}">
        <p14:creationId xmlns:p14="http://schemas.microsoft.com/office/powerpoint/2010/main" val="1636615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E9AA0-FD4D-A4E8-6092-E925D12D31E1}"/>
              </a:ext>
            </a:extLst>
          </p:cNvPr>
          <p:cNvSpPr>
            <a:spLocks noGrp="1"/>
          </p:cNvSpPr>
          <p:nvPr>
            <p:ph type="title"/>
          </p:nvPr>
        </p:nvSpPr>
        <p:spPr>
          <a:xfrm>
            <a:off x="700087" y="909638"/>
            <a:ext cx="10691813" cy="1155618"/>
          </a:xfrm>
        </p:spPr>
        <p:txBody>
          <a:bodyPr>
            <a:normAutofit/>
          </a:bodyPr>
          <a:lstStyle/>
          <a:p>
            <a:r>
              <a:rPr lang="en-GB" dirty="0"/>
              <a:t>Bowlby (1969)</a:t>
            </a:r>
          </a:p>
        </p:txBody>
      </p:sp>
      <p:cxnSp>
        <p:nvCxnSpPr>
          <p:cNvPr id="14" name="Straight Connector 13">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E3577ADD-0567-2BAB-95AF-73CB99EC030E}"/>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9</a:t>
            </a:fld>
            <a:endParaRPr lang="en-US"/>
          </a:p>
        </p:txBody>
      </p:sp>
      <p:graphicFrame>
        <p:nvGraphicFramePr>
          <p:cNvPr id="8" name="Content Placeholder 2">
            <a:extLst>
              <a:ext uri="{FF2B5EF4-FFF2-40B4-BE49-F238E27FC236}">
                <a16:creationId xmlns:a16="http://schemas.microsoft.com/office/drawing/2014/main" id="{04E251D4-10F7-B0E2-C83E-44C557E8BC90}"/>
              </a:ext>
            </a:extLst>
          </p:cNvPr>
          <p:cNvGraphicFramePr>
            <a:graphicFrameLocks noGrp="1"/>
          </p:cNvGraphicFramePr>
          <p:nvPr>
            <p:ph idx="1"/>
            <p:extLst>
              <p:ext uri="{D42A27DB-BD31-4B8C-83A1-F6EECF244321}">
                <p14:modId xmlns:p14="http://schemas.microsoft.com/office/powerpoint/2010/main" val="3087979730"/>
              </p:ext>
            </p:extLst>
          </p:nvPr>
        </p:nvGraphicFramePr>
        <p:xfrm>
          <a:off x="590309" y="1633539"/>
          <a:ext cx="10801591" cy="43291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7504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D7B19CA6-10F3-C966-25FE-594954268483}"/>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10</a:t>
            </a:fld>
            <a:endParaRPr lang="en-US"/>
          </a:p>
        </p:txBody>
      </p:sp>
      <p:graphicFrame>
        <p:nvGraphicFramePr>
          <p:cNvPr id="8" name="Content Placeholder 2">
            <a:extLst>
              <a:ext uri="{FF2B5EF4-FFF2-40B4-BE49-F238E27FC236}">
                <a16:creationId xmlns:a16="http://schemas.microsoft.com/office/drawing/2014/main" id="{1656B19B-5DE1-6960-9150-77C2DB19E688}"/>
              </a:ext>
            </a:extLst>
          </p:cNvPr>
          <p:cNvGraphicFramePr>
            <a:graphicFrameLocks noGrp="1"/>
          </p:cNvGraphicFramePr>
          <p:nvPr>
            <p:ph idx="1"/>
            <p:extLst>
              <p:ext uri="{D42A27DB-BD31-4B8C-83A1-F6EECF244321}">
                <p14:modId xmlns:p14="http://schemas.microsoft.com/office/powerpoint/2010/main" val="3234588813"/>
              </p:ext>
            </p:extLst>
          </p:nvPr>
        </p:nvGraphicFramePr>
        <p:xfrm>
          <a:off x="671332" y="1134319"/>
          <a:ext cx="10758668" cy="49997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4022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A9808-9998-700B-2442-EFEAD6E9629C}"/>
              </a:ext>
            </a:extLst>
          </p:cNvPr>
          <p:cNvSpPr>
            <a:spLocks noGrp="1"/>
          </p:cNvSpPr>
          <p:nvPr>
            <p:ph type="title"/>
          </p:nvPr>
        </p:nvSpPr>
        <p:spPr>
          <a:xfrm>
            <a:off x="695324" y="897752"/>
            <a:ext cx="3601757" cy="1955927"/>
          </a:xfrm>
        </p:spPr>
        <p:txBody>
          <a:bodyPr>
            <a:normAutofit/>
          </a:bodyPr>
          <a:lstStyle/>
          <a:p>
            <a:r>
              <a:rPr lang="en-GB" dirty="0"/>
              <a:t>Colin Murray-Parkes</a:t>
            </a:r>
          </a:p>
        </p:txBody>
      </p:sp>
      <p:cxnSp>
        <p:nvCxnSpPr>
          <p:cNvPr id="23" name="Straight Connector 2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241022-6C39-0A77-4C9F-727F7634BC7F}"/>
              </a:ext>
            </a:extLst>
          </p:cNvPr>
          <p:cNvSpPr>
            <a:spLocks noGrp="1"/>
          </p:cNvSpPr>
          <p:nvPr>
            <p:ph idx="1"/>
          </p:nvPr>
        </p:nvSpPr>
        <p:spPr>
          <a:xfrm>
            <a:off x="683373" y="2853679"/>
            <a:ext cx="3613708" cy="3391733"/>
          </a:xfrm>
        </p:spPr>
        <p:txBody>
          <a:bodyPr>
            <a:normAutofit/>
          </a:bodyPr>
          <a:lstStyle/>
          <a:p>
            <a:pPr marL="0" indent="0">
              <a:buNone/>
            </a:pPr>
            <a:r>
              <a:rPr lang="en-GB" dirty="0"/>
              <a:t>Phases of Grief: based on the work of Bowlby</a:t>
            </a:r>
          </a:p>
          <a:p>
            <a:r>
              <a:rPr lang="en-GB" dirty="0"/>
              <a:t>Shock/numbness</a:t>
            </a:r>
          </a:p>
          <a:p>
            <a:r>
              <a:rPr lang="en-GB" dirty="0"/>
              <a:t>Separation and Pain/yearning and searching</a:t>
            </a:r>
          </a:p>
          <a:p>
            <a:r>
              <a:rPr lang="en-GB" dirty="0"/>
              <a:t>Despair/disorientation</a:t>
            </a:r>
          </a:p>
          <a:p>
            <a:r>
              <a:rPr lang="en-GB" dirty="0"/>
              <a:t>Acceptance, Resolution and Reorganisation</a:t>
            </a:r>
          </a:p>
        </p:txBody>
      </p:sp>
      <p:pic>
        <p:nvPicPr>
          <p:cNvPr id="8" name="Picture 7" descr="Solo journey">
            <a:extLst>
              <a:ext uri="{FF2B5EF4-FFF2-40B4-BE49-F238E27FC236}">
                <a16:creationId xmlns:a16="http://schemas.microsoft.com/office/drawing/2014/main" id="{06EBDB80-B47F-0919-1193-1F9FC35BE02B}"/>
              </a:ext>
            </a:extLst>
          </p:cNvPr>
          <p:cNvPicPr>
            <a:picLocks noChangeAspect="1"/>
          </p:cNvPicPr>
          <p:nvPr/>
        </p:nvPicPr>
        <p:blipFill rotWithShape="1">
          <a:blip r:embed="rId3"/>
          <a:srcRect l="14416" r="5584"/>
          <a:stretch/>
        </p:blipFill>
        <p:spPr>
          <a:xfrm>
            <a:off x="4876800" y="10"/>
            <a:ext cx="7315200" cy="6857990"/>
          </a:xfrm>
          <a:prstGeom prst="rect">
            <a:avLst/>
          </a:prstGeom>
        </p:spPr>
      </p:pic>
      <p:sp>
        <p:nvSpPr>
          <p:cNvPr id="4" name="Date Placeholder 3">
            <a:extLst>
              <a:ext uri="{FF2B5EF4-FFF2-40B4-BE49-F238E27FC236}">
                <a16:creationId xmlns:a16="http://schemas.microsoft.com/office/drawing/2014/main" id="{B70FB0A1-1956-0D7D-4BCF-BD8F2D2C4737}"/>
              </a:ext>
            </a:extLst>
          </p:cNvPr>
          <p:cNvSpPr>
            <a:spLocks noGrp="1"/>
          </p:cNvSpPr>
          <p:nvPr>
            <p:ph type="dt" sz="half" idx="10"/>
          </p:nvPr>
        </p:nvSpPr>
        <p:spPr>
          <a:xfrm>
            <a:off x="8369448" y="6356350"/>
            <a:ext cx="2592594" cy="365125"/>
          </a:xfrm>
        </p:spPr>
        <p:txBody>
          <a:bodyPr>
            <a:normAutofit/>
          </a:bodyPr>
          <a:lstStyle/>
          <a:p>
            <a:pPr>
              <a:spcAft>
                <a:spcPts val="600"/>
              </a:spcAft>
            </a:pPr>
            <a:fld id="{626DE685-1B6F-4D7C-AEF2-C9AD71EC467A}" type="datetime1">
              <a:rPr lang="en-US">
                <a:solidFill>
                  <a:srgbClr val="FFFFFF"/>
                </a:solidFill>
              </a:rPr>
              <a:pPr>
                <a:spcAft>
                  <a:spcPts val="600"/>
                </a:spcAft>
              </a:pPr>
              <a:t>1/5/2026</a:t>
            </a:fld>
            <a:endParaRPr lang="en-US" dirty="0">
              <a:solidFill>
                <a:srgbClr val="FFFFFF"/>
              </a:solidFill>
            </a:endParaRPr>
          </a:p>
        </p:txBody>
      </p:sp>
      <p:sp>
        <p:nvSpPr>
          <p:cNvPr id="6" name="Slide Number Placeholder 5">
            <a:extLst>
              <a:ext uri="{FF2B5EF4-FFF2-40B4-BE49-F238E27FC236}">
                <a16:creationId xmlns:a16="http://schemas.microsoft.com/office/drawing/2014/main" id="{BE8B36BD-5145-D5F6-22E5-3CB41F3687B7}"/>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a:solidFill>
                  <a:srgbClr val="FFFFFF"/>
                </a:solidFill>
              </a:rPr>
              <a:pPr>
                <a:lnSpc>
                  <a:spcPct val="90000"/>
                </a:lnSpc>
                <a:spcAft>
                  <a:spcPts val="600"/>
                </a:spcAft>
              </a:pPr>
              <a:t>11</a:t>
            </a:fld>
            <a:endParaRPr lang="en-US">
              <a:solidFill>
                <a:srgbClr val="FFFFFF"/>
              </a:solidFill>
            </a:endParaRPr>
          </a:p>
        </p:txBody>
      </p:sp>
    </p:spTree>
    <p:extLst>
      <p:ext uri="{BB962C8B-B14F-4D97-AF65-F5344CB8AC3E}">
        <p14:creationId xmlns:p14="http://schemas.microsoft.com/office/powerpoint/2010/main" val="63892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DB4F1-FAF0-62AD-177A-0761D50404E7}"/>
              </a:ext>
            </a:extLst>
          </p:cNvPr>
          <p:cNvSpPr>
            <a:spLocks noGrp="1"/>
          </p:cNvSpPr>
          <p:nvPr>
            <p:ph type="title"/>
          </p:nvPr>
        </p:nvSpPr>
        <p:spPr>
          <a:xfrm>
            <a:off x="704089" y="914400"/>
            <a:ext cx="3453844" cy="1463040"/>
          </a:xfrm>
        </p:spPr>
        <p:txBody>
          <a:bodyPr anchor="t">
            <a:normAutofit/>
          </a:bodyPr>
          <a:lstStyle/>
          <a:p>
            <a:pPr>
              <a:lnSpc>
                <a:spcPct val="90000"/>
              </a:lnSpc>
            </a:pPr>
            <a:r>
              <a:rPr lang="en-US" altLang="en-US" sz="3100" b="1">
                <a:latin typeface="Arial" panose="020B0604020202020204" pitchFamily="34" charset="0"/>
                <a:ea typeface="Google Sans"/>
              </a:rPr>
              <a:t>The Four Phases of Grief</a:t>
            </a:r>
            <a:br>
              <a:rPr lang="en-US" altLang="en-US" sz="3100">
                <a:latin typeface="Arial" panose="020B0604020202020204" pitchFamily="34" charset="0"/>
              </a:rPr>
            </a:br>
            <a:endParaRPr lang="en-GB" sz="3100"/>
          </a:p>
        </p:txBody>
      </p:sp>
      <p:cxnSp>
        <p:nvCxnSpPr>
          <p:cNvPr id="18" name="Straight Connector 17">
            <a:extLst>
              <a:ext uri="{FF2B5EF4-FFF2-40B4-BE49-F238E27FC236}">
                <a16:creationId xmlns:a16="http://schemas.microsoft.com/office/drawing/2014/main" id="{A7C10D4C-8DED-200E-3237-3345F3F2A1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8F7F80F-9EDD-0EEA-B6D7-E116EBA4FA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2497143"/>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BAA3FB6-28F8-0E53-7DC7-5B39C734804D}"/>
              </a:ext>
            </a:extLst>
          </p:cNvPr>
          <p:cNvSpPr>
            <a:spLocks noGrp="1"/>
          </p:cNvSpPr>
          <p:nvPr>
            <p:ph type="ftr" sz="quarter" idx="11"/>
          </p:nvPr>
        </p:nvSpPr>
        <p:spPr>
          <a:xfrm>
            <a:off x="704088" y="6356350"/>
            <a:ext cx="4539727" cy="365125"/>
          </a:xfrm>
        </p:spPr>
        <p:txBody>
          <a:bodyPr>
            <a:normAutofit/>
          </a:bodyPr>
          <a:lstStyle/>
          <a:p>
            <a:pPr>
              <a:spcAft>
                <a:spcPts val="600"/>
              </a:spcAft>
            </a:pPr>
            <a:r>
              <a:rPr lang="en-US">
                <a:solidFill>
                  <a:srgbClr val="FFFFFF"/>
                </a:solidFill>
              </a:rPr>
              <a:t>Sample Footer Text</a:t>
            </a:r>
          </a:p>
        </p:txBody>
      </p:sp>
      <p:sp>
        <p:nvSpPr>
          <p:cNvPr id="4" name="Date Placeholder 3">
            <a:extLst>
              <a:ext uri="{FF2B5EF4-FFF2-40B4-BE49-F238E27FC236}">
                <a16:creationId xmlns:a16="http://schemas.microsoft.com/office/drawing/2014/main" id="{C74E3B82-83C8-5BC5-7771-33BC1A2B1F06}"/>
              </a:ext>
            </a:extLst>
          </p:cNvPr>
          <p:cNvSpPr>
            <a:spLocks noGrp="1"/>
          </p:cNvSpPr>
          <p:nvPr>
            <p:ph type="dt" sz="half" idx="10"/>
          </p:nvPr>
        </p:nvSpPr>
        <p:spPr>
          <a:xfrm>
            <a:off x="8369448" y="6356350"/>
            <a:ext cx="2549564" cy="365125"/>
          </a:xfrm>
        </p:spPr>
        <p:txBody>
          <a:bodyPr>
            <a:normAutofit/>
          </a:bodyPr>
          <a:lstStyle/>
          <a:p>
            <a:pPr>
              <a:spcAft>
                <a:spcPts val="600"/>
              </a:spcAft>
            </a:pPr>
            <a:fld id="{626DE685-1B6F-4D7C-AEF2-C9AD71EC467A}" type="datetime1">
              <a:rPr lang="en-US">
                <a:solidFill>
                  <a:srgbClr val="FFFFFF"/>
                </a:solidFill>
              </a:rPr>
              <a:pPr>
                <a:spcAft>
                  <a:spcPts val="600"/>
                </a:spcAft>
              </a:pPr>
              <a:t>1/5/2026</a:t>
            </a:fld>
            <a:endParaRPr lang="en-US">
              <a:solidFill>
                <a:srgbClr val="FFFFFF"/>
              </a:solidFill>
            </a:endParaRPr>
          </a:p>
        </p:txBody>
      </p:sp>
      <p:sp>
        <p:nvSpPr>
          <p:cNvPr id="6" name="Slide Number Placeholder 5">
            <a:extLst>
              <a:ext uri="{FF2B5EF4-FFF2-40B4-BE49-F238E27FC236}">
                <a16:creationId xmlns:a16="http://schemas.microsoft.com/office/drawing/2014/main" id="{5259B88F-D752-D4A8-7E28-4B44C040516F}"/>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a:solidFill>
                  <a:srgbClr val="FFFFFF"/>
                </a:solidFill>
              </a:rPr>
              <a:pPr>
                <a:lnSpc>
                  <a:spcPct val="90000"/>
                </a:lnSpc>
                <a:spcAft>
                  <a:spcPts val="600"/>
                </a:spcAft>
              </a:pPr>
              <a:t>12</a:t>
            </a:fld>
            <a:endParaRPr lang="en-US">
              <a:solidFill>
                <a:srgbClr val="FFFFFF"/>
              </a:solidFill>
            </a:endParaRPr>
          </a:p>
        </p:txBody>
      </p:sp>
      <p:sp>
        <p:nvSpPr>
          <p:cNvPr id="11" name="TextBox 10">
            <a:extLst>
              <a:ext uri="{FF2B5EF4-FFF2-40B4-BE49-F238E27FC236}">
                <a16:creationId xmlns:a16="http://schemas.microsoft.com/office/drawing/2014/main" id="{3268F6BE-FAFA-CC06-DD1C-3AF8F534A5A6}"/>
              </a:ext>
            </a:extLst>
          </p:cNvPr>
          <p:cNvSpPr txBox="1"/>
          <p:nvPr/>
        </p:nvSpPr>
        <p:spPr>
          <a:xfrm>
            <a:off x="804672" y="2668522"/>
            <a:ext cx="10786694" cy="3993401"/>
          </a:xfrm>
          <a:prstGeom prst="rect">
            <a:avLst/>
          </a:prstGeom>
          <a:noFill/>
        </p:spPr>
        <p:txBody>
          <a:bodyPr wrap="square">
            <a:spAutoFit/>
          </a:bodyPr>
          <a:lstStyle/>
          <a:p>
            <a:pPr algn="l">
              <a:spcAft>
                <a:spcPts val="1500"/>
              </a:spcAft>
            </a:pPr>
            <a:r>
              <a:rPr lang="en-GB" b="1" i="0" dirty="0">
                <a:effectLst/>
                <a:latin typeface="Roboto" panose="02000000000000000000" pitchFamily="2" charset="0"/>
              </a:rPr>
              <a:t>Shock and Numbness</a:t>
            </a:r>
            <a:r>
              <a:rPr lang="en-GB" b="0" i="0" dirty="0">
                <a:solidFill>
                  <a:srgbClr val="111111"/>
                </a:solidFill>
                <a:effectLst/>
                <a:latin typeface="Roboto" panose="02000000000000000000" pitchFamily="2" charset="0"/>
              </a:rPr>
              <a:t>: This phase immediately follows a loss to death. In order to emotionally survive the initial shock of the loss, the grieving person feels numb and shut down. </a:t>
            </a:r>
          </a:p>
          <a:p>
            <a:pPr algn="l">
              <a:spcAft>
                <a:spcPts val="1500"/>
              </a:spcAft>
            </a:pPr>
            <a:r>
              <a:rPr lang="en-GB" b="1" i="0" dirty="0">
                <a:solidFill>
                  <a:srgbClr val="111111"/>
                </a:solidFill>
                <a:effectLst/>
                <a:latin typeface="Roboto" panose="02000000000000000000" pitchFamily="2" charset="0"/>
              </a:rPr>
              <a:t>Yearning and Searching</a:t>
            </a:r>
            <a:r>
              <a:rPr lang="en-GB" b="0" i="0" dirty="0">
                <a:solidFill>
                  <a:srgbClr val="111111"/>
                </a:solidFill>
                <a:effectLst/>
                <a:latin typeface="Roboto" panose="02000000000000000000" pitchFamily="2" charset="0"/>
              </a:rPr>
              <a:t>: This phase is characterized by a variety of feelings, including sadness, anger, anxiety, and confusion. The grieving person is experiencing a longing for the deceased person and wanting them to return to fill the emptiness created by their death.</a:t>
            </a:r>
          </a:p>
          <a:p>
            <a:pPr algn="l">
              <a:spcAft>
                <a:spcPts val="1500"/>
              </a:spcAft>
            </a:pPr>
            <a:r>
              <a:rPr lang="en-GB" b="1" i="0" dirty="0">
                <a:solidFill>
                  <a:srgbClr val="111111"/>
                </a:solidFill>
                <a:effectLst/>
                <a:latin typeface="Roboto" panose="02000000000000000000" pitchFamily="2" charset="0"/>
              </a:rPr>
              <a:t>Disorganization and Despair</a:t>
            </a:r>
            <a:r>
              <a:rPr lang="en-GB" b="0" i="0" dirty="0">
                <a:solidFill>
                  <a:srgbClr val="111111"/>
                </a:solidFill>
                <a:effectLst/>
                <a:latin typeface="Roboto" panose="02000000000000000000" pitchFamily="2" charset="0"/>
              </a:rPr>
              <a:t>: This phase is marked by initial acceptance of the reality of the loss. The grieving person may experience feelings of apathy, anger, despair, and hopelessness. The person often desires to withdraw and disengage from others and the activities they regularly enjoyed.</a:t>
            </a:r>
          </a:p>
          <a:p>
            <a:pPr algn="l">
              <a:spcAft>
                <a:spcPts val="1500"/>
              </a:spcAft>
            </a:pPr>
            <a:r>
              <a:rPr lang="en-GB" b="1" i="0" dirty="0">
                <a:solidFill>
                  <a:srgbClr val="111111"/>
                </a:solidFill>
                <a:effectLst/>
                <a:latin typeface="Roboto" panose="02000000000000000000" pitchFamily="2" charset="0"/>
              </a:rPr>
              <a:t>Reorganization and Recovery</a:t>
            </a:r>
            <a:r>
              <a:rPr lang="en-GB" b="0" i="0" dirty="0">
                <a:solidFill>
                  <a:srgbClr val="111111"/>
                </a:solidFill>
                <a:effectLst/>
                <a:latin typeface="Roboto" panose="02000000000000000000" pitchFamily="2" charset="0"/>
              </a:rPr>
              <a:t>: In the final phase, the grieving person begins to return to a new state of "normal." Intense feelings such as sadness, anger, and despair begin to diminish as more positive memories of the deceased person increase. The person may experience regular energy levels and weight will stabilize (if it fluctuated during other phases). </a:t>
            </a:r>
          </a:p>
        </p:txBody>
      </p:sp>
      <p:sp>
        <p:nvSpPr>
          <p:cNvPr id="14" name="TextBox 13">
            <a:extLst>
              <a:ext uri="{FF2B5EF4-FFF2-40B4-BE49-F238E27FC236}">
                <a16:creationId xmlns:a16="http://schemas.microsoft.com/office/drawing/2014/main" id="{58C1BBC9-DE35-7DBA-66E2-75698475F9D2}"/>
              </a:ext>
            </a:extLst>
          </p:cNvPr>
          <p:cNvSpPr txBox="1"/>
          <p:nvPr/>
        </p:nvSpPr>
        <p:spPr>
          <a:xfrm>
            <a:off x="5743937" y="1049880"/>
            <a:ext cx="6094070" cy="646331"/>
          </a:xfrm>
          <a:prstGeom prst="rect">
            <a:avLst/>
          </a:prstGeom>
          <a:noFill/>
        </p:spPr>
        <p:txBody>
          <a:bodyPr wrap="square">
            <a:spAutoFit/>
          </a:bodyPr>
          <a:lstStyle/>
          <a:p>
            <a:r>
              <a:rPr lang="en-GB" b="0" i="0" dirty="0">
                <a:solidFill>
                  <a:srgbClr val="111111"/>
                </a:solidFill>
                <a:effectLst/>
                <a:latin typeface="Roboto" panose="02000000000000000000" pitchFamily="2" charset="0"/>
              </a:rPr>
              <a:t>Parkes, C.M. (1998). Bereavement in adult life. BMJ. 316(7134):856–859. doi:10.1136/bmj.316.7134.856</a:t>
            </a:r>
            <a:endParaRPr lang="en-GB" dirty="0"/>
          </a:p>
        </p:txBody>
      </p:sp>
    </p:spTree>
    <p:extLst>
      <p:ext uri="{BB962C8B-B14F-4D97-AF65-F5344CB8AC3E}">
        <p14:creationId xmlns:p14="http://schemas.microsoft.com/office/powerpoint/2010/main" val="1781344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C2CBC-CDC9-EE1E-D7EF-2FA40910E5F1}"/>
              </a:ext>
            </a:extLst>
          </p:cNvPr>
          <p:cNvSpPr>
            <a:spLocks noGrp="1"/>
          </p:cNvSpPr>
          <p:nvPr>
            <p:ph type="title"/>
          </p:nvPr>
        </p:nvSpPr>
        <p:spPr>
          <a:xfrm>
            <a:off x="700087" y="909638"/>
            <a:ext cx="10691813" cy="1155618"/>
          </a:xfrm>
        </p:spPr>
        <p:txBody>
          <a:bodyPr>
            <a:normAutofit/>
          </a:bodyPr>
          <a:lstStyle/>
          <a:p>
            <a:r>
              <a:rPr lang="en-GB" dirty="0"/>
              <a:t>Key elements of Parkes` work:</a:t>
            </a:r>
          </a:p>
        </p:txBody>
      </p:sp>
      <p:cxnSp>
        <p:nvCxnSpPr>
          <p:cNvPr id="14" name="Straight Connector 13">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36532468-2B7F-FBB2-EC89-0FA68C2D0E76}"/>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13</a:t>
            </a:fld>
            <a:endParaRPr lang="en-US"/>
          </a:p>
        </p:txBody>
      </p:sp>
      <p:graphicFrame>
        <p:nvGraphicFramePr>
          <p:cNvPr id="8" name="Content Placeholder 2">
            <a:extLst>
              <a:ext uri="{FF2B5EF4-FFF2-40B4-BE49-F238E27FC236}">
                <a16:creationId xmlns:a16="http://schemas.microsoft.com/office/drawing/2014/main" id="{78F0D91C-F8B7-690A-CDE1-446BDA55ED88}"/>
              </a:ext>
            </a:extLst>
          </p:cNvPr>
          <p:cNvGraphicFramePr>
            <a:graphicFrameLocks noGrp="1"/>
          </p:cNvGraphicFramePr>
          <p:nvPr>
            <p:ph idx="1"/>
            <p:extLst>
              <p:ext uri="{D42A27DB-BD31-4B8C-83A1-F6EECF244321}">
                <p14:modId xmlns:p14="http://schemas.microsoft.com/office/powerpoint/2010/main" val="3222971840"/>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58024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8DE63-EE05-6C59-4C26-70B1A7D39600}"/>
              </a:ext>
            </a:extLst>
          </p:cNvPr>
          <p:cNvSpPr>
            <a:spLocks noGrp="1"/>
          </p:cNvSpPr>
          <p:nvPr>
            <p:ph type="title"/>
          </p:nvPr>
        </p:nvSpPr>
        <p:spPr>
          <a:xfrm>
            <a:off x="700635" y="922096"/>
            <a:ext cx="5395365" cy="1371030"/>
          </a:xfrm>
        </p:spPr>
        <p:txBody>
          <a:bodyPr/>
          <a:lstStyle/>
          <a:p>
            <a:r>
              <a:rPr lang="en-GB" dirty="0"/>
              <a:t>J. William Worden (1982)</a:t>
            </a:r>
          </a:p>
        </p:txBody>
      </p:sp>
      <p:graphicFrame>
        <p:nvGraphicFramePr>
          <p:cNvPr id="7" name="Content Placeholder 6">
            <a:extLst>
              <a:ext uri="{FF2B5EF4-FFF2-40B4-BE49-F238E27FC236}">
                <a16:creationId xmlns:a16="http://schemas.microsoft.com/office/drawing/2014/main" id="{42BEEC6D-D54A-083F-297B-6FF96B60433E}"/>
              </a:ext>
            </a:extLst>
          </p:cNvPr>
          <p:cNvGraphicFramePr>
            <a:graphicFrameLocks noGrp="1"/>
          </p:cNvGraphicFramePr>
          <p:nvPr>
            <p:ph idx="1"/>
            <p:extLst>
              <p:ext uri="{D42A27DB-BD31-4B8C-83A1-F6EECF244321}">
                <p14:modId xmlns:p14="http://schemas.microsoft.com/office/powerpoint/2010/main" val="4191323914"/>
              </p:ext>
            </p:extLst>
          </p:nvPr>
        </p:nvGraphicFramePr>
        <p:xfrm>
          <a:off x="617763" y="1817419"/>
          <a:ext cx="47349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EC008069-0B7E-63BC-E1B9-72FE61061BB7}"/>
              </a:ext>
            </a:extLst>
          </p:cNvPr>
          <p:cNvSpPr>
            <a:spLocks noGrp="1"/>
          </p:cNvSpPr>
          <p:nvPr>
            <p:ph type="sldNum" sz="quarter" idx="12"/>
          </p:nvPr>
        </p:nvSpPr>
        <p:spPr/>
        <p:txBody>
          <a:bodyPr/>
          <a:lstStyle/>
          <a:p>
            <a:fld id="{87E7843D-FF13-4365-9478-9625B70A2705}" type="slidenum">
              <a:rPr lang="en-US" smtClean="0"/>
              <a:t>14</a:t>
            </a:fld>
            <a:endParaRPr lang="en-US"/>
          </a:p>
        </p:txBody>
      </p:sp>
      <p:sp>
        <p:nvSpPr>
          <p:cNvPr id="8" name="TextBox 7">
            <a:extLst>
              <a:ext uri="{FF2B5EF4-FFF2-40B4-BE49-F238E27FC236}">
                <a16:creationId xmlns:a16="http://schemas.microsoft.com/office/drawing/2014/main" id="{F711005E-FB4A-8C5D-AACC-6B79F37A685D}"/>
              </a:ext>
            </a:extLst>
          </p:cNvPr>
          <p:cNvSpPr txBox="1"/>
          <p:nvPr/>
        </p:nvSpPr>
        <p:spPr>
          <a:xfrm>
            <a:off x="6705600" y="1028700"/>
            <a:ext cx="4256442" cy="1938992"/>
          </a:xfrm>
          <a:prstGeom prst="rect">
            <a:avLst/>
          </a:prstGeom>
          <a:noFill/>
        </p:spPr>
        <p:txBody>
          <a:bodyPr wrap="square" rtlCol="0">
            <a:spAutoFit/>
          </a:bodyPr>
          <a:lstStyle/>
          <a:p>
            <a:r>
              <a:rPr lang="en-GB" sz="4000" dirty="0">
                <a:latin typeface="+mj-lt"/>
              </a:rPr>
              <a:t>Dual Process Model (Stroebe &amp; Schut, 1999)</a:t>
            </a:r>
          </a:p>
        </p:txBody>
      </p:sp>
      <p:pic>
        <p:nvPicPr>
          <p:cNvPr id="9" name="Content Placeholder 3" descr="A diagram of a loss-oriented relationship&#10;&#10;Description automatically generated">
            <a:extLst>
              <a:ext uri="{FF2B5EF4-FFF2-40B4-BE49-F238E27FC236}">
                <a16:creationId xmlns:a16="http://schemas.microsoft.com/office/drawing/2014/main" id="{3505139A-DC30-5FFF-3E92-B93DE1FDBF82}"/>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a:xfrm>
            <a:off x="6022810" y="2893322"/>
            <a:ext cx="5251670" cy="3343106"/>
          </a:xfrm>
          <a:prstGeom prst="rect">
            <a:avLst/>
          </a:prstGeom>
        </p:spPr>
      </p:pic>
    </p:spTree>
    <p:extLst>
      <p:ext uri="{BB962C8B-B14F-4D97-AF65-F5344CB8AC3E}">
        <p14:creationId xmlns:p14="http://schemas.microsoft.com/office/powerpoint/2010/main" val="1121561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B3507-65F6-84AD-5749-7508434BF7D8}"/>
              </a:ext>
            </a:extLst>
          </p:cNvPr>
          <p:cNvSpPr>
            <a:spLocks noGrp="1"/>
          </p:cNvSpPr>
          <p:nvPr>
            <p:ph type="title"/>
          </p:nvPr>
        </p:nvSpPr>
        <p:spPr/>
        <p:txBody>
          <a:bodyPr/>
          <a:lstStyle/>
          <a:p>
            <a:r>
              <a:rPr lang="en-GB" dirty="0"/>
              <a:t>Tasks of mourning (Worden)</a:t>
            </a:r>
          </a:p>
        </p:txBody>
      </p:sp>
      <p:sp>
        <p:nvSpPr>
          <p:cNvPr id="3" name="Content Placeholder 2">
            <a:extLst>
              <a:ext uri="{FF2B5EF4-FFF2-40B4-BE49-F238E27FC236}">
                <a16:creationId xmlns:a16="http://schemas.microsoft.com/office/drawing/2014/main" id="{83BC40FB-18FE-5D09-E4F1-43C6D819FD33}"/>
              </a:ext>
            </a:extLst>
          </p:cNvPr>
          <p:cNvSpPr>
            <a:spLocks noGrp="1"/>
          </p:cNvSpPr>
          <p:nvPr>
            <p:ph idx="1"/>
          </p:nvPr>
        </p:nvSpPr>
        <p:spPr>
          <a:xfrm>
            <a:off x="700635" y="1782501"/>
            <a:ext cx="10691265" cy="4282633"/>
          </a:xfrm>
        </p:spPr>
        <p:txBody>
          <a:bodyPr>
            <a:normAutofit fontScale="85000" lnSpcReduction="10000"/>
          </a:bodyPr>
          <a:lstStyle/>
          <a:p>
            <a:pPr marL="0" indent="0">
              <a:buNone/>
            </a:pPr>
            <a:r>
              <a:rPr lang="en-GB" b="1" dirty="0"/>
              <a:t>Task 1: Accept the reality of the loss</a:t>
            </a:r>
            <a:endParaRPr lang="en-GB" dirty="0"/>
          </a:p>
          <a:p>
            <a:r>
              <a:rPr lang="en-GB" dirty="0"/>
              <a:t>Coming to terms with the fact that the person has died. Involves both </a:t>
            </a:r>
            <a:r>
              <a:rPr lang="en-GB" b="1" dirty="0"/>
              <a:t>intellectual acceptance</a:t>
            </a:r>
            <a:r>
              <a:rPr lang="en-GB" dirty="0"/>
              <a:t> (“I know they’re gone”) and </a:t>
            </a:r>
            <a:r>
              <a:rPr lang="en-GB" b="1" dirty="0"/>
              <a:t>emotional acceptance. </a:t>
            </a:r>
            <a:r>
              <a:rPr lang="en-GB" dirty="0"/>
              <a:t>Denial or disbelief can block this task</a:t>
            </a:r>
          </a:p>
          <a:p>
            <a:pPr marL="0" indent="0">
              <a:buNone/>
            </a:pPr>
            <a:r>
              <a:rPr lang="en-GB" b="1" dirty="0"/>
              <a:t>Task 2: Process the pain of grief</a:t>
            </a:r>
            <a:endParaRPr lang="en-GB" dirty="0"/>
          </a:p>
          <a:p>
            <a:r>
              <a:rPr lang="en-GB" dirty="0"/>
              <a:t>Allowing oneself to feel emotions such as sadness, anger, guilt, anxiety, or loneliness. Avoiding or suppressing grief can lead to </a:t>
            </a:r>
            <a:r>
              <a:rPr lang="en-GB" b="1" dirty="0"/>
              <a:t>complicated grief. </a:t>
            </a:r>
            <a:r>
              <a:rPr lang="en-GB" dirty="0"/>
              <a:t>Grief may be expressed emotionally, physically, cognitively, and behaviourally</a:t>
            </a:r>
          </a:p>
          <a:p>
            <a:pPr marL="0" indent="0">
              <a:buNone/>
            </a:pPr>
            <a:r>
              <a:rPr lang="en-GB" b="1" dirty="0"/>
              <a:t>Task 3: Adjust to a world without the deceased - </a:t>
            </a:r>
            <a:r>
              <a:rPr lang="en-GB" dirty="0"/>
              <a:t>This includes three types of adjustment:</a:t>
            </a:r>
          </a:p>
          <a:p>
            <a:r>
              <a:rPr lang="en-GB" b="1" dirty="0"/>
              <a:t>External</a:t>
            </a:r>
            <a:r>
              <a:rPr lang="en-GB" dirty="0"/>
              <a:t>: taking on new roles or skills</a:t>
            </a:r>
          </a:p>
          <a:p>
            <a:r>
              <a:rPr lang="en-GB" b="1" dirty="0"/>
              <a:t>Internal</a:t>
            </a:r>
            <a:r>
              <a:rPr lang="en-GB" dirty="0"/>
              <a:t>: changes in self-identity or self-esteem</a:t>
            </a:r>
          </a:p>
          <a:p>
            <a:r>
              <a:rPr lang="en-GB" b="1" dirty="0"/>
              <a:t>Spiritual</a:t>
            </a:r>
            <a:r>
              <a:rPr lang="en-GB" dirty="0"/>
              <a:t>: changes in beliefs, values, or worldview</a:t>
            </a:r>
          </a:p>
          <a:p>
            <a:pPr marL="0" indent="0">
              <a:buNone/>
            </a:pPr>
            <a:r>
              <a:rPr lang="en-GB" b="1" dirty="0"/>
              <a:t>Task 4: Find an enduring connection with the deceased while moving forward</a:t>
            </a:r>
            <a:endParaRPr lang="en-GB" dirty="0"/>
          </a:p>
          <a:p>
            <a:r>
              <a:rPr lang="en-GB" dirty="0"/>
              <a:t>Maintaining a healthy emotional bond through memories or meaning. Reinvesting in life and relationships.</a:t>
            </a:r>
          </a:p>
          <a:p>
            <a:pPr marL="0" indent="0">
              <a:buNone/>
            </a:pPr>
            <a:endParaRPr lang="en-GB" dirty="0"/>
          </a:p>
          <a:p>
            <a:endParaRPr lang="en-GB" dirty="0"/>
          </a:p>
        </p:txBody>
      </p:sp>
      <p:sp>
        <p:nvSpPr>
          <p:cNvPr id="6" name="Slide Number Placeholder 5">
            <a:extLst>
              <a:ext uri="{FF2B5EF4-FFF2-40B4-BE49-F238E27FC236}">
                <a16:creationId xmlns:a16="http://schemas.microsoft.com/office/drawing/2014/main" id="{AAFC4C4F-CC5E-9D5D-E5DA-96F8F4D78E45}"/>
              </a:ext>
            </a:extLst>
          </p:cNvPr>
          <p:cNvSpPr>
            <a:spLocks noGrp="1"/>
          </p:cNvSpPr>
          <p:nvPr>
            <p:ph type="sldNum" sz="quarter" idx="12"/>
          </p:nvPr>
        </p:nvSpPr>
        <p:spPr/>
        <p:txBody>
          <a:bodyPr/>
          <a:lstStyle/>
          <a:p>
            <a:fld id="{87E7843D-FF13-4365-9478-9625B70A2705}" type="slidenum">
              <a:rPr lang="en-US" smtClean="0"/>
              <a:t>15</a:t>
            </a:fld>
            <a:endParaRPr lang="en-US"/>
          </a:p>
        </p:txBody>
      </p:sp>
    </p:spTree>
    <p:extLst>
      <p:ext uri="{BB962C8B-B14F-4D97-AF65-F5344CB8AC3E}">
        <p14:creationId xmlns:p14="http://schemas.microsoft.com/office/powerpoint/2010/main" val="2688631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81791-DBAB-EDB5-BB81-BF10BA461EBE}"/>
              </a:ext>
            </a:extLst>
          </p:cNvPr>
          <p:cNvSpPr>
            <a:spLocks noGrp="1"/>
          </p:cNvSpPr>
          <p:nvPr>
            <p:ph type="title"/>
          </p:nvPr>
        </p:nvSpPr>
        <p:spPr>
          <a:xfrm>
            <a:off x="5248656" y="914400"/>
            <a:ext cx="6236208" cy="1088018"/>
          </a:xfrm>
        </p:spPr>
        <p:txBody>
          <a:bodyPr>
            <a:normAutofit fontScale="90000"/>
          </a:bodyPr>
          <a:lstStyle/>
          <a:p>
            <a:pPr>
              <a:lnSpc>
                <a:spcPct val="90000"/>
              </a:lnSpc>
            </a:pPr>
            <a:r>
              <a:rPr lang="en-GB" dirty="0"/>
              <a:t>Dual process model (Stroebe &amp; Schut, 1999).</a:t>
            </a:r>
          </a:p>
        </p:txBody>
      </p:sp>
      <p:pic>
        <p:nvPicPr>
          <p:cNvPr id="8" name="Picture 7" descr="A close up image of chess pawns">
            <a:extLst>
              <a:ext uri="{FF2B5EF4-FFF2-40B4-BE49-F238E27FC236}">
                <a16:creationId xmlns:a16="http://schemas.microsoft.com/office/drawing/2014/main" id="{6C7F121E-C183-55A0-924B-E56A1B77F566}"/>
              </a:ext>
            </a:extLst>
          </p:cNvPr>
          <p:cNvPicPr>
            <a:picLocks noChangeAspect="1"/>
          </p:cNvPicPr>
          <p:nvPr/>
        </p:nvPicPr>
        <p:blipFill>
          <a:blip r:embed="rId2"/>
          <a:srcRect l="37380" r="17910"/>
          <a:stretch>
            <a:fillRect/>
          </a:stretch>
        </p:blipFill>
        <p:spPr>
          <a:xfrm>
            <a:off x="20" y="-1"/>
            <a:ext cx="4663420" cy="6858001"/>
          </a:xfrm>
          <a:prstGeom prst="rect">
            <a:avLst/>
          </a:prstGeom>
        </p:spPr>
      </p:pic>
      <p:cxnSp>
        <p:nvCxnSpPr>
          <p:cNvPr id="14" name="Straight Connector 1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36D4F0-29F0-4B26-20DD-7B991D790D24}"/>
              </a:ext>
            </a:extLst>
          </p:cNvPr>
          <p:cNvSpPr>
            <a:spLocks noGrp="1"/>
          </p:cNvSpPr>
          <p:nvPr>
            <p:ph idx="1"/>
          </p:nvPr>
        </p:nvSpPr>
        <p:spPr>
          <a:xfrm>
            <a:off x="4988689" y="2002421"/>
            <a:ext cx="7118429" cy="4719054"/>
          </a:xfrm>
        </p:spPr>
        <p:txBody>
          <a:bodyPr>
            <a:normAutofit/>
          </a:bodyPr>
          <a:lstStyle/>
          <a:p>
            <a:pPr>
              <a:lnSpc>
                <a:spcPct val="100000"/>
              </a:lnSpc>
            </a:pPr>
            <a:r>
              <a:rPr lang="en-GB" sz="1400" dirty="0"/>
              <a:t>Suggests that healthy grieving involves </a:t>
            </a:r>
            <a:r>
              <a:rPr lang="en-GB" sz="1400" b="1" dirty="0"/>
              <a:t>moving back and forth</a:t>
            </a:r>
            <a:r>
              <a:rPr lang="en-GB" sz="1400" dirty="0"/>
              <a:t> between:</a:t>
            </a:r>
          </a:p>
          <a:p>
            <a:pPr>
              <a:lnSpc>
                <a:spcPct val="100000"/>
              </a:lnSpc>
            </a:pPr>
            <a:r>
              <a:rPr lang="en-GB" sz="1400" b="1" dirty="0"/>
              <a:t>1. Loss-oriented coping</a:t>
            </a:r>
          </a:p>
          <a:p>
            <a:pPr>
              <a:lnSpc>
                <a:spcPct val="100000"/>
              </a:lnSpc>
            </a:pPr>
            <a:r>
              <a:rPr lang="en-GB" sz="1400" dirty="0"/>
              <a:t>Focusing on the </a:t>
            </a:r>
            <a:r>
              <a:rPr lang="en-GB" sz="1400" b="1" dirty="0"/>
              <a:t>loss itself</a:t>
            </a:r>
            <a:endParaRPr lang="en-GB" sz="1400" dirty="0"/>
          </a:p>
          <a:p>
            <a:pPr>
              <a:lnSpc>
                <a:spcPct val="100000"/>
              </a:lnSpc>
            </a:pPr>
            <a:r>
              <a:rPr lang="en-GB" sz="1400" dirty="0"/>
              <a:t>Activities include:</a:t>
            </a:r>
          </a:p>
          <a:p>
            <a:pPr lvl="1">
              <a:lnSpc>
                <a:spcPct val="100000"/>
              </a:lnSpc>
            </a:pPr>
            <a:r>
              <a:rPr lang="en-GB" sz="1400" dirty="0"/>
              <a:t>Crying, yearning, reminiscing</a:t>
            </a:r>
          </a:p>
          <a:p>
            <a:pPr lvl="1">
              <a:lnSpc>
                <a:spcPct val="100000"/>
              </a:lnSpc>
            </a:pPr>
            <a:r>
              <a:rPr lang="en-GB" sz="1400" dirty="0"/>
              <a:t>Thinking about the deceased</a:t>
            </a:r>
          </a:p>
          <a:p>
            <a:pPr lvl="1">
              <a:lnSpc>
                <a:spcPct val="100000"/>
              </a:lnSpc>
            </a:pPr>
            <a:r>
              <a:rPr lang="en-GB" sz="1400" dirty="0"/>
              <a:t>Experiencing sadness, anger, guilt</a:t>
            </a:r>
          </a:p>
          <a:p>
            <a:pPr>
              <a:lnSpc>
                <a:spcPct val="100000"/>
              </a:lnSpc>
            </a:pPr>
            <a:r>
              <a:rPr lang="en-GB" sz="1400" dirty="0"/>
              <a:t>Similar to “grief work”</a:t>
            </a:r>
          </a:p>
          <a:p>
            <a:pPr>
              <a:lnSpc>
                <a:spcPct val="100000"/>
              </a:lnSpc>
            </a:pPr>
            <a:r>
              <a:rPr lang="en-GB" sz="1400" b="1" dirty="0"/>
              <a:t>2. Restoration-oriented coping</a:t>
            </a:r>
          </a:p>
          <a:p>
            <a:pPr>
              <a:lnSpc>
                <a:spcPct val="100000"/>
              </a:lnSpc>
            </a:pPr>
            <a:r>
              <a:rPr lang="en-GB" sz="1400" dirty="0"/>
              <a:t>Focusing on </a:t>
            </a:r>
            <a:r>
              <a:rPr lang="en-GB" sz="1400" b="1" dirty="0"/>
              <a:t>life changes caused by the loss</a:t>
            </a:r>
            <a:endParaRPr lang="en-GB" sz="1400" dirty="0"/>
          </a:p>
          <a:p>
            <a:pPr>
              <a:lnSpc>
                <a:spcPct val="100000"/>
              </a:lnSpc>
            </a:pPr>
            <a:r>
              <a:rPr lang="en-GB" sz="1400" dirty="0"/>
              <a:t>Activities include:</a:t>
            </a:r>
          </a:p>
          <a:p>
            <a:pPr lvl="1">
              <a:lnSpc>
                <a:spcPct val="100000"/>
              </a:lnSpc>
            </a:pPr>
            <a:r>
              <a:rPr lang="en-GB" sz="1400" dirty="0"/>
              <a:t>Learning new skills or roles</a:t>
            </a:r>
          </a:p>
          <a:p>
            <a:pPr lvl="1">
              <a:lnSpc>
                <a:spcPct val="100000"/>
              </a:lnSpc>
            </a:pPr>
            <a:r>
              <a:rPr lang="en-GB" sz="1400" dirty="0"/>
              <a:t>Distraction from grief</a:t>
            </a:r>
          </a:p>
          <a:p>
            <a:pPr lvl="1">
              <a:lnSpc>
                <a:spcPct val="100000"/>
              </a:lnSpc>
            </a:pPr>
            <a:r>
              <a:rPr lang="en-GB" sz="1400" dirty="0"/>
              <a:t>Rebuilding daily routines</a:t>
            </a:r>
          </a:p>
          <a:p>
            <a:pPr lvl="1">
              <a:lnSpc>
                <a:spcPct val="100000"/>
              </a:lnSpc>
            </a:pPr>
            <a:r>
              <a:rPr lang="en-GB" sz="1400" dirty="0"/>
              <a:t>Forming new relationships</a:t>
            </a:r>
          </a:p>
          <a:p>
            <a:pPr>
              <a:lnSpc>
                <a:spcPct val="100000"/>
              </a:lnSpc>
            </a:pPr>
            <a:endParaRPr lang="en-GB" sz="1100" dirty="0"/>
          </a:p>
        </p:txBody>
      </p:sp>
      <p:sp>
        <p:nvSpPr>
          <p:cNvPr id="5" name="Footer Placeholder 4">
            <a:extLst>
              <a:ext uri="{FF2B5EF4-FFF2-40B4-BE49-F238E27FC236}">
                <a16:creationId xmlns:a16="http://schemas.microsoft.com/office/drawing/2014/main" id="{361EEA74-634A-F380-2AF1-A79C63C22844}"/>
              </a:ext>
            </a:extLst>
          </p:cNvPr>
          <p:cNvSpPr>
            <a:spLocks noGrp="1"/>
          </p:cNvSpPr>
          <p:nvPr>
            <p:ph type="ftr" sz="quarter" idx="11"/>
          </p:nvPr>
        </p:nvSpPr>
        <p:spPr>
          <a:xfrm>
            <a:off x="715384" y="6356350"/>
            <a:ext cx="3915884" cy="365125"/>
          </a:xfrm>
        </p:spPr>
        <p:txBody>
          <a:bodyPr>
            <a:normAutofit/>
          </a:bodyPr>
          <a:lstStyle/>
          <a:p>
            <a:pPr>
              <a:spcAft>
                <a:spcPts val="600"/>
              </a:spcAft>
            </a:pPr>
            <a:endParaRPr lang="en-US" dirty="0">
              <a:solidFill>
                <a:srgbClr val="FFFFFF"/>
              </a:solidFill>
            </a:endParaRPr>
          </a:p>
        </p:txBody>
      </p:sp>
      <p:sp>
        <p:nvSpPr>
          <p:cNvPr id="6" name="Slide Number Placeholder 5">
            <a:extLst>
              <a:ext uri="{FF2B5EF4-FFF2-40B4-BE49-F238E27FC236}">
                <a16:creationId xmlns:a16="http://schemas.microsoft.com/office/drawing/2014/main" id="{8BB78FEC-DE94-82A4-8BFD-414108542B07}"/>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16</a:t>
            </a:fld>
            <a:endParaRPr lang="en-US"/>
          </a:p>
        </p:txBody>
      </p:sp>
    </p:spTree>
    <p:extLst>
      <p:ext uri="{BB962C8B-B14F-4D97-AF65-F5344CB8AC3E}">
        <p14:creationId xmlns:p14="http://schemas.microsoft.com/office/powerpoint/2010/main" val="2305110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Graphic 9" descr="Open Hand with Plant">
            <a:extLst>
              <a:ext uri="{FF2B5EF4-FFF2-40B4-BE49-F238E27FC236}">
                <a16:creationId xmlns:a16="http://schemas.microsoft.com/office/drawing/2014/main" id="{82420F2C-C01E-D93A-F04D-409D2633C0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4672" y="2672080"/>
            <a:ext cx="3490974" cy="3490974"/>
          </a:xfrm>
          <a:prstGeom prst="rect">
            <a:avLst/>
          </a:prstGeom>
        </p:spPr>
      </p:pic>
      <p:sp>
        <p:nvSpPr>
          <p:cNvPr id="3" name="Content Placeholder 2">
            <a:extLst>
              <a:ext uri="{FF2B5EF4-FFF2-40B4-BE49-F238E27FC236}">
                <a16:creationId xmlns:a16="http://schemas.microsoft.com/office/drawing/2014/main" id="{92248027-97E5-9817-643A-D8CE5BCE0ED3}"/>
              </a:ext>
            </a:extLst>
          </p:cNvPr>
          <p:cNvSpPr>
            <a:spLocks noGrp="1"/>
          </p:cNvSpPr>
          <p:nvPr>
            <p:ph idx="1"/>
          </p:nvPr>
        </p:nvSpPr>
        <p:spPr>
          <a:xfrm>
            <a:off x="6346176" y="914399"/>
            <a:ext cx="5138688" cy="5248657"/>
          </a:xfrm>
        </p:spPr>
        <p:txBody>
          <a:bodyPr>
            <a:normAutofit/>
          </a:bodyPr>
          <a:lstStyle/>
          <a:p>
            <a:pPr>
              <a:lnSpc>
                <a:spcPct val="100000"/>
              </a:lnSpc>
            </a:pPr>
            <a:r>
              <a:rPr lang="en-GB" b="1" dirty="0"/>
              <a:t>Oscillation (the key idea)</a:t>
            </a:r>
            <a:endParaRPr lang="en-GB" b="1"/>
          </a:p>
          <a:p>
            <a:pPr>
              <a:lnSpc>
                <a:spcPct val="100000"/>
              </a:lnSpc>
            </a:pPr>
            <a:r>
              <a:rPr lang="en-GB" dirty="0"/>
              <a:t>People </a:t>
            </a:r>
            <a:r>
              <a:rPr lang="en-GB" b="1" dirty="0"/>
              <a:t>alternate</a:t>
            </a:r>
            <a:r>
              <a:rPr lang="en-GB" dirty="0"/>
              <a:t> between loss-oriented and restoration-oriented coping</a:t>
            </a:r>
            <a:endParaRPr lang="en-GB"/>
          </a:p>
          <a:p>
            <a:pPr>
              <a:lnSpc>
                <a:spcPct val="100000"/>
              </a:lnSpc>
            </a:pPr>
            <a:r>
              <a:rPr lang="en-GB" dirty="0"/>
              <a:t>This movement is </a:t>
            </a:r>
            <a:r>
              <a:rPr lang="en-GB" b="1" dirty="0"/>
              <a:t>normal and healthy</a:t>
            </a:r>
            <a:endParaRPr lang="en-GB"/>
          </a:p>
          <a:p>
            <a:pPr>
              <a:lnSpc>
                <a:spcPct val="100000"/>
              </a:lnSpc>
            </a:pPr>
            <a:r>
              <a:rPr lang="en-GB" dirty="0"/>
              <a:t>Constant focus on only one side can be unhelpful:</a:t>
            </a:r>
            <a:endParaRPr lang="en-GB"/>
          </a:p>
          <a:p>
            <a:pPr lvl="1">
              <a:lnSpc>
                <a:spcPct val="100000"/>
              </a:lnSpc>
            </a:pPr>
            <a:r>
              <a:rPr lang="en-GB" dirty="0"/>
              <a:t>Only loss → risk of prolonged grief</a:t>
            </a:r>
            <a:endParaRPr lang="en-GB"/>
          </a:p>
          <a:p>
            <a:pPr lvl="1">
              <a:lnSpc>
                <a:spcPct val="100000"/>
              </a:lnSpc>
            </a:pPr>
            <a:r>
              <a:rPr lang="en-GB" dirty="0"/>
              <a:t>Only restoration → unresolved grief</a:t>
            </a:r>
            <a:endParaRPr lang="en-GB"/>
          </a:p>
          <a:p>
            <a:pPr>
              <a:lnSpc>
                <a:spcPct val="100000"/>
              </a:lnSpc>
            </a:pPr>
            <a:r>
              <a:rPr lang="en-GB" b="1" dirty="0"/>
              <a:t>Why the model matters</a:t>
            </a:r>
            <a:endParaRPr lang="en-GB" b="1"/>
          </a:p>
          <a:p>
            <a:pPr>
              <a:lnSpc>
                <a:spcPct val="100000"/>
              </a:lnSpc>
            </a:pPr>
            <a:r>
              <a:rPr lang="en-GB" dirty="0"/>
              <a:t>Challenges the idea that people must grieve continuously</a:t>
            </a:r>
            <a:endParaRPr lang="en-GB"/>
          </a:p>
          <a:p>
            <a:pPr>
              <a:lnSpc>
                <a:spcPct val="100000"/>
              </a:lnSpc>
            </a:pPr>
            <a:r>
              <a:rPr lang="en-GB" dirty="0"/>
              <a:t>Explains why </a:t>
            </a:r>
            <a:r>
              <a:rPr lang="en-GB" b="1" dirty="0"/>
              <a:t>taking breaks from grief</a:t>
            </a:r>
            <a:r>
              <a:rPr lang="en-GB" dirty="0"/>
              <a:t> is not denial but adaptive</a:t>
            </a:r>
            <a:endParaRPr lang="en-GB"/>
          </a:p>
          <a:p>
            <a:pPr>
              <a:lnSpc>
                <a:spcPct val="100000"/>
              </a:lnSpc>
            </a:pPr>
            <a:r>
              <a:rPr lang="en-GB" dirty="0"/>
              <a:t>Accounts for individual and cultural differences</a:t>
            </a:r>
            <a:endParaRPr lang="en-GB"/>
          </a:p>
          <a:p>
            <a:pPr>
              <a:lnSpc>
                <a:spcPct val="100000"/>
              </a:lnSpc>
            </a:pPr>
            <a:endParaRPr lang="en-GB"/>
          </a:p>
        </p:txBody>
      </p:sp>
      <p:sp>
        <p:nvSpPr>
          <p:cNvPr id="6" name="Slide Number Placeholder 5">
            <a:extLst>
              <a:ext uri="{FF2B5EF4-FFF2-40B4-BE49-F238E27FC236}">
                <a16:creationId xmlns:a16="http://schemas.microsoft.com/office/drawing/2014/main" id="{C2DCCD94-96D5-D415-A8EB-1DB88B69144F}"/>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17</a:t>
            </a:fld>
            <a:endParaRPr lang="en-US"/>
          </a:p>
        </p:txBody>
      </p:sp>
    </p:spTree>
    <p:extLst>
      <p:ext uri="{BB962C8B-B14F-4D97-AF65-F5344CB8AC3E}">
        <p14:creationId xmlns:p14="http://schemas.microsoft.com/office/powerpoint/2010/main" val="3445435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9AE885B-D761-8E16-C83B-3FE572B6BD7A}"/>
              </a:ext>
            </a:extLst>
          </p:cNvPr>
          <p:cNvSpPr>
            <a:spLocks noGrp="1"/>
          </p:cNvSpPr>
          <p:nvPr>
            <p:ph type="title"/>
          </p:nvPr>
        </p:nvSpPr>
        <p:spPr>
          <a:xfrm>
            <a:off x="700635" y="922096"/>
            <a:ext cx="10691265" cy="1082104"/>
          </a:xfrm>
        </p:spPr>
        <p:txBody>
          <a:bodyPr>
            <a:normAutofit fontScale="90000"/>
          </a:bodyPr>
          <a:lstStyle/>
          <a:p>
            <a:r>
              <a:rPr lang="en-GB" altLang="en-US" dirty="0"/>
              <a:t>Tonkin’s Model (1996)</a:t>
            </a:r>
            <a:br>
              <a:rPr lang="en-GB" altLang="en-US" dirty="0"/>
            </a:br>
            <a:endParaRPr lang="en-GB" altLang="en-US" dirty="0"/>
          </a:p>
        </p:txBody>
      </p:sp>
      <p:sp>
        <p:nvSpPr>
          <p:cNvPr id="3" name="Oval 2">
            <a:extLst>
              <a:ext uri="{FF2B5EF4-FFF2-40B4-BE49-F238E27FC236}">
                <a16:creationId xmlns:a16="http://schemas.microsoft.com/office/drawing/2014/main" id="{F11CF027-676B-81DB-921A-F376928B7FBF}"/>
              </a:ext>
            </a:extLst>
          </p:cNvPr>
          <p:cNvSpPr/>
          <p:nvPr/>
        </p:nvSpPr>
        <p:spPr>
          <a:xfrm>
            <a:off x="4799807" y="2399487"/>
            <a:ext cx="1657350" cy="14414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Life</a:t>
            </a:r>
          </a:p>
        </p:txBody>
      </p:sp>
      <p:sp>
        <p:nvSpPr>
          <p:cNvPr id="5" name="Oval 4">
            <a:extLst>
              <a:ext uri="{FF2B5EF4-FFF2-40B4-BE49-F238E27FC236}">
                <a16:creationId xmlns:a16="http://schemas.microsoft.com/office/drawing/2014/main" id="{1091FDB1-F744-AAA7-7399-DE2354375964}"/>
              </a:ext>
            </a:extLst>
          </p:cNvPr>
          <p:cNvSpPr/>
          <p:nvPr/>
        </p:nvSpPr>
        <p:spPr>
          <a:xfrm>
            <a:off x="4224338" y="2004200"/>
            <a:ext cx="2808288" cy="223202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 name="TextBox 1">
            <a:extLst>
              <a:ext uri="{FF2B5EF4-FFF2-40B4-BE49-F238E27FC236}">
                <a16:creationId xmlns:a16="http://schemas.microsoft.com/office/drawing/2014/main" id="{7A44D006-045E-61E7-8C40-29A826A8E1C4}"/>
              </a:ext>
            </a:extLst>
          </p:cNvPr>
          <p:cNvSpPr txBox="1"/>
          <p:nvPr/>
        </p:nvSpPr>
        <p:spPr>
          <a:xfrm>
            <a:off x="243068" y="4352063"/>
            <a:ext cx="11148832" cy="1754326"/>
          </a:xfrm>
          <a:prstGeom prst="rect">
            <a:avLst/>
          </a:prstGeom>
          <a:noFill/>
        </p:spPr>
        <p:txBody>
          <a:bodyPr wrap="square" rtlCol="0">
            <a:spAutoFit/>
          </a:bodyPr>
          <a:lstStyle/>
          <a:p>
            <a:pPr algn="ctr"/>
            <a:br>
              <a:rPr lang="en-GB" dirty="0"/>
            </a:br>
            <a:r>
              <a:rPr lang="en-GB" dirty="0"/>
              <a:t>Grief does </a:t>
            </a:r>
            <a:r>
              <a:rPr lang="en-GB" b="1" dirty="0"/>
              <a:t>not shrink or disappear over time</a:t>
            </a:r>
            <a:r>
              <a:rPr lang="en-GB" dirty="0"/>
              <a:t>. Instead, </a:t>
            </a:r>
            <a:r>
              <a:rPr lang="en-GB" b="1" dirty="0"/>
              <a:t>life grows around the grief</a:t>
            </a:r>
            <a:r>
              <a:rPr lang="en-GB" dirty="0"/>
              <a:t>.</a:t>
            </a:r>
            <a:endParaRPr lang="en-GB" b="1" dirty="0"/>
          </a:p>
          <a:p>
            <a:pPr algn="ctr"/>
            <a:r>
              <a:rPr lang="en-GB" dirty="0"/>
              <a:t>At first, grief feels </a:t>
            </a:r>
            <a:r>
              <a:rPr lang="en-GB" b="1" dirty="0"/>
              <a:t>overwhelming</a:t>
            </a:r>
            <a:r>
              <a:rPr lang="en-GB" dirty="0"/>
              <a:t> and takes up most of a person’s emotional life.</a:t>
            </a:r>
          </a:p>
          <a:p>
            <a:pPr algn="ctr"/>
            <a:r>
              <a:rPr lang="en-GB" dirty="0"/>
              <a:t>Over time: The grief </a:t>
            </a:r>
            <a:r>
              <a:rPr lang="en-GB" b="1" dirty="0"/>
              <a:t>remains the same, b</a:t>
            </a:r>
            <a:r>
              <a:rPr lang="en-GB" dirty="0"/>
              <a:t>ut the person’s </a:t>
            </a:r>
            <a:r>
              <a:rPr lang="en-GB" b="1" dirty="0"/>
              <a:t>life expands</a:t>
            </a:r>
            <a:r>
              <a:rPr lang="en-GB" dirty="0"/>
              <a:t> — new roles, experiences, relationships, and meanings develop.</a:t>
            </a:r>
          </a:p>
          <a:p>
            <a:pPr algn="ctr"/>
            <a:r>
              <a:rPr lang="en-GB" dirty="0"/>
              <a:t>As life grows, grief takes up </a:t>
            </a:r>
            <a:r>
              <a:rPr lang="en-GB" b="1" dirty="0"/>
              <a:t>less space</a:t>
            </a:r>
            <a:r>
              <a:rPr lang="en-GB" dirty="0"/>
              <a:t>, even though it is still present.</a:t>
            </a:r>
          </a:p>
        </p:txBody>
      </p:sp>
      <p:sp>
        <p:nvSpPr>
          <p:cNvPr id="8" name="TextBox 7">
            <a:extLst>
              <a:ext uri="{FF2B5EF4-FFF2-40B4-BE49-F238E27FC236}">
                <a16:creationId xmlns:a16="http://schemas.microsoft.com/office/drawing/2014/main" id="{36A2566D-C4BD-9695-67C2-43B56E84B72B}"/>
              </a:ext>
            </a:extLst>
          </p:cNvPr>
          <p:cNvSpPr txBox="1"/>
          <p:nvPr/>
        </p:nvSpPr>
        <p:spPr>
          <a:xfrm>
            <a:off x="6863788" y="1339883"/>
            <a:ext cx="1134319" cy="369332"/>
          </a:xfrm>
          <a:prstGeom prst="rect">
            <a:avLst/>
          </a:prstGeom>
          <a:noFill/>
        </p:spPr>
        <p:txBody>
          <a:bodyPr wrap="square" rtlCol="0">
            <a:spAutoFit/>
          </a:bodyPr>
          <a:lstStyle/>
          <a:p>
            <a:r>
              <a:rPr lang="en-GB" dirty="0"/>
              <a:t>Grief</a:t>
            </a:r>
          </a:p>
        </p:txBody>
      </p:sp>
      <p:cxnSp>
        <p:nvCxnSpPr>
          <p:cNvPr id="10" name="Straight Arrow Connector 9">
            <a:extLst>
              <a:ext uri="{FF2B5EF4-FFF2-40B4-BE49-F238E27FC236}">
                <a16:creationId xmlns:a16="http://schemas.microsoft.com/office/drawing/2014/main" id="{B0A5757E-33D3-6562-26C0-454853FDCC6E}"/>
              </a:ext>
            </a:extLst>
          </p:cNvPr>
          <p:cNvCxnSpPr>
            <a:cxnSpLocks/>
          </p:cNvCxnSpPr>
          <p:nvPr/>
        </p:nvCxnSpPr>
        <p:spPr>
          <a:xfrm flipH="1">
            <a:off x="6457157" y="1697966"/>
            <a:ext cx="686434" cy="417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Flowchart: Connector 11">
            <a:extLst>
              <a:ext uri="{FF2B5EF4-FFF2-40B4-BE49-F238E27FC236}">
                <a16:creationId xmlns:a16="http://schemas.microsoft.com/office/drawing/2014/main" id="{D70C4C63-AE7E-A7D9-A981-AC31812DA1A5}"/>
              </a:ext>
            </a:extLst>
          </p:cNvPr>
          <p:cNvSpPr/>
          <p:nvPr/>
        </p:nvSpPr>
        <p:spPr>
          <a:xfrm>
            <a:off x="7998108" y="1339883"/>
            <a:ext cx="3539602" cy="3350663"/>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Life</a:t>
            </a:r>
          </a:p>
        </p:txBody>
      </p:sp>
      <p:sp>
        <p:nvSpPr>
          <p:cNvPr id="7" name="Oval 6">
            <a:extLst>
              <a:ext uri="{FF2B5EF4-FFF2-40B4-BE49-F238E27FC236}">
                <a16:creationId xmlns:a16="http://schemas.microsoft.com/office/drawing/2014/main" id="{EE9BAD88-7134-CCD7-1D37-7FDFE8C54182}"/>
              </a:ext>
            </a:extLst>
          </p:cNvPr>
          <p:cNvSpPr/>
          <p:nvPr/>
        </p:nvSpPr>
        <p:spPr>
          <a:xfrm>
            <a:off x="8391645" y="1911144"/>
            <a:ext cx="2808287" cy="223202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ysClr val="windowText" lastClr="000000"/>
                </a:solidFill>
              </a:rPr>
              <a:t>Grief</a:t>
            </a:r>
          </a:p>
        </p:txBody>
      </p:sp>
      <p:cxnSp>
        <p:nvCxnSpPr>
          <p:cNvPr id="14" name="Straight Arrow Connector 13">
            <a:extLst>
              <a:ext uri="{FF2B5EF4-FFF2-40B4-BE49-F238E27FC236}">
                <a16:creationId xmlns:a16="http://schemas.microsoft.com/office/drawing/2014/main" id="{646CCAE5-0539-6BA8-6E8D-C891BD11AFD9}"/>
              </a:ext>
            </a:extLst>
          </p:cNvPr>
          <p:cNvCxnSpPr>
            <a:cxnSpLocks/>
          </p:cNvCxnSpPr>
          <p:nvPr/>
        </p:nvCxnSpPr>
        <p:spPr>
          <a:xfrm>
            <a:off x="7592992" y="1697966"/>
            <a:ext cx="1783418" cy="11059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0B2EEB2-5FAB-7350-5B8E-D069B11494DC}"/>
              </a:ext>
            </a:extLst>
          </p:cNvPr>
          <p:cNvSpPr txBox="1"/>
          <p:nvPr/>
        </p:nvSpPr>
        <p:spPr>
          <a:xfrm>
            <a:off x="9502817" y="1463148"/>
            <a:ext cx="1562583" cy="369332"/>
          </a:xfrm>
          <a:prstGeom prst="rect">
            <a:avLst/>
          </a:prstGeom>
          <a:noFill/>
        </p:spPr>
        <p:txBody>
          <a:bodyPr wrap="square" rtlCol="0">
            <a:spAutoFit/>
          </a:bodyPr>
          <a:lstStyle/>
          <a:p>
            <a:r>
              <a:rPr lang="en-GB" dirty="0">
                <a:solidFill>
                  <a:schemeClr val="bg1"/>
                </a:solidFill>
              </a:rPr>
              <a:t>Life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317EAC6-32B6-0A33-3367-515E04698634}"/>
              </a:ext>
            </a:extLst>
          </p:cNvPr>
          <p:cNvSpPr>
            <a:spLocks noGrp="1"/>
          </p:cNvSpPr>
          <p:nvPr>
            <p:ph type="sldNum" sz="quarter" idx="12"/>
          </p:nvPr>
        </p:nvSpPr>
        <p:spPr/>
        <p:txBody>
          <a:bodyPr/>
          <a:lstStyle/>
          <a:p>
            <a:fld id="{87E7843D-FF13-4365-9478-9625B70A2705}" type="slidenum">
              <a:rPr lang="en-US" smtClean="0"/>
              <a:t>19</a:t>
            </a:fld>
            <a:endParaRPr lang="en-US"/>
          </a:p>
        </p:txBody>
      </p:sp>
      <p:graphicFrame>
        <p:nvGraphicFramePr>
          <p:cNvPr id="9" name="TextBox 6">
            <a:extLst>
              <a:ext uri="{FF2B5EF4-FFF2-40B4-BE49-F238E27FC236}">
                <a16:creationId xmlns:a16="http://schemas.microsoft.com/office/drawing/2014/main" id="{F3FA4F96-B217-D7CF-5E7B-82148E3A2C63}"/>
              </a:ext>
            </a:extLst>
          </p:cNvPr>
          <p:cNvGraphicFramePr/>
          <p:nvPr>
            <p:extLst>
              <p:ext uri="{D42A27DB-BD31-4B8C-83A1-F6EECF244321}">
                <p14:modId xmlns:p14="http://schemas.microsoft.com/office/powerpoint/2010/main" val="1434692132"/>
              </p:ext>
            </p:extLst>
          </p:nvPr>
        </p:nvGraphicFramePr>
        <p:xfrm>
          <a:off x="715383" y="874643"/>
          <a:ext cx="10875983" cy="52478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0539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46D1922-AAAE-3803-BA21-CC5A1B45AA3A}"/>
              </a:ext>
            </a:extLst>
          </p:cNvPr>
          <p:cNvSpPr>
            <a:spLocks noGrp="1"/>
          </p:cNvSpPr>
          <p:nvPr>
            <p:ph type="sldNum" sz="quarter" idx="12"/>
          </p:nvPr>
        </p:nvSpPr>
        <p:spPr/>
        <p:txBody>
          <a:bodyPr/>
          <a:lstStyle/>
          <a:p>
            <a:fld id="{87E7843D-FF13-4365-9478-9625B70A2705}" type="slidenum">
              <a:rPr lang="en-US" smtClean="0"/>
              <a:t>20</a:t>
            </a:fld>
            <a:endParaRPr lang="en-US"/>
          </a:p>
        </p:txBody>
      </p:sp>
      <p:sp>
        <p:nvSpPr>
          <p:cNvPr id="7" name="TextBox 6">
            <a:extLst>
              <a:ext uri="{FF2B5EF4-FFF2-40B4-BE49-F238E27FC236}">
                <a16:creationId xmlns:a16="http://schemas.microsoft.com/office/drawing/2014/main" id="{8AE1DB02-0D01-7707-77DE-5EB88C033957}"/>
              </a:ext>
            </a:extLst>
          </p:cNvPr>
          <p:cNvSpPr txBox="1"/>
          <p:nvPr/>
        </p:nvSpPr>
        <p:spPr>
          <a:xfrm>
            <a:off x="834887" y="1169736"/>
            <a:ext cx="10127155" cy="4462760"/>
          </a:xfrm>
          <a:prstGeom prst="rect">
            <a:avLst/>
          </a:prstGeom>
          <a:noFill/>
        </p:spPr>
        <p:txBody>
          <a:bodyPr wrap="square">
            <a:spAutoFit/>
          </a:bodyPr>
          <a:lstStyle/>
          <a:p>
            <a:pPr>
              <a:buNone/>
            </a:pPr>
            <a:r>
              <a:rPr lang="en-GB" sz="3200" b="1" dirty="0"/>
              <a:t>Why this challenged earlier theories</a:t>
            </a:r>
          </a:p>
          <a:p>
            <a:pPr>
              <a:buNone/>
            </a:pPr>
            <a:endParaRPr lang="en-GB" b="1" dirty="0"/>
          </a:p>
          <a:p>
            <a:pPr>
              <a:buNone/>
            </a:pPr>
            <a:r>
              <a:rPr lang="en-GB" dirty="0"/>
              <a:t>Earlier models (e.g. Freud, early grief work) suggested that:  Healthy grief = detachment and emotional withdrawal</a:t>
            </a:r>
          </a:p>
          <a:p>
            <a:pPr>
              <a:buNone/>
            </a:pPr>
            <a:endParaRPr lang="en-GB" dirty="0"/>
          </a:p>
          <a:p>
            <a:pPr>
              <a:buNone/>
            </a:pPr>
            <a:r>
              <a:rPr lang="en-GB" dirty="0"/>
              <a:t>However, Klass et al. argued:</a:t>
            </a:r>
          </a:p>
          <a:p>
            <a:r>
              <a:rPr lang="en-GB" b="1" dirty="0"/>
              <a:t>Severing bonds is not necessary - </a:t>
            </a:r>
            <a:r>
              <a:rPr lang="en-GB" dirty="0"/>
              <a:t>Ongoing connections often help people cope and find meaning.</a:t>
            </a:r>
          </a:p>
          <a:p>
            <a:pPr>
              <a:buNone/>
            </a:pPr>
            <a:endParaRPr lang="en-GB" b="1" dirty="0"/>
          </a:p>
          <a:p>
            <a:pPr>
              <a:buNone/>
            </a:pPr>
            <a:r>
              <a:rPr lang="en-GB" b="1" dirty="0"/>
              <a:t>When continuing bonds are helpful vs unhelpful</a:t>
            </a:r>
          </a:p>
          <a:p>
            <a:pPr>
              <a:buNone/>
            </a:pPr>
            <a:r>
              <a:rPr lang="en-GB" b="1" dirty="0"/>
              <a:t>Helpful when: </a:t>
            </a:r>
            <a:r>
              <a:rPr lang="en-GB" dirty="0"/>
              <a:t>Bonds provide comfort and guidance, and the bereaved can still engage with life and relationships.</a:t>
            </a:r>
          </a:p>
          <a:p>
            <a:pPr>
              <a:buNone/>
            </a:pPr>
            <a:endParaRPr lang="en-GB" dirty="0"/>
          </a:p>
          <a:p>
            <a:pPr>
              <a:buNone/>
            </a:pPr>
            <a:r>
              <a:rPr lang="en-GB" b="1" dirty="0"/>
              <a:t>Potentially unhelpful when: </a:t>
            </a:r>
            <a:r>
              <a:rPr lang="en-GB" dirty="0"/>
              <a:t>Bonds prevent acceptance of death, and grief becomes frozen or dominates daily functioning</a:t>
            </a:r>
          </a:p>
        </p:txBody>
      </p:sp>
    </p:spTree>
    <p:extLst>
      <p:ext uri="{BB962C8B-B14F-4D97-AF65-F5344CB8AC3E}">
        <p14:creationId xmlns:p14="http://schemas.microsoft.com/office/powerpoint/2010/main" val="2585396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079F2-44DE-F39D-9B9D-C5EE613AD2B6}"/>
              </a:ext>
            </a:extLst>
          </p:cNvPr>
          <p:cNvSpPr>
            <a:spLocks noGrp="1"/>
          </p:cNvSpPr>
          <p:nvPr>
            <p:ph type="title"/>
          </p:nvPr>
        </p:nvSpPr>
        <p:spPr/>
        <p:txBody>
          <a:bodyPr/>
          <a:lstStyle/>
          <a:p>
            <a:r>
              <a:rPr lang="en-GB" dirty="0"/>
              <a:t>Strengths and limitations of the models?</a:t>
            </a:r>
          </a:p>
        </p:txBody>
      </p:sp>
      <p:graphicFrame>
        <p:nvGraphicFramePr>
          <p:cNvPr id="8" name="Content Placeholder 2">
            <a:extLst>
              <a:ext uri="{FF2B5EF4-FFF2-40B4-BE49-F238E27FC236}">
                <a16:creationId xmlns:a16="http://schemas.microsoft.com/office/drawing/2014/main" id="{BC8AEA30-4D95-CB5B-F678-355FAE579B79}"/>
              </a:ext>
            </a:extLst>
          </p:cNvPr>
          <p:cNvGraphicFramePr>
            <a:graphicFrameLocks noGrp="1"/>
          </p:cNvGraphicFramePr>
          <p:nvPr>
            <p:ph idx="1"/>
          </p:nvPr>
        </p:nvGraphicFramePr>
        <p:xfrm>
          <a:off x="700635" y="2293126"/>
          <a:ext cx="106912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332B3F82-3519-703B-0450-8A91F16941D4}"/>
              </a:ext>
            </a:extLst>
          </p:cNvPr>
          <p:cNvSpPr>
            <a:spLocks noGrp="1"/>
          </p:cNvSpPr>
          <p:nvPr>
            <p:ph type="sldNum" sz="quarter" idx="12"/>
          </p:nvPr>
        </p:nvSpPr>
        <p:spPr/>
        <p:txBody>
          <a:bodyPr/>
          <a:lstStyle/>
          <a:p>
            <a:fld id="{87E7843D-FF13-4365-9478-9625B70A2705}" type="slidenum">
              <a:rPr lang="en-US" smtClean="0"/>
              <a:t>21</a:t>
            </a:fld>
            <a:endParaRPr lang="en-US"/>
          </a:p>
        </p:txBody>
      </p:sp>
    </p:spTree>
    <p:extLst>
      <p:ext uri="{BB962C8B-B14F-4D97-AF65-F5344CB8AC3E}">
        <p14:creationId xmlns:p14="http://schemas.microsoft.com/office/powerpoint/2010/main" val="3447666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A650E-523A-4DC1-12FF-68C778BE87FE}"/>
              </a:ext>
            </a:extLst>
          </p:cNvPr>
          <p:cNvSpPr>
            <a:spLocks noGrp="1"/>
          </p:cNvSpPr>
          <p:nvPr>
            <p:ph type="title"/>
          </p:nvPr>
        </p:nvSpPr>
        <p:spPr>
          <a:xfrm>
            <a:off x="704087" y="1204497"/>
            <a:ext cx="2521714" cy="4488878"/>
          </a:xfrm>
          <a:solidFill>
            <a:schemeClr val="accent1">
              <a:lumMod val="20000"/>
              <a:lumOff val="80000"/>
            </a:schemeClr>
          </a:solidFill>
          <a:ln>
            <a:solidFill>
              <a:schemeClr val="accent1"/>
            </a:solidFill>
          </a:ln>
        </p:spPr>
        <p:txBody>
          <a:bodyPr>
            <a:normAutofit/>
          </a:bodyPr>
          <a:lstStyle/>
          <a:p>
            <a:pPr marL="0" marR="0" lvl="0" indent="0" defTabSz="914400" rtl="0" eaLnBrk="1" fontAlgn="auto" latinLnBrk="0" hangingPunct="1">
              <a:lnSpc>
                <a:spcPct val="90000"/>
              </a:lnSpc>
              <a:spcBef>
                <a:spcPts val="0"/>
              </a:spcBef>
              <a:spcAft>
                <a:spcPts val="0"/>
              </a:spcAft>
              <a:tabLst/>
              <a:defRPr/>
            </a:pPr>
            <a:r>
              <a:rPr kumimoji="0" lang="en-GB" sz="2000" b="0" i="0" u="none" strike="noStrike" kern="1200" cap="none" spc="0" normalizeH="0" baseline="0" noProof="0" dirty="0">
                <a:ln>
                  <a:noFill/>
                </a:ln>
                <a:effectLst/>
                <a:uLnTx/>
                <a:uFillTx/>
                <a:latin typeface="Calibri" panose="020F0502020204030204"/>
                <a:ea typeface="+mn-ea"/>
                <a:cs typeface="+mn-cs"/>
              </a:rPr>
              <a:t>Specialist services are available for children who have been significantly impacted by loss; however, for many children, this will not be necessary.</a:t>
            </a:r>
            <a:br>
              <a:rPr kumimoji="0" lang="en-GB" sz="2000" b="0" i="0" u="none" strike="noStrike" kern="1200" cap="none" spc="0" normalizeH="0" baseline="0" noProof="0" dirty="0">
                <a:ln>
                  <a:noFill/>
                </a:ln>
                <a:effectLst/>
                <a:uLnTx/>
                <a:uFillTx/>
                <a:latin typeface="Calibri" panose="020F0502020204030204"/>
                <a:ea typeface="+mn-ea"/>
                <a:cs typeface="+mn-cs"/>
              </a:rPr>
            </a:br>
            <a:r>
              <a:rPr kumimoji="0" lang="en-GB" sz="2000" b="0" i="0" u="none" strike="noStrike" kern="1200" cap="none" spc="0" normalizeH="0" baseline="0" noProof="0" dirty="0">
                <a:ln>
                  <a:noFill/>
                </a:ln>
                <a:effectLst/>
                <a:uLnTx/>
                <a:uFillTx/>
                <a:latin typeface="Calibri" panose="020F0502020204030204"/>
                <a:ea typeface="+mn-ea"/>
                <a:cs typeface="+mn-cs"/>
              </a:rPr>
              <a:t>It is important to consider what we can do within schools and youth groups to support children who do not need intense support.</a:t>
            </a:r>
            <a:br>
              <a:rPr kumimoji="0" lang="en-GB" sz="2000" b="0" i="0" u="none" strike="noStrike" kern="1200" cap="none" spc="0" normalizeH="0" baseline="0" noProof="0" dirty="0">
                <a:ln>
                  <a:noFill/>
                </a:ln>
                <a:effectLst/>
                <a:uLnTx/>
                <a:uFillTx/>
                <a:latin typeface="Calibri" panose="020F0502020204030204"/>
                <a:ea typeface="+mn-ea"/>
                <a:cs typeface="+mn-cs"/>
              </a:rPr>
            </a:br>
            <a:endParaRPr lang="en-GB" sz="2000" dirty="0"/>
          </a:p>
        </p:txBody>
      </p:sp>
      <p:cxnSp>
        <p:nvCxnSpPr>
          <p:cNvPr id="34" name="Straight Connector 33">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AE1041D5-588B-C2A3-C287-4C45E1AFB69E}"/>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22</a:t>
            </a:fld>
            <a:endParaRPr lang="en-US"/>
          </a:p>
        </p:txBody>
      </p:sp>
      <p:graphicFrame>
        <p:nvGraphicFramePr>
          <p:cNvPr id="10" name="Content Placeholder 9">
            <a:extLst>
              <a:ext uri="{FF2B5EF4-FFF2-40B4-BE49-F238E27FC236}">
                <a16:creationId xmlns:a16="http://schemas.microsoft.com/office/drawing/2014/main" id="{46CB2AF5-5993-5532-22AA-6DCC31768E25}"/>
              </a:ext>
            </a:extLst>
          </p:cNvPr>
          <p:cNvGraphicFramePr>
            <a:graphicFrameLocks noGrp="1"/>
          </p:cNvGraphicFramePr>
          <p:nvPr>
            <p:ph idx="1"/>
            <p:extLst>
              <p:ext uri="{D42A27DB-BD31-4B8C-83A1-F6EECF244321}">
                <p14:modId xmlns:p14="http://schemas.microsoft.com/office/powerpoint/2010/main" val="1435223990"/>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8112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F73B4-2FE2-EA86-0B2C-4E6BB3563932}"/>
              </a:ext>
            </a:extLst>
          </p:cNvPr>
          <p:cNvSpPr>
            <a:spLocks noGrp="1"/>
          </p:cNvSpPr>
          <p:nvPr>
            <p:ph type="title"/>
          </p:nvPr>
        </p:nvSpPr>
        <p:spPr/>
        <p:txBody>
          <a:bodyPr/>
          <a:lstStyle/>
          <a:p>
            <a:r>
              <a:rPr lang="en-GB" dirty="0"/>
              <a:t>How do children experience grief?</a:t>
            </a:r>
          </a:p>
        </p:txBody>
      </p:sp>
      <p:pic>
        <p:nvPicPr>
          <p:cNvPr id="7" name="Online Media 6" title="Puddle Jumping: how children can seem to move in and out of their grief | Child Bereavement UK">
            <a:hlinkClick r:id="" action="ppaction://media"/>
            <a:extLst>
              <a:ext uri="{FF2B5EF4-FFF2-40B4-BE49-F238E27FC236}">
                <a16:creationId xmlns:a16="http://schemas.microsoft.com/office/drawing/2014/main" id="{A3118283-0FE2-D4FC-AADA-E83853956287}"/>
              </a:ext>
            </a:extLst>
          </p:cNvPr>
          <p:cNvPicPr>
            <a:picLocks noGrp="1" noRot="1" noChangeAspect="1"/>
          </p:cNvPicPr>
          <p:nvPr>
            <p:ph idx="1"/>
            <a:videoFile r:link="rId1"/>
          </p:nvPr>
        </p:nvPicPr>
        <p:blipFill>
          <a:blip r:embed="rId3"/>
          <a:stretch>
            <a:fillRect/>
          </a:stretch>
        </p:blipFill>
        <p:spPr>
          <a:xfrm>
            <a:off x="2827338" y="2292350"/>
            <a:ext cx="6437312" cy="3636963"/>
          </a:xfrm>
          <a:prstGeom prst="rect">
            <a:avLst/>
          </a:prstGeom>
        </p:spPr>
      </p:pic>
      <p:sp>
        <p:nvSpPr>
          <p:cNvPr id="6" name="Slide Number Placeholder 5">
            <a:extLst>
              <a:ext uri="{FF2B5EF4-FFF2-40B4-BE49-F238E27FC236}">
                <a16:creationId xmlns:a16="http://schemas.microsoft.com/office/drawing/2014/main" id="{52134800-9564-84E9-212F-50DA2B6BB3BF}"/>
              </a:ext>
            </a:extLst>
          </p:cNvPr>
          <p:cNvSpPr>
            <a:spLocks noGrp="1"/>
          </p:cNvSpPr>
          <p:nvPr>
            <p:ph type="sldNum" sz="quarter" idx="12"/>
          </p:nvPr>
        </p:nvSpPr>
        <p:spPr/>
        <p:txBody>
          <a:bodyPr/>
          <a:lstStyle/>
          <a:p>
            <a:fld id="{87E7843D-FF13-4365-9478-9625B70A2705}" type="slidenum">
              <a:rPr lang="en-US" smtClean="0"/>
              <a:t>23</a:t>
            </a:fld>
            <a:endParaRPr lang="en-US"/>
          </a:p>
        </p:txBody>
      </p:sp>
    </p:spTree>
    <p:extLst>
      <p:ext uri="{BB962C8B-B14F-4D97-AF65-F5344CB8AC3E}">
        <p14:creationId xmlns:p14="http://schemas.microsoft.com/office/powerpoint/2010/main" val="3893819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91035-121F-8DE9-860F-E905A52DC0A6}"/>
              </a:ext>
            </a:extLst>
          </p:cNvPr>
          <p:cNvSpPr>
            <a:spLocks noGrp="1"/>
          </p:cNvSpPr>
          <p:nvPr>
            <p:ph type="title"/>
          </p:nvPr>
        </p:nvSpPr>
        <p:spPr>
          <a:xfrm>
            <a:off x="690587" y="907128"/>
            <a:ext cx="6699564" cy="1378871"/>
          </a:xfrm>
        </p:spPr>
        <p:txBody>
          <a:bodyPr>
            <a:normAutofit/>
          </a:bodyPr>
          <a:lstStyle/>
          <a:p>
            <a:r>
              <a:rPr lang="en-GB" dirty="0"/>
              <a:t>Why might bereavement be considered an ACE?</a:t>
            </a:r>
          </a:p>
        </p:txBody>
      </p:sp>
      <p:cxnSp>
        <p:nvCxnSpPr>
          <p:cNvPr id="19" name="Straight Connector 1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Content Placeholder 2">
            <a:extLst>
              <a:ext uri="{FF2B5EF4-FFF2-40B4-BE49-F238E27FC236}">
                <a16:creationId xmlns:a16="http://schemas.microsoft.com/office/drawing/2014/main" id="{5753AD9B-AD24-03A1-83B2-E7F8CC477EFD}"/>
              </a:ext>
            </a:extLst>
          </p:cNvPr>
          <p:cNvSpPr>
            <a:spLocks noGrp="1"/>
          </p:cNvSpPr>
          <p:nvPr>
            <p:ph idx="1"/>
          </p:nvPr>
        </p:nvSpPr>
        <p:spPr>
          <a:xfrm>
            <a:off x="695326" y="2285999"/>
            <a:ext cx="6766748" cy="3649080"/>
          </a:xfrm>
        </p:spPr>
        <p:txBody>
          <a:bodyPr>
            <a:normAutofit/>
          </a:bodyPr>
          <a:lstStyle/>
          <a:p>
            <a:r>
              <a:rPr lang="en-GB" dirty="0"/>
              <a:t>Think</a:t>
            </a:r>
          </a:p>
          <a:p>
            <a:r>
              <a:rPr lang="en-GB" dirty="0"/>
              <a:t>Pair </a:t>
            </a:r>
          </a:p>
          <a:p>
            <a:r>
              <a:rPr lang="en-GB" dirty="0"/>
              <a:t>Share</a:t>
            </a:r>
          </a:p>
          <a:p>
            <a:endParaRPr lang="en-GB" dirty="0"/>
          </a:p>
          <a:p>
            <a:r>
              <a:rPr lang="en-GB" dirty="0"/>
              <a:t>What might be the long- and short-term effects of bereavement and grief on the child or young person?</a:t>
            </a:r>
          </a:p>
        </p:txBody>
      </p:sp>
      <p:cxnSp>
        <p:nvCxnSpPr>
          <p:cNvPr id="21" name="Straight Connector 20">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2" name="Picture 21" descr="Empty speech bubbles">
            <a:extLst>
              <a:ext uri="{FF2B5EF4-FFF2-40B4-BE49-F238E27FC236}">
                <a16:creationId xmlns:a16="http://schemas.microsoft.com/office/drawing/2014/main" id="{0DF0D3D6-F53B-13CB-961C-B4F53EDF63AE}"/>
              </a:ext>
            </a:extLst>
          </p:cNvPr>
          <p:cNvPicPr>
            <a:picLocks noChangeAspect="1"/>
          </p:cNvPicPr>
          <p:nvPr/>
        </p:nvPicPr>
        <p:blipFill rotWithShape="1">
          <a:blip r:embed="rId3"/>
          <a:srcRect l="34408" r="25913" b="-1"/>
          <a:stretch/>
        </p:blipFill>
        <p:spPr>
          <a:xfrm>
            <a:off x="8115300" y="10"/>
            <a:ext cx="4076700" cy="6857990"/>
          </a:xfrm>
          <a:prstGeom prst="rect">
            <a:avLst/>
          </a:prstGeom>
        </p:spPr>
      </p:pic>
      <p:sp>
        <p:nvSpPr>
          <p:cNvPr id="4" name="Date Placeholder 3">
            <a:extLst>
              <a:ext uri="{FF2B5EF4-FFF2-40B4-BE49-F238E27FC236}">
                <a16:creationId xmlns:a16="http://schemas.microsoft.com/office/drawing/2014/main" id="{787154AD-B47A-A23C-39D7-E50D87C79CC4}"/>
              </a:ext>
            </a:extLst>
          </p:cNvPr>
          <p:cNvSpPr>
            <a:spLocks noGrp="1"/>
          </p:cNvSpPr>
          <p:nvPr>
            <p:ph type="dt" sz="half" idx="10"/>
          </p:nvPr>
        </p:nvSpPr>
        <p:spPr>
          <a:xfrm>
            <a:off x="8369448" y="6356350"/>
            <a:ext cx="2592594" cy="365125"/>
          </a:xfrm>
        </p:spPr>
        <p:txBody>
          <a:bodyPr>
            <a:normAutofit/>
          </a:bodyPr>
          <a:lstStyle/>
          <a:p>
            <a:pPr>
              <a:spcAft>
                <a:spcPts val="600"/>
              </a:spcAft>
            </a:pPr>
            <a:fld id="{626DE685-1B6F-4D7C-AEF2-C9AD71EC467A}" type="datetime1">
              <a:rPr lang="en-US">
                <a:solidFill>
                  <a:srgbClr val="FFFFFF"/>
                </a:solidFill>
              </a:rPr>
              <a:pPr>
                <a:spcAft>
                  <a:spcPts val="600"/>
                </a:spcAft>
              </a:pPr>
              <a:t>1/5/2026</a:t>
            </a:fld>
            <a:endParaRPr lang="en-US">
              <a:solidFill>
                <a:srgbClr val="FFFFFF"/>
              </a:solidFill>
            </a:endParaRPr>
          </a:p>
        </p:txBody>
      </p:sp>
      <p:sp>
        <p:nvSpPr>
          <p:cNvPr id="6" name="Slide Number Placeholder 5">
            <a:extLst>
              <a:ext uri="{FF2B5EF4-FFF2-40B4-BE49-F238E27FC236}">
                <a16:creationId xmlns:a16="http://schemas.microsoft.com/office/drawing/2014/main" id="{B468C959-A3E8-D420-C3BD-5C0D3030DFF8}"/>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a:solidFill>
                  <a:srgbClr val="FFFFFF"/>
                </a:solidFill>
              </a:rPr>
              <a:pPr>
                <a:lnSpc>
                  <a:spcPct val="90000"/>
                </a:lnSpc>
                <a:spcAft>
                  <a:spcPts val="600"/>
                </a:spcAft>
              </a:pPr>
              <a:t>24</a:t>
            </a:fld>
            <a:endParaRPr lang="en-US">
              <a:solidFill>
                <a:srgbClr val="FFFFFF"/>
              </a:solidFill>
            </a:endParaRPr>
          </a:p>
        </p:txBody>
      </p:sp>
    </p:spTree>
    <p:extLst>
      <p:ext uri="{BB962C8B-B14F-4D97-AF65-F5344CB8AC3E}">
        <p14:creationId xmlns:p14="http://schemas.microsoft.com/office/powerpoint/2010/main" val="395575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29272-53E8-1501-80C3-72CFBB114FDE}"/>
              </a:ext>
            </a:extLst>
          </p:cNvPr>
          <p:cNvSpPr>
            <a:spLocks noGrp="1"/>
          </p:cNvSpPr>
          <p:nvPr>
            <p:ph type="title"/>
          </p:nvPr>
        </p:nvSpPr>
        <p:spPr/>
        <p:txBody>
          <a:bodyPr/>
          <a:lstStyle/>
          <a:p>
            <a:r>
              <a:rPr lang="en-GB"/>
              <a:t>In your setting?</a:t>
            </a:r>
            <a:endParaRPr lang="en-GB" dirty="0"/>
          </a:p>
        </p:txBody>
      </p:sp>
      <p:graphicFrame>
        <p:nvGraphicFramePr>
          <p:cNvPr id="22" name="Content Placeholder 2">
            <a:extLst>
              <a:ext uri="{FF2B5EF4-FFF2-40B4-BE49-F238E27FC236}">
                <a16:creationId xmlns:a16="http://schemas.microsoft.com/office/drawing/2014/main" id="{A31960B5-066F-A4B4-9777-3DA0B328A1AF}"/>
              </a:ext>
            </a:extLst>
          </p:cNvPr>
          <p:cNvGraphicFramePr>
            <a:graphicFrameLocks noGrp="1"/>
          </p:cNvGraphicFramePr>
          <p:nvPr>
            <p:ph idx="1"/>
            <p:extLst>
              <p:ext uri="{D42A27DB-BD31-4B8C-83A1-F6EECF244321}">
                <p14:modId xmlns:p14="http://schemas.microsoft.com/office/powerpoint/2010/main" val="1088416268"/>
              </p:ext>
            </p:extLst>
          </p:nvPr>
        </p:nvGraphicFramePr>
        <p:xfrm>
          <a:off x="700635" y="2293126"/>
          <a:ext cx="10691265" cy="3636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D23D9FB9-97AF-DE1B-8A3A-27EFAFEA8E61}"/>
              </a:ext>
            </a:extLst>
          </p:cNvPr>
          <p:cNvSpPr>
            <a:spLocks noGrp="1"/>
          </p:cNvSpPr>
          <p:nvPr>
            <p:ph type="sldNum" sz="quarter" idx="12"/>
          </p:nvPr>
        </p:nvSpPr>
        <p:spPr/>
        <p:txBody>
          <a:bodyPr/>
          <a:lstStyle/>
          <a:p>
            <a:fld id="{87E7843D-FF13-4365-9478-9625B70A2705}" type="slidenum">
              <a:rPr lang="en-US" smtClean="0"/>
              <a:t>25</a:t>
            </a:fld>
            <a:endParaRPr lang="en-US"/>
          </a:p>
        </p:txBody>
      </p:sp>
    </p:spTree>
    <p:extLst>
      <p:ext uri="{BB962C8B-B14F-4D97-AF65-F5344CB8AC3E}">
        <p14:creationId xmlns:p14="http://schemas.microsoft.com/office/powerpoint/2010/main" val="25899396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F34AF-27C5-B940-A666-AABD84F6126A}"/>
              </a:ext>
            </a:extLst>
          </p:cNvPr>
          <p:cNvSpPr>
            <a:spLocks noGrp="1"/>
          </p:cNvSpPr>
          <p:nvPr>
            <p:ph type="title"/>
          </p:nvPr>
        </p:nvSpPr>
        <p:spPr/>
        <p:txBody>
          <a:bodyPr/>
          <a:lstStyle/>
          <a:p>
            <a:r>
              <a:rPr lang="en-GB" dirty="0"/>
              <a:t>Talking to CYP about bereavement</a:t>
            </a:r>
          </a:p>
        </p:txBody>
      </p:sp>
      <p:sp>
        <p:nvSpPr>
          <p:cNvPr id="3" name="Content Placeholder 2">
            <a:extLst>
              <a:ext uri="{FF2B5EF4-FFF2-40B4-BE49-F238E27FC236}">
                <a16:creationId xmlns:a16="http://schemas.microsoft.com/office/drawing/2014/main" id="{FEC957EB-BBB2-D18F-917A-78864C0E408E}"/>
              </a:ext>
            </a:extLst>
          </p:cNvPr>
          <p:cNvSpPr>
            <a:spLocks noGrp="1"/>
          </p:cNvSpPr>
          <p:nvPr>
            <p:ph idx="1"/>
          </p:nvPr>
        </p:nvSpPr>
        <p:spPr/>
        <p:txBody>
          <a:bodyPr/>
          <a:lstStyle/>
          <a:p>
            <a:r>
              <a:rPr lang="en-GB" dirty="0"/>
              <a:t>Honesty – do not use euphemisms.</a:t>
            </a:r>
          </a:p>
          <a:p>
            <a:r>
              <a:rPr lang="en-GB" dirty="0"/>
              <a:t>Plain language – speak directly and in age-appropriate language.</a:t>
            </a:r>
          </a:p>
          <a:p>
            <a:r>
              <a:rPr lang="en-GB" dirty="0"/>
              <a:t>Allowing and supporting questions – children might not know that death is permanent or irreversible.</a:t>
            </a:r>
          </a:p>
          <a:p>
            <a:r>
              <a:rPr lang="en-GB" dirty="0"/>
              <a:t>Reassurance – ensure they feel safe and are not to blame.</a:t>
            </a:r>
          </a:p>
          <a:p>
            <a:r>
              <a:rPr lang="en-GB" dirty="0"/>
              <a:t>Ask them to tell their story – be supportive and listen.</a:t>
            </a:r>
          </a:p>
        </p:txBody>
      </p:sp>
      <p:sp>
        <p:nvSpPr>
          <p:cNvPr id="6" name="Slide Number Placeholder 5">
            <a:extLst>
              <a:ext uri="{FF2B5EF4-FFF2-40B4-BE49-F238E27FC236}">
                <a16:creationId xmlns:a16="http://schemas.microsoft.com/office/drawing/2014/main" id="{02CA8883-2B80-AF8B-D9A1-7389877D9035}"/>
              </a:ext>
            </a:extLst>
          </p:cNvPr>
          <p:cNvSpPr>
            <a:spLocks noGrp="1"/>
          </p:cNvSpPr>
          <p:nvPr>
            <p:ph type="sldNum" sz="quarter" idx="12"/>
          </p:nvPr>
        </p:nvSpPr>
        <p:spPr/>
        <p:txBody>
          <a:bodyPr/>
          <a:lstStyle/>
          <a:p>
            <a:fld id="{87E7843D-FF13-4365-9478-9625B70A2705}" type="slidenum">
              <a:rPr lang="en-US" smtClean="0"/>
              <a:t>26</a:t>
            </a:fld>
            <a:endParaRPr lang="en-US"/>
          </a:p>
        </p:txBody>
      </p:sp>
    </p:spTree>
    <p:extLst>
      <p:ext uri="{BB962C8B-B14F-4D97-AF65-F5344CB8AC3E}">
        <p14:creationId xmlns:p14="http://schemas.microsoft.com/office/powerpoint/2010/main" val="31767941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31F20-82FA-0724-9C5A-BF36A1C0D428}"/>
              </a:ext>
            </a:extLst>
          </p:cNvPr>
          <p:cNvSpPr>
            <a:spLocks noGrp="1"/>
          </p:cNvSpPr>
          <p:nvPr>
            <p:ph type="title"/>
          </p:nvPr>
        </p:nvSpPr>
        <p:spPr/>
        <p:txBody>
          <a:bodyPr/>
          <a:lstStyle/>
          <a:p>
            <a:r>
              <a:rPr lang="en-GB" dirty="0"/>
              <a:t>Behaviours in CYP, following a bereavement</a:t>
            </a:r>
          </a:p>
        </p:txBody>
      </p:sp>
      <p:sp>
        <p:nvSpPr>
          <p:cNvPr id="3" name="Content Placeholder 2">
            <a:extLst>
              <a:ext uri="{FF2B5EF4-FFF2-40B4-BE49-F238E27FC236}">
                <a16:creationId xmlns:a16="http://schemas.microsoft.com/office/drawing/2014/main" id="{CF318A1F-9CC9-C34E-0510-4BD792A13C78}"/>
              </a:ext>
            </a:extLst>
          </p:cNvPr>
          <p:cNvSpPr>
            <a:spLocks noGrp="1"/>
          </p:cNvSpPr>
          <p:nvPr>
            <p:ph idx="1"/>
          </p:nvPr>
        </p:nvSpPr>
        <p:spPr>
          <a:xfrm>
            <a:off x="700634" y="2299816"/>
            <a:ext cx="10691265" cy="3636088"/>
          </a:xfrm>
        </p:spPr>
        <p:txBody>
          <a:bodyPr>
            <a:normAutofit fontScale="92500" lnSpcReduction="20000"/>
          </a:bodyPr>
          <a:lstStyle/>
          <a:p>
            <a:r>
              <a:rPr lang="en-GB" dirty="0"/>
              <a:t>Regressive behaviour/play</a:t>
            </a:r>
          </a:p>
          <a:p>
            <a:r>
              <a:rPr lang="en-GB" dirty="0"/>
              <a:t>School: inability to focus, inability to engage with peers</a:t>
            </a:r>
          </a:p>
          <a:p>
            <a:r>
              <a:rPr lang="en-GB" dirty="0"/>
              <a:t>Cognitive:</a:t>
            </a:r>
          </a:p>
          <a:p>
            <a:r>
              <a:rPr lang="en-GB" dirty="0"/>
              <a:t>Emotional:</a:t>
            </a:r>
          </a:p>
          <a:p>
            <a:r>
              <a:rPr lang="en-GB" dirty="0"/>
              <a:t>Social:</a:t>
            </a:r>
          </a:p>
          <a:p>
            <a:pPr marL="0" indent="0">
              <a:buNone/>
            </a:pPr>
            <a:endParaRPr lang="en-GB" dirty="0"/>
          </a:p>
          <a:p>
            <a:r>
              <a:rPr lang="en-GB" dirty="0"/>
              <a:t>These include: Isolating themselves and want to be alone. Becoming ‘grown-up’, mature and overly serious. Beginning to feel that ‘life isn’t worth it’ and there is ‘no point in thinking about the future’. Retreating into a fantasy world and withdrawing from adults and friends.</a:t>
            </a:r>
          </a:p>
          <a:p>
            <a:r>
              <a:rPr lang="en-GB" dirty="0"/>
              <a:t>What about if a friend in class has died. How might the class feel about not hearing their friends name in the register?</a:t>
            </a:r>
          </a:p>
          <a:p>
            <a:endParaRPr lang="en-GB" dirty="0"/>
          </a:p>
        </p:txBody>
      </p:sp>
      <p:sp>
        <p:nvSpPr>
          <p:cNvPr id="6" name="Slide Number Placeholder 5">
            <a:extLst>
              <a:ext uri="{FF2B5EF4-FFF2-40B4-BE49-F238E27FC236}">
                <a16:creationId xmlns:a16="http://schemas.microsoft.com/office/drawing/2014/main" id="{107702B5-35B4-F961-F8A6-34B650800CC3}"/>
              </a:ext>
            </a:extLst>
          </p:cNvPr>
          <p:cNvSpPr>
            <a:spLocks noGrp="1"/>
          </p:cNvSpPr>
          <p:nvPr>
            <p:ph type="sldNum" sz="quarter" idx="12"/>
          </p:nvPr>
        </p:nvSpPr>
        <p:spPr/>
        <p:txBody>
          <a:bodyPr/>
          <a:lstStyle/>
          <a:p>
            <a:fld id="{87E7843D-FF13-4365-9478-9625B70A2705}" type="slidenum">
              <a:rPr lang="en-US" smtClean="0"/>
              <a:t>27</a:t>
            </a:fld>
            <a:endParaRPr lang="en-US"/>
          </a:p>
        </p:txBody>
      </p:sp>
    </p:spTree>
    <p:extLst>
      <p:ext uri="{BB962C8B-B14F-4D97-AF65-F5344CB8AC3E}">
        <p14:creationId xmlns:p14="http://schemas.microsoft.com/office/powerpoint/2010/main" val="39219919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E6B9B-4FEB-E564-0566-1113C2B5301B}"/>
              </a:ext>
            </a:extLst>
          </p:cNvPr>
          <p:cNvSpPr>
            <a:spLocks noGrp="1"/>
          </p:cNvSpPr>
          <p:nvPr>
            <p:ph type="title"/>
          </p:nvPr>
        </p:nvSpPr>
        <p:spPr>
          <a:xfrm>
            <a:off x="671390" y="554997"/>
            <a:ext cx="3635132" cy="5043599"/>
          </a:xfrm>
        </p:spPr>
        <p:txBody>
          <a:bodyPr>
            <a:normAutofit/>
          </a:bodyPr>
          <a:lstStyle/>
          <a:p>
            <a:r>
              <a:rPr lang="en-GB" dirty="0"/>
              <a:t>Bereavement Resources and Activities</a:t>
            </a:r>
          </a:p>
        </p:txBody>
      </p:sp>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Online Media 6" title="British Heart Foundation - The Small Creature, an animated story to help bereaved children">
            <a:hlinkClick r:id="" action="ppaction://media"/>
            <a:extLst>
              <a:ext uri="{FF2B5EF4-FFF2-40B4-BE49-F238E27FC236}">
                <a16:creationId xmlns:a16="http://schemas.microsoft.com/office/drawing/2014/main" id="{87825AAD-789A-A6AF-2854-4AC2B857BC77}"/>
              </a:ext>
            </a:extLst>
          </p:cNvPr>
          <p:cNvPicPr>
            <a:picLocks noRot="1" noChangeAspect="1"/>
          </p:cNvPicPr>
          <p:nvPr>
            <a:videoFile r:link="rId1"/>
          </p:nvPr>
        </p:nvPicPr>
        <p:blipFill>
          <a:blip r:embed="rId4"/>
          <a:stretch>
            <a:fillRect/>
          </a:stretch>
        </p:blipFill>
        <p:spPr>
          <a:xfrm>
            <a:off x="6572925" y="723900"/>
            <a:ext cx="4113449" cy="2324099"/>
          </a:xfrm>
          <a:prstGeom prst="rect">
            <a:avLst/>
          </a:prstGeom>
        </p:spPr>
      </p:pic>
      <p:sp>
        <p:nvSpPr>
          <p:cNvPr id="3" name="Content Placeholder 2">
            <a:extLst>
              <a:ext uri="{FF2B5EF4-FFF2-40B4-BE49-F238E27FC236}">
                <a16:creationId xmlns:a16="http://schemas.microsoft.com/office/drawing/2014/main" id="{0C5E168A-D318-DBF1-F252-DA37BDFB58E6}"/>
              </a:ext>
            </a:extLst>
          </p:cNvPr>
          <p:cNvSpPr>
            <a:spLocks noGrp="1"/>
          </p:cNvSpPr>
          <p:nvPr>
            <p:ph idx="1"/>
          </p:nvPr>
        </p:nvSpPr>
        <p:spPr>
          <a:xfrm>
            <a:off x="5581157" y="3368593"/>
            <a:ext cx="5994261" cy="2819789"/>
          </a:xfrm>
        </p:spPr>
        <p:txBody>
          <a:bodyPr>
            <a:normAutofit/>
          </a:bodyPr>
          <a:lstStyle/>
          <a:p>
            <a:pPr>
              <a:lnSpc>
                <a:spcPct val="100000"/>
              </a:lnSpc>
            </a:pPr>
            <a:endParaRPr lang="en-GB" sz="1500" dirty="0"/>
          </a:p>
          <a:p>
            <a:pPr>
              <a:lnSpc>
                <a:spcPct val="100000"/>
              </a:lnSpc>
            </a:pPr>
            <a:endParaRPr lang="en-GB" sz="1500" dirty="0"/>
          </a:p>
          <a:p>
            <a:pPr>
              <a:lnSpc>
                <a:spcPct val="100000"/>
              </a:lnSpc>
            </a:pPr>
            <a:r>
              <a:rPr lang="en-GB" sz="1500" dirty="0"/>
              <a:t>Salt/Sand Jar</a:t>
            </a:r>
          </a:p>
          <a:p>
            <a:pPr>
              <a:lnSpc>
                <a:spcPct val="100000"/>
              </a:lnSpc>
            </a:pPr>
            <a:r>
              <a:rPr lang="en-GB" sz="1500" dirty="0"/>
              <a:t>Books</a:t>
            </a:r>
          </a:p>
          <a:p>
            <a:pPr>
              <a:lnSpc>
                <a:spcPct val="100000"/>
              </a:lnSpc>
            </a:pPr>
            <a:r>
              <a:rPr lang="en-GB" sz="1500" dirty="0"/>
              <a:t>Sometimes I feel</a:t>
            </a:r>
          </a:p>
          <a:p>
            <a:pPr>
              <a:lnSpc>
                <a:spcPct val="100000"/>
              </a:lnSpc>
            </a:pPr>
            <a:r>
              <a:rPr lang="en-GB" sz="1500" dirty="0"/>
              <a:t>Activity booklets</a:t>
            </a:r>
          </a:p>
        </p:txBody>
      </p:sp>
      <p:sp>
        <p:nvSpPr>
          <p:cNvPr id="6" name="Slide Number Placeholder 5">
            <a:extLst>
              <a:ext uri="{FF2B5EF4-FFF2-40B4-BE49-F238E27FC236}">
                <a16:creationId xmlns:a16="http://schemas.microsoft.com/office/drawing/2014/main" id="{7247476A-ED3E-AFAC-A957-1B75F9916F56}"/>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28</a:t>
            </a:fld>
            <a:endParaRPr lang="en-US"/>
          </a:p>
        </p:txBody>
      </p:sp>
      <p:sp>
        <p:nvSpPr>
          <p:cNvPr id="9" name="TextBox 8">
            <a:extLst>
              <a:ext uri="{FF2B5EF4-FFF2-40B4-BE49-F238E27FC236}">
                <a16:creationId xmlns:a16="http://schemas.microsoft.com/office/drawing/2014/main" id="{60293B23-C2EB-A797-8E27-1448F33013A1}"/>
              </a:ext>
            </a:extLst>
          </p:cNvPr>
          <p:cNvSpPr txBox="1"/>
          <p:nvPr/>
        </p:nvSpPr>
        <p:spPr>
          <a:xfrm>
            <a:off x="5674489" y="3200625"/>
            <a:ext cx="6094070" cy="646331"/>
          </a:xfrm>
          <a:prstGeom prst="rect">
            <a:avLst/>
          </a:prstGeom>
          <a:noFill/>
        </p:spPr>
        <p:txBody>
          <a:bodyPr wrap="square">
            <a:spAutoFit/>
          </a:bodyPr>
          <a:lstStyle/>
          <a:p>
            <a:r>
              <a:rPr lang="en-GB" dirty="0">
                <a:hlinkClick r:id="rId5"/>
              </a:rPr>
              <a:t>British Heart Foundation - The Small Creature, an animated story to help bereaved children - YouTube</a:t>
            </a:r>
            <a:endParaRPr lang="en-GB" dirty="0"/>
          </a:p>
        </p:txBody>
      </p:sp>
    </p:spTree>
    <p:extLst>
      <p:ext uri="{BB962C8B-B14F-4D97-AF65-F5344CB8AC3E}">
        <p14:creationId xmlns:p14="http://schemas.microsoft.com/office/powerpoint/2010/main" val="715179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AAD7-76FE-6A99-8210-D07DA583EFF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F1E8912-A846-0A5A-DB58-C6115B022431}"/>
              </a:ext>
            </a:extLst>
          </p:cNvPr>
          <p:cNvSpPr>
            <a:spLocks noGrp="1"/>
          </p:cNvSpPr>
          <p:nvPr>
            <p:ph idx="1"/>
          </p:nvPr>
        </p:nvSpPr>
        <p:spPr/>
        <p:txBody>
          <a:bodyPr/>
          <a:lstStyle/>
          <a:p>
            <a:r>
              <a:rPr lang="en-GB" b="0" i="0" dirty="0">
                <a:solidFill>
                  <a:srgbClr val="333333"/>
                </a:solidFill>
                <a:effectLst/>
                <a:latin typeface="Open Sans" panose="020B0606030504020204" pitchFamily="34" charset="0"/>
              </a:rPr>
              <a:t>Akerman R., Statham J. (2014). </a:t>
            </a:r>
            <a:r>
              <a:rPr lang="en-GB" b="0" i="1" dirty="0">
                <a:solidFill>
                  <a:srgbClr val="333333"/>
                </a:solidFill>
                <a:effectLst/>
                <a:latin typeface="Open Sans" panose="020B0606030504020204" pitchFamily="34" charset="0"/>
              </a:rPr>
              <a:t>Bereavement in childhood: The impact on psychological and educational outcomes and the effectiveness of support services</a:t>
            </a:r>
            <a:r>
              <a:rPr lang="en-GB" b="0" i="0" dirty="0">
                <a:solidFill>
                  <a:srgbClr val="333333"/>
                </a:solidFill>
                <a:effectLst/>
                <a:latin typeface="Open Sans" panose="020B0606030504020204" pitchFamily="34" charset="0"/>
              </a:rPr>
              <a:t> (Working Paper No. 25). Childhood Wellbeing Research Centre</a:t>
            </a:r>
          </a:p>
          <a:p>
            <a:r>
              <a:rPr lang="en-GB" b="0" i="0" dirty="0">
                <a:solidFill>
                  <a:srgbClr val="333333"/>
                </a:solidFill>
                <a:effectLst/>
                <a:latin typeface="Open Sans" panose="020B0606030504020204" pitchFamily="34" charset="0"/>
              </a:rPr>
              <a:t>Parsons S. (2011). </a:t>
            </a:r>
            <a:r>
              <a:rPr lang="en-GB" b="0" i="1" dirty="0">
                <a:solidFill>
                  <a:srgbClr val="333333"/>
                </a:solidFill>
                <a:effectLst/>
                <a:latin typeface="Open Sans" panose="020B0606030504020204" pitchFamily="34" charset="0"/>
              </a:rPr>
              <a:t>Long-term impact of childhood bereavement: Preliminary analysis of the 1970 British Cohort Study (BCS70).</a:t>
            </a:r>
            <a:r>
              <a:rPr lang="en-GB" b="0" i="0" dirty="0">
                <a:solidFill>
                  <a:srgbClr val="333333"/>
                </a:solidFill>
                <a:effectLst/>
                <a:latin typeface="Open Sans" panose="020B0606030504020204" pitchFamily="34" charset="0"/>
              </a:rPr>
              <a:t> Childhood Wellbeing Research Centre.</a:t>
            </a:r>
            <a:endParaRPr lang="en-GB" dirty="0"/>
          </a:p>
        </p:txBody>
      </p:sp>
      <p:sp>
        <p:nvSpPr>
          <p:cNvPr id="6" name="Slide Number Placeholder 5">
            <a:extLst>
              <a:ext uri="{FF2B5EF4-FFF2-40B4-BE49-F238E27FC236}">
                <a16:creationId xmlns:a16="http://schemas.microsoft.com/office/drawing/2014/main" id="{76BE9DB6-07A4-06F6-7E99-DC307A36011F}"/>
              </a:ext>
            </a:extLst>
          </p:cNvPr>
          <p:cNvSpPr>
            <a:spLocks noGrp="1"/>
          </p:cNvSpPr>
          <p:nvPr>
            <p:ph type="sldNum" sz="quarter" idx="12"/>
          </p:nvPr>
        </p:nvSpPr>
        <p:spPr/>
        <p:txBody>
          <a:bodyPr/>
          <a:lstStyle/>
          <a:p>
            <a:fld id="{87E7843D-FF13-4365-9478-9625B70A2705}" type="slidenum">
              <a:rPr lang="en-US" smtClean="0"/>
              <a:t>29</a:t>
            </a:fld>
            <a:endParaRPr lang="en-US"/>
          </a:p>
        </p:txBody>
      </p:sp>
    </p:spTree>
    <p:extLst>
      <p:ext uri="{BB962C8B-B14F-4D97-AF65-F5344CB8AC3E}">
        <p14:creationId xmlns:p14="http://schemas.microsoft.com/office/powerpoint/2010/main" val="2841695267"/>
      </p:ext>
    </p:extLst>
  </p:cSld>
  <p:clrMapOvr>
    <a:masterClrMapping/>
  </p:clrMapOvr>
</p:sld>
</file>

<file path=ppt/theme/theme1.xml><?xml version="1.0" encoding="utf-8"?>
<a:theme xmlns:a="http://schemas.openxmlformats.org/drawingml/2006/main" name="ChronicleVTI">
  <a:themeElements>
    <a:clrScheme name="AnalogousFromLightSeedRightStep">
      <a:dk1>
        <a:srgbClr val="000000"/>
      </a:dk1>
      <a:lt1>
        <a:srgbClr val="FFFFFF"/>
      </a:lt1>
      <a:dk2>
        <a:srgbClr val="413024"/>
      </a:dk2>
      <a:lt2>
        <a:srgbClr val="E2E5E8"/>
      </a:lt2>
      <a:accent1>
        <a:srgbClr val="BC9B83"/>
      </a:accent1>
      <a:accent2>
        <a:srgbClr val="AAA274"/>
      </a:accent2>
      <a:accent3>
        <a:srgbClr val="9BA57D"/>
      </a:accent3>
      <a:accent4>
        <a:srgbClr val="87AC75"/>
      </a:accent4>
      <a:accent5>
        <a:srgbClr val="81AC85"/>
      </a:accent5>
      <a:accent6>
        <a:srgbClr val="77AE93"/>
      </a:accent6>
      <a:hlink>
        <a:srgbClr val="5A86A6"/>
      </a:hlink>
      <a:folHlink>
        <a:srgbClr val="7F7F7F"/>
      </a:folHlink>
    </a:clrScheme>
    <a:fontScheme name="Chronicle">
      <a:majorFont>
        <a:latin typeface="Univers Condensed"/>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2879</Words>
  <Application>Microsoft Office PowerPoint</Application>
  <PresentationFormat>Widescreen</PresentationFormat>
  <Paragraphs>258</Paragraphs>
  <Slides>29</Slides>
  <Notes>9</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CooperLtBTWXX-Light</vt:lpstr>
      <vt:lpstr>Gilroy-Bold</vt:lpstr>
      <vt:lpstr>Gilroy-Regular</vt:lpstr>
      <vt:lpstr>Arial</vt:lpstr>
      <vt:lpstr>Calibri</vt:lpstr>
      <vt:lpstr>Open Sans</vt:lpstr>
      <vt:lpstr>Roboto</vt:lpstr>
      <vt:lpstr>Univers</vt:lpstr>
      <vt:lpstr>Univers Condensed</vt:lpstr>
      <vt:lpstr>ChronicleVTI</vt:lpstr>
      <vt:lpstr>Childhood bereavement</vt:lpstr>
      <vt:lpstr>Aims</vt:lpstr>
      <vt:lpstr>What is bereavement?</vt:lpstr>
      <vt:lpstr>Theories of Grief and Loss</vt:lpstr>
      <vt:lpstr>Kübler-Ross (1969)</vt:lpstr>
      <vt:lpstr>PowerPoint Presentation</vt:lpstr>
      <vt:lpstr>PowerPoint Presentation</vt:lpstr>
      <vt:lpstr>PowerPoint Presentation</vt:lpstr>
      <vt:lpstr>Bowlby (1969)</vt:lpstr>
      <vt:lpstr>PowerPoint Presentation</vt:lpstr>
      <vt:lpstr>Colin Murray-Parkes</vt:lpstr>
      <vt:lpstr>The Four Phases of Grief </vt:lpstr>
      <vt:lpstr>Key elements of Parkes` work:</vt:lpstr>
      <vt:lpstr>J. William Worden (1982)</vt:lpstr>
      <vt:lpstr>Tasks of mourning (Worden)</vt:lpstr>
      <vt:lpstr>Dual process model (Stroebe &amp; Schut, 1999).</vt:lpstr>
      <vt:lpstr>PowerPoint Presentation</vt:lpstr>
      <vt:lpstr>Tonkin’s Model (1996) </vt:lpstr>
      <vt:lpstr>PowerPoint Presentation</vt:lpstr>
      <vt:lpstr>PowerPoint Presentation</vt:lpstr>
      <vt:lpstr>Strengths and limitations of the models?</vt:lpstr>
      <vt:lpstr>Specialist services are available for children who have been significantly impacted by loss; however, for many children, this will not be necessary. It is important to consider what we can do within schools and youth groups to support children who do not need intense support. </vt:lpstr>
      <vt:lpstr>How do children experience grief?</vt:lpstr>
      <vt:lpstr>Why might bereavement be considered an ACE?</vt:lpstr>
      <vt:lpstr>In your setting?</vt:lpstr>
      <vt:lpstr>Talking to CYP about bereavement</vt:lpstr>
      <vt:lpstr>Behaviours in CYP, following a bereavement</vt:lpstr>
      <vt:lpstr>Bereavement Resources and Activities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Childhood bereavement</dc:title>
  <dc:creator>Catherine Slade</dc:creator>
  <cp:lastModifiedBy>Karen EatonThomas</cp:lastModifiedBy>
  <cp:revision>3</cp:revision>
  <dcterms:created xsi:type="dcterms:W3CDTF">2023-11-23T14:43:23Z</dcterms:created>
  <dcterms:modified xsi:type="dcterms:W3CDTF">2026-01-05T13:28:53Z</dcterms:modified>
</cp:coreProperties>
</file>