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4"/>
  </p:sldMasterIdLst>
  <p:notesMasterIdLst>
    <p:notesMasterId r:id="rId19"/>
  </p:notesMasterIdLst>
  <p:sldIdLst>
    <p:sldId id="257" r:id="rId5"/>
    <p:sldId id="265" r:id="rId6"/>
    <p:sldId id="260" r:id="rId7"/>
    <p:sldId id="408" r:id="rId8"/>
    <p:sldId id="259" r:id="rId9"/>
    <p:sldId id="412" r:id="rId10"/>
    <p:sldId id="413" r:id="rId11"/>
    <p:sldId id="264" r:id="rId12"/>
    <p:sldId id="415" r:id="rId13"/>
    <p:sldId id="414" r:id="rId14"/>
    <p:sldId id="410" r:id="rId15"/>
    <p:sldId id="411" r:id="rId16"/>
    <p:sldId id="261" r:id="rId17"/>
    <p:sldId id="407"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529"/>
    <a:srgbClr val="2B3922"/>
    <a:srgbClr val="2E37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317" autoAdjust="0"/>
    <p:restoredTop sz="91523" autoAdjust="0"/>
  </p:normalViewPr>
  <p:slideViewPr>
    <p:cSldViewPr snapToGrid="0">
      <p:cViewPr varScale="1">
        <p:scale>
          <a:sx n="104" d="100"/>
          <a:sy n="104" d="100"/>
        </p:scale>
        <p:origin x="56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C5CF980-74C0-4661-861C-B4A4D3CB1CC7}" type="datetimeFigureOut">
              <a:rPr lang="en-GB" smtClean="0"/>
              <a:t>15/07/2024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2F4945-0992-40F8-9F11-D15272FEF641}" type="slidenum">
              <a:rPr lang="en-GB" smtClean="0"/>
              <a:t>‹#›</a:t>
            </a:fld>
            <a:endParaRPr lang="en-GB"/>
          </a:p>
        </p:txBody>
      </p:sp>
    </p:spTree>
    <p:extLst>
      <p:ext uri="{BB962C8B-B14F-4D97-AF65-F5344CB8AC3E}">
        <p14:creationId xmlns:p14="http://schemas.microsoft.com/office/powerpoint/2010/main" val="20319029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2F4945-0992-40F8-9F11-D15272FEF641}" type="slidenum">
              <a:rPr lang="en-GB" smtClean="0"/>
              <a:t>1</a:t>
            </a:fld>
            <a:endParaRPr lang="en-GB"/>
          </a:p>
        </p:txBody>
      </p:sp>
    </p:spTree>
    <p:extLst>
      <p:ext uri="{BB962C8B-B14F-4D97-AF65-F5344CB8AC3E}">
        <p14:creationId xmlns:p14="http://schemas.microsoft.com/office/powerpoint/2010/main" val="6925286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14014"/>
                </a:solidFill>
                <a:effectLst/>
                <a:latin typeface="Arial" panose="020B0604020202020204" pitchFamily="34" charset="0"/>
              </a:rPr>
              <a:t>Reflective practice is the ability to reflect on one's actions so as to engage in a process of continuous learning.</a:t>
            </a:r>
          </a:p>
          <a:p>
            <a:endParaRPr lang="en-GB" b="0" i="0" dirty="0">
              <a:solidFill>
                <a:srgbClr val="214014"/>
              </a:solidFill>
              <a:effectLst/>
              <a:latin typeface="Arial" panose="020B0604020202020204" pitchFamily="34" charset="0"/>
            </a:endParaRPr>
          </a:p>
          <a:p>
            <a:endParaRPr lang="en-GB" dirty="0"/>
          </a:p>
          <a:p>
            <a:endParaRPr lang="en-GB" dirty="0"/>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742F4945-0992-40F8-9F11-D15272FEF641}" type="slidenum">
              <a:rPr lang="en-GB" smtClean="0"/>
              <a:t>2</a:t>
            </a:fld>
            <a:endParaRPr lang="en-GB"/>
          </a:p>
        </p:txBody>
      </p:sp>
    </p:spTree>
    <p:extLst>
      <p:ext uri="{BB962C8B-B14F-4D97-AF65-F5344CB8AC3E}">
        <p14:creationId xmlns:p14="http://schemas.microsoft.com/office/powerpoint/2010/main" val="40633964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742F4945-0992-40F8-9F11-D15272FEF641}" type="slidenum">
              <a:rPr lang="en-GB" smtClean="0"/>
              <a:t>3</a:t>
            </a:fld>
            <a:endParaRPr lang="en-GB"/>
          </a:p>
        </p:txBody>
      </p:sp>
    </p:spTree>
    <p:extLst>
      <p:ext uri="{BB962C8B-B14F-4D97-AF65-F5344CB8AC3E}">
        <p14:creationId xmlns:p14="http://schemas.microsoft.com/office/powerpoint/2010/main" val="6298343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2F4945-0992-40F8-9F11-D15272FEF641}" type="slidenum">
              <a:rPr lang="en-GB" smtClean="0"/>
              <a:t>4</a:t>
            </a:fld>
            <a:endParaRPr lang="en-GB"/>
          </a:p>
        </p:txBody>
      </p:sp>
    </p:spTree>
    <p:extLst>
      <p:ext uri="{BB962C8B-B14F-4D97-AF65-F5344CB8AC3E}">
        <p14:creationId xmlns:p14="http://schemas.microsoft.com/office/powerpoint/2010/main" val="20564368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2F4945-0992-40F8-9F11-D15272FEF641}" type="slidenum">
              <a:rPr lang="en-GB" smtClean="0"/>
              <a:t>5</a:t>
            </a:fld>
            <a:endParaRPr lang="en-GB"/>
          </a:p>
        </p:txBody>
      </p:sp>
    </p:spTree>
    <p:extLst>
      <p:ext uri="{BB962C8B-B14F-4D97-AF65-F5344CB8AC3E}">
        <p14:creationId xmlns:p14="http://schemas.microsoft.com/office/powerpoint/2010/main" val="21248057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2F4945-0992-40F8-9F11-D15272FEF641}" type="slidenum">
              <a:rPr lang="en-GB" smtClean="0"/>
              <a:t>6</a:t>
            </a:fld>
            <a:endParaRPr lang="en-GB"/>
          </a:p>
        </p:txBody>
      </p:sp>
    </p:spTree>
    <p:extLst>
      <p:ext uri="{BB962C8B-B14F-4D97-AF65-F5344CB8AC3E}">
        <p14:creationId xmlns:p14="http://schemas.microsoft.com/office/powerpoint/2010/main" val="36664299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0" kern="100" dirty="0">
                <a:effectLst/>
                <a:latin typeface="Calibri" panose="020F0502020204030204" pitchFamily="34" charset="0"/>
                <a:ea typeface="Calibri" panose="020F0502020204030204" pitchFamily="34" charset="0"/>
                <a:cs typeface="Times New Roman" panose="02020603050405020304" pitchFamily="18" charset="0"/>
              </a:rPr>
              <a:t>Expanding on the Theory of Action by Donald Schon </a:t>
            </a:r>
          </a:p>
          <a:p>
            <a:pPr>
              <a:lnSpc>
                <a:spcPct val="107000"/>
              </a:lnSpc>
              <a:spcAft>
                <a:spcPts val="800"/>
              </a:spcAft>
            </a:pPr>
            <a:r>
              <a:rPr lang="en-GB" sz="1800" b="0" kern="100" dirty="0">
                <a:effectLst/>
                <a:latin typeface="Calibri" panose="020F0502020204030204" pitchFamily="34" charset="0"/>
                <a:ea typeface="Calibri" panose="020F0502020204030204" pitchFamily="34" charset="0"/>
                <a:cs typeface="Times New Roman" panose="02020603050405020304" pitchFamily="18" charset="0"/>
              </a:rPr>
              <a:t>Shon &amp; Chris Argyris in 1978 introduced the Single and Double Loop concepts into the theory</a:t>
            </a:r>
          </a:p>
          <a:p>
            <a:endParaRPr lang="en-GB" dirty="0"/>
          </a:p>
        </p:txBody>
      </p:sp>
      <p:sp>
        <p:nvSpPr>
          <p:cNvPr id="4" name="Slide Number Placeholder 3"/>
          <p:cNvSpPr>
            <a:spLocks noGrp="1"/>
          </p:cNvSpPr>
          <p:nvPr>
            <p:ph type="sldNum" sz="quarter" idx="5"/>
          </p:nvPr>
        </p:nvSpPr>
        <p:spPr/>
        <p:txBody>
          <a:bodyPr/>
          <a:lstStyle/>
          <a:p>
            <a:fld id="{742F4945-0992-40F8-9F11-D15272FEF641}" type="slidenum">
              <a:rPr lang="en-GB" smtClean="0"/>
              <a:t>8</a:t>
            </a:fld>
            <a:endParaRPr lang="en-GB"/>
          </a:p>
        </p:txBody>
      </p:sp>
    </p:spTree>
    <p:extLst>
      <p:ext uri="{BB962C8B-B14F-4D97-AF65-F5344CB8AC3E}">
        <p14:creationId xmlns:p14="http://schemas.microsoft.com/office/powerpoint/2010/main" val="3675605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742F4945-0992-40F8-9F11-D15272FEF641}" type="slidenum">
              <a:rPr lang="en-GB" smtClean="0"/>
              <a:t>10</a:t>
            </a:fld>
            <a:endParaRPr lang="en-GB"/>
          </a:p>
        </p:txBody>
      </p:sp>
    </p:spTree>
    <p:extLst>
      <p:ext uri="{BB962C8B-B14F-4D97-AF65-F5344CB8AC3E}">
        <p14:creationId xmlns:p14="http://schemas.microsoft.com/office/powerpoint/2010/main" val="32308479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2F4945-0992-40F8-9F11-D15272FEF641}" type="slidenum">
              <a:rPr lang="en-GB" smtClean="0"/>
              <a:t>13</a:t>
            </a:fld>
            <a:endParaRPr lang="en-GB"/>
          </a:p>
        </p:txBody>
      </p:sp>
    </p:spTree>
    <p:extLst>
      <p:ext uri="{BB962C8B-B14F-4D97-AF65-F5344CB8AC3E}">
        <p14:creationId xmlns:p14="http://schemas.microsoft.com/office/powerpoint/2010/main" val="10575234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7/15/2024</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147770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7/15/2024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153708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7/15/2024</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606071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7/15/2024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744672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7/15/2024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929960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7/15/2024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667413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7/15/2024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907247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7/15/2024</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488602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7/15/2024</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6782230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13_Closing">
    <p:bg>
      <p:bgPr>
        <a:solidFill>
          <a:schemeClr val="accent2"/>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0BAB19D3-90A9-40E5-BED8-289A8919A7C7}"/>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9" name="Title 1">
            <a:extLst>
              <a:ext uri="{FF2B5EF4-FFF2-40B4-BE49-F238E27FC236}">
                <a16:creationId xmlns:a16="http://schemas.microsoft.com/office/drawing/2014/main" id="{4AD247D9-20CF-4BAD-906D-66DB8B85270B}"/>
              </a:ext>
            </a:extLst>
          </p:cNvPr>
          <p:cNvSpPr>
            <a:spLocks noGrp="1"/>
          </p:cNvSpPr>
          <p:nvPr>
            <p:ph type="title"/>
          </p:nvPr>
        </p:nvSpPr>
        <p:spPr>
          <a:xfrm>
            <a:off x="5963479" y="596393"/>
            <a:ext cx="5618922" cy="1542507"/>
          </a:xfrm>
        </p:spPr>
        <p:txBody>
          <a:bodyPr rtlCol="0"/>
          <a:lstStyle>
            <a:lvl1pPr>
              <a:defRPr>
                <a:solidFill>
                  <a:schemeClr val="bg2"/>
                </a:solidFill>
              </a:defRPr>
            </a:lvl1pPr>
          </a:lstStyle>
          <a:p>
            <a:pPr rtl="0"/>
            <a:r>
              <a:rPr lang="en-US">
                <a:solidFill>
                  <a:srgbClr val="FFFFFF"/>
                </a:solidFill>
              </a:rPr>
              <a:t>Click to edit Master title style</a:t>
            </a:r>
            <a:endParaRPr lang="en-GB" dirty="0">
              <a:solidFill>
                <a:srgbClr val="FFFFFF"/>
              </a:solidFill>
            </a:endParaRPr>
          </a:p>
        </p:txBody>
      </p:sp>
      <p:sp>
        <p:nvSpPr>
          <p:cNvPr id="16" name="Picture Placeholder 15">
            <a:extLst>
              <a:ext uri="{FF2B5EF4-FFF2-40B4-BE49-F238E27FC236}">
                <a16:creationId xmlns:a16="http://schemas.microsoft.com/office/drawing/2014/main" id="{80E4B7A8-67F1-4290-B537-DE49AD9FBFF7}"/>
              </a:ext>
              <a:ext uri="{C183D7F6-B498-43B3-948B-1728B52AA6E4}">
                <adec:decorative xmlns:adec="http://schemas.microsoft.com/office/drawing/2017/decorative" val="0"/>
              </a:ext>
            </a:extLst>
          </p:cNvPr>
          <p:cNvSpPr>
            <a:spLocks noGrp="1"/>
          </p:cNvSpPr>
          <p:nvPr>
            <p:ph type="pic" sz="quarter" idx="13"/>
          </p:nvPr>
        </p:nvSpPr>
        <p:spPr>
          <a:xfrm>
            <a:off x="0" y="-1"/>
            <a:ext cx="5181600" cy="6857999"/>
          </a:xfrm>
          <a:custGeom>
            <a:avLst/>
            <a:gdLst>
              <a:gd name="connsiteX0" fmla="*/ 0 w 5181600"/>
              <a:gd name="connsiteY0" fmla="*/ 0 h 6857999"/>
              <a:gd name="connsiteX1" fmla="*/ 5181600 w 5181600"/>
              <a:gd name="connsiteY1" fmla="*/ 0 h 6857999"/>
              <a:gd name="connsiteX2" fmla="*/ 5181600 w 5181600"/>
              <a:gd name="connsiteY2" fmla="*/ 4504871 h 6857999"/>
              <a:gd name="connsiteX3" fmla="*/ 5181598 w 5181600"/>
              <a:gd name="connsiteY3" fmla="*/ 4504830 h 6857999"/>
              <a:gd name="connsiteX4" fmla="*/ 5175215 w 5181600"/>
              <a:gd name="connsiteY4" fmla="*/ 4639646 h 6857999"/>
              <a:gd name="connsiteX5" fmla="*/ 2983485 w 5181600"/>
              <a:gd name="connsiteY5" fmla="*/ 6845334 h 6857999"/>
              <a:gd name="connsiteX6" fmla="*/ 2749639 w 5181600"/>
              <a:gd name="connsiteY6" fmla="*/ 6857142 h 6857999"/>
              <a:gd name="connsiteX7" fmla="*/ 2749639 w 5181600"/>
              <a:gd name="connsiteY7" fmla="*/ 6857999 h 6857999"/>
              <a:gd name="connsiteX8" fmla="*/ 0 w 5181600"/>
              <a:gd name="connsiteY8"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181600" h="6857999">
                <a:moveTo>
                  <a:pt x="0" y="0"/>
                </a:moveTo>
                <a:lnTo>
                  <a:pt x="5181600" y="0"/>
                </a:lnTo>
                <a:lnTo>
                  <a:pt x="5181600" y="4504871"/>
                </a:lnTo>
                <a:lnTo>
                  <a:pt x="5181598" y="4504830"/>
                </a:lnTo>
                <a:lnTo>
                  <a:pt x="5175215" y="4639646"/>
                </a:lnTo>
                <a:cubicBezTo>
                  <a:pt x="5064605" y="5801747"/>
                  <a:pt x="4143475" y="6727530"/>
                  <a:pt x="2983485" y="6845334"/>
                </a:cubicBezTo>
                <a:lnTo>
                  <a:pt x="2749639" y="6857142"/>
                </a:lnTo>
                <a:lnTo>
                  <a:pt x="2749639" y="6857999"/>
                </a:lnTo>
                <a:lnTo>
                  <a:pt x="0" y="6857999"/>
                </a:lnTo>
                <a:close/>
              </a:path>
            </a:pathLst>
          </a:custGeom>
          <a:solidFill>
            <a:schemeClr val="accent6"/>
          </a:solidFill>
        </p:spPr>
        <p:txBody>
          <a:bodyPr wrap="square" rtlCol="0">
            <a:noAutofit/>
          </a:bodyPr>
          <a:lstStyle/>
          <a:p>
            <a:pPr rtl="0"/>
            <a:r>
              <a:rPr lang="en-US"/>
              <a:t>Click icon to add picture</a:t>
            </a:r>
            <a:endParaRPr lang="en-GB" dirty="0"/>
          </a:p>
        </p:txBody>
      </p:sp>
      <p:sp>
        <p:nvSpPr>
          <p:cNvPr id="13" name="Content Placeholder 2">
            <a:extLst>
              <a:ext uri="{FF2B5EF4-FFF2-40B4-BE49-F238E27FC236}">
                <a16:creationId xmlns:a16="http://schemas.microsoft.com/office/drawing/2014/main" id="{E5EAFE93-40B7-4FF8-BEE7-E39911ECD80B}"/>
              </a:ext>
            </a:extLst>
          </p:cNvPr>
          <p:cNvSpPr>
            <a:spLocks noGrp="1"/>
          </p:cNvSpPr>
          <p:nvPr>
            <p:ph idx="1"/>
          </p:nvPr>
        </p:nvSpPr>
        <p:spPr>
          <a:xfrm>
            <a:off x="5963478" y="2138901"/>
            <a:ext cx="5618922" cy="4033299"/>
          </a:xfrm>
        </p:spPr>
        <p:txBody>
          <a:bodyPr rtlCol="0">
            <a:normAutofit/>
          </a:bodyPr>
          <a:lstStyle>
            <a:lvl1pPr>
              <a:buNone/>
              <a:defRPr>
                <a:solidFill>
                  <a:schemeClr val="bg2"/>
                </a:solidFill>
              </a:defRPr>
            </a:lvl1pPr>
          </a:lstStyle>
          <a:p>
            <a:pPr lvl="0" rtl="0"/>
            <a:r>
              <a:rPr lang="en-US">
                <a:solidFill>
                  <a:srgbClr val="FFFFFF"/>
                </a:solidFill>
              </a:rPr>
              <a:t>Click to edit Master text styles</a:t>
            </a:r>
          </a:p>
        </p:txBody>
      </p:sp>
      <p:sp>
        <p:nvSpPr>
          <p:cNvPr id="14" name="Freeform: Shape 13">
            <a:extLst>
              <a:ext uri="{FF2B5EF4-FFF2-40B4-BE49-F238E27FC236}">
                <a16:creationId xmlns:a16="http://schemas.microsoft.com/office/drawing/2014/main" id="{C752B41F-4B4E-4E1F-9191-6BB3F421EDEC}"/>
              </a:ext>
              <a:ext uri="{C183D7F6-B498-43B3-948B-1728B52AA6E4}">
                <adec:decorative xmlns:adec="http://schemas.microsoft.com/office/drawing/2017/decorative" val="1"/>
              </a:ext>
            </a:extLst>
          </p:cNvPr>
          <p:cNvSpPr/>
          <p:nvPr userDrawn="1"/>
        </p:nvSpPr>
        <p:spPr>
          <a:xfrm rot="5400000">
            <a:off x="4005014" y="3249456"/>
            <a:ext cx="2353172" cy="4863918"/>
          </a:xfrm>
          <a:custGeom>
            <a:avLst/>
            <a:gdLst>
              <a:gd name="connsiteX0" fmla="*/ 2352312 w 2353172"/>
              <a:gd name="connsiteY0" fmla="*/ 0 h 4863918"/>
              <a:gd name="connsiteX1" fmla="*/ 2353172 w 2353172"/>
              <a:gd name="connsiteY1" fmla="*/ 0 h 4863918"/>
              <a:gd name="connsiteX2" fmla="*/ 2353172 w 2353172"/>
              <a:gd name="connsiteY2" fmla="*/ 4863918 h 4863918"/>
              <a:gd name="connsiteX3" fmla="*/ 2352312 w 2353172"/>
              <a:gd name="connsiteY3" fmla="*/ 4863918 h 4863918"/>
              <a:gd name="connsiteX4" fmla="*/ 2340504 w 2353172"/>
              <a:gd name="connsiteY4" fmla="*/ 4630072 h 4863918"/>
              <a:gd name="connsiteX5" fmla="*/ 134816 w 2353172"/>
              <a:gd name="connsiteY5" fmla="*/ 2438342 h 4863918"/>
              <a:gd name="connsiteX6" fmla="*/ 0 w 2353172"/>
              <a:gd name="connsiteY6" fmla="*/ 2431959 h 4863918"/>
              <a:gd name="connsiteX7" fmla="*/ 134816 w 2353172"/>
              <a:gd name="connsiteY7" fmla="*/ 2425576 h 4863918"/>
              <a:gd name="connsiteX8" fmla="*/ 2340504 w 2353172"/>
              <a:gd name="connsiteY8" fmla="*/ 233845 h 48639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3172" h="4863918">
                <a:moveTo>
                  <a:pt x="2352312" y="0"/>
                </a:moveTo>
                <a:lnTo>
                  <a:pt x="2353172" y="0"/>
                </a:lnTo>
                <a:lnTo>
                  <a:pt x="2353172" y="4863918"/>
                </a:lnTo>
                <a:lnTo>
                  <a:pt x="2352312" y="4863918"/>
                </a:lnTo>
                <a:lnTo>
                  <a:pt x="2340504" y="4630072"/>
                </a:lnTo>
                <a:cubicBezTo>
                  <a:pt x="2222700" y="3470082"/>
                  <a:pt x="1296917" y="2548952"/>
                  <a:pt x="134816" y="2438342"/>
                </a:cubicBezTo>
                <a:lnTo>
                  <a:pt x="0" y="2431959"/>
                </a:lnTo>
                <a:lnTo>
                  <a:pt x="134816" y="2425576"/>
                </a:lnTo>
                <a:cubicBezTo>
                  <a:pt x="1296917" y="2314966"/>
                  <a:pt x="2222700" y="1393835"/>
                  <a:pt x="2340504" y="233845"/>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dirty="0"/>
          </a:p>
        </p:txBody>
      </p:sp>
      <p:sp>
        <p:nvSpPr>
          <p:cNvPr id="18" name="Freeform: Shape 17">
            <a:extLst>
              <a:ext uri="{FF2B5EF4-FFF2-40B4-BE49-F238E27FC236}">
                <a16:creationId xmlns:a16="http://schemas.microsoft.com/office/drawing/2014/main" id="{E3EFD1DB-7478-445F-ACEF-64BE4DFEC83E}"/>
              </a:ext>
              <a:ext uri="{C183D7F6-B498-43B3-948B-1728B52AA6E4}">
                <adec:decorative xmlns:adec="http://schemas.microsoft.com/office/drawing/2017/decorative" val="1"/>
              </a:ext>
            </a:extLst>
          </p:cNvPr>
          <p:cNvSpPr/>
          <p:nvPr userDrawn="1"/>
        </p:nvSpPr>
        <p:spPr>
          <a:xfrm rot="5400000">
            <a:off x="4005012" y="3249456"/>
            <a:ext cx="2353172" cy="4863918"/>
          </a:xfrm>
          <a:custGeom>
            <a:avLst/>
            <a:gdLst>
              <a:gd name="connsiteX0" fmla="*/ 2352312 w 2353172"/>
              <a:gd name="connsiteY0" fmla="*/ 0 h 4863918"/>
              <a:gd name="connsiteX1" fmla="*/ 2353172 w 2353172"/>
              <a:gd name="connsiteY1" fmla="*/ 0 h 4863918"/>
              <a:gd name="connsiteX2" fmla="*/ 2353172 w 2353172"/>
              <a:gd name="connsiteY2" fmla="*/ 4863918 h 4863918"/>
              <a:gd name="connsiteX3" fmla="*/ 2352312 w 2353172"/>
              <a:gd name="connsiteY3" fmla="*/ 4863918 h 4863918"/>
              <a:gd name="connsiteX4" fmla="*/ 2340504 w 2353172"/>
              <a:gd name="connsiteY4" fmla="*/ 4630072 h 4863918"/>
              <a:gd name="connsiteX5" fmla="*/ 134816 w 2353172"/>
              <a:gd name="connsiteY5" fmla="*/ 2438342 h 4863918"/>
              <a:gd name="connsiteX6" fmla="*/ 0 w 2353172"/>
              <a:gd name="connsiteY6" fmla="*/ 2431959 h 4863918"/>
              <a:gd name="connsiteX7" fmla="*/ 134816 w 2353172"/>
              <a:gd name="connsiteY7" fmla="*/ 2425576 h 4863918"/>
              <a:gd name="connsiteX8" fmla="*/ 2340504 w 2353172"/>
              <a:gd name="connsiteY8" fmla="*/ 233845 h 48639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3172" h="4863918">
                <a:moveTo>
                  <a:pt x="2352312" y="0"/>
                </a:moveTo>
                <a:lnTo>
                  <a:pt x="2353172" y="0"/>
                </a:lnTo>
                <a:lnTo>
                  <a:pt x="2353172" y="4863918"/>
                </a:lnTo>
                <a:lnTo>
                  <a:pt x="2352312" y="4863918"/>
                </a:lnTo>
                <a:lnTo>
                  <a:pt x="2340504" y="4630072"/>
                </a:lnTo>
                <a:cubicBezTo>
                  <a:pt x="2222700" y="3470082"/>
                  <a:pt x="1296917" y="2548952"/>
                  <a:pt x="134816" y="2438342"/>
                </a:cubicBezTo>
                <a:lnTo>
                  <a:pt x="0" y="2431959"/>
                </a:lnTo>
                <a:lnTo>
                  <a:pt x="134816" y="2425576"/>
                </a:lnTo>
                <a:cubicBezTo>
                  <a:pt x="1296917" y="2314966"/>
                  <a:pt x="2222700" y="1393835"/>
                  <a:pt x="2340504" y="233845"/>
                </a:cubicBezTo>
                <a:close/>
              </a:path>
            </a:pathLst>
          </a:custGeom>
          <a:solidFill>
            <a:schemeClr val="accent2">
              <a:lumMod val="7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dirty="0"/>
          </a:p>
        </p:txBody>
      </p:sp>
      <p:sp>
        <p:nvSpPr>
          <p:cNvPr id="3" name="Footer Placeholder 2">
            <a:extLst>
              <a:ext uri="{FF2B5EF4-FFF2-40B4-BE49-F238E27FC236}">
                <a16:creationId xmlns:a16="http://schemas.microsoft.com/office/drawing/2014/main" id="{C9753C5C-8415-4BF0-810D-A4C22F695ECF}"/>
              </a:ext>
            </a:extLst>
          </p:cNvPr>
          <p:cNvSpPr>
            <a:spLocks noGrp="1"/>
          </p:cNvSpPr>
          <p:nvPr>
            <p:ph type="ftr" sz="quarter" idx="11"/>
          </p:nvPr>
        </p:nvSpPr>
        <p:spPr/>
        <p:txBody>
          <a:bodyPr rtlCol="0"/>
          <a:lstStyle>
            <a:lvl1pPr>
              <a:defRPr>
                <a:solidFill>
                  <a:schemeClr val="bg2"/>
                </a:solidFill>
              </a:defRPr>
            </a:lvl1pPr>
          </a:lstStyle>
          <a:p>
            <a:pPr rtl="0"/>
            <a:r>
              <a:rPr lang="en-GB"/>
              <a:t>Sample Footer Text</a:t>
            </a:r>
          </a:p>
        </p:txBody>
      </p:sp>
      <p:sp>
        <p:nvSpPr>
          <p:cNvPr id="2" name="Date Placeholder 1">
            <a:extLst>
              <a:ext uri="{FF2B5EF4-FFF2-40B4-BE49-F238E27FC236}">
                <a16:creationId xmlns:a16="http://schemas.microsoft.com/office/drawing/2014/main" id="{2A2485D4-41D3-4182-8DFE-2E0713EC0B8A}"/>
              </a:ext>
            </a:extLst>
          </p:cNvPr>
          <p:cNvSpPr>
            <a:spLocks noGrp="1"/>
          </p:cNvSpPr>
          <p:nvPr>
            <p:ph type="dt" sz="half" idx="10"/>
          </p:nvPr>
        </p:nvSpPr>
        <p:spPr/>
        <p:txBody>
          <a:bodyPr rtlCol="0"/>
          <a:lstStyle>
            <a:lvl1pPr>
              <a:defRPr>
                <a:solidFill>
                  <a:schemeClr val="bg2"/>
                </a:solidFill>
              </a:defRPr>
            </a:lvl1pPr>
          </a:lstStyle>
          <a:p>
            <a:pPr rtl="0"/>
            <a:r>
              <a:rPr lang="en-GB"/>
              <a:t>2/8/20XX</a:t>
            </a:r>
          </a:p>
        </p:txBody>
      </p:sp>
      <p:sp>
        <p:nvSpPr>
          <p:cNvPr id="4" name="Slide Number Placeholder 3">
            <a:extLst>
              <a:ext uri="{FF2B5EF4-FFF2-40B4-BE49-F238E27FC236}">
                <a16:creationId xmlns:a16="http://schemas.microsoft.com/office/drawing/2014/main" id="{545EBFEA-4321-48C4-9CA1-43517540C698}"/>
              </a:ext>
            </a:extLst>
          </p:cNvPr>
          <p:cNvSpPr>
            <a:spLocks noGrp="1"/>
          </p:cNvSpPr>
          <p:nvPr>
            <p:ph type="sldNum" sz="quarter" idx="12"/>
          </p:nvPr>
        </p:nvSpPr>
        <p:spPr/>
        <p:txBody>
          <a:bodyPr rtlCol="0"/>
          <a:lstStyle>
            <a:lvl1pPr>
              <a:defRPr>
                <a:solidFill>
                  <a:schemeClr val="bg2"/>
                </a:solidFill>
              </a:defRPr>
            </a:lvl1pPr>
          </a:lstStyle>
          <a:p>
            <a:pPr rtl="0"/>
            <a:fld id="{08AB70BE-1769-45B8-85A6-0C837432C7E6}" type="slidenum">
              <a:rPr lang="en-GB" smtClean="0"/>
              <a:pPr/>
              <a:t>‹#›</a:t>
            </a:fld>
            <a:endParaRPr lang="en-GB" dirty="0"/>
          </a:p>
        </p:txBody>
      </p:sp>
    </p:spTree>
    <p:extLst>
      <p:ext uri="{BB962C8B-B14F-4D97-AF65-F5344CB8AC3E}">
        <p14:creationId xmlns:p14="http://schemas.microsoft.com/office/powerpoint/2010/main" val="29104659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7/15/2024</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81157763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65" r:id="rId5"/>
    <p:sldLayoutId id="2147483671" r:id="rId6"/>
    <p:sldLayoutId id="2147483672" r:id="rId7"/>
    <p:sldLayoutId id="2147483662" r:id="rId8"/>
    <p:sldLayoutId id="2147483663" r:id="rId9"/>
    <p:sldLayoutId id="2147483674" r:id="rId10"/>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books.google.co.uk/books?hl=en&amp;lr=&amp;id=XTxKEAAAQBAJ&amp;oi=fnd&amp;pg=PA41&amp;dq=jasper+2013+model+of+reflection&amp;ots=oHAtu6WPpo&amp;sig=AW1GNou_yGgflMk28etuY3pSLv0#v=onepage&amp;q=jasper%202013%20model%20of%20reflection&amp;f=false" TargetMode="Externa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hyperlink" Target="https://books.google.co.uk/books?hl=en&amp;lr=&amp;id=XTxKEAAAQBAJ&amp;oi=fnd&amp;pg=PA41&amp;dq=jasper+2013+model+of+reflection&amp;ots=oHAtu6WPpo&amp;sig=AW1GNou_yGgflMk28etuY3pSLv0#v=onepage&amp;q=jasper%202013%20model%20of%20reflection&amp;f=false" TargetMode="External"/><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hyperlink" Target="mailto:Wendy.L.Davies2@wales.nhs.uk" TargetMode="External"/><Relationship Id="rId2" Type="http://schemas.openxmlformats.org/officeDocument/2006/relationships/image" Target="../media/image8.jpeg"/><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bstract image">
            <a:extLst>
              <a:ext uri="{FF2B5EF4-FFF2-40B4-BE49-F238E27FC236}">
                <a16:creationId xmlns:a16="http://schemas.microsoft.com/office/drawing/2014/main" id="{8045422F-7258-40AC-BD2E-2469AA448922}"/>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234980" y="10"/>
            <a:ext cx="12191980" cy="6857990"/>
          </a:xfrm>
          <a:prstGeom prst="rect">
            <a:avLst/>
          </a:prstGeom>
        </p:spPr>
      </p:pic>
      <p:sp>
        <p:nvSpPr>
          <p:cNvPr id="82" name="Rectangle 81">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5067" y="1808532"/>
            <a:ext cx="5452527" cy="3240936"/>
          </a:xfrm>
          <a:prstGeom prst="rect">
            <a:avLst/>
          </a:prstGeom>
          <a:solidFill>
            <a:schemeClr val="bg1">
              <a:lumMod val="75000"/>
              <a:lumOff val="25000"/>
            </a:schemeClr>
          </a:solidFill>
          <a:ln w="6350" cap="sq" cmpd="sng" algn="ctr">
            <a:noFill/>
            <a:prstDash val="solid"/>
            <a:miter lim="800000"/>
          </a:ln>
          <a:effectLst/>
        </p:spPr>
      </p:sp>
      <p:sp>
        <p:nvSpPr>
          <p:cNvPr id="84" name="Rectangle 83">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6033793" y="2355458"/>
            <a:ext cx="4775075" cy="1630907"/>
          </a:xfrm>
        </p:spPr>
        <p:txBody>
          <a:bodyPr>
            <a:normAutofit/>
          </a:bodyPr>
          <a:lstStyle/>
          <a:p>
            <a:r>
              <a:rPr lang="en-US" sz="4400" dirty="0">
                <a:solidFill>
                  <a:schemeClr val="tx1"/>
                </a:solidFill>
              </a:rPr>
              <a:t>reflective</a:t>
            </a:r>
            <a:br>
              <a:rPr lang="en-US" sz="4400" dirty="0">
                <a:solidFill>
                  <a:schemeClr val="tx1"/>
                </a:solidFill>
              </a:rPr>
            </a:br>
            <a:r>
              <a:rPr lang="en-US" sz="4400" dirty="0">
                <a:solidFill>
                  <a:schemeClr val="tx1"/>
                </a:solidFill>
              </a:rPr>
              <a:t>PRACTICE</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6033793" y="3995988"/>
            <a:ext cx="4775075" cy="559656"/>
          </a:xfrm>
        </p:spPr>
        <p:txBody>
          <a:bodyPr>
            <a:noAutofit/>
          </a:bodyPr>
          <a:lstStyle/>
          <a:p>
            <a:pPr>
              <a:spcAft>
                <a:spcPts val="600"/>
              </a:spcAft>
            </a:pPr>
            <a:r>
              <a:rPr lang="en-US" sz="4000" dirty="0">
                <a:solidFill>
                  <a:schemeClr val="tx1"/>
                </a:solidFill>
              </a:rPr>
              <a:t>Wendy Davies</a:t>
            </a:r>
          </a:p>
        </p:txBody>
      </p:sp>
    </p:spTree>
    <p:extLst>
      <p:ext uri="{BB962C8B-B14F-4D97-AF65-F5344CB8AC3E}">
        <p14:creationId xmlns:p14="http://schemas.microsoft.com/office/powerpoint/2010/main" val="258428075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CBCEEDA1-61BB-BDAF-D54D-E78F62C4A028}"/>
              </a:ext>
            </a:extLst>
          </p:cNvPr>
          <p:cNvSpPr txBox="1"/>
          <p:nvPr/>
        </p:nvSpPr>
        <p:spPr>
          <a:xfrm>
            <a:off x="757383" y="937734"/>
            <a:ext cx="10131971" cy="584775"/>
          </a:xfrm>
          <a:prstGeom prst="rect">
            <a:avLst/>
          </a:prstGeom>
          <a:noFill/>
        </p:spPr>
        <p:txBody>
          <a:bodyPr wrap="square">
            <a:spAutoFit/>
          </a:bodyPr>
          <a:lstStyle/>
          <a:p>
            <a:pPr algn="ctr"/>
            <a:r>
              <a:rPr lang="en-GB" sz="3200" b="1" dirty="0"/>
              <a:t>Objective of today's session</a:t>
            </a:r>
          </a:p>
        </p:txBody>
      </p:sp>
      <p:sp>
        <p:nvSpPr>
          <p:cNvPr id="17" name="TextBox 16">
            <a:extLst>
              <a:ext uri="{FF2B5EF4-FFF2-40B4-BE49-F238E27FC236}">
                <a16:creationId xmlns:a16="http://schemas.microsoft.com/office/drawing/2014/main" id="{94E2B746-DDA7-A31C-C12B-120B85AF9AA9}"/>
              </a:ext>
            </a:extLst>
          </p:cNvPr>
          <p:cNvSpPr txBox="1"/>
          <p:nvPr/>
        </p:nvSpPr>
        <p:spPr>
          <a:xfrm>
            <a:off x="932872" y="1884218"/>
            <a:ext cx="9781310" cy="646331"/>
          </a:xfrm>
          <a:prstGeom prst="rect">
            <a:avLst/>
          </a:prstGeom>
          <a:noFill/>
        </p:spPr>
        <p:txBody>
          <a:bodyPr wrap="square" rtlCol="0">
            <a:spAutoFit/>
          </a:bodyPr>
          <a:lstStyle/>
          <a:p>
            <a:pPr algn="ctr"/>
            <a:r>
              <a:rPr lang="en-GB" dirty="0"/>
              <a:t>Gain a basic level of knowledge into Reflective Practice and reflective practice models.</a:t>
            </a:r>
          </a:p>
        </p:txBody>
      </p:sp>
      <p:sp>
        <p:nvSpPr>
          <p:cNvPr id="18" name="TextBox 17">
            <a:extLst>
              <a:ext uri="{FF2B5EF4-FFF2-40B4-BE49-F238E27FC236}">
                <a16:creationId xmlns:a16="http://schemas.microsoft.com/office/drawing/2014/main" id="{C4FF778B-5228-FB6F-CEDA-41F6EF7EEC13}"/>
              </a:ext>
            </a:extLst>
          </p:cNvPr>
          <p:cNvSpPr txBox="1"/>
          <p:nvPr/>
        </p:nvSpPr>
        <p:spPr>
          <a:xfrm>
            <a:off x="655463" y="2599870"/>
            <a:ext cx="10233891" cy="584775"/>
          </a:xfrm>
          <a:prstGeom prst="rect">
            <a:avLst/>
          </a:prstGeom>
          <a:noFill/>
        </p:spPr>
        <p:txBody>
          <a:bodyPr wrap="square" rtlCol="0">
            <a:spAutoFit/>
          </a:bodyPr>
          <a:lstStyle/>
          <a:p>
            <a:pPr algn="ctr"/>
            <a:r>
              <a:rPr lang="en-GB" sz="3200" b="1" dirty="0"/>
              <a:t>Who am I?</a:t>
            </a:r>
          </a:p>
        </p:txBody>
      </p:sp>
      <p:sp>
        <p:nvSpPr>
          <p:cNvPr id="20" name="TextBox 19">
            <a:extLst>
              <a:ext uri="{FF2B5EF4-FFF2-40B4-BE49-F238E27FC236}">
                <a16:creationId xmlns:a16="http://schemas.microsoft.com/office/drawing/2014/main" id="{3AA2885D-EBCE-608E-D03C-7779570BF095}"/>
              </a:ext>
            </a:extLst>
          </p:cNvPr>
          <p:cNvSpPr txBox="1"/>
          <p:nvPr/>
        </p:nvSpPr>
        <p:spPr>
          <a:xfrm>
            <a:off x="1117282" y="3253966"/>
            <a:ext cx="9753600" cy="2862322"/>
          </a:xfrm>
          <a:prstGeom prst="rect">
            <a:avLst/>
          </a:prstGeom>
          <a:noFill/>
        </p:spPr>
        <p:txBody>
          <a:bodyPr wrap="square" rtlCol="0">
            <a:spAutoFit/>
          </a:bodyPr>
          <a:lstStyle/>
          <a:p>
            <a:r>
              <a:rPr lang="en-GB" dirty="0"/>
              <a:t>Joined the NHS in January 1991 - knocked up 33 NHS Years experience.  💪</a:t>
            </a:r>
          </a:p>
          <a:p>
            <a:endParaRPr lang="en-GB" dirty="0"/>
          </a:p>
          <a:p>
            <a:r>
              <a:rPr lang="en-GB" dirty="0"/>
              <a:t>Work experience across many disciplines during the span of my career </a:t>
            </a:r>
          </a:p>
          <a:p>
            <a:r>
              <a:rPr lang="en-GB" dirty="0"/>
              <a:t>(Support Services, Admin &amp; Clerical , Clinical, Professional and Management)</a:t>
            </a:r>
          </a:p>
          <a:p>
            <a:endParaRPr lang="en-GB" dirty="0"/>
          </a:p>
          <a:p>
            <a:r>
              <a:rPr lang="en-GB" dirty="0"/>
              <a:t>Always regarded myself as reflector – so…. What theory by natural osmosis of being in the ‘doing’ space am I best aligned to?</a:t>
            </a:r>
          </a:p>
          <a:p>
            <a:endParaRPr lang="en-GB" dirty="0"/>
          </a:p>
          <a:p>
            <a:r>
              <a:rPr lang="en-GB" dirty="0"/>
              <a:t>Today I will take you on a journey with me of self-discovery.</a:t>
            </a:r>
          </a:p>
          <a:p>
            <a:endParaRPr lang="en-GB" dirty="0"/>
          </a:p>
        </p:txBody>
      </p:sp>
    </p:spTree>
    <p:extLst>
      <p:ext uri="{BB962C8B-B14F-4D97-AF65-F5344CB8AC3E}">
        <p14:creationId xmlns:p14="http://schemas.microsoft.com/office/powerpoint/2010/main" val="42814270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7BDD27-87EA-42BB-A88B-0A0267FD9236}"/>
              </a:ext>
            </a:extLst>
          </p:cNvPr>
          <p:cNvSpPr>
            <a:spLocks noGrp="1"/>
          </p:cNvSpPr>
          <p:nvPr>
            <p:ph type="title"/>
          </p:nvPr>
        </p:nvSpPr>
        <p:spPr/>
        <p:txBody>
          <a:bodyPr/>
          <a:lstStyle/>
          <a:p>
            <a:r>
              <a:rPr lang="en-GB" b="1" dirty="0"/>
              <a:t>Reflective practice – Overviews</a:t>
            </a:r>
          </a:p>
        </p:txBody>
      </p:sp>
      <p:sp>
        <p:nvSpPr>
          <p:cNvPr id="3" name="Content Placeholder 2">
            <a:extLst>
              <a:ext uri="{FF2B5EF4-FFF2-40B4-BE49-F238E27FC236}">
                <a16:creationId xmlns:a16="http://schemas.microsoft.com/office/drawing/2014/main" id="{5A9F8D95-8210-487B-9442-D82F48A60B88}"/>
              </a:ext>
            </a:extLst>
          </p:cNvPr>
          <p:cNvSpPr>
            <a:spLocks noGrp="1"/>
          </p:cNvSpPr>
          <p:nvPr>
            <p:ph idx="1"/>
          </p:nvPr>
        </p:nvSpPr>
        <p:spPr/>
        <p:txBody>
          <a:bodyPr>
            <a:normAutofit lnSpcReduction="10000"/>
          </a:bodyPr>
          <a:lstStyle/>
          <a:p>
            <a:r>
              <a:rPr lang="en-GB" sz="2400" dirty="0"/>
              <a:t>In reflective practice, practitioners engage in a continuous cycle of self-observation and self-evaluation in order to understand their own actions and the reactions they prompt in themselves and in learners </a:t>
            </a:r>
            <a:r>
              <a:rPr lang="en-GB" sz="2400" b="1" dirty="0"/>
              <a:t>(Brookfield, 1995; Thiel, 1999). </a:t>
            </a:r>
          </a:p>
          <a:p>
            <a:endParaRPr lang="en-GB" sz="2400" dirty="0"/>
          </a:p>
          <a:p>
            <a:r>
              <a:rPr lang="en-GB" sz="2400" dirty="0"/>
              <a:t>The goal is not necessarily to address a specific problem or question defined at the outset, as in practitioner research, but to observe and refine practice in general on an ongoing basis </a:t>
            </a:r>
            <a:r>
              <a:rPr lang="en-GB" sz="2400" b="1" dirty="0"/>
              <a:t>(Cunningham, 2001) </a:t>
            </a:r>
          </a:p>
        </p:txBody>
      </p:sp>
    </p:spTree>
    <p:extLst>
      <p:ext uri="{BB962C8B-B14F-4D97-AF65-F5344CB8AC3E}">
        <p14:creationId xmlns:p14="http://schemas.microsoft.com/office/powerpoint/2010/main" val="19098863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7BDD27-87EA-42BB-A88B-0A0267FD9236}"/>
              </a:ext>
            </a:extLst>
          </p:cNvPr>
          <p:cNvSpPr>
            <a:spLocks noGrp="1"/>
          </p:cNvSpPr>
          <p:nvPr>
            <p:ph type="title"/>
          </p:nvPr>
        </p:nvSpPr>
        <p:spPr>
          <a:xfrm>
            <a:off x="1066800" y="642594"/>
            <a:ext cx="10058400" cy="1371600"/>
          </a:xfrm>
        </p:spPr>
        <p:txBody>
          <a:bodyPr anchor="ctr">
            <a:normAutofit/>
          </a:bodyPr>
          <a:lstStyle/>
          <a:p>
            <a:r>
              <a:rPr lang="en-GB" b="1" dirty="0"/>
              <a:t>Reflective practice – What the theorists say... KOLB</a:t>
            </a:r>
          </a:p>
        </p:txBody>
      </p:sp>
      <p:pic>
        <p:nvPicPr>
          <p:cNvPr id="5" name="Picture 4">
            <a:extLst>
              <a:ext uri="{FF2B5EF4-FFF2-40B4-BE49-F238E27FC236}">
                <a16:creationId xmlns:a16="http://schemas.microsoft.com/office/drawing/2014/main" id="{51829075-620F-2322-8AA0-09B5607BC1E6}"/>
              </a:ext>
            </a:extLst>
          </p:cNvPr>
          <p:cNvPicPr>
            <a:picLocks noChangeAspect="1"/>
          </p:cNvPicPr>
          <p:nvPr/>
        </p:nvPicPr>
        <p:blipFill>
          <a:blip r:embed="rId3"/>
          <a:stretch>
            <a:fillRect/>
          </a:stretch>
        </p:blipFill>
        <p:spPr>
          <a:xfrm>
            <a:off x="1166949" y="2103120"/>
            <a:ext cx="4463142" cy="3749040"/>
          </a:xfrm>
          <a:prstGeom prst="rect">
            <a:avLst/>
          </a:prstGeom>
          <a:noFill/>
        </p:spPr>
      </p:pic>
      <p:sp>
        <p:nvSpPr>
          <p:cNvPr id="3" name="Content Placeholder 2">
            <a:extLst>
              <a:ext uri="{FF2B5EF4-FFF2-40B4-BE49-F238E27FC236}">
                <a16:creationId xmlns:a16="http://schemas.microsoft.com/office/drawing/2014/main" id="{5A9F8D95-8210-487B-9442-D82F48A60B88}"/>
              </a:ext>
            </a:extLst>
          </p:cNvPr>
          <p:cNvSpPr>
            <a:spLocks noGrp="1"/>
          </p:cNvSpPr>
          <p:nvPr>
            <p:ph sz="half" idx="2"/>
          </p:nvPr>
        </p:nvSpPr>
        <p:spPr>
          <a:xfrm>
            <a:off x="6461760" y="2103120"/>
            <a:ext cx="4663440" cy="3749040"/>
          </a:xfrm>
        </p:spPr>
        <p:txBody>
          <a:bodyPr>
            <a:normAutofit fontScale="85000" lnSpcReduction="10000"/>
          </a:bodyPr>
          <a:lstStyle/>
          <a:p>
            <a:pPr>
              <a:lnSpc>
                <a:spcPct val="100000"/>
              </a:lnSpc>
            </a:pPr>
            <a:r>
              <a:rPr lang="en-GB" b="1" dirty="0"/>
              <a:t>Kolb – Experiential Learning</a:t>
            </a:r>
          </a:p>
          <a:p>
            <a:pPr>
              <a:lnSpc>
                <a:spcPct val="100000"/>
              </a:lnSpc>
            </a:pPr>
            <a:endParaRPr lang="en-GB" b="1" dirty="0"/>
          </a:p>
          <a:p>
            <a:pPr>
              <a:lnSpc>
                <a:spcPct val="100000"/>
              </a:lnSpc>
            </a:pPr>
            <a:r>
              <a:rPr lang="en-GB" b="1" dirty="0"/>
              <a:t>The basis for this model is our own experience which is reviewed, analysed and evaluated systematically in 3 stages. </a:t>
            </a:r>
          </a:p>
          <a:p>
            <a:pPr>
              <a:lnSpc>
                <a:spcPct val="100000"/>
              </a:lnSpc>
            </a:pPr>
            <a:r>
              <a:rPr lang="en-GB" b="1" dirty="0"/>
              <a:t>It is cyclical and once the 3 stage process has been gone through and undergone completely new experiences form the starting point for another cycle</a:t>
            </a:r>
          </a:p>
          <a:p>
            <a:pPr marL="0" indent="0">
              <a:lnSpc>
                <a:spcPct val="100000"/>
              </a:lnSpc>
              <a:buNone/>
            </a:pPr>
            <a:endParaRPr lang="en-GB" b="1" dirty="0"/>
          </a:p>
          <a:p>
            <a:pPr>
              <a:lnSpc>
                <a:spcPct val="100000"/>
              </a:lnSpc>
            </a:pPr>
            <a:r>
              <a:rPr lang="en-GB" b="0" i="0" dirty="0">
                <a:effectLst/>
              </a:rPr>
              <a:t>Kolb, D.A. (1984). </a:t>
            </a:r>
            <a:r>
              <a:rPr lang="en-GB" b="0" i="1" dirty="0">
                <a:effectLst/>
              </a:rPr>
              <a:t>Experiential learning: experience as the source of learning and development</a:t>
            </a:r>
            <a:r>
              <a:rPr lang="en-GB" b="0" i="0" dirty="0">
                <a:effectLst/>
              </a:rPr>
              <a:t>. Englewood Cliffs, NJ: Prentice Hall.</a:t>
            </a:r>
            <a:endParaRPr lang="en-GB" b="1" dirty="0"/>
          </a:p>
        </p:txBody>
      </p:sp>
    </p:spTree>
    <p:extLst>
      <p:ext uri="{BB962C8B-B14F-4D97-AF65-F5344CB8AC3E}">
        <p14:creationId xmlns:p14="http://schemas.microsoft.com/office/powerpoint/2010/main" val="20516103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E721902-3721-4276-ACA7-0A353474E271}"/>
              </a:ext>
            </a:extLst>
          </p:cNvPr>
          <p:cNvSpPr>
            <a:spLocks noGrp="1"/>
          </p:cNvSpPr>
          <p:nvPr>
            <p:ph type="title"/>
          </p:nvPr>
        </p:nvSpPr>
        <p:spPr>
          <a:xfrm>
            <a:off x="1066800" y="642594"/>
            <a:ext cx="10058400" cy="1783204"/>
          </a:xfrm>
        </p:spPr>
        <p:txBody>
          <a:bodyPr anchor="ctr">
            <a:normAutofit fontScale="90000"/>
          </a:bodyPr>
          <a:lstStyle/>
          <a:p>
            <a:r>
              <a:rPr lang="en-GB" b="1" dirty="0"/>
              <a:t>The </a:t>
            </a:r>
            <a:r>
              <a:rPr lang="en-GB" sz="4000" b="1" dirty="0"/>
              <a:t>Schön </a:t>
            </a:r>
            <a:r>
              <a:rPr lang="en-GB" b="1" dirty="0"/>
              <a:t>Model 1991</a:t>
            </a:r>
            <a:br>
              <a:rPr lang="en-GB" b="1" dirty="0"/>
            </a:br>
            <a:r>
              <a:rPr lang="en-GB" sz="1800" dirty="0"/>
              <a:t>Donald </a:t>
            </a:r>
            <a:r>
              <a:rPr lang="en-GB" sz="1800" b="1" dirty="0"/>
              <a:t>Schön</a:t>
            </a:r>
            <a:r>
              <a:rPr lang="en-GB" sz="1800" dirty="0"/>
              <a:t>(1987). Was a philosopher and educational researcher</a:t>
            </a:r>
            <a:br>
              <a:rPr lang="en-GB" sz="1800" dirty="0"/>
            </a:br>
            <a:r>
              <a:rPr lang="en-GB" sz="1800" dirty="0"/>
              <a:t>Schön identified two types of reflection that are particularly relevant in the development of teaching practice:</a:t>
            </a:r>
            <a:br>
              <a:rPr lang="en-GB" sz="1800" dirty="0"/>
            </a:br>
            <a:r>
              <a:rPr lang="en-GB" sz="2800" dirty="0"/>
              <a:t>“</a:t>
            </a:r>
            <a:r>
              <a:rPr lang="en-GB" sz="1600" b="1" dirty="0"/>
              <a:t>The experience in reflective teaching is that you must plunge into the doing, and try to educate yourself before you know what it is you’re trying to learn”</a:t>
            </a:r>
            <a:br>
              <a:rPr lang="en-GB" sz="1600" b="1" dirty="0"/>
            </a:br>
            <a:r>
              <a:rPr lang="en-GB" sz="1600" dirty="0"/>
              <a:t>- Donald Schön </a:t>
            </a:r>
            <a:r>
              <a:rPr lang="en-GB" sz="2800" dirty="0"/>
              <a:t>	</a:t>
            </a:r>
            <a:br>
              <a:rPr lang="en-GB" sz="1800" dirty="0"/>
            </a:br>
            <a:endParaRPr lang="en-GB" sz="1800" dirty="0"/>
          </a:p>
        </p:txBody>
      </p:sp>
      <p:sp>
        <p:nvSpPr>
          <p:cNvPr id="9" name="Text Placeholder 2">
            <a:extLst>
              <a:ext uri="{FF2B5EF4-FFF2-40B4-BE49-F238E27FC236}">
                <a16:creationId xmlns:a16="http://schemas.microsoft.com/office/drawing/2014/main" id="{FA6DF3B7-BDA4-A90F-CABF-6DD0B719AF72}"/>
              </a:ext>
            </a:extLst>
          </p:cNvPr>
          <p:cNvSpPr>
            <a:spLocks noGrp="1"/>
          </p:cNvSpPr>
          <p:nvPr>
            <p:ph type="body" idx="1"/>
          </p:nvPr>
        </p:nvSpPr>
        <p:spPr>
          <a:xfrm>
            <a:off x="1066800" y="2500102"/>
            <a:ext cx="4666488" cy="796989"/>
          </a:xfrm>
          <a:solidFill>
            <a:schemeClr val="accent3">
              <a:lumMod val="60000"/>
              <a:lumOff val="40000"/>
            </a:schemeClr>
          </a:solidFill>
        </p:spPr>
        <p:txBody>
          <a:bodyPr>
            <a:noAutofit/>
          </a:bodyPr>
          <a:lstStyle/>
          <a:p>
            <a:endParaRPr lang="en-US" sz="2000" dirty="0"/>
          </a:p>
          <a:p>
            <a:pPr algn="ctr"/>
            <a:r>
              <a:rPr lang="en-US" sz="2000" dirty="0"/>
              <a:t>Reflection IN Action</a:t>
            </a:r>
          </a:p>
          <a:p>
            <a:pPr algn="ctr"/>
            <a:r>
              <a:rPr lang="en-US" sz="2000" dirty="0"/>
              <a:t>Thinking while doing</a:t>
            </a:r>
          </a:p>
          <a:p>
            <a:r>
              <a:rPr lang="en-US" sz="2000" dirty="0"/>
              <a:t>	</a:t>
            </a:r>
          </a:p>
        </p:txBody>
      </p:sp>
      <p:sp>
        <p:nvSpPr>
          <p:cNvPr id="4" name="Content Placeholder 3">
            <a:extLst>
              <a:ext uri="{FF2B5EF4-FFF2-40B4-BE49-F238E27FC236}">
                <a16:creationId xmlns:a16="http://schemas.microsoft.com/office/drawing/2014/main" id="{1EBFB741-A0C9-41EE-946E-E1B074D62B84}"/>
              </a:ext>
            </a:extLst>
          </p:cNvPr>
          <p:cNvSpPr>
            <a:spLocks noGrp="1"/>
          </p:cNvSpPr>
          <p:nvPr>
            <p:ph sz="half" idx="2"/>
          </p:nvPr>
        </p:nvSpPr>
        <p:spPr>
          <a:xfrm>
            <a:off x="1066800" y="3396208"/>
            <a:ext cx="4595091" cy="2164083"/>
          </a:xfrm>
          <a:solidFill>
            <a:schemeClr val="accent3">
              <a:lumMod val="20000"/>
              <a:lumOff val="80000"/>
            </a:schemeClr>
          </a:solidFill>
        </p:spPr>
        <p:txBody>
          <a:bodyPr>
            <a:normAutofit fontScale="85000" lnSpcReduction="10000"/>
          </a:bodyPr>
          <a:lstStyle/>
          <a:p>
            <a:r>
              <a:rPr lang="en-GB" dirty="0"/>
              <a:t>Reflecting on your teaching by ‘thinking in the moment’ as it happens and having the ability to make judgements and consider changes based on the most recent experience and the information that you are able to glean from your target audience that will inform later practice – </a:t>
            </a:r>
            <a:r>
              <a:rPr lang="en-GB" dirty="0" err="1"/>
              <a:t>e.g</a:t>
            </a:r>
            <a:r>
              <a:rPr lang="en-GB" dirty="0"/>
              <a:t> gathering feedback, show of hands, group discussion work.</a:t>
            </a:r>
          </a:p>
        </p:txBody>
      </p:sp>
      <p:sp>
        <p:nvSpPr>
          <p:cNvPr id="11" name="Text Placeholder 4">
            <a:extLst>
              <a:ext uri="{FF2B5EF4-FFF2-40B4-BE49-F238E27FC236}">
                <a16:creationId xmlns:a16="http://schemas.microsoft.com/office/drawing/2014/main" id="{C52EF256-D51E-C017-1122-628D5A04F2A0}"/>
              </a:ext>
            </a:extLst>
          </p:cNvPr>
          <p:cNvSpPr>
            <a:spLocks noGrp="1"/>
          </p:cNvSpPr>
          <p:nvPr>
            <p:ph type="body" sz="quarter" idx="3"/>
          </p:nvPr>
        </p:nvSpPr>
        <p:spPr>
          <a:xfrm>
            <a:off x="6686550" y="2500102"/>
            <a:ext cx="4435602" cy="796989"/>
          </a:xfrm>
          <a:solidFill>
            <a:schemeClr val="accent3">
              <a:lumMod val="60000"/>
              <a:lumOff val="40000"/>
            </a:schemeClr>
          </a:solidFill>
        </p:spPr>
        <p:txBody>
          <a:bodyPr>
            <a:noAutofit/>
          </a:bodyPr>
          <a:lstStyle/>
          <a:p>
            <a:pPr algn="ctr"/>
            <a:r>
              <a:rPr lang="en-US" sz="2000" dirty="0"/>
              <a:t>Reflection ON Action</a:t>
            </a:r>
          </a:p>
          <a:p>
            <a:pPr algn="ctr"/>
            <a:r>
              <a:rPr lang="en-US" sz="2000" dirty="0"/>
              <a:t>Thinking after the event</a:t>
            </a:r>
          </a:p>
        </p:txBody>
      </p:sp>
      <p:sp>
        <p:nvSpPr>
          <p:cNvPr id="13" name="Content Placeholder 5">
            <a:extLst>
              <a:ext uri="{FF2B5EF4-FFF2-40B4-BE49-F238E27FC236}">
                <a16:creationId xmlns:a16="http://schemas.microsoft.com/office/drawing/2014/main" id="{EE9B4E0D-B2E7-87BD-553C-594E3B8F9B8B}"/>
              </a:ext>
            </a:extLst>
          </p:cNvPr>
          <p:cNvSpPr>
            <a:spLocks noGrp="1"/>
          </p:cNvSpPr>
          <p:nvPr>
            <p:ph sz="quarter" idx="4"/>
          </p:nvPr>
        </p:nvSpPr>
        <p:spPr>
          <a:xfrm>
            <a:off x="6686550" y="3429000"/>
            <a:ext cx="4435602" cy="2230807"/>
          </a:xfrm>
          <a:solidFill>
            <a:schemeClr val="accent3">
              <a:lumMod val="20000"/>
              <a:lumOff val="80000"/>
            </a:schemeClr>
          </a:solidFill>
        </p:spPr>
        <p:txBody>
          <a:bodyPr>
            <a:normAutofit fontScale="85000" lnSpcReduction="10000"/>
          </a:bodyPr>
          <a:lstStyle/>
          <a:p>
            <a:r>
              <a:rPr lang="en-US" dirty="0"/>
              <a:t>Reflecting on your teaching after the event but similarly use the knowledge you have learnt to improve later practice and make changes – e.g. through a journal or log, noting what went well, what went not so well and reflect on where there are areas of perceived weakness and what strategies can be put in place to address, mentorship, support or a critical friend.</a:t>
            </a:r>
          </a:p>
        </p:txBody>
      </p:sp>
      <p:sp>
        <p:nvSpPr>
          <p:cNvPr id="2" name="TextBox 1">
            <a:extLst>
              <a:ext uri="{FF2B5EF4-FFF2-40B4-BE49-F238E27FC236}">
                <a16:creationId xmlns:a16="http://schemas.microsoft.com/office/drawing/2014/main" id="{0479A6A5-0A8C-DA94-CCC4-A2F1EF32E457}"/>
              </a:ext>
            </a:extLst>
          </p:cNvPr>
          <p:cNvSpPr txBox="1"/>
          <p:nvPr/>
        </p:nvSpPr>
        <p:spPr>
          <a:xfrm>
            <a:off x="692727" y="5791716"/>
            <a:ext cx="10806545" cy="523220"/>
          </a:xfrm>
          <a:prstGeom prst="rect">
            <a:avLst/>
          </a:prstGeom>
          <a:noFill/>
        </p:spPr>
        <p:txBody>
          <a:bodyPr wrap="square" rtlCol="0">
            <a:spAutoFit/>
          </a:bodyPr>
          <a:lstStyle/>
          <a:p>
            <a:pPr marL="285750" indent="-285750">
              <a:buFont typeface="Arial" panose="020B0604020202020204" pitchFamily="34" charset="0"/>
              <a:buChar char="•"/>
            </a:pPr>
            <a:r>
              <a:rPr lang="en-GB" sz="1400" b="1" i="0" dirty="0">
                <a:solidFill>
                  <a:schemeClr val="tx1">
                    <a:lumMod val="95000"/>
                    <a:lumOff val="5000"/>
                  </a:schemeClr>
                </a:solidFill>
                <a:effectLst/>
                <a:latin typeface="Arial" panose="020B0604020202020204" pitchFamily="34" charset="0"/>
                <a:cs typeface="Arial" panose="020B0604020202020204" pitchFamily="34" charset="0"/>
              </a:rPr>
              <a:t>Schon, D. A. (1991). The reflective practitioner How professionals think in action. Aldershot Ashgate Publishing Ltd. - References - Scientific Research Publishing</a:t>
            </a:r>
          </a:p>
        </p:txBody>
      </p:sp>
    </p:spTree>
    <p:extLst>
      <p:ext uri="{BB962C8B-B14F-4D97-AF65-F5344CB8AC3E}">
        <p14:creationId xmlns:p14="http://schemas.microsoft.com/office/powerpoint/2010/main" val="11532062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4D0E1B5-AB76-EC1B-D9EC-014A8128B2E1}"/>
              </a:ext>
            </a:extLst>
          </p:cNvPr>
          <p:cNvSpPr txBox="1"/>
          <p:nvPr/>
        </p:nvSpPr>
        <p:spPr>
          <a:xfrm>
            <a:off x="1066800" y="642594"/>
            <a:ext cx="10058400" cy="137160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i="0" kern="1200" cap="none" spc="0" baseline="0" dirty="0">
                <a:solidFill>
                  <a:schemeClr val="tx1">
                    <a:lumMod val="85000"/>
                    <a:lumOff val="15000"/>
                  </a:schemeClr>
                </a:solidFill>
                <a:effectLst/>
                <a:latin typeface="+mj-lt"/>
                <a:ea typeface="+mn-ea"/>
                <a:cs typeface="+mn-cs"/>
              </a:rPr>
              <a:t>Terry </a:t>
            </a:r>
            <a:r>
              <a:rPr lang="en-US" sz="4000" b="1" i="0" kern="1200" cap="none" spc="0" baseline="0" dirty="0" err="1">
                <a:solidFill>
                  <a:schemeClr val="tx1">
                    <a:lumMod val="85000"/>
                    <a:lumOff val="15000"/>
                  </a:schemeClr>
                </a:solidFill>
                <a:effectLst/>
                <a:latin typeface="+mj-lt"/>
                <a:ea typeface="+mn-ea"/>
                <a:cs typeface="+mn-cs"/>
              </a:rPr>
              <a:t>Borton</a:t>
            </a:r>
            <a:endParaRPr lang="en-US" sz="4000" b="1" i="0" kern="1200" cap="none" spc="0" baseline="0" dirty="0">
              <a:solidFill>
                <a:schemeClr val="tx1">
                  <a:lumMod val="85000"/>
                  <a:lumOff val="15000"/>
                </a:schemeClr>
              </a:solidFill>
              <a:effectLst/>
              <a:latin typeface="+mj-lt"/>
              <a:ea typeface="+mn-ea"/>
              <a:cs typeface="+mn-cs"/>
            </a:endParaRPr>
          </a:p>
        </p:txBody>
      </p:sp>
      <p:pic>
        <p:nvPicPr>
          <p:cNvPr id="9" name="Picture 8">
            <a:extLst>
              <a:ext uri="{FF2B5EF4-FFF2-40B4-BE49-F238E27FC236}">
                <a16:creationId xmlns:a16="http://schemas.microsoft.com/office/drawing/2014/main" id="{7F5C91AD-8671-627B-5F1C-C96B3FF370C8}"/>
              </a:ext>
            </a:extLst>
          </p:cNvPr>
          <p:cNvPicPr>
            <a:picLocks noChangeAspect="1"/>
          </p:cNvPicPr>
          <p:nvPr/>
        </p:nvPicPr>
        <p:blipFill>
          <a:blip r:embed="rId3"/>
          <a:stretch>
            <a:fillRect/>
          </a:stretch>
        </p:blipFill>
        <p:spPr>
          <a:xfrm>
            <a:off x="1153586" y="2103120"/>
            <a:ext cx="4489868" cy="3749040"/>
          </a:xfrm>
          <a:prstGeom prst="rect">
            <a:avLst/>
          </a:prstGeom>
          <a:noFill/>
        </p:spPr>
      </p:pic>
      <p:sp>
        <p:nvSpPr>
          <p:cNvPr id="4" name="TextBox 3">
            <a:extLst>
              <a:ext uri="{FF2B5EF4-FFF2-40B4-BE49-F238E27FC236}">
                <a16:creationId xmlns:a16="http://schemas.microsoft.com/office/drawing/2014/main" id="{979F3D5D-FAFB-1E46-70EE-D133209AE18B}"/>
              </a:ext>
            </a:extLst>
          </p:cNvPr>
          <p:cNvSpPr txBox="1"/>
          <p:nvPr/>
        </p:nvSpPr>
        <p:spPr>
          <a:xfrm>
            <a:off x="6461760" y="2103120"/>
            <a:ext cx="4663440" cy="3749040"/>
          </a:xfrm>
          <a:prstGeom prst="rect">
            <a:avLst/>
          </a:prstGeom>
        </p:spPr>
        <p:txBody>
          <a:bodyPr vert="horz" lIns="91440" tIns="45720" rIns="91440" bIns="45720" rtlCol="0">
            <a:normAutofit/>
          </a:bodyPr>
          <a:lstStyle/>
          <a:p>
            <a:pPr marL="182880" indent="-182880">
              <a:spcBef>
                <a:spcPts val="900"/>
              </a:spcBef>
              <a:buClr>
                <a:schemeClr val="tx1">
                  <a:lumMod val="85000"/>
                  <a:lumOff val="15000"/>
                </a:schemeClr>
              </a:buClr>
              <a:buFont typeface="Garamond" pitchFamily="18" charset="0"/>
              <a:buChar char="◦"/>
            </a:pPr>
            <a:r>
              <a:rPr lang="en-US" b="1" i="1" dirty="0"/>
              <a:t>Terry </a:t>
            </a:r>
            <a:r>
              <a:rPr lang="en-US" b="1" i="1" dirty="0" err="1"/>
              <a:t>Borton</a:t>
            </a:r>
            <a:r>
              <a:rPr lang="en-US" b="1" i="1" dirty="0"/>
              <a:t> Developed a process model operationalized from the theory of human information processing, hypothesizing and operationalizing three information processing functions – </a:t>
            </a:r>
          </a:p>
          <a:p>
            <a:pPr marL="182880" indent="-182880">
              <a:spcBef>
                <a:spcPts val="900"/>
              </a:spcBef>
              <a:buClr>
                <a:schemeClr val="tx1">
                  <a:lumMod val="85000"/>
                  <a:lumOff val="15000"/>
                </a:schemeClr>
              </a:buClr>
              <a:buFont typeface="Garamond" pitchFamily="18" charset="0"/>
              <a:buChar char="◦"/>
            </a:pPr>
            <a:r>
              <a:rPr lang="en-US" b="1" i="1" dirty="0"/>
              <a:t>What? </a:t>
            </a:r>
          </a:p>
          <a:p>
            <a:pPr marL="182880" indent="-182880">
              <a:spcBef>
                <a:spcPts val="900"/>
              </a:spcBef>
              <a:buClr>
                <a:schemeClr val="tx1">
                  <a:lumMod val="85000"/>
                  <a:lumOff val="15000"/>
                </a:schemeClr>
              </a:buClr>
              <a:buFont typeface="Garamond" pitchFamily="18" charset="0"/>
              <a:buChar char="◦"/>
            </a:pPr>
            <a:r>
              <a:rPr lang="en-US" b="1" i="1" dirty="0"/>
              <a:t>So What? </a:t>
            </a:r>
          </a:p>
          <a:p>
            <a:pPr marL="182880" indent="-182880">
              <a:spcBef>
                <a:spcPts val="900"/>
              </a:spcBef>
              <a:buClr>
                <a:schemeClr val="tx1">
                  <a:lumMod val="85000"/>
                  <a:lumOff val="15000"/>
                </a:schemeClr>
              </a:buClr>
              <a:buFont typeface="Garamond" pitchFamily="18" charset="0"/>
              <a:buChar char="◦"/>
            </a:pPr>
            <a:r>
              <a:rPr lang="en-US" b="1" i="1" dirty="0"/>
              <a:t>Now what?</a:t>
            </a:r>
          </a:p>
          <a:p>
            <a:pPr marL="182880" indent="-182880">
              <a:spcBef>
                <a:spcPts val="900"/>
              </a:spcBef>
              <a:buClr>
                <a:schemeClr val="tx1">
                  <a:lumMod val="85000"/>
                  <a:lumOff val="15000"/>
                </a:schemeClr>
              </a:buClr>
              <a:buFont typeface="Garamond" pitchFamily="18" charset="0"/>
              <a:buChar char="◦"/>
            </a:pPr>
            <a:endParaRPr lang="en-US" b="1" i="1" dirty="0"/>
          </a:p>
          <a:p>
            <a:pPr marL="182880" indent="-182880">
              <a:spcBef>
                <a:spcPts val="900"/>
              </a:spcBef>
              <a:buClr>
                <a:schemeClr val="tx1">
                  <a:lumMod val="85000"/>
                  <a:lumOff val="15000"/>
                </a:schemeClr>
              </a:buClr>
              <a:buFont typeface="Garamond" pitchFamily="18" charset="0"/>
              <a:buChar char="◦"/>
            </a:pPr>
            <a:r>
              <a:rPr lang="en-US" b="1" dirty="0"/>
              <a:t>(Rolfe, 2014).</a:t>
            </a:r>
          </a:p>
          <a:p>
            <a:pPr marL="182880" indent="-182880">
              <a:spcBef>
                <a:spcPts val="900"/>
              </a:spcBef>
              <a:buClr>
                <a:schemeClr val="tx1">
                  <a:lumMod val="85000"/>
                  <a:lumOff val="15000"/>
                </a:schemeClr>
              </a:buClr>
              <a:buFont typeface="Garamond" pitchFamily="18" charset="0"/>
              <a:buChar char="◦"/>
            </a:pPr>
            <a:endParaRPr lang="en-US" i="1" dirty="0"/>
          </a:p>
        </p:txBody>
      </p:sp>
    </p:spTree>
    <p:extLst>
      <p:ext uri="{BB962C8B-B14F-4D97-AF65-F5344CB8AC3E}">
        <p14:creationId xmlns:p14="http://schemas.microsoft.com/office/powerpoint/2010/main" val="40660942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Placeholder 4">
            <a:extLst>
              <a:ext uri="{FF2B5EF4-FFF2-40B4-BE49-F238E27FC236}">
                <a16:creationId xmlns:a16="http://schemas.microsoft.com/office/drawing/2014/main" id="{346FF958-C8DC-7A35-9999-BC629C874D58}"/>
              </a:ext>
            </a:extLst>
          </p:cNvPr>
          <p:cNvPicPr>
            <a:picLocks noChangeAspect="1"/>
          </p:cNvPicPr>
          <p:nvPr/>
        </p:nvPicPr>
        <p:blipFill rotWithShape="1">
          <a:blip r:embed="rId2"/>
          <a:srcRect l="2896" r="12566" b="-2"/>
          <a:stretch/>
        </p:blipFill>
        <p:spPr>
          <a:xfrm>
            <a:off x="610123" y="986280"/>
            <a:ext cx="5485877" cy="3927465"/>
          </a:xfrm>
          <a:prstGeom prst="rect">
            <a:avLst/>
          </a:prstGeom>
          <a:noFill/>
        </p:spPr>
      </p:pic>
      <p:sp>
        <p:nvSpPr>
          <p:cNvPr id="7" name="TextBox 6">
            <a:extLst>
              <a:ext uri="{FF2B5EF4-FFF2-40B4-BE49-F238E27FC236}">
                <a16:creationId xmlns:a16="http://schemas.microsoft.com/office/drawing/2014/main" id="{0E10EF69-5052-84DD-9C8A-B3D45E22F655}"/>
              </a:ext>
            </a:extLst>
          </p:cNvPr>
          <p:cNvSpPr txBox="1"/>
          <p:nvPr/>
        </p:nvSpPr>
        <p:spPr>
          <a:xfrm>
            <a:off x="6456218" y="886691"/>
            <a:ext cx="5125659" cy="6809556"/>
          </a:xfrm>
          <a:prstGeom prst="rect">
            <a:avLst/>
          </a:prstGeom>
          <a:noFill/>
        </p:spPr>
        <p:txBody>
          <a:bodyPr wrap="square" rtlCol="0">
            <a:spAutoFit/>
          </a:bodyPr>
          <a:lstStyle/>
          <a:p>
            <a:pPr>
              <a:lnSpc>
                <a:spcPct val="107000"/>
              </a:lnSpc>
              <a:spcAft>
                <a:spcPts val="800"/>
              </a:spcAft>
            </a:pPr>
            <a:r>
              <a:rPr lang="en-GB" sz="1800" b="1" u="sng" kern="100" dirty="0">
                <a:effectLst/>
                <a:latin typeface="Calibri" panose="020F0502020204030204" pitchFamily="34" charset="0"/>
                <a:ea typeface="Calibri" panose="020F0502020204030204" pitchFamily="34" charset="0"/>
                <a:cs typeface="Times New Roman" panose="02020603050405020304" pitchFamily="18" charset="0"/>
              </a:rPr>
              <a:t>John Driscoll</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 elaborating on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Borton’s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3 questions “copied and popularized” for the use in the Clinical Setting to incorporate </a:t>
            </a:r>
            <a:r>
              <a:rPr lang="en-GB" sz="1800" b="1" u="sng" kern="100" dirty="0">
                <a:effectLst/>
                <a:latin typeface="Calibri" panose="020F0502020204030204" pitchFamily="34" charset="0"/>
                <a:ea typeface="Calibri" panose="020F0502020204030204" pitchFamily="34" charset="0"/>
                <a:cs typeface="Times New Roman" panose="02020603050405020304" pitchFamily="18" charset="0"/>
              </a:rPr>
              <a:t>action</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between the 3 key stages of learning</a:t>
            </a:r>
          </a:p>
          <a:p>
            <a:pPr>
              <a:lnSpc>
                <a:spcPct val="107000"/>
              </a:lnSpc>
            </a:pPr>
            <a:r>
              <a:rPr lang="en-GB" dirty="0">
                <a:latin typeface="Calibri" panose="020F0502020204030204" pitchFamily="34" charset="0"/>
                <a:cs typeface="Calibri" panose="020F0502020204030204" pitchFamily="34" charset="0"/>
              </a:rPr>
              <a:t>Driscoll’s (2007) model for reflective writing is composed of 7 stages. These are actions, each followed by points of reflection, beginning with a learning experience.</a:t>
            </a:r>
          </a:p>
          <a:p>
            <a:pPr>
              <a:lnSpc>
                <a:spcPct val="107000"/>
              </a:lnSpc>
            </a:pPr>
            <a:endParaRPr lang="en-GB" dirty="0">
              <a:latin typeface="Calibri" panose="020F0502020204030204" pitchFamily="34" charset="0"/>
              <a:cs typeface="Calibri" panose="020F0502020204030204" pitchFamily="34" charset="0"/>
            </a:endParaRPr>
          </a:p>
          <a:p>
            <a:pPr>
              <a:lnSpc>
                <a:spcPct val="107000"/>
              </a:lnSpc>
            </a:pPr>
            <a:r>
              <a:rPr lang="en-GB" sz="1800" kern="100" dirty="0">
                <a:effectLst/>
                <a:latin typeface="Calibri" panose="020F0502020204030204" pitchFamily="34" charset="0"/>
                <a:ea typeface="Calibri" panose="020F0502020204030204" pitchFamily="34" charset="0"/>
                <a:cs typeface="Calibri" panose="020F0502020204030204" pitchFamily="34" charset="0"/>
              </a:rPr>
              <a:t>1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Action</a:t>
            </a:r>
          </a:p>
          <a:p>
            <a:pPr>
              <a:lnSpc>
                <a:spcPct val="107000"/>
              </a:lnSpc>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2	Reflection – What?</a:t>
            </a:r>
          </a:p>
          <a:p>
            <a:pPr>
              <a:lnSpc>
                <a:spcPct val="107000"/>
              </a:lnSpc>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3	Action</a:t>
            </a:r>
          </a:p>
          <a:p>
            <a:pPr>
              <a:lnSpc>
                <a:spcPct val="107000"/>
              </a:lnSpc>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4	Reflection: - So What?</a:t>
            </a:r>
          </a:p>
          <a:p>
            <a:pPr>
              <a:lnSpc>
                <a:spcPct val="107000"/>
              </a:lnSpc>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5	Action</a:t>
            </a:r>
          </a:p>
          <a:p>
            <a:pPr>
              <a:lnSpc>
                <a:spcPct val="107000"/>
              </a:lnSpc>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6	Reflection: Now What?</a:t>
            </a:r>
          </a:p>
          <a:p>
            <a:pPr>
              <a:lnSpc>
                <a:spcPct val="107000"/>
              </a:lnSpc>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7	Action</a:t>
            </a: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kern="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8" name="TextBox 7">
            <a:extLst>
              <a:ext uri="{FF2B5EF4-FFF2-40B4-BE49-F238E27FC236}">
                <a16:creationId xmlns:a16="http://schemas.microsoft.com/office/drawing/2014/main" id="{19369302-1910-C2E0-428B-D04592EDEC5A}"/>
              </a:ext>
            </a:extLst>
          </p:cNvPr>
          <p:cNvSpPr txBox="1"/>
          <p:nvPr/>
        </p:nvSpPr>
        <p:spPr>
          <a:xfrm>
            <a:off x="877455" y="5726545"/>
            <a:ext cx="9966036" cy="461665"/>
          </a:xfrm>
          <a:prstGeom prst="rect">
            <a:avLst/>
          </a:prstGeom>
          <a:noFill/>
        </p:spPr>
        <p:txBody>
          <a:bodyPr wrap="square" rtlCol="0">
            <a:spAutoFit/>
          </a:bodyPr>
          <a:lstStyle/>
          <a:p>
            <a:r>
              <a:rPr lang="en-GB" sz="1200" dirty="0"/>
              <a:t>Driscoll, J.J. (2007) Supported reflective learning: the essence of clinical supervision? </a:t>
            </a:r>
            <a:r>
              <a:rPr lang="en-GB" sz="1200" dirty="0" err="1"/>
              <a:t>Chp</a:t>
            </a:r>
            <a:r>
              <a:rPr lang="en-GB" sz="1200" dirty="0"/>
              <a:t> 2 in Practising Clinical Supervision: A Reflective Approach for Healthcare Professionals (2nd edition). London: Bailliere Tindall. Pp 27-‐50</a:t>
            </a:r>
          </a:p>
        </p:txBody>
      </p:sp>
    </p:spTree>
    <p:extLst>
      <p:ext uri="{BB962C8B-B14F-4D97-AF65-F5344CB8AC3E}">
        <p14:creationId xmlns:p14="http://schemas.microsoft.com/office/powerpoint/2010/main" val="13611656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91B84-0320-4183-B0E9-22D6A3F9D55D}"/>
              </a:ext>
            </a:extLst>
          </p:cNvPr>
          <p:cNvSpPr>
            <a:spLocks noGrp="1"/>
          </p:cNvSpPr>
          <p:nvPr>
            <p:ph type="title"/>
          </p:nvPr>
        </p:nvSpPr>
        <p:spPr>
          <a:xfrm>
            <a:off x="1066800" y="642594"/>
            <a:ext cx="10058400" cy="1371600"/>
          </a:xfrm>
        </p:spPr>
        <p:txBody>
          <a:bodyPr anchor="ctr">
            <a:normAutofit/>
          </a:bodyPr>
          <a:lstStyle/>
          <a:p>
            <a:r>
              <a:rPr lang="en-GB" b="1" dirty="0"/>
              <a:t>Double Loop Learning</a:t>
            </a:r>
          </a:p>
        </p:txBody>
      </p:sp>
      <p:pic>
        <p:nvPicPr>
          <p:cNvPr id="7" name="Content Placeholder 6" descr="A picture containing text, screenshot, melon&#10;&#10;Description automatically generated">
            <a:extLst>
              <a:ext uri="{FF2B5EF4-FFF2-40B4-BE49-F238E27FC236}">
                <a16:creationId xmlns:a16="http://schemas.microsoft.com/office/drawing/2014/main" id="{17991695-F90D-4F79-B59C-A6D427E2267D}"/>
              </a:ext>
            </a:extLst>
          </p:cNvPr>
          <p:cNvPicPr>
            <a:picLocks noGrp="1" noChangeAspect="1"/>
          </p:cNvPicPr>
          <p:nvPr>
            <p:ph idx="1"/>
          </p:nvPr>
        </p:nvPicPr>
        <p:blipFill rotWithShape="1">
          <a:blip r:embed="rId3"/>
          <a:srcRect b="7866"/>
          <a:stretch/>
        </p:blipFill>
        <p:spPr>
          <a:xfrm>
            <a:off x="1272988" y="1649506"/>
            <a:ext cx="9646024" cy="4206764"/>
          </a:xfrm>
          <a:noFill/>
        </p:spPr>
      </p:pic>
    </p:spTree>
    <p:extLst>
      <p:ext uri="{BB962C8B-B14F-4D97-AF65-F5344CB8AC3E}">
        <p14:creationId xmlns:p14="http://schemas.microsoft.com/office/powerpoint/2010/main" val="10402348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9DB14-3F1F-6404-0A28-2A0436815641}"/>
              </a:ext>
            </a:extLst>
          </p:cNvPr>
          <p:cNvSpPr>
            <a:spLocks noGrp="1"/>
          </p:cNvSpPr>
          <p:nvPr>
            <p:ph type="title"/>
          </p:nvPr>
        </p:nvSpPr>
        <p:spPr/>
        <p:txBody>
          <a:bodyPr>
            <a:normAutofit/>
          </a:bodyPr>
          <a:lstStyle/>
          <a:p>
            <a:r>
              <a:rPr lang="en-GB" sz="4800" b="1" dirty="0"/>
              <a:t>Comparing </a:t>
            </a:r>
          </a:p>
        </p:txBody>
      </p:sp>
      <p:sp>
        <p:nvSpPr>
          <p:cNvPr id="3" name="Content Placeholder 2">
            <a:extLst>
              <a:ext uri="{FF2B5EF4-FFF2-40B4-BE49-F238E27FC236}">
                <a16:creationId xmlns:a16="http://schemas.microsoft.com/office/drawing/2014/main" id="{CF7BCA2C-CD77-35A3-FF10-1DD5C80E273E}"/>
              </a:ext>
            </a:extLst>
          </p:cNvPr>
          <p:cNvSpPr>
            <a:spLocks noGrp="1"/>
          </p:cNvSpPr>
          <p:nvPr>
            <p:ph idx="1"/>
          </p:nvPr>
        </p:nvSpPr>
        <p:spPr/>
        <p:txBody>
          <a:bodyPr>
            <a:normAutofit/>
          </a:bodyPr>
          <a:lstStyle/>
          <a:p>
            <a:r>
              <a:rPr lang="en-GB" sz="4000" dirty="0"/>
              <a:t>KOLB</a:t>
            </a:r>
          </a:p>
          <a:p>
            <a:r>
              <a:rPr lang="en-GB" sz="4000" dirty="0"/>
              <a:t>Borton</a:t>
            </a:r>
          </a:p>
          <a:p>
            <a:r>
              <a:rPr lang="en-GB" sz="4000" dirty="0"/>
              <a:t>Borton &amp; Driscoll</a:t>
            </a:r>
          </a:p>
          <a:p>
            <a:r>
              <a:rPr lang="en-GB" sz="4000" dirty="0"/>
              <a:t>Schon</a:t>
            </a:r>
          </a:p>
        </p:txBody>
      </p:sp>
    </p:spTree>
    <p:extLst>
      <p:ext uri="{BB962C8B-B14F-4D97-AF65-F5344CB8AC3E}">
        <p14:creationId xmlns:p14="http://schemas.microsoft.com/office/powerpoint/2010/main" val="11130162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BD61BC-A0D3-A3D8-3794-80F3AEEAC274}"/>
              </a:ext>
            </a:extLst>
          </p:cNvPr>
          <p:cNvSpPr>
            <a:spLocks noGrp="1"/>
          </p:cNvSpPr>
          <p:nvPr>
            <p:ph type="title"/>
          </p:nvPr>
        </p:nvSpPr>
        <p:spPr>
          <a:xfrm>
            <a:off x="1066800" y="591128"/>
            <a:ext cx="3397045" cy="544946"/>
          </a:xfrm>
        </p:spPr>
        <p:txBody>
          <a:bodyPr>
            <a:normAutofit fontScale="90000"/>
          </a:bodyPr>
          <a:lstStyle/>
          <a:p>
            <a:r>
              <a:rPr lang="en-GB" sz="1800" b="1" kern="100" dirty="0">
                <a:effectLst/>
                <a:latin typeface="Century Gothic (Body)"/>
                <a:ea typeface="Calibri" panose="020F0502020204030204" pitchFamily="34" charset="0"/>
                <a:cs typeface="Times New Roman" panose="02020603050405020304" pitchFamily="18" charset="0"/>
              </a:rPr>
              <a:t>In Comparison</a:t>
            </a: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02173799-DF7A-E412-E1C7-91B56C9B0984}"/>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5B21E6C6-C80E-A199-23E0-D91E0E183166}"/>
              </a:ext>
            </a:extLst>
          </p:cNvPr>
          <p:cNvPicPr>
            <a:picLocks noChangeAspect="1"/>
          </p:cNvPicPr>
          <p:nvPr/>
        </p:nvPicPr>
        <p:blipFill>
          <a:blip r:embed="rId3"/>
          <a:stretch>
            <a:fillRect/>
          </a:stretch>
        </p:blipFill>
        <p:spPr>
          <a:xfrm>
            <a:off x="638079" y="729364"/>
            <a:ext cx="10412361" cy="5714488"/>
          </a:xfrm>
          <a:prstGeom prst="rect">
            <a:avLst/>
          </a:prstGeom>
        </p:spPr>
      </p:pic>
    </p:spTree>
    <p:extLst>
      <p:ext uri="{BB962C8B-B14F-4D97-AF65-F5344CB8AC3E}">
        <p14:creationId xmlns:p14="http://schemas.microsoft.com/office/powerpoint/2010/main" val="4875016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F0154AF-1A92-3D32-9E08-A45BB07677D3}"/>
              </a:ext>
            </a:extLst>
          </p:cNvPr>
          <p:cNvSpPr txBox="1"/>
          <p:nvPr/>
        </p:nvSpPr>
        <p:spPr>
          <a:xfrm>
            <a:off x="868218" y="757382"/>
            <a:ext cx="3794060" cy="461665"/>
          </a:xfrm>
          <a:prstGeom prst="rect">
            <a:avLst/>
          </a:prstGeom>
          <a:noFill/>
        </p:spPr>
        <p:txBody>
          <a:bodyPr wrap="square" rtlCol="0">
            <a:spAutoFit/>
          </a:bodyPr>
          <a:lstStyle/>
          <a:p>
            <a:r>
              <a:rPr lang="en-GB" sz="2400" b="1" dirty="0"/>
              <a:t>Summary</a:t>
            </a:r>
          </a:p>
        </p:txBody>
      </p:sp>
      <p:sp>
        <p:nvSpPr>
          <p:cNvPr id="7" name="TextBox 6">
            <a:extLst>
              <a:ext uri="{FF2B5EF4-FFF2-40B4-BE49-F238E27FC236}">
                <a16:creationId xmlns:a16="http://schemas.microsoft.com/office/drawing/2014/main" id="{181AE179-5B21-9EDB-88CF-9838BC4B8497}"/>
              </a:ext>
            </a:extLst>
          </p:cNvPr>
          <p:cNvSpPr txBox="1"/>
          <p:nvPr/>
        </p:nvSpPr>
        <p:spPr>
          <a:xfrm>
            <a:off x="868218" y="1440873"/>
            <a:ext cx="9051637" cy="4801314"/>
          </a:xfrm>
          <a:prstGeom prst="rect">
            <a:avLst/>
          </a:prstGeom>
          <a:noFill/>
        </p:spPr>
        <p:txBody>
          <a:bodyPr wrap="square" rtlCol="0">
            <a:spAutoFit/>
          </a:bodyPr>
          <a:lstStyle/>
          <a:p>
            <a:r>
              <a:rPr lang="en-GB" sz="2000" dirty="0"/>
              <a:t>All Theorists have the shared belief in the </a:t>
            </a:r>
            <a:r>
              <a:rPr lang="en-GB" sz="2000" b="1" u="sng" dirty="0"/>
              <a:t>power</a:t>
            </a:r>
            <a:r>
              <a:rPr lang="en-GB" sz="2000" dirty="0"/>
              <a:t> of reflective practice.</a:t>
            </a:r>
          </a:p>
          <a:p>
            <a:endParaRPr lang="en-GB" sz="2000" dirty="0"/>
          </a:p>
          <a:p>
            <a:r>
              <a:rPr lang="en-GB" sz="2000" dirty="0"/>
              <a:t>Similarities across their research all show the positive impact that reflection has to help an individual's ability to process their experiences and learn from them and to understand where there is the need to develop their knowledge and skills.</a:t>
            </a:r>
          </a:p>
          <a:p>
            <a:r>
              <a:rPr lang="en-GB" sz="2000" dirty="0"/>
              <a:t> </a:t>
            </a:r>
          </a:p>
          <a:p>
            <a:r>
              <a:rPr lang="en-GB" sz="2000" dirty="0"/>
              <a:t>Through the logical, systematical approach’s; personal growth can be achieved from gaining deep rooted  insight from personal practice.</a:t>
            </a:r>
          </a:p>
          <a:p>
            <a:endParaRPr lang="en-GB" dirty="0"/>
          </a:p>
          <a:p>
            <a:endParaRPr lang="en-GB" dirty="0"/>
          </a:p>
          <a:p>
            <a:endParaRPr lang="en-GB" dirty="0"/>
          </a:p>
          <a:p>
            <a:r>
              <a:rPr lang="en-GB" sz="1800" b="1" dirty="0">
                <a:solidFill>
                  <a:schemeClr val="tx1">
                    <a:lumMod val="95000"/>
                    <a:lumOff val="5000"/>
                  </a:schemeClr>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Professional Development, Reflection and Decision-Making in Nursing and ... - Melanie Jasper, Megan Rosser, Gail Mooney - Google Books</a:t>
            </a:r>
            <a:endParaRPr lang="en-GB" sz="1800" b="1" dirty="0">
              <a:solidFill>
                <a:schemeClr val="tx1">
                  <a:lumMod val="95000"/>
                  <a:lumOff val="5000"/>
                </a:schemeClr>
              </a:solidFill>
              <a:latin typeface="Arial" panose="020B0604020202020204" pitchFamily="34" charset="0"/>
              <a:cs typeface="Arial" panose="020B0604020202020204" pitchFamily="34" charset="0"/>
            </a:endParaRPr>
          </a:p>
          <a:p>
            <a:endParaRPr lang="en-GB" dirty="0"/>
          </a:p>
          <a:p>
            <a:endParaRPr lang="en-GB" dirty="0"/>
          </a:p>
        </p:txBody>
      </p:sp>
    </p:spTree>
    <p:extLst>
      <p:ext uri="{BB962C8B-B14F-4D97-AF65-F5344CB8AC3E}">
        <p14:creationId xmlns:p14="http://schemas.microsoft.com/office/powerpoint/2010/main" val="28444420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3B55831-2262-0B2E-4864-675F884991DD}"/>
              </a:ext>
            </a:extLst>
          </p:cNvPr>
          <p:cNvSpPr txBox="1"/>
          <p:nvPr/>
        </p:nvSpPr>
        <p:spPr>
          <a:xfrm>
            <a:off x="591127" y="794327"/>
            <a:ext cx="5872735" cy="461665"/>
          </a:xfrm>
          <a:prstGeom prst="rect">
            <a:avLst/>
          </a:prstGeom>
          <a:noFill/>
        </p:spPr>
        <p:txBody>
          <a:bodyPr wrap="square" rtlCol="0">
            <a:spAutoFit/>
          </a:bodyPr>
          <a:lstStyle/>
          <a:p>
            <a:r>
              <a:rPr lang="en-GB" sz="2400" b="1" dirty="0"/>
              <a:t>Back to me and in conclusion…</a:t>
            </a:r>
          </a:p>
        </p:txBody>
      </p:sp>
      <p:sp>
        <p:nvSpPr>
          <p:cNvPr id="3" name="TextBox 2">
            <a:extLst>
              <a:ext uri="{FF2B5EF4-FFF2-40B4-BE49-F238E27FC236}">
                <a16:creationId xmlns:a16="http://schemas.microsoft.com/office/drawing/2014/main" id="{AA20D94E-271D-6669-5A41-61242C6AF660}"/>
              </a:ext>
            </a:extLst>
          </p:cNvPr>
          <p:cNvSpPr txBox="1"/>
          <p:nvPr/>
        </p:nvSpPr>
        <p:spPr>
          <a:xfrm>
            <a:off x="746234" y="1262359"/>
            <a:ext cx="10300138" cy="7017306"/>
          </a:xfrm>
          <a:prstGeom prst="rect">
            <a:avLst/>
          </a:prstGeom>
          <a:noFill/>
        </p:spPr>
        <p:txBody>
          <a:bodyPr wrap="square" rtlCol="0">
            <a:spAutoFit/>
          </a:bodyPr>
          <a:lstStyle/>
          <a:p>
            <a:endParaRPr lang="en-GB" dirty="0"/>
          </a:p>
          <a:p>
            <a:r>
              <a:rPr lang="en-GB" dirty="0"/>
              <a:t>After undertaking this research, I am of the opinion </a:t>
            </a:r>
            <a:r>
              <a:rPr lang="en-GB" sz="1800" kern="100" dirty="0">
                <a:effectLst/>
                <a:ea typeface="Calibri" panose="020F0502020204030204" pitchFamily="34" charset="0"/>
                <a:cs typeface="Times New Roman" panose="02020603050405020304" pitchFamily="18" charset="0"/>
              </a:rPr>
              <a:t>due to the nature of my work I am constantly having to reflect during the event, and I also reflect after an event – this most definitely is me.. </a:t>
            </a:r>
          </a:p>
          <a:p>
            <a:endParaRPr lang="en-GB" kern="100" dirty="0">
              <a:ea typeface="Calibri" panose="020F0502020204030204" pitchFamily="34" charset="0"/>
              <a:cs typeface="Times New Roman" panose="02020603050405020304" pitchFamily="18" charset="0"/>
            </a:endParaRPr>
          </a:p>
          <a:p>
            <a:r>
              <a:rPr lang="en-GB" sz="1800" kern="100" dirty="0">
                <a:effectLst/>
                <a:ea typeface="Calibri" panose="020F0502020204030204" pitchFamily="34" charset="0"/>
                <a:cs typeface="Times New Roman" panose="02020603050405020304" pitchFamily="18" charset="0"/>
              </a:rPr>
              <a:t>In my </a:t>
            </a:r>
            <a:r>
              <a:rPr lang="en-GB" kern="100" dirty="0">
                <a:ea typeface="Calibri" panose="020F0502020204030204" pitchFamily="34" charset="0"/>
                <a:cs typeface="Times New Roman" panose="02020603050405020304" pitchFamily="18" charset="0"/>
              </a:rPr>
              <a:t>professional </a:t>
            </a:r>
            <a:r>
              <a:rPr lang="en-GB" sz="1800" kern="100" dirty="0">
                <a:effectLst/>
                <a:ea typeface="Calibri" panose="020F0502020204030204" pitchFamily="34" charset="0"/>
                <a:cs typeface="Times New Roman" panose="02020603050405020304" pitchFamily="18" charset="0"/>
              </a:rPr>
              <a:t>role I have to be reactive, adaptable and have the ability to think quickly on my feet as I manage many competing demands.</a:t>
            </a:r>
          </a:p>
          <a:p>
            <a:endParaRPr lang="en-GB" sz="1800" kern="100" dirty="0">
              <a:effectLst/>
              <a:ea typeface="Calibri" panose="020F0502020204030204" pitchFamily="34" charset="0"/>
              <a:cs typeface="Times New Roman" panose="02020603050405020304" pitchFamily="18" charset="0"/>
            </a:endParaRPr>
          </a:p>
          <a:p>
            <a:r>
              <a:rPr lang="en-GB" kern="100" dirty="0">
                <a:ea typeface="Calibri" panose="020F0502020204030204" pitchFamily="34" charset="0"/>
                <a:cs typeface="Times New Roman" panose="02020603050405020304" pitchFamily="18" charset="0"/>
              </a:rPr>
              <a:t>I am required to make quick judgements, respond at short notice and I am often in predicaments where I am learning ‘on my feet’ from the environments that I am placed in.</a:t>
            </a:r>
          </a:p>
          <a:p>
            <a:endParaRPr lang="en-GB" kern="100" dirty="0">
              <a:ea typeface="Calibri" panose="020F0502020204030204" pitchFamily="34" charset="0"/>
              <a:cs typeface="Times New Roman" panose="02020603050405020304" pitchFamily="18" charset="0"/>
            </a:endParaRPr>
          </a:p>
          <a:p>
            <a:r>
              <a:rPr lang="en-GB" dirty="0"/>
              <a:t>Time does not always allow for ‘on the job reflection’. This method</a:t>
            </a:r>
          </a:p>
          <a:p>
            <a:r>
              <a:rPr lang="en-GB" dirty="0"/>
              <a:t>requires you to think logically setting aside emotion but also requiring patience and resilience.</a:t>
            </a:r>
          </a:p>
          <a:p>
            <a:endParaRPr lang="en-GB" b="1" dirty="0"/>
          </a:p>
          <a:p>
            <a:r>
              <a:rPr lang="en-GB" sz="1800" b="1" kern="100" dirty="0">
                <a:effectLst/>
                <a:ea typeface="Calibri" panose="020F0502020204030204" pitchFamily="34" charset="0"/>
                <a:cs typeface="Times New Roman" panose="02020603050405020304" pitchFamily="18" charset="0"/>
              </a:rPr>
              <a:t>My reflective practice is most aligned to Donald Schon's Model of reflection</a:t>
            </a:r>
            <a:r>
              <a:rPr lang="en-GB" sz="1800" kern="100" dirty="0">
                <a:effectLst/>
                <a:ea typeface="Calibri" panose="020F0502020204030204" pitchFamily="34" charset="0"/>
                <a:cs typeface="Times New Roman" panose="02020603050405020304" pitchFamily="18" charset="0"/>
              </a:rPr>
              <a:t>.</a:t>
            </a:r>
          </a:p>
          <a:p>
            <a:endParaRPr lang="en-GB" dirty="0"/>
          </a:p>
          <a:p>
            <a:r>
              <a:rPr lang="en-GB" kern="100" dirty="0">
                <a:ea typeface="Calibri" panose="020F0502020204030204" pitchFamily="34" charset="0"/>
                <a:cs typeface="Times New Roman" panose="02020603050405020304" pitchFamily="18" charset="0"/>
              </a:rPr>
              <a:t> </a:t>
            </a:r>
          </a:p>
          <a:p>
            <a:endParaRPr lang="en-GB" kern="100" dirty="0">
              <a:ea typeface="Calibri" panose="020F0502020204030204" pitchFamily="34" charset="0"/>
              <a:cs typeface="Times New Roman" panose="02020603050405020304" pitchFamily="18" charset="0"/>
            </a:endParaRPr>
          </a:p>
          <a:p>
            <a:endParaRPr lang="en-GB" sz="1800" kern="100" dirty="0">
              <a:effectLst/>
              <a:ea typeface="Calibri" panose="020F0502020204030204" pitchFamily="34" charset="0"/>
              <a:cs typeface="Times New Roman" panose="02020603050405020304" pitchFamily="18" charset="0"/>
            </a:endParaRPr>
          </a:p>
          <a:p>
            <a:endParaRPr lang="en-GB" kern="100" dirty="0">
              <a:ea typeface="Calibri" panose="020F0502020204030204" pitchFamily="34" charset="0"/>
              <a:cs typeface="Times New Roman" panose="02020603050405020304" pitchFamily="18" charset="0"/>
            </a:endParaRPr>
          </a:p>
          <a:p>
            <a:endParaRPr lang="en-GB" sz="1800" kern="100" dirty="0">
              <a:effectLst/>
              <a:ea typeface="Calibri" panose="020F0502020204030204" pitchFamily="34" charset="0"/>
              <a:cs typeface="Times New Roman" panose="02020603050405020304" pitchFamily="18" charset="0"/>
            </a:endParaRPr>
          </a:p>
          <a:p>
            <a:endParaRPr lang="en-GB" sz="1800" kern="100" dirty="0">
              <a:effectLst/>
              <a:ea typeface="Calibri" panose="020F0502020204030204" pitchFamily="34" charset="0"/>
              <a:cs typeface="Times New Roman" panose="02020603050405020304" pitchFamily="18" charset="0"/>
            </a:endParaRPr>
          </a:p>
          <a:p>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0366302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677A7E-EFB5-4755-82BB-BCF993938ECD}"/>
              </a:ext>
            </a:extLst>
          </p:cNvPr>
          <p:cNvSpPr>
            <a:spLocks noGrp="1"/>
          </p:cNvSpPr>
          <p:nvPr>
            <p:ph type="title"/>
          </p:nvPr>
        </p:nvSpPr>
        <p:spPr>
          <a:xfrm>
            <a:off x="1066800" y="578800"/>
            <a:ext cx="9611710" cy="934690"/>
          </a:xfrm>
          <a:solidFill>
            <a:schemeClr val="accent3">
              <a:lumMod val="60000"/>
              <a:lumOff val="40000"/>
            </a:schemeClr>
          </a:solidFill>
        </p:spPr>
        <p:txBody>
          <a:bodyPr>
            <a:normAutofit fontScale="90000"/>
          </a:bodyPr>
          <a:lstStyle/>
          <a:p>
            <a:pPr algn="ctr"/>
            <a:r>
              <a:rPr lang="en-GB" b="1" dirty="0"/>
              <a:t>REFERENCES</a:t>
            </a:r>
            <a:br>
              <a:rPr lang="en-GB" b="1" dirty="0"/>
            </a:br>
            <a:endParaRPr lang="en-GB" b="1" dirty="0"/>
          </a:p>
        </p:txBody>
      </p:sp>
      <p:sp>
        <p:nvSpPr>
          <p:cNvPr id="3" name="TextBox 2">
            <a:extLst>
              <a:ext uri="{FF2B5EF4-FFF2-40B4-BE49-F238E27FC236}">
                <a16:creationId xmlns:a16="http://schemas.microsoft.com/office/drawing/2014/main" id="{653877BA-BD04-4A4E-BDE3-A5F67B0D796E}"/>
              </a:ext>
            </a:extLst>
          </p:cNvPr>
          <p:cNvSpPr txBox="1"/>
          <p:nvPr/>
        </p:nvSpPr>
        <p:spPr>
          <a:xfrm>
            <a:off x="1066799" y="1768705"/>
            <a:ext cx="10228521" cy="4985980"/>
          </a:xfrm>
          <a:prstGeom prst="rect">
            <a:avLst/>
          </a:prstGeom>
          <a:noFill/>
        </p:spPr>
        <p:txBody>
          <a:bodyPr wrap="square" rtlCol="0">
            <a:spAutoFit/>
          </a:bodyPr>
          <a:lstStyle/>
          <a:p>
            <a:pPr marL="285750" indent="-285750">
              <a:buFont typeface="Arial" panose="020B0604020202020204" pitchFamily="34" charset="0"/>
              <a:buChar char="•"/>
            </a:pPr>
            <a:r>
              <a:rPr lang="en-GB" sz="1200" b="1" i="0" dirty="0">
                <a:solidFill>
                  <a:schemeClr val="tx1">
                    <a:lumMod val="95000"/>
                    <a:lumOff val="5000"/>
                  </a:schemeClr>
                </a:solidFill>
                <a:effectLst/>
                <a:latin typeface="Arial" panose="020B0604020202020204" pitchFamily="34" charset="0"/>
                <a:cs typeface="Arial" panose="020B0604020202020204" pitchFamily="34" charset="0"/>
              </a:rPr>
              <a:t>Schon, D. A. (1991). The reflective practitioner How professionals think in action. Aldershot Ashgate Publishing Ltd. - References - Scientific Research Publishing</a:t>
            </a:r>
          </a:p>
          <a:p>
            <a:pPr marL="285750" indent="-285750">
              <a:buFont typeface="Arial" panose="020B0604020202020204" pitchFamily="34" charset="0"/>
              <a:buChar char="•"/>
            </a:pPr>
            <a:endParaRPr lang="en-GB" sz="1200" b="1" dirty="0">
              <a:solidFill>
                <a:schemeClr val="tx1">
                  <a:lumMod val="95000"/>
                  <a:lumOff val="5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200" b="1" i="0" dirty="0">
                <a:solidFill>
                  <a:schemeClr val="tx1">
                    <a:lumMod val="95000"/>
                    <a:lumOff val="5000"/>
                  </a:schemeClr>
                </a:solidFill>
                <a:effectLst/>
                <a:latin typeface="Arial" panose="020B0604020202020204" pitchFamily="34" charset="0"/>
                <a:cs typeface="Arial" panose="020B0604020202020204" pitchFamily="34" charset="0"/>
              </a:rPr>
              <a:t>Kolb, D. A. (1984). Experiential learning: Experience as the source of learning and development. Englewood Cliffs, N.J: Prentice-Hall.</a:t>
            </a:r>
          </a:p>
          <a:p>
            <a:pPr marL="285750" indent="-285750">
              <a:buFont typeface="Arial" panose="020B0604020202020204" pitchFamily="34" charset="0"/>
              <a:buChar char="•"/>
            </a:pPr>
            <a:endParaRPr lang="en-GB" sz="1200" b="1" dirty="0">
              <a:solidFill>
                <a:schemeClr val="tx1">
                  <a:lumMod val="95000"/>
                  <a:lumOff val="5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200" b="1" i="0" dirty="0">
                <a:solidFill>
                  <a:schemeClr val="tx1">
                    <a:lumMod val="95000"/>
                    <a:lumOff val="5000"/>
                  </a:schemeClr>
                </a:solidFill>
                <a:effectLst/>
                <a:latin typeface="Arial" panose="020B0604020202020204" pitchFamily="34" charset="0"/>
                <a:cs typeface="Arial" panose="020B0604020202020204" pitchFamily="34" charset="0"/>
              </a:rPr>
              <a:t>Gibbs, G. (1988). Learning by doing: A guide to teaching and learning methods. London: Further Education Unit.</a:t>
            </a:r>
          </a:p>
          <a:p>
            <a:pPr marL="285750" indent="-285750">
              <a:buFont typeface="Arial" panose="020B0604020202020204" pitchFamily="34" charset="0"/>
              <a:buChar char="•"/>
            </a:pPr>
            <a:endParaRPr lang="en-GB" sz="1200" b="1" dirty="0">
              <a:solidFill>
                <a:schemeClr val="tx1">
                  <a:lumMod val="95000"/>
                  <a:lumOff val="5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200" b="1" dirty="0">
                <a:solidFill>
                  <a:schemeClr val="tx1">
                    <a:lumMod val="95000"/>
                    <a:lumOff val="5000"/>
                  </a:schemeClr>
                </a:solidFill>
                <a:latin typeface="Arial" panose="020B0604020202020204" pitchFamily="34" charset="0"/>
                <a:cs typeface="Arial" panose="020B0604020202020204" pitchFamily="34" charset="0"/>
              </a:rPr>
              <a:t>Brookfield, Stephen. Becoming a Critically Reflective Teacher. San-Francisco: Jossey-Bass. 1995</a:t>
            </a:r>
          </a:p>
          <a:p>
            <a:pPr marL="285750" indent="-285750">
              <a:buFont typeface="Arial" panose="020B0604020202020204" pitchFamily="34" charset="0"/>
              <a:buChar char="•"/>
            </a:pPr>
            <a:endParaRPr lang="en-GB" sz="1200" b="1" dirty="0">
              <a:solidFill>
                <a:schemeClr val="tx1">
                  <a:lumMod val="95000"/>
                  <a:lumOff val="5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200" b="1" dirty="0">
                <a:solidFill>
                  <a:schemeClr val="tx1">
                    <a:lumMod val="95000"/>
                    <a:lumOff val="5000"/>
                  </a:schemeClr>
                </a:solidFill>
                <a:effectLst/>
                <a:latin typeface="Arial" panose="020B0604020202020204" pitchFamily="34" charset="0"/>
                <a:cs typeface="Arial" panose="020B0604020202020204" pitchFamily="34" charset="0"/>
              </a:rPr>
              <a:t>Argyris, C., &amp; Schon, D. (1978). Organizational learning: A theory of action perspective. Reading, MA: Addison-Wesley. </a:t>
            </a:r>
          </a:p>
          <a:p>
            <a:pPr marL="285750" indent="-285750">
              <a:buFont typeface="Arial" panose="020B0604020202020204" pitchFamily="34" charset="0"/>
              <a:buChar char="•"/>
            </a:pPr>
            <a:endParaRPr lang="en-GB" sz="1200" b="1" dirty="0">
              <a:solidFill>
                <a:schemeClr val="tx1">
                  <a:lumMod val="95000"/>
                  <a:lumOff val="5000"/>
                </a:schemeClr>
              </a:solidFill>
              <a:latin typeface="Arial" panose="020B0604020202020204" pitchFamily="34" charset="0"/>
              <a:cs typeface="Arial" panose="020B0604020202020204" pitchFamily="34" charset="0"/>
            </a:endParaRPr>
          </a:p>
          <a:p>
            <a:pPr marL="342900" indent="-342900" rtl="0">
              <a:buFont typeface="Arial" panose="020B0604020202020204" pitchFamily="34" charset="0"/>
              <a:buChar char="•"/>
            </a:pPr>
            <a:r>
              <a:rPr lang="en-GB" sz="1200" b="1" dirty="0" err="1">
                <a:solidFill>
                  <a:schemeClr val="tx1">
                    <a:lumMod val="95000"/>
                    <a:lumOff val="5000"/>
                  </a:schemeClr>
                </a:solidFill>
                <a:latin typeface="Arial" panose="020B0604020202020204" pitchFamily="34" charset="0"/>
                <a:cs typeface="Arial" panose="020B0604020202020204" pitchFamily="34" charset="0"/>
              </a:rPr>
              <a:t>Borton</a:t>
            </a:r>
            <a:r>
              <a:rPr lang="en-GB" sz="1200" b="1" dirty="0">
                <a:solidFill>
                  <a:schemeClr val="tx1">
                    <a:lumMod val="95000"/>
                    <a:lumOff val="5000"/>
                  </a:schemeClr>
                </a:solidFill>
                <a:latin typeface="Arial" panose="020B0604020202020204" pitchFamily="34" charset="0"/>
                <a:cs typeface="Arial" panose="020B0604020202020204" pitchFamily="34" charset="0"/>
              </a:rPr>
              <a:t>, T. (1970) Reach, touch and teach. London: Hutchinson</a:t>
            </a:r>
          </a:p>
          <a:p>
            <a:pPr marL="342900" indent="-342900" rtl="0">
              <a:buFont typeface="Arial" panose="020B0604020202020204" pitchFamily="34" charset="0"/>
              <a:buChar char="•"/>
            </a:pPr>
            <a:endParaRPr lang="en-GB" sz="1200" b="1" dirty="0">
              <a:solidFill>
                <a:schemeClr val="tx1">
                  <a:lumMod val="95000"/>
                  <a:lumOff val="5000"/>
                </a:schemeClr>
              </a:solidFill>
              <a:latin typeface="Arial" panose="020B0604020202020204" pitchFamily="34" charset="0"/>
              <a:cs typeface="Arial" panose="020B0604020202020204" pitchFamily="34" charset="0"/>
            </a:endParaRPr>
          </a:p>
          <a:p>
            <a:pPr marL="342900" indent="-342900" rtl="0">
              <a:buFont typeface="Arial" panose="020B0604020202020204" pitchFamily="34" charset="0"/>
              <a:buChar char="•"/>
            </a:pPr>
            <a:r>
              <a:rPr lang="en-GB" sz="1200" b="1" i="0" dirty="0">
                <a:solidFill>
                  <a:schemeClr val="tx1">
                    <a:lumMod val="95000"/>
                    <a:lumOff val="5000"/>
                  </a:schemeClr>
                </a:solidFill>
                <a:effectLst/>
                <a:latin typeface="Arial" panose="020B0604020202020204" pitchFamily="34" charset="0"/>
                <a:cs typeface="Arial" panose="020B0604020202020204" pitchFamily="34" charset="0"/>
              </a:rPr>
              <a:t>Moon, J. A. (2000) Reflection in Learning and Professional Development: Theory and Practice, Abingdon, Routledge</a:t>
            </a:r>
          </a:p>
          <a:p>
            <a:pPr rtl="0"/>
            <a:endParaRPr lang="en-GB" sz="1200" b="1" i="0" dirty="0">
              <a:solidFill>
                <a:schemeClr val="tx1">
                  <a:lumMod val="95000"/>
                  <a:lumOff val="5000"/>
                </a:schemeClr>
              </a:solidFill>
              <a:effectLst/>
              <a:latin typeface="Arial" panose="020B0604020202020204" pitchFamily="34" charset="0"/>
              <a:cs typeface="Arial" panose="020B0604020202020204" pitchFamily="34" charset="0"/>
            </a:endParaRPr>
          </a:p>
          <a:p>
            <a:pPr marL="342900" indent="-342900" rtl="0">
              <a:buFont typeface="Arial" panose="020B0604020202020204" pitchFamily="34" charset="0"/>
              <a:buChar char="•"/>
            </a:pPr>
            <a:r>
              <a:rPr lang="en-GB" sz="1200" b="1" dirty="0">
                <a:solidFill>
                  <a:schemeClr val="tx1">
                    <a:lumMod val="95000"/>
                    <a:lumOff val="5000"/>
                  </a:schemeClr>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Professional Development, Reflection and Decision-Making in Nursing and ... - Melanie Jasper, Megan Rosser, Gail Mooney - Google Books</a:t>
            </a:r>
            <a:endParaRPr lang="en-GB" sz="1200" b="1" dirty="0">
              <a:solidFill>
                <a:schemeClr val="tx1">
                  <a:lumMod val="95000"/>
                  <a:lumOff val="5000"/>
                </a:schemeClr>
              </a:solidFill>
              <a:latin typeface="Arial" panose="020B0604020202020204" pitchFamily="34" charset="0"/>
              <a:cs typeface="Arial" panose="020B0604020202020204" pitchFamily="34" charset="0"/>
            </a:endParaRPr>
          </a:p>
          <a:p>
            <a:pPr rtl="0"/>
            <a:endParaRPr lang="en-GB" sz="1200" b="1" dirty="0">
              <a:solidFill>
                <a:schemeClr val="tx1">
                  <a:lumMod val="95000"/>
                  <a:lumOff val="5000"/>
                </a:schemeClr>
              </a:solidFill>
              <a:latin typeface="Arial" panose="020B0604020202020204" pitchFamily="34" charset="0"/>
              <a:cs typeface="Arial" panose="020B0604020202020204" pitchFamily="34" charset="0"/>
            </a:endParaRPr>
          </a:p>
          <a:p>
            <a:pPr marL="342900" indent="-342900" rtl="0">
              <a:buFont typeface="Arial" panose="020B0604020202020204" pitchFamily="34" charset="0"/>
              <a:buChar char="•"/>
            </a:pPr>
            <a:r>
              <a:rPr lang="en-GB" sz="1200" b="1" i="0" dirty="0">
                <a:solidFill>
                  <a:schemeClr val="tx1">
                    <a:lumMod val="95000"/>
                    <a:lumOff val="5000"/>
                  </a:schemeClr>
                </a:solidFill>
                <a:effectLst/>
                <a:latin typeface="Arial" panose="020B0604020202020204" pitchFamily="34" charset="0"/>
                <a:cs typeface="Arial" panose="020B0604020202020204" pitchFamily="34" charset="0"/>
              </a:rPr>
              <a:t>Rolfe, G., Freshwater, D. and Jasper, M. (2001). </a:t>
            </a:r>
            <a:r>
              <a:rPr lang="en-GB" sz="1200" b="1" i="1" dirty="0">
                <a:solidFill>
                  <a:schemeClr val="tx1">
                    <a:lumMod val="95000"/>
                    <a:lumOff val="5000"/>
                  </a:schemeClr>
                </a:solidFill>
                <a:effectLst/>
                <a:latin typeface="Arial" panose="020B0604020202020204" pitchFamily="34" charset="0"/>
                <a:cs typeface="Arial" panose="020B0604020202020204" pitchFamily="34" charset="0"/>
              </a:rPr>
              <a:t>Critical reflection in nursing and the helping professions: a user’s guide.</a:t>
            </a:r>
            <a:r>
              <a:rPr lang="en-GB" sz="1200" b="1" i="0" dirty="0">
                <a:solidFill>
                  <a:schemeClr val="tx1">
                    <a:lumMod val="95000"/>
                    <a:lumOff val="5000"/>
                  </a:schemeClr>
                </a:solidFill>
                <a:effectLst/>
                <a:latin typeface="Arial" panose="020B0604020202020204" pitchFamily="34" charset="0"/>
                <a:cs typeface="Arial" panose="020B0604020202020204" pitchFamily="34" charset="0"/>
              </a:rPr>
              <a:t> Basingstoke: Palgrave Macmillan.</a:t>
            </a:r>
          </a:p>
          <a:p>
            <a:pPr marL="342900" indent="-342900" rtl="0">
              <a:buFont typeface="Arial" panose="020B0604020202020204" pitchFamily="34" charset="0"/>
              <a:buChar char="•"/>
            </a:pPr>
            <a:endParaRPr lang="en-GB" sz="1200" b="1" dirty="0">
              <a:solidFill>
                <a:schemeClr val="tx1">
                  <a:lumMod val="95000"/>
                  <a:lumOff val="5000"/>
                </a:schemeClr>
              </a:solidFill>
              <a:latin typeface="Arial" panose="020B0604020202020204" pitchFamily="34" charset="0"/>
              <a:cs typeface="Arial" panose="020B0604020202020204" pitchFamily="34" charset="0"/>
            </a:endParaRPr>
          </a:p>
          <a:p>
            <a:pPr marL="342900" indent="-342900" rtl="0">
              <a:buFont typeface="Arial" panose="020B0604020202020204" pitchFamily="34" charset="0"/>
              <a:buChar char="•"/>
            </a:pPr>
            <a:r>
              <a:rPr lang="en-GB" sz="1200" b="1" dirty="0">
                <a:latin typeface="Arial" panose="020B0604020202020204" pitchFamily="34" charset="0"/>
                <a:cs typeface="Arial" panose="020B0604020202020204" pitchFamily="34" charset="0"/>
              </a:rPr>
              <a:t>Rolfe, G. (2014) ‘Reach touch and teach: Terry </a:t>
            </a:r>
            <a:r>
              <a:rPr lang="en-GB" sz="1200" b="1" dirty="0" err="1">
                <a:latin typeface="Arial" panose="020B0604020202020204" pitchFamily="34" charset="0"/>
                <a:cs typeface="Arial" panose="020B0604020202020204" pitchFamily="34" charset="0"/>
              </a:rPr>
              <a:t>Borton</a:t>
            </a:r>
            <a:r>
              <a:rPr lang="en-GB" sz="1200" b="1" dirty="0">
                <a:latin typeface="Arial" panose="020B0604020202020204" pitchFamily="34" charset="0"/>
                <a:cs typeface="Arial" panose="020B0604020202020204" pitchFamily="34" charset="0"/>
              </a:rPr>
              <a:t>’, Nurse Education Today, 15 (4) , pp. 488-489.</a:t>
            </a:r>
          </a:p>
          <a:p>
            <a:pPr marL="342900" indent="-342900" rtl="0">
              <a:buFont typeface="Arial" panose="020B0604020202020204" pitchFamily="34" charset="0"/>
              <a:buChar char="•"/>
            </a:pPr>
            <a:endParaRPr lang="en-GB" sz="1200" b="1" dirty="0">
              <a:solidFill>
                <a:schemeClr val="tx1">
                  <a:lumMod val="95000"/>
                  <a:lumOff val="5000"/>
                </a:schemeClr>
              </a:solidFill>
              <a:latin typeface="Arial" panose="020B0604020202020204" pitchFamily="34" charset="0"/>
              <a:cs typeface="Arial" panose="020B0604020202020204" pitchFamily="34" charset="0"/>
            </a:endParaRPr>
          </a:p>
          <a:p>
            <a:pPr marL="342900" indent="-342900" rtl="0">
              <a:buFont typeface="Arial" panose="020B0604020202020204" pitchFamily="34" charset="0"/>
              <a:buChar char="•"/>
            </a:pPr>
            <a:r>
              <a:rPr lang="en-GB" sz="1200" b="1" dirty="0">
                <a:latin typeface="Arial" panose="020B0604020202020204" pitchFamily="34" charset="0"/>
                <a:cs typeface="Arial" panose="020B0604020202020204" pitchFamily="34" charset="0"/>
              </a:rPr>
              <a:t>Driscoll, J.J. (2007) Supported reflective learning: the essence of clinical supervision? </a:t>
            </a:r>
            <a:r>
              <a:rPr lang="en-GB" sz="1200" b="1" dirty="0" err="1">
                <a:latin typeface="Arial" panose="020B0604020202020204" pitchFamily="34" charset="0"/>
                <a:cs typeface="Arial" panose="020B0604020202020204" pitchFamily="34" charset="0"/>
              </a:rPr>
              <a:t>Chp</a:t>
            </a:r>
            <a:r>
              <a:rPr lang="en-GB" sz="1200" b="1" dirty="0">
                <a:latin typeface="Arial" panose="020B0604020202020204" pitchFamily="34" charset="0"/>
                <a:cs typeface="Arial" panose="020B0604020202020204" pitchFamily="34" charset="0"/>
              </a:rPr>
              <a:t> 2 in Practising Clinical Supervision: A Reflective Approach for Healthcare Professionals (2nd edition). London: Bailliere Tindall. Pp 27-‐50</a:t>
            </a:r>
            <a:endParaRPr lang="en-GB" sz="1200" b="1" dirty="0">
              <a:solidFill>
                <a:schemeClr val="tx1">
                  <a:lumMod val="95000"/>
                  <a:lumOff val="5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b="1" i="0" dirty="0">
              <a:solidFill>
                <a:srgbClr val="000000"/>
              </a:solidFill>
              <a:effectLst/>
              <a:latin typeface="Open Sans" panose="020B0604020202020204" pitchFamily="34" charset="0"/>
            </a:endParaRPr>
          </a:p>
        </p:txBody>
      </p:sp>
    </p:spTree>
    <p:extLst>
      <p:ext uri="{BB962C8B-B14F-4D97-AF65-F5344CB8AC3E}">
        <p14:creationId xmlns:p14="http://schemas.microsoft.com/office/powerpoint/2010/main" val="40107098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F924B7-710C-4A57-8CFD-02AED0241E6D}"/>
              </a:ext>
            </a:extLst>
          </p:cNvPr>
          <p:cNvSpPr>
            <a:spLocks noGrp="1"/>
          </p:cNvSpPr>
          <p:nvPr>
            <p:ph type="title"/>
          </p:nvPr>
        </p:nvSpPr>
        <p:spPr>
          <a:xfrm>
            <a:off x="5963479" y="596393"/>
            <a:ext cx="5618922" cy="1542507"/>
          </a:xfrm>
        </p:spPr>
        <p:txBody>
          <a:bodyPr rtlCol="0"/>
          <a:lstStyle/>
          <a:p>
            <a:pPr rtl="0"/>
            <a:r>
              <a:rPr lang="en-GB"/>
              <a:t>Thank You</a:t>
            </a:r>
          </a:p>
        </p:txBody>
      </p:sp>
      <p:pic>
        <p:nvPicPr>
          <p:cNvPr id="6" name="Picture Placeholder 5" descr="The Northern Lights ">
            <a:extLst>
              <a:ext uri="{FF2B5EF4-FFF2-40B4-BE49-F238E27FC236}">
                <a16:creationId xmlns:a16="http://schemas.microsoft.com/office/drawing/2014/main" id="{331D72FC-DA58-4C81-8A6D-2766DA418FDD}"/>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val="0"/>
              </a:ext>
            </a:extLst>
          </a:blip>
          <a:srcRect/>
          <a:stretch/>
        </p:blipFill>
        <p:spPr>
          <a:xfrm>
            <a:off x="0" y="-1"/>
            <a:ext cx="5181600" cy="6857999"/>
          </a:xfrm>
        </p:spPr>
      </p:pic>
      <p:sp>
        <p:nvSpPr>
          <p:cNvPr id="3" name="Content Placeholder 2">
            <a:extLst>
              <a:ext uri="{FF2B5EF4-FFF2-40B4-BE49-F238E27FC236}">
                <a16:creationId xmlns:a16="http://schemas.microsoft.com/office/drawing/2014/main" id="{C95A8907-8F83-4D28-A679-FA8F63B9A1BA}"/>
              </a:ext>
            </a:extLst>
          </p:cNvPr>
          <p:cNvSpPr>
            <a:spLocks noGrp="1"/>
          </p:cNvSpPr>
          <p:nvPr>
            <p:ph idx="1"/>
          </p:nvPr>
        </p:nvSpPr>
        <p:spPr>
          <a:xfrm>
            <a:off x="5963478" y="2138901"/>
            <a:ext cx="5618922" cy="4033299"/>
          </a:xfrm>
        </p:spPr>
        <p:txBody>
          <a:bodyPr rtlCol="0"/>
          <a:lstStyle/>
          <a:p>
            <a:pPr rtl="0"/>
            <a:r>
              <a:rPr lang="en-GB" b="1" dirty="0"/>
              <a:t>Wendy Davies</a:t>
            </a:r>
          </a:p>
          <a:p>
            <a:pPr rtl="0"/>
            <a:r>
              <a:rPr lang="en-GB" b="1" dirty="0">
                <a:hlinkClick r:id="rId3"/>
              </a:rPr>
              <a:t>Wendy.L.Davies2@wales.nhs.uk</a:t>
            </a:r>
            <a:r>
              <a:rPr lang="en-GB" b="1" dirty="0"/>
              <a:t>	</a:t>
            </a:r>
          </a:p>
          <a:p>
            <a:pPr rtl="0"/>
            <a:r>
              <a:rPr lang="en-GB" b="1" dirty="0"/>
              <a:t>Project Manager – Strategic Workforce Planning</a:t>
            </a:r>
          </a:p>
          <a:p>
            <a:pPr rtl="0"/>
            <a:r>
              <a:rPr lang="en-GB" b="1" dirty="0"/>
              <a:t>Hywel Dda University Health Board</a:t>
            </a:r>
          </a:p>
        </p:txBody>
      </p:sp>
    </p:spTree>
    <p:extLst>
      <p:ext uri="{BB962C8B-B14F-4D97-AF65-F5344CB8AC3E}">
        <p14:creationId xmlns:p14="http://schemas.microsoft.com/office/powerpoint/2010/main" val="199489510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FIVE">
      <a:dk1>
        <a:sysClr val="windowText" lastClr="000000"/>
      </a:dk1>
      <a:lt1>
        <a:sysClr val="window" lastClr="FFFFFF"/>
      </a:lt1>
      <a:dk2>
        <a:srgbClr val="505046"/>
      </a:dk2>
      <a:lt2>
        <a:srgbClr val="F5F6F4"/>
      </a:lt2>
      <a:accent1>
        <a:srgbClr val="57903F"/>
      </a:accent1>
      <a:accent2>
        <a:srgbClr val="F03F2B"/>
      </a:accent2>
      <a:accent3>
        <a:srgbClr val="3488A0"/>
      </a:accent3>
      <a:accent4>
        <a:srgbClr val="F8D22F"/>
      </a:accent4>
      <a:accent5>
        <a:srgbClr val="5CC6D6"/>
      </a:accent5>
      <a:accent6>
        <a:srgbClr val="B8D233"/>
      </a:accent6>
      <a:hlink>
        <a:srgbClr val="00B0F0"/>
      </a:hlink>
      <a:folHlink>
        <a:srgbClr val="B2B2B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Original 5_01_Win32" id="{77344C68-A3F1-476B-8680-97D7F429B46B}" vid="{89780073-58E8-4DFF-BF29-BA99F80528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2D276E62-80A3-44DD-9BCC-97ED2B99B5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DB58277-F8DF-46FF-84EC-EF41B835E69F}">
  <ds:schemaRefs>
    <ds:schemaRef ds:uri="http://schemas.microsoft.com/sharepoint/v3/contenttype/forms"/>
  </ds:schemaRefs>
</ds:datastoreItem>
</file>

<file path=customXml/itemProps3.xml><?xml version="1.0" encoding="utf-8"?>
<ds:datastoreItem xmlns:ds="http://schemas.openxmlformats.org/officeDocument/2006/customXml" ds:itemID="{137651BA-F45C-4845-9AB3-E0A65B39F5E1}">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{344840C9-C754-47EC-B1B7-CFB3C4580C84}tf78438558_win32</Template>
  <TotalTime>1311</TotalTime>
  <Words>1350</Words>
  <Application>Microsoft Office PowerPoint</Application>
  <PresentationFormat>Widescreen</PresentationFormat>
  <Paragraphs>136</Paragraphs>
  <Slides>14</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Arial</vt:lpstr>
      <vt:lpstr>Calibri</vt:lpstr>
      <vt:lpstr>Century Gothic</vt:lpstr>
      <vt:lpstr>Century Gothic (Body)</vt:lpstr>
      <vt:lpstr>Garamond</vt:lpstr>
      <vt:lpstr>Open Sans</vt:lpstr>
      <vt:lpstr>SavonVTI</vt:lpstr>
      <vt:lpstr>reflective PRACTICE</vt:lpstr>
      <vt:lpstr>PowerPoint Presentation</vt:lpstr>
      <vt:lpstr>Reflective practice – Overviews</vt:lpstr>
      <vt:lpstr>Reflective practice – What the theorists say... KOLB</vt:lpstr>
      <vt:lpstr>The Schön Model 1991 Donald Schön(1987). Was a philosopher and educational researcher Schön identified two types of reflection that are particularly relevant in the development of teaching practice: “The experience in reflective teaching is that you must plunge into the doing, and try to educate yourself before you know what it is you’re trying to learn” - Donald Schön   </vt:lpstr>
      <vt:lpstr>PowerPoint Presentation</vt:lpstr>
      <vt:lpstr>PowerPoint Presentation</vt:lpstr>
      <vt:lpstr>Double Loop Learning</vt:lpstr>
      <vt:lpstr>Comparing </vt:lpstr>
      <vt:lpstr>In Comparison </vt:lpstr>
      <vt:lpstr>PowerPoint Presentation</vt:lpstr>
      <vt:lpstr>PowerPoint Presentation</vt:lpstr>
      <vt:lpstr>REFERENCES </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model of reflection</dc:title>
  <dc:creator>Wendy Davies</dc:creator>
  <cp:lastModifiedBy>Wendy Davies (Hywel Dda UHB - Project Managers - Workforce Planning)</cp:lastModifiedBy>
  <cp:revision>18</cp:revision>
  <dcterms:created xsi:type="dcterms:W3CDTF">2022-04-23T19:07:50Z</dcterms:created>
  <dcterms:modified xsi:type="dcterms:W3CDTF">2024-07-15T22:10:57Z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