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73FF1-77A3-487F-8437-E0E6A325A6FB}" type="datetimeFigureOut">
              <a:rPr lang="en-GB" smtClean="0"/>
              <a:t>22/08/2013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E53C-D98C-4961-92D3-97FBDF5CBB80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73FF1-77A3-487F-8437-E0E6A325A6FB}" type="datetimeFigureOut">
              <a:rPr lang="en-GB" smtClean="0"/>
              <a:t>22/08/2013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E53C-D98C-4961-92D3-97FBDF5CBB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73FF1-77A3-487F-8437-E0E6A325A6FB}" type="datetimeFigureOut">
              <a:rPr lang="en-GB" smtClean="0"/>
              <a:t>22/08/2013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E53C-D98C-4961-92D3-97FBDF5CBB80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73FF1-77A3-487F-8437-E0E6A325A6FB}" type="datetimeFigureOut">
              <a:rPr lang="en-GB" smtClean="0"/>
              <a:t>22/08/2013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E53C-D98C-4961-92D3-97FBDF5CBB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73FF1-77A3-487F-8437-E0E6A325A6FB}" type="datetimeFigureOut">
              <a:rPr lang="en-GB" smtClean="0"/>
              <a:t>22/08/2013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E53C-D98C-4961-92D3-97FBDF5CBB80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73FF1-77A3-487F-8437-E0E6A325A6FB}" type="datetimeFigureOut">
              <a:rPr lang="en-GB" smtClean="0"/>
              <a:t>22/08/2013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E53C-D98C-4961-92D3-97FBDF5CBB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73FF1-77A3-487F-8437-E0E6A325A6FB}" type="datetimeFigureOut">
              <a:rPr lang="en-GB" smtClean="0"/>
              <a:t>22/08/2013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E53C-D98C-4961-92D3-97FBDF5CBB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73FF1-77A3-487F-8437-E0E6A325A6FB}" type="datetimeFigureOut">
              <a:rPr lang="en-GB" smtClean="0"/>
              <a:t>22/08/2013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E53C-D98C-4961-92D3-97FBDF5CBB80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73FF1-77A3-487F-8437-E0E6A325A6FB}" type="datetimeFigureOut">
              <a:rPr lang="en-GB" smtClean="0"/>
              <a:t>22/08/2013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E53C-D98C-4961-92D3-97FBDF5CBB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73FF1-77A3-487F-8437-E0E6A325A6FB}" type="datetimeFigureOut">
              <a:rPr lang="en-GB" smtClean="0"/>
              <a:t>22/08/2013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E53C-D98C-4961-92D3-97FBDF5CBB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C73FF1-77A3-487F-8437-E0E6A325A6FB}" type="datetimeFigureOut">
              <a:rPr lang="en-GB" smtClean="0"/>
              <a:t>22/08/2013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88E53C-D98C-4961-92D3-97FBDF5CBB8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A9C73FF1-77A3-487F-8437-E0E6A325A6FB}" type="datetimeFigureOut">
              <a:rPr lang="en-GB" smtClean="0"/>
              <a:t>22/08/2013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EB88E53C-D98C-4961-92D3-97FBDF5CBB8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Armies and navies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Battle of </a:t>
            </a:r>
            <a:r>
              <a:rPr lang="en-GB" dirty="0" err="1" smtClean="0"/>
              <a:t>Mantineia</a:t>
            </a:r>
            <a:r>
              <a:rPr lang="en-GB" dirty="0" smtClean="0"/>
              <a:t> (362)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0651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second Battle of </a:t>
            </a:r>
            <a:r>
              <a:rPr lang="en-GB" dirty="0" err="1"/>
              <a:t>Mantineia</a:t>
            </a:r>
            <a:r>
              <a:rPr lang="en-GB" dirty="0"/>
              <a:t> (362 BCE) was fought between the Spartans and their allies vs. the Thebans and their allies. The main source is Xenophon's </a:t>
            </a:r>
            <a:r>
              <a:rPr lang="en-GB" i="1" dirty="0" err="1"/>
              <a:t>Hellenika</a:t>
            </a:r>
            <a:r>
              <a:rPr lang="en-GB" dirty="0"/>
              <a:t>. </a:t>
            </a:r>
          </a:p>
          <a:p>
            <a:r>
              <a:rPr lang="en-GB" dirty="0"/>
              <a:t>What we will be doing </a:t>
            </a:r>
            <a:r>
              <a:rPr lang="en-GB" dirty="0" smtClean="0"/>
              <a:t>now is </a:t>
            </a:r>
            <a:r>
              <a:rPr lang="en-GB" dirty="0"/>
              <a:t>go through Xenophon's description with a fine-toothed comb.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235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Basics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Before </a:t>
            </a:r>
            <a:r>
              <a:rPr lang="en-GB" dirty="0"/>
              <a:t>close reading any battle account, you need to do some preliminary research:</a:t>
            </a:r>
          </a:p>
          <a:p>
            <a:pPr lvl="1"/>
            <a:r>
              <a:rPr lang="en-GB" dirty="0"/>
              <a:t>Who is the author? What are their credentials in terms of warfare knowledge?</a:t>
            </a:r>
          </a:p>
          <a:p>
            <a:pPr lvl="1"/>
            <a:r>
              <a:rPr lang="en-GB" dirty="0"/>
              <a:t>Where did the battle take place? What was the terrain? </a:t>
            </a:r>
          </a:p>
          <a:p>
            <a:pPr lvl="1"/>
            <a:r>
              <a:rPr lang="en-GB" dirty="0"/>
              <a:t>How long were the armies already on the field, or on campaign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681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7.5.19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636912"/>
            <a:ext cx="8229600" cy="2376264"/>
          </a:xfrm>
        </p:spPr>
        <p:txBody>
          <a:bodyPr>
            <a:normAutofit/>
          </a:bodyPr>
          <a:lstStyle/>
          <a:p>
            <a:r>
              <a:rPr lang="en-GB" sz="2000" b="1" dirty="0" smtClean="0"/>
              <a:t>"</a:t>
            </a:r>
            <a:r>
              <a:rPr lang="en-GB" sz="2000" b="1" dirty="0"/>
              <a:t>Now the fact that </a:t>
            </a:r>
            <a:r>
              <a:rPr lang="en-GB" sz="2000" b="1" dirty="0">
                <a:solidFill>
                  <a:srgbClr val="FF0000"/>
                </a:solidFill>
              </a:rPr>
              <a:t>Epaminondas</a:t>
            </a:r>
            <a:r>
              <a:rPr lang="en-GB" sz="2000" b="1" dirty="0"/>
              <a:t> himself entertained such thoughts</a:t>
            </a:r>
            <a:r>
              <a:rPr lang="en-GB" sz="2000" b="1" dirty="0" smtClean="0"/>
              <a:t>, </a:t>
            </a:r>
            <a:r>
              <a:rPr lang="en-GB" sz="2000" b="1" dirty="0" smtClean="0">
                <a:solidFill>
                  <a:srgbClr val="FF0000"/>
                </a:solidFill>
              </a:rPr>
              <a:t>seems </a:t>
            </a:r>
            <a:r>
              <a:rPr lang="en-GB" sz="2000" b="1" dirty="0">
                <a:solidFill>
                  <a:srgbClr val="FF0000"/>
                </a:solidFill>
              </a:rPr>
              <a:t>to me </a:t>
            </a:r>
            <a:r>
              <a:rPr lang="en-GB" sz="2000" b="1" dirty="0"/>
              <a:t>to be in no wise remarkable, — for such thoughts are natural to ambitious men; but that he had brought his army to such a point </a:t>
            </a:r>
            <a:r>
              <a:rPr lang="en-GB" sz="2000" b="1" dirty="0">
                <a:solidFill>
                  <a:srgbClr val="FF0000"/>
                </a:solidFill>
              </a:rPr>
              <a:t>that the troops flinched from no toil</a:t>
            </a:r>
            <a:r>
              <a:rPr lang="en-GB" sz="2000" b="1" dirty="0"/>
              <a:t>, whether by night or by day, and shrank from no peril, and although </a:t>
            </a:r>
            <a:r>
              <a:rPr lang="en-GB" sz="2000" b="1" dirty="0">
                <a:solidFill>
                  <a:srgbClr val="FF0000"/>
                </a:solidFill>
              </a:rPr>
              <a:t>the provisions they had were scanty</a:t>
            </a:r>
            <a:r>
              <a:rPr lang="en-GB" sz="2000" b="1" dirty="0"/>
              <a:t>, were nevertheless willing to be obedient, this seems to me to </a:t>
            </a:r>
            <a:r>
              <a:rPr lang="en-GB" sz="2000" b="1" dirty="0">
                <a:solidFill>
                  <a:srgbClr val="FF0000"/>
                </a:solidFill>
              </a:rPr>
              <a:t>be more remarkable</a:t>
            </a:r>
            <a:r>
              <a:rPr lang="en-GB" sz="2000" b="1" dirty="0"/>
              <a:t>. "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Rectangular Callout 3"/>
          <p:cNvSpPr/>
          <p:nvPr/>
        </p:nvSpPr>
        <p:spPr>
          <a:xfrm>
            <a:off x="395536" y="1412776"/>
            <a:ext cx="1800200" cy="936104"/>
          </a:xfrm>
          <a:prstGeom prst="wedgeRectCallout">
            <a:avLst>
              <a:gd name="adj1" fmla="val 124120"/>
              <a:gd name="adj2" fmla="val 90713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Xenophon and the Thebans?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ular Callout 4"/>
          <p:cNvSpPr/>
          <p:nvPr/>
        </p:nvSpPr>
        <p:spPr>
          <a:xfrm>
            <a:off x="107504" y="5877272"/>
            <a:ext cx="1800200" cy="936104"/>
          </a:xfrm>
          <a:prstGeom prst="wedgeRectCallout">
            <a:avLst>
              <a:gd name="adj1" fmla="val 46115"/>
              <a:gd name="adj2" fmla="val -33838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Xenophon’s experience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Rectangular Callout 5"/>
          <p:cNvSpPr/>
          <p:nvPr/>
        </p:nvSpPr>
        <p:spPr>
          <a:xfrm>
            <a:off x="4644008" y="1412776"/>
            <a:ext cx="1800200" cy="936104"/>
          </a:xfrm>
          <a:prstGeom prst="wedgeRectCallout">
            <a:avLst>
              <a:gd name="adj1" fmla="val 19508"/>
              <a:gd name="adj2" fmla="val 19420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Common or uncommon?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Rectangular Callout 6"/>
          <p:cNvSpPr/>
          <p:nvPr/>
        </p:nvSpPr>
        <p:spPr>
          <a:xfrm>
            <a:off x="2699792" y="5401580"/>
            <a:ext cx="1800200" cy="936104"/>
          </a:xfrm>
          <a:prstGeom prst="wedgeRectCallout">
            <a:avLst>
              <a:gd name="adj1" fmla="val 8019"/>
              <a:gd name="adj2" fmla="val -15232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Long on campaign?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ular Callout 7"/>
          <p:cNvSpPr/>
          <p:nvPr/>
        </p:nvSpPr>
        <p:spPr>
          <a:xfrm>
            <a:off x="5220072" y="5805264"/>
            <a:ext cx="1800200" cy="936104"/>
          </a:xfrm>
          <a:prstGeom prst="wedgeRectCallout">
            <a:avLst>
              <a:gd name="adj1" fmla="val 25555"/>
              <a:gd name="adj2" fmla="val -158143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WHY?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12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7.5.20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464496"/>
          </a:xfrm>
        </p:spPr>
        <p:txBody>
          <a:bodyPr/>
          <a:lstStyle/>
          <a:p>
            <a:r>
              <a:rPr lang="en-GB" dirty="0"/>
              <a:t> For at the time when he gave them the last order to make ready, saying that there would be a battle, the horsemen </a:t>
            </a:r>
            <a:r>
              <a:rPr lang="en-GB" dirty="0">
                <a:solidFill>
                  <a:srgbClr val="FF0000"/>
                </a:solidFill>
              </a:rPr>
              <a:t>eagerly whitened their helmets </a:t>
            </a:r>
            <a:r>
              <a:rPr lang="en-GB" dirty="0"/>
              <a:t>at his command, the hoplites of the Arcadians </a:t>
            </a:r>
            <a:r>
              <a:rPr lang="en-GB" dirty="0">
                <a:solidFill>
                  <a:srgbClr val="FF0000"/>
                </a:solidFill>
              </a:rPr>
              <a:t>painted </a:t>
            </a:r>
            <a:r>
              <a:rPr lang="en-GB" dirty="0" smtClean="0">
                <a:solidFill>
                  <a:srgbClr val="FF0000"/>
                </a:solidFill>
              </a:rPr>
              <a:t>clubs</a:t>
            </a:r>
            <a:r>
              <a:rPr lang="en-GB" baseline="30000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upon </a:t>
            </a:r>
            <a:r>
              <a:rPr lang="en-GB" dirty="0">
                <a:solidFill>
                  <a:srgbClr val="FF0000"/>
                </a:solidFill>
              </a:rPr>
              <a:t>their shields, as though they were Thebans</a:t>
            </a:r>
            <a:r>
              <a:rPr lang="en-GB" dirty="0"/>
              <a:t>, and all alike sharpened their spears and daggers and </a:t>
            </a:r>
            <a:r>
              <a:rPr lang="en-GB" dirty="0">
                <a:solidFill>
                  <a:srgbClr val="FF0000"/>
                </a:solidFill>
              </a:rPr>
              <a:t>burnished their shields</a:t>
            </a:r>
            <a:r>
              <a:rPr lang="en-GB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526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7.5.21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But when he had led them forth, thus made ready, it is worth while again to note what he did. In the first place, as was natural, </a:t>
            </a:r>
            <a:r>
              <a:rPr lang="en-GB" dirty="0">
                <a:solidFill>
                  <a:srgbClr val="FF0000"/>
                </a:solidFill>
              </a:rPr>
              <a:t>he formed them in line of battle</a:t>
            </a:r>
            <a:r>
              <a:rPr lang="en-GB" dirty="0"/>
              <a:t>. And by doing this he seemed to make it clear that he was preparing for an engagement; but when his army had been drawn up as he wished it to be, </a:t>
            </a:r>
            <a:r>
              <a:rPr lang="en-GB" dirty="0">
                <a:solidFill>
                  <a:srgbClr val="FF0000"/>
                </a:solidFill>
              </a:rPr>
              <a:t>he did not advance by the shortest route towards the enemy</a:t>
            </a:r>
            <a:r>
              <a:rPr lang="en-GB" dirty="0"/>
              <a:t>, but led the way towards the mountains which lie to the westward and over against </a:t>
            </a:r>
            <a:r>
              <a:rPr lang="en-GB" dirty="0" err="1"/>
              <a:t>Tegea</a:t>
            </a:r>
            <a:r>
              <a:rPr lang="en-GB" dirty="0"/>
              <a:t>, </a:t>
            </a:r>
            <a:r>
              <a:rPr lang="en-GB" dirty="0">
                <a:solidFill>
                  <a:srgbClr val="FF0000"/>
                </a:solidFill>
              </a:rPr>
              <a:t>so that he gave the enemy the impression that he would not join battle on that day</a:t>
            </a:r>
            <a:r>
              <a:rPr lang="en-GB" dirty="0"/>
              <a:t>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21446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7.5.22 (I)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as soon as he had arrived at the mountain, and when </a:t>
            </a:r>
            <a:r>
              <a:rPr lang="en-GB" dirty="0">
                <a:solidFill>
                  <a:srgbClr val="FF0000"/>
                </a:solidFill>
              </a:rPr>
              <a:t>his battle line had been extended to its full length</a:t>
            </a:r>
            <a:r>
              <a:rPr lang="en-GB" dirty="0"/>
              <a:t>, he grounded arms at the foot of the heights, so that he </a:t>
            </a:r>
            <a:r>
              <a:rPr lang="en-GB" dirty="0">
                <a:solidFill>
                  <a:srgbClr val="FF0000"/>
                </a:solidFill>
              </a:rPr>
              <a:t>seemed like one who was encamping</a:t>
            </a:r>
            <a:r>
              <a:rPr lang="en-GB" dirty="0"/>
              <a:t>. And by so doing he caused among most of the enemy </a:t>
            </a:r>
            <a:r>
              <a:rPr lang="en-GB" dirty="0">
                <a:solidFill>
                  <a:srgbClr val="FF0000"/>
                </a:solidFill>
              </a:rPr>
              <a:t>a relaxation of their mental readiness for fighting</a:t>
            </a:r>
            <a:r>
              <a:rPr lang="en-GB" dirty="0"/>
              <a:t>, and likewise a relaxation of their readiness as regards their array for battle.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54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7.5.22 (II)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was not until he had </a:t>
            </a:r>
            <a:r>
              <a:rPr lang="en-GB" dirty="0" smtClean="0"/>
              <a:t>moved</a:t>
            </a:r>
            <a:r>
              <a:rPr lang="en-GB" dirty="0"/>
              <a:t> along successive </a:t>
            </a:r>
            <a:r>
              <a:rPr lang="en-GB" dirty="0" smtClean="0"/>
              <a:t>companies </a:t>
            </a:r>
            <a:r>
              <a:rPr lang="en-GB" dirty="0"/>
              <a:t>to the wing where he was stationed, and had </a:t>
            </a:r>
            <a:r>
              <a:rPr lang="en-GB" dirty="0">
                <a:solidFill>
                  <a:srgbClr val="FF0000"/>
                </a:solidFill>
              </a:rPr>
              <a:t>wheeled them into line </a:t>
            </a:r>
            <a:r>
              <a:rPr lang="en-GB" dirty="0"/>
              <a:t>thus strengthening the </a:t>
            </a:r>
            <a:r>
              <a:rPr lang="en-GB" dirty="0">
                <a:solidFill>
                  <a:srgbClr val="FF0000"/>
                </a:solidFill>
              </a:rPr>
              <a:t>mass formation of this </a:t>
            </a:r>
            <a:r>
              <a:rPr lang="en-GB" dirty="0" smtClean="0">
                <a:solidFill>
                  <a:srgbClr val="FF0000"/>
                </a:solidFill>
              </a:rPr>
              <a:t>wing</a:t>
            </a:r>
            <a:r>
              <a:rPr lang="en-GB" dirty="0" smtClean="0"/>
              <a:t>,</a:t>
            </a:r>
            <a:r>
              <a:rPr lang="en-GB" dirty="0"/>
              <a:t> that he gave the order to take up arms and </a:t>
            </a:r>
            <a:r>
              <a:rPr lang="en-GB" dirty="0">
                <a:solidFill>
                  <a:srgbClr val="FF0000"/>
                </a:solidFill>
              </a:rPr>
              <a:t>led the advance</a:t>
            </a:r>
            <a:r>
              <a:rPr lang="en-GB" dirty="0"/>
              <a:t>; and his troops followed. Now as soon as the enemy saw them unexpectedly approaching, no one among them was able to keep quiet, </a:t>
            </a:r>
            <a:r>
              <a:rPr lang="en-GB" dirty="0">
                <a:solidFill>
                  <a:srgbClr val="FF0000"/>
                </a:solidFill>
              </a:rPr>
              <a:t>but some began running to their posts, others forming into line, others bridling horses, and others putting on breast-plates</a:t>
            </a:r>
            <a:r>
              <a:rPr lang="en-GB" dirty="0"/>
              <a:t>, while all were like men who were about to suffer, rather </a:t>
            </a:r>
            <a:r>
              <a:rPr lang="en-GB" dirty="0" smtClean="0"/>
              <a:t>than </a:t>
            </a:r>
            <a:r>
              <a:rPr lang="en-GB" dirty="0"/>
              <a:t>to inflict, harm.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8873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7.5.23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Meanwhile Epaminondas led forward </a:t>
            </a:r>
            <a:r>
              <a:rPr lang="en-GB" dirty="0">
                <a:solidFill>
                  <a:srgbClr val="FF0000"/>
                </a:solidFill>
              </a:rPr>
              <a:t>his army prow on, like a trireme</a:t>
            </a:r>
            <a:r>
              <a:rPr lang="en-GB" dirty="0"/>
              <a:t>, believing that if he could strike </a:t>
            </a:r>
            <a:r>
              <a:rPr lang="en-GB" dirty="0">
                <a:solidFill>
                  <a:srgbClr val="FF0000"/>
                </a:solidFill>
              </a:rPr>
              <a:t>and cut through anywhere</a:t>
            </a:r>
            <a:r>
              <a:rPr lang="en-GB" dirty="0"/>
              <a:t>, he would destroy the entire army of his adversaries. For he was preparing </a:t>
            </a:r>
            <a:r>
              <a:rPr lang="en-GB" dirty="0">
                <a:solidFill>
                  <a:srgbClr val="FF0000"/>
                </a:solidFill>
              </a:rPr>
              <a:t>to make the contest with the strongest part of his force</a:t>
            </a:r>
            <a:r>
              <a:rPr lang="en-GB" dirty="0"/>
              <a:t>, and the </a:t>
            </a:r>
            <a:r>
              <a:rPr lang="en-GB" dirty="0">
                <a:solidFill>
                  <a:srgbClr val="FF0000"/>
                </a:solidFill>
              </a:rPr>
              <a:t>weakest part he had stationed far back</a:t>
            </a:r>
            <a:r>
              <a:rPr lang="en-GB" dirty="0"/>
              <a:t>, knowing that if defeated it would cause discouragement to the troops who were with him and give courage to the enemy.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3670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7.5.23-4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Again, </a:t>
            </a:r>
            <a:r>
              <a:rPr lang="en-GB" dirty="0">
                <a:solidFill>
                  <a:srgbClr val="FF0000"/>
                </a:solidFill>
              </a:rPr>
              <a:t>while the enemy had formed their horsemen like a phalanx of hoplites</a:t>
            </a:r>
            <a:r>
              <a:rPr lang="en-GB" dirty="0"/>
              <a:t>, — six deep and without intermingled foot soldiers, </a:t>
            </a:r>
            <a:r>
              <a:rPr lang="en-GB" dirty="0"/>
              <a:t>Epaminondas on the other hand </a:t>
            </a:r>
            <a:r>
              <a:rPr lang="en-GB" dirty="0" smtClean="0"/>
              <a:t>had </a:t>
            </a:r>
            <a:r>
              <a:rPr lang="en-GB" dirty="0"/>
              <a:t>made a </a:t>
            </a:r>
            <a:r>
              <a:rPr lang="en-GB" dirty="0">
                <a:solidFill>
                  <a:srgbClr val="FF0000"/>
                </a:solidFill>
              </a:rPr>
              <a:t>strong column of his cavalry, also, and had mingled foot soldiers among them</a:t>
            </a:r>
            <a:r>
              <a:rPr lang="en-GB" dirty="0"/>
              <a:t>, believing that when he cut through the enemy's cavalry, he would have defeated the entire opposing army; </a:t>
            </a:r>
            <a:r>
              <a:rPr lang="en-GB" dirty="0">
                <a:solidFill>
                  <a:srgbClr val="FF0000"/>
                </a:solidFill>
              </a:rPr>
              <a:t>for it is very hard to find men who will stand firm when they see any of their own side in flight</a:t>
            </a:r>
            <a:r>
              <a:rPr lang="en-GB" dirty="0"/>
              <a:t>. And in order to prevent the Athenians on the left wing from coming to </a:t>
            </a:r>
            <a:r>
              <a:rPr lang="en-GB" dirty="0" smtClean="0"/>
              <a:t>the</a:t>
            </a:r>
            <a:r>
              <a:rPr lang="en-GB" dirty="0"/>
              <a:t> aid of those who were posted next to them, </a:t>
            </a:r>
            <a:r>
              <a:rPr lang="en-GB" dirty="0">
                <a:solidFill>
                  <a:srgbClr val="FF0000"/>
                </a:solidFill>
              </a:rPr>
              <a:t>he </a:t>
            </a:r>
            <a:r>
              <a:rPr lang="en-GB" dirty="0" smtClean="0">
                <a:solidFill>
                  <a:srgbClr val="FF0000"/>
                </a:solidFill>
              </a:rPr>
              <a:t>stationed </a:t>
            </a:r>
            <a:r>
              <a:rPr lang="en-GB" dirty="0">
                <a:solidFill>
                  <a:srgbClr val="FF0000"/>
                </a:solidFill>
              </a:rPr>
              <a:t>both horsemen and hoplites upon some hills over against them</a:t>
            </a:r>
            <a:r>
              <a:rPr lang="en-GB" dirty="0"/>
              <a:t>, desiring to create in them the fear that if they proceeded to give aid</a:t>
            </a:r>
            <a:r>
              <a:rPr lang="en-GB" dirty="0">
                <a:solidFill>
                  <a:srgbClr val="FF0000"/>
                </a:solidFill>
              </a:rPr>
              <a:t>, these troops would fall upon them from behind.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83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7.5.24-5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Thus, then, he made his attack, and he was not disappointed of his hope; for by gaining the mastery at the point where he struck</a:t>
            </a:r>
            <a:r>
              <a:rPr lang="en-GB" dirty="0">
                <a:solidFill>
                  <a:srgbClr val="FF0000"/>
                </a:solidFill>
              </a:rPr>
              <a:t>, he caused the entire army of his adversaries to flee</a:t>
            </a:r>
            <a:r>
              <a:rPr lang="en-GB" dirty="0"/>
              <a:t>. [25] When, however, </a:t>
            </a:r>
            <a:r>
              <a:rPr lang="en-GB" dirty="0">
                <a:solidFill>
                  <a:srgbClr val="FF0000"/>
                </a:solidFill>
              </a:rPr>
              <a:t>he had himself fallen, those who were left proved unable to take full advantage thereafter even of the victory</a:t>
            </a:r>
            <a:r>
              <a:rPr lang="en-GB" dirty="0"/>
              <a:t>; but although the opposing phalanx had fled before them, their hoplites did not kill a single man or advance beyond the spot where the collision had taken place; and although the cavalry also had fled before them, </a:t>
            </a:r>
            <a:r>
              <a:rPr lang="en-GB" dirty="0">
                <a:solidFill>
                  <a:srgbClr val="FF0000"/>
                </a:solidFill>
              </a:rPr>
              <a:t>their cavalry in like manner did not pursue and kill either horsemen or hoplites</a:t>
            </a:r>
            <a:r>
              <a:rPr lang="en-GB" dirty="0"/>
              <a:t>, but slipped back timorously, like beaten men, through the lines of the flying enemy.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780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7.5.26-7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Furthermore, while </a:t>
            </a:r>
            <a:r>
              <a:rPr lang="en-GB" dirty="0">
                <a:solidFill>
                  <a:srgbClr val="FF0000"/>
                </a:solidFill>
              </a:rPr>
              <a:t>the intermingled footmen and the </a:t>
            </a:r>
            <a:r>
              <a:rPr lang="en-GB" dirty="0" err="1">
                <a:solidFill>
                  <a:srgbClr val="FF0000"/>
                </a:solidFill>
              </a:rPr>
              <a:t>peltasts</a:t>
            </a:r>
            <a:r>
              <a:rPr lang="en-GB" dirty="0"/>
              <a:t>, who had shared in the victory of the cavalry, </a:t>
            </a:r>
            <a:r>
              <a:rPr lang="en-GB" dirty="0">
                <a:solidFill>
                  <a:srgbClr val="FF0000"/>
                </a:solidFill>
              </a:rPr>
              <a:t>did make their way like victors to the region of the enemy's left wing, most of them were there slain by the Athenians</a:t>
            </a:r>
            <a:r>
              <a:rPr lang="en-GB" dirty="0"/>
              <a:t>. </a:t>
            </a:r>
            <a:r>
              <a:rPr lang="en-GB" dirty="0" smtClean="0"/>
              <a:t>When </a:t>
            </a:r>
            <a:r>
              <a:rPr lang="en-GB" dirty="0"/>
              <a:t>these things had taken place, the opposite of what all men believed would happen was brought to pass. For since well-nigh all the people of Greece had come together and formed themselves in opposing lines, there was no one who did not suppose that if a battle were fought, those who proved victorious would be the rulers and those who were defeated would be their subjects; but the deity so ordered it that both </a:t>
            </a:r>
            <a:r>
              <a:rPr lang="en-GB" dirty="0">
                <a:solidFill>
                  <a:srgbClr val="FF0000"/>
                </a:solidFill>
              </a:rPr>
              <a:t>parties set up a trophy as though victorious </a:t>
            </a:r>
            <a:r>
              <a:rPr lang="en-GB" dirty="0"/>
              <a:t>and neither tried to hinder those who </a:t>
            </a:r>
            <a:r>
              <a:rPr lang="en-GB" dirty="0" smtClean="0"/>
              <a:t>set</a:t>
            </a:r>
            <a:r>
              <a:rPr lang="en-GB" dirty="0"/>
              <a:t> them up, </a:t>
            </a:r>
            <a:r>
              <a:rPr lang="en-GB" dirty="0">
                <a:solidFill>
                  <a:srgbClr val="FF0000"/>
                </a:solidFill>
              </a:rPr>
              <a:t>that both gave back the dead under a truce as though victorious, and both received back their dead under a truce as though defeated</a:t>
            </a:r>
            <a:r>
              <a:rPr lang="en-GB" dirty="0"/>
              <a:t>, and that while each party claimed to be victorious, [27] neither was found to be any better off, as regards either additional territory, or city, or sway, than before the battle took place; but there was even more confusion and disorder in Greece after the battle than before.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06561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136</TotalTime>
  <Words>798</Words>
  <Application>Microsoft Office PowerPoint</Application>
  <PresentationFormat>On-screen Show (4:3)</PresentationFormat>
  <Paragraphs>33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Clarity</vt:lpstr>
      <vt:lpstr>Armies and navies</vt:lpstr>
      <vt:lpstr>Introduction</vt:lpstr>
      <vt:lpstr>Basics </vt:lpstr>
      <vt:lpstr>7.5.19</vt:lpstr>
      <vt:lpstr>7.5.20</vt:lpstr>
      <vt:lpstr>7.5.21</vt:lpstr>
      <vt:lpstr>7.5.22 (I)</vt:lpstr>
      <vt:lpstr>7.5.22 (II)</vt:lpstr>
      <vt:lpstr>7.5.23</vt:lpstr>
      <vt:lpstr>7.5.23-4</vt:lpstr>
      <vt:lpstr>7.5.24-5</vt:lpstr>
      <vt:lpstr>7.5.26-7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Armies and navies</dc:title>
  <dc:creator>Errietta Bissa</dc:creator>
  <cp:lastModifiedBy>Errietta Bissa</cp:lastModifiedBy>
  <cp:revision>15</cp:revision>
  <dcterms:created xsi:type="dcterms:W3CDTF">2013-08-22T10:12:16Z</dcterms:created>
  <dcterms:modified xsi:type="dcterms:W3CDTF">2013-08-22T12:28:43Z</dcterms:modified>
</cp:coreProperties>
</file>