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452" r:id="rId5"/>
    <p:sldId id="455" r:id="rId6"/>
    <p:sldId id="467" r:id="rId7"/>
    <p:sldId id="470" r:id="rId8"/>
    <p:sldId id="471" r:id="rId9"/>
    <p:sldId id="493" r:id="rId10"/>
    <p:sldId id="492" r:id="rId11"/>
    <p:sldId id="472" r:id="rId12"/>
    <p:sldId id="473" r:id="rId13"/>
    <p:sldId id="476" r:id="rId14"/>
    <p:sldId id="477" r:id="rId15"/>
    <p:sldId id="478" r:id="rId16"/>
    <p:sldId id="479" r:id="rId17"/>
    <p:sldId id="483" r:id="rId18"/>
    <p:sldId id="484" r:id="rId19"/>
    <p:sldId id="485" r:id="rId20"/>
    <p:sldId id="990" r:id="rId21"/>
    <p:sldId id="1028" r:id="rId22"/>
    <p:sldId id="1037" r:id="rId23"/>
    <p:sldId id="285" r:id="rId24"/>
    <p:sldId id="343" r:id="rId25"/>
    <p:sldId id="344" r:id="rId26"/>
    <p:sldId id="384" r:id="rId27"/>
    <p:sldId id="1023" r:id="rId28"/>
    <p:sldId id="1033" r:id="rId29"/>
    <p:sldId id="1034" r:id="rId30"/>
    <p:sldId id="1035" r:id="rId31"/>
    <p:sldId id="933" r:id="rId32"/>
    <p:sldId id="930" r:id="rId33"/>
    <p:sldId id="931" r:id="rId34"/>
    <p:sldId id="927" r:id="rId35"/>
    <p:sldId id="926" r:id="rId36"/>
    <p:sldId id="936" r:id="rId37"/>
    <p:sldId id="976" r:id="rId38"/>
    <p:sldId id="977" r:id="rId39"/>
    <p:sldId id="938" r:id="rId40"/>
    <p:sldId id="939" r:id="rId41"/>
    <p:sldId id="941" r:id="rId42"/>
    <p:sldId id="985" r:id="rId43"/>
    <p:sldId id="978" r:id="rId44"/>
    <p:sldId id="979" r:id="rId45"/>
    <p:sldId id="942" r:id="rId46"/>
    <p:sldId id="980" r:id="rId47"/>
    <p:sldId id="981" r:id="rId48"/>
    <p:sldId id="945" r:id="rId49"/>
    <p:sldId id="946" r:id="rId50"/>
    <p:sldId id="972" r:id="rId51"/>
    <p:sldId id="973" r:id="rId52"/>
    <p:sldId id="974" r:id="rId53"/>
    <p:sldId id="982" r:id="rId54"/>
    <p:sldId id="1038" r:id="rId55"/>
    <p:sldId id="1039" r:id="rId56"/>
    <p:sldId id="970"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A2D015-84E1-C915-07FD-C8584DD16DCB}" v="81" dt="2026-02-03T20:25:21.772"/>
    <p1510:client id="{D5EACC5E-49A7-8B6B-17C5-7525C1B68D19}" v="20" dt="2026-02-03T21:30:24.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S::h.hussain@uwtsd.ac.uk::13caa6ac-9b40-4889-b031-a06d1854f9c6" providerId="AD" clId="Web-{D5EACC5E-49A7-8B6B-17C5-7525C1B68D19}"/>
    <pc:docChg chg="delSld modSld">
      <pc:chgData name="Hamdi Hussain" userId="S::h.hussain@uwtsd.ac.uk::13caa6ac-9b40-4889-b031-a06d1854f9c6" providerId="AD" clId="Web-{D5EACC5E-49A7-8B6B-17C5-7525C1B68D19}" dt="2026-02-03T21:30:24.677" v="15" actId="20577"/>
      <pc:docMkLst>
        <pc:docMk/>
      </pc:docMkLst>
      <pc:sldChg chg="modSp">
        <pc:chgData name="Hamdi Hussain" userId="S::h.hussain@uwtsd.ac.uk::13caa6ac-9b40-4889-b031-a06d1854f9c6" providerId="AD" clId="Web-{D5EACC5E-49A7-8B6B-17C5-7525C1B68D19}" dt="2026-02-03T20:49:32.883" v="1" actId="20577"/>
        <pc:sldMkLst>
          <pc:docMk/>
          <pc:sldMk cId="3942005549" sldId="452"/>
        </pc:sldMkLst>
        <pc:spChg chg="mod">
          <ac:chgData name="Hamdi Hussain" userId="S::h.hussain@uwtsd.ac.uk::13caa6ac-9b40-4889-b031-a06d1854f9c6" providerId="AD" clId="Web-{D5EACC5E-49A7-8B6B-17C5-7525C1B68D19}" dt="2026-02-03T20:49:32.883" v="1" actId="20577"/>
          <ac:spMkLst>
            <pc:docMk/>
            <pc:sldMk cId="3942005549" sldId="452"/>
            <ac:spMk id="5" creationId="{ADFE276F-6869-41C6-B887-3EC4A210430D}"/>
          </ac:spMkLst>
        </pc:spChg>
      </pc:sldChg>
      <pc:sldChg chg="modSp">
        <pc:chgData name="Hamdi Hussain" userId="S::h.hussain@uwtsd.ac.uk::13caa6ac-9b40-4889-b031-a06d1854f9c6" providerId="AD" clId="Web-{D5EACC5E-49A7-8B6B-17C5-7525C1B68D19}" dt="2026-02-03T21:29:53.411" v="11" actId="20577"/>
        <pc:sldMkLst>
          <pc:docMk/>
          <pc:sldMk cId="788835487" sldId="455"/>
        </pc:sldMkLst>
        <pc:spChg chg="mod">
          <ac:chgData name="Hamdi Hussain" userId="S::h.hussain@uwtsd.ac.uk::13caa6ac-9b40-4889-b031-a06d1854f9c6" providerId="AD" clId="Web-{D5EACC5E-49A7-8B6B-17C5-7525C1B68D19}" dt="2026-02-03T21:29:53.411" v="11" actId="20577"/>
          <ac:spMkLst>
            <pc:docMk/>
            <pc:sldMk cId="788835487" sldId="455"/>
            <ac:spMk id="3" creationId="{D73F3CBE-229D-3156-8C8A-CDCAAB71A2DB}"/>
          </ac:spMkLst>
        </pc:spChg>
      </pc:sldChg>
      <pc:sldChg chg="modSp">
        <pc:chgData name="Hamdi Hussain" userId="S::h.hussain@uwtsd.ac.uk::13caa6ac-9b40-4889-b031-a06d1854f9c6" providerId="AD" clId="Web-{D5EACC5E-49A7-8B6B-17C5-7525C1B68D19}" dt="2026-02-03T21:30:24.677" v="15" actId="20577"/>
        <pc:sldMkLst>
          <pc:docMk/>
          <pc:sldMk cId="1784728018" sldId="467"/>
        </pc:sldMkLst>
        <pc:spChg chg="mod">
          <ac:chgData name="Hamdi Hussain" userId="S::h.hussain@uwtsd.ac.uk::13caa6ac-9b40-4889-b031-a06d1854f9c6" providerId="AD" clId="Web-{D5EACC5E-49A7-8B6B-17C5-7525C1B68D19}" dt="2026-02-03T21:30:24.677" v="15" actId="20577"/>
          <ac:spMkLst>
            <pc:docMk/>
            <pc:sldMk cId="1784728018" sldId="467"/>
            <ac:spMk id="2" creationId="{23BF73D7-CB47-77CE-BC59-6E4A359E1DA6}"/>
          </ac:spMkLst>
        </pc:spChg>
        <pc:spChg chg="mod">
          <ac:chgData name="Hamdi Hussain" userId="S::h.hussain@uwtsd.ac.uk::13caa6ac-9b40-4889-b031-a06d1854f9c6" providerId="AD" clId="Web-{D5EACC5E-49A7-8B6B-17C5-7525C1B68D19}" dt="2026-02-03T21:30:05.723" v="12" actId="20577"/>
          <ac:spMkLst>
            <pc:docMk/>
            <pc:sldMk cId="1784728018" sldId="467"/>
            <ac:spMk id="3" creationId="{35E1E4E0-7BCB-1CF9-0CC1-B607F1F2FC30}"/>
          </ac:spMkLst>
        </pc:spChg>
      </pc:sldChg>
      <pc:sldChg chg="modSp">
        <pc:chgData name="Hamdi Hussain" userId="S::h.hussain@uwtsd.ac.uk::13caa6ac-9b40-4889-b031-a06d1854f9c6" providerId="AD" clId="Web-{D5EACC5E-49A7-8B6B-17C5-7525C1B68D19}" dt="2026-02-03T21:29:32.363" v="8" actId="20577"/>
        <pc:sldMkLst>
          <pc:docMk/>
          <pc:sldMk cId="2615603803" sldId="970"/>
        </pc:sldMkLst>
        <pc:spChg chg="mod">
          <ac:chgData name="Hamdi Hussain" userId="S::h.hussain@uwtsd.ac.uk::13caa6ac-9b40-4889-b031-a06d1854f9c6" providerId="AD" clId="Web-{D5EACC5E-49A7-8B6B-17C5-7525C1B68D19}" dt="2026-02-03T21:29:32.363" v="8" actId="20577"/>
          <ac:spMkLst>
            <pc:docMk/>
            <pc:sldMk cId="2615603803" sldId="970"/>
            <ac:spMk id="3" creationId="{9E6CDD40-3FFF-294B-0205-583702529741}"/>
          </ac:spMkLst>
        </pc:spChg>
      </pc:sldChg>
      <pc:sldChg chg="del">
        <pc:chgData name="Hamdi Hussain" userId="S::h.hussain@uwtsd.ac.uk::13caa6ac-9b40-4889-b031-a06d1854f9c6" providerId="AD" clId="Web-{D5EACC5E-49A7-8B6B-17C5-7525C1B68D19}" dt="2026-02-03T21:29:34.129" v="9"/>
        <pc:sldMkLst>
          <pc:docMk/>
          <pc:sldMk cId="2269801834" sldId="1032"/>
        </pc:sldMkLst>
      </pc:sldChg>
      <pc:sldChg chg="modSp">
        <pc:chgData name="Hamdi Hussain" userId="S::h.hussain@uwtsd.ac.uk::13caa6ac-9b40-4889-b031-a06d1854f9c6" providerId="AD" clId="Web-{D5EACC5E-49A7-8B6B-17C5-7525C1B68D19}" dt="2026-02-03T21:28:26.407" v="2" actId="20577"/>
        <pc:sldMkLst>
          <pc:docMk/>
          <pc:sldMk cId="2030758627" sldId="1038"/>
        </pc:sldMkLst>
        <pc:spChg chg="mod">
          <ac:chgData name="Hamdi Hussain" userId="S::h.hussain@uwtsd.ac.uk::13caa6ac-9b40-4889-b031-a06d1854f9c6" providerId="AD" clId="Web-{D5EACC5E-49A7-8B6B-17C5-7525C1B68D19}" dt="2026-02-03T21:28:26.407" v="2" actId="20577"/>
          <ac:spMkLst>
            <pc:docMk/>
            <pc:sldMk cId="2030758627" sldId="1038"/>
            <ac:spMk id="3" creationId="{C9F1A004-09D0-8EA1-AFE1-19B80B7896BE}"/>
          </ac:spMkLst>
        </pc:spChg>
      </pc:sldChg>
    </pc:docChg>
  </pc:docChgLst>
  <pc:docChgLst>
    <pc:chgData name="Hamdi Hussain" userId="S::h.hussain@uwtsd.ac.uk::13caa6ac-9b40-4889-b031-a06d1854f9c6" providerId="AD" clId="Web-{89A2D015-84E1-C915-07FD-C8584DD16DCB}"/>
    <pc:docChg chg="addSld delSld modSld sldOrd">
      <pc:chgData name="Hamdi Hussain" userId="S::h.hussain@uwtsd.ac.uk::13caa6ac-9b40-4889-b031-a06d1854f9c6" providerId="AD" clId="Web-{89A2D015-84E1-C915-07FD-C8584DD16DCB}" dt="2026-02-03T20:25:20.694" v="80" actId="20577"/>
      <pc:docMkLst>
        <pc:docMk/>
      </pc:docMkLst>
      <pc:sldChg chg="del">
        <pc:chgData name="Hamdi Hussain" userId="S::h.hussain@uwtsd.ac.uk::13caa6ac-9b40-4889-b031-a06d1854f9c6" providerId="AD" clId="Web-{89A2D015-84E1-C915-07FD-C8584DD16DCB}" dt="2026-02-03T20:06:59.676" v="44"/>
        <pc:sldMkLst>
          <pc:docMk/>
          <pc:sldMk cId="0" sldId="340"/>
        </pc:sldMkLst>
      </pc:sldChg>
      <pc:sldChg chg="modSp del">
        <pc:chgData name="Hamdi Hussain" userId="S::h.hussain@uwtsd.ac.uk::13caa6ac-9b40-4889-b031-a06d1854f9c6" providerId="AD" clId="Web-{89A2D015-84E1-C915-07FD-C8584DD16DCB}" dt="2026-02-03T20:02:06.212" v="43"/>
        <pc:sldMkLst>
          <pc:docMk/>
          <pc:sldMk cId="0" sldId="379"/>
        </pc:sldMkLst>
        <pc:spChg chg="mod">
          <ac:chgData name="Hamdi Hussain" userId="S::h.hussain@uwtsd.ac.uk::13caa6ac-9b40-4889-b031-a06d1854f9c6" providerId="AD" clId="Web-{89A2D015-84E1-C915-07FD-C8584DD16DCB}" dt="2026-02-03T20:01:57.133" v="41" actId="20577"/>
          <ac:spMkLst>
            <pc:docMk/>
            <pc:sldMk cId="0" sldId="379"/>
            <ac:spMk id="29698" creationId="{E0F67C2A-7B07-37E0-A320-A404AD4BBFCD}"/>
          </ac:spMkLst>
        </pc:spChg>
      </pc:sldChg>
      <pc:sldChg chg="del">
        <pc:chgData name="Hamdi Hussain" userId="S::h.hussain@uwtsd.ac.uk::13caa6ac-9b40-4889-b031-a06d1854f9c6" providerId="AD" clId="Web-{89A2D015-84E1-C915-07FD-C8584DD16DCB}" dt="2026-02-03T20:02:05.227" v="42"/>
        <pc:sldMkLst>
          <pc:docMk/>
          <pc:sldMk cId="0" sldId="380"/>
        </pc:sldMkLst>
      </pc:sldChg>
      <pc:sldChg chg="modSp">
        <pc:chgData name="Hamdi Hussain" userId="S::h.hussain@uwtsd.ac.uk::13caa6ac-9b40-4889-b031-a06d1854f9c6" providerId="AD" clId="Web-{89A2D015-84E1-C915-07FD-C8584DD16DCB}" dt="2026-02-03T19:55:29.073" v="6" actId="20577"/>
        <pc:sldMkLst>
          <pc:docMk/>
          <pc:sldMk cId="930811034" sldId="483"/>
        </pc:sldMkLst>
        <pc:spChg chg="mod">
          <ac:chgData name="Hamdi Hussain" userId="S::h.hussain@uwtsd.ac.uk::13caa6ac-9b40-4889-b031-a06d1854f9c6" providerId="AD" clId="Web-{89A2D015-84E1-C915-07FD-C8584DD16DCB}" dt="2026-02-03T19:55:29.073" v="6" actId="20577"/>
          <ac:spMkLst>
            <pc:docMk/>
            <pc:sldMk cId="930811034" sldId="483"/>
            <ac:spMk id="2" creationId="{F2E291F9-93E8-91F6-8481-D5AAB8567240}"/>
          </ac:spMkLst>
        </pc:spChg>
      </pc:sldChg>
      <pc:sldChg chg="modSp">
        <pc:chgData name="Hamdi Hussain" userId="S::h.hussain@uwtsd.ac.uk::13caa6ac-9b40-4889-b031-a06d1854f9c6" providerId="AD" clId="Web-{89A2D015-84E1-C915-07FD-C8584DD16DCB}" dt="2026-02-03T19:55:42.010" v="12" actId="20577"/>
        <pc:sldMkLst>
          <pc:docMk/>
          <pc:sldMk cId="3435937084" sldId="484"/>
        </pc:sldMkLst>
        <pc:spChg chg="mod">
          <ac:chgData name="Hamdi Hussain" userId="S::h.hussain@uwtsd.ac.uk::13caa6ac-9b40-4889-b031-a06d1854f9c6" providerId="AD" clId="Web-{89A2D015-84E1-C915-07FD-C8584DD16DCB}" dt="2026-02-03T19:55:42.010" v="12" actId="20577"/>
          <ac:spMkLst>
            <pc:docMk/>
            <pc:sldMk cId="3435937084" sldId="484"/>
            <ac:spMk id="2" creationId="{96B545BC-DD7F-7B10-A94F-1B1F41A30421}"/>
          </ac:spMkLst>
        </pc:spChg>
      </pc:sldChg>
      <pc:sldChg chg="modSp">
        <pc:chgData name="Hamdi Hussain" userId="S::h.hussain@uwtsd.ac.uk::13caa6ac-9b40-4889-b031-a06d1854f9c6" providerId="AD" clId="Web-{89A2D015-84E1-C915-07FD-C8584DD16DCB}" dt="2026-02-03T19:55:50.604" v="17" actId="20577"/>
        <pc:sldMkLst>
          <pc:docMk/>
          <pc:sldMk cId="1169061465" sldId="485"/>
        </pc:sldMkLst>
        <pc:spChg chg="mod">
          <ac:chgData name="Hamdi Hussain" userId="S::h.hussain@uwtsd.ac.uk::13caa6ac-9b40-4889-b031-a06d1854f9c6" providerId="AD" clId="Web-{89A2D015-84E1-C915-07FD-C8584DD16DCB}" dt="2026-02-03T19:55:50.604" v="17" actId="20577"/>
          <ac:spMkLst>
            <pc:docMk/>
            <pc:sldMk cId="1169061465" sldId="485"/>
            <ac:spMk id="2" creationId="{7D759DB4-CCCA-EE95-18AD-EB307F5C12F9}"/>
          </ac:spMkLst>
        </pc:spChg>
      </pc:sldChg>
      <pc:sldChg chg="add del">
        <pc:chgData name="Hamdi Hussain" userId="S::h.hussain@uwtsd.ac.uk::13caa6ac-9b40-4889-b031-a06d1854f9c6" providerId="AD" clId="Web-{89A2D015-84E1-C915-07FD-C8584DD16DCB}" dt="2026-02-03T19:57:46.926" v="24"/>
        <pc:sldMkLst>
          <pc:docMk/>
          <pc:sldMk cId="1632075752" sldId="486"/>
        </pc:sldMkLst>
      </pc:sldChg>
      <pc:sldChg chg="add del">
        <pc:chgData name="Hamdi Hussain" userId="S::h.hussain@uwtsd.ac.uk::13caa6ac-9b40-4889-b031-a06d1854f9c6" providerId="AD" clId="Web-{89A2D015-84E1-C915-07FD-C8584DD16DCB}" dt="2026-02-03T19:57:47.988" v="25"/>
        <pc:sldMkLst>
          <pc:docMk/>
          <pc:sldMk cId="343725275" sldId="487"/>
        </pc:sldMkLst>
      </pc:sldChg>
      <pc:sldChg chg="add del">
        <pc:chgData name="Hamdi Hussain" userId="S::h.hussain@uwtsd.ac.uk::13caa6ac-9b40-4889-b031-a06d1854f9c6" providerId="AD" clId="Web-{89A2D015-84E1-C915-07FD-C8584DD16DCB}" dt="2026-02-03T19:57:48.957" v="26"/>
        <pc:sldMkLst>
          <pc:docMk/>
          <pc:sldMk cId="2070403433" sldId="488"/>
        </pc:sldMkLst>
      </pc:sldChg>
      <pc:sldChg chg="del">
        <pc:chgData name="Hamdi Hussain" userId="S::h.hussain@uwtsd.ac.uk::13caa6ac-9b40-4889-b031-a06d1854f9c6" providerId="AD" clId="Web-{89A2D015-84E1-C915-07FD-C8584DD16DCB}" dt="2026-02-03T19:57:51.582" v="27"/>
        <pc:sldMkLst>
          <pc:docMk/>
          <pc:sldMk cId="719923239" sldId="489"/>
        </pc:sldMkLst>
      </pc:sldChg>
      <pc:sldChg chg="del">
        <pc:chgData name="Hamdi Hussain" userId="S::h.hussain@uwtsd.ac.uk::13caa6ac-9b40-4889-b031-a06d1854f9c6" providerId="AD" clId="Web-{89A2D015-84E1-C915-07FD-C8584DD16DCB}" dt="2026-02-03T20:00:36.035" v="28"/>
        <pc:sldMkLst>
          <pc:docMk/>
          <pc:sldMk cId="1595253218" sldId="490"/>
        </pc:sldMkLst>
      </pc:sldChg>
      <pc:sldChg chg="modSp">
        <pc:chgData name="Hamdi Hussain" userId="S::h.hussain@uwtsd.ac.uk::13caa6ac-9b40-4889-b031-a06d1854f9c6" providerId="AD" clId="Web-{89A2D015-84E1-C915-07FD-C8584DD16DCB}" dt="2026-02-03T20:21:46.985" v="47" actId="20577"/>
        <pc:sldMkLst>
          <pc:docMk/>
          <pc:sldMk cId="4129890763" sldId="946"/>
        </pc:sldMkLst>
        <pc:spChg chg="mod">
          <ac:chgData name="Hamdi Hussain" userId="S::h.hussain@uwtsd.ac.uk::13caa6ac-9b40-4889-b031-a06d1854f9c6" providerId="AD" clId="Web-{89A2D015-84E1-C915-07FD-C8584DD16DCB}" dt="2026-02-03T20:21:46.985" v="47" actId="20577"/>
          <ac:spMkLst>
            <pc:docMk/>
            <pc:sldMk cId="4129890763" sldId="946"/>
            <ac:spMk id="3" creationId="{3C66CFE5-C32A-4F1B-BC7E-A39454E8A5B7}"/>
          </ac:spMkLst>
        </pc:spChg>
      </pc:sldChg>
      <pc:sldChg chg="modSp new">
        <pc:chgData name="Hamdi Hussain" userId="S::h.hussain@uwtsd.ac.uk::13caa6ac-9b40-4889-b031-a06d1854f9c6" providerId="AD" clId="Web-{89A2D015-84E1-C915-07FD-C8584DD16DCB}" dt="2026-02-03T20:25:16.615" v="79" actId="20577"/>
        <pc:sldMkLst>
          <pc:docMk/>
          <pc:sldMk cId="2030758627" sldId="1038"/>
        </pc:sldMkLst>
        <pc:spChg chg="mod">
          <ac:chgData name="Hamdi Hussain" userId="S::h.hussain@uwtsd.ac.uk::13caa6ac-9b40-4889-b031-a06d1854f9c6" providerId="AD" clId="Web-{89A2D015-84E1-C915-07FD-C8584DD16DCB}" dt="2026-02-03T20:25:16.615" v="79" actId="20577"/>
          <ac:spMkLst>
            <pc:docMk/>
            <pc:sldMk cId="2030758627" sldId="1038"/>
            <ac:spMk id="2" creationId="{B353F921-C593-6E8C-3F99-3F5F52BB69AD}"/>
          </ac:spMkLst>
        </pc:spChg>
        <pc:spChg chg="mod">
          <ac:chgData name="Hamdi Hussain" userId="S::h.hussain@uwtsd.ac.uk::13caa6ac-9b40-4889-b031-a06d1854f9c6" providerId="AD" clId="Web-{89A2D015-84E1-C915-07FD-C8584DD16DCB}" dt="2026-02-03T20:24:04.114" v="71" actId="14100"/>
          <ac:spMkLst>
            <pc:docMk/>
            <pc:sldMk cId="2030758627" sldId="1038"/>
            <ac:spMk id="3" creationId="{C9F1A004-09D0-8EA1-AFE1-19B80B7896BE}"/>
          </ac:spMkLst>
        </pc:spChg>
      </pc:sldChg>
      <pc:sldChg chg="modSp new ord">
        <pc:chgData name="Hamdi Hussain" userId="S::h.hussain@uwtsd.ac.uk::13caa6ac-9b40-4889-b031-a06d1854f9c6" providerId="AD" clId="Web-{89A2D015-84E1-C915-07FD-C8584DD16DCB}" dt="2026-02-03T20:25:20.694" v="80" actId="20577"/>
        <pc:sldMkLst>
          <pc:docMk/>
          <pc:sldMk cId="1938026418" sldId="1039"/>
        </pc:sldMkLst>
        <pc:spChg chg="mod">
          <ac:chgData name="Hamdi Hussain" userId="S::h.hussain@uwtsd.ac.uk::13caa6ac-9b40-4889-b031-a06d1854f9c6" providerId="AD" clId="Web-{89A2D015-84E1-C915-07FD-C8584DD16DCB}" dt="2026-02-03T20:25:20.694" v="80" actId="20577"/>
          <ac:spMkLst>
            <pc:docMk/>
            <pc:sldMk cId="1938026418" sldId="1039"/>
            <ac:spMk id="2" creationId="{2ABDF16A-1FA3-9B96-D79A-AA0E41CF78F8}"/>
          </ac:spMkLst>
        </pc:spChg>
        <pc:spChg chg="mod">
          <ac:chgData name="Hamdi Hussain" userId="S::h.hussain@uwtsd.ac.uk::13caa6ac-9b40-4889-b031-a06d1854f9c6" providerId="AD" clId="Web-{89A2D015-84E1-C915-07FD-C8584DD16DCB}" dt="2026-02-03T20:24:48.349" v="76" actId="20577"/>
          <ac:spMkLst>
            <pc:docMk/>
            <pc:sldMk cId="1938026418" sldId="1039"/>
            <ac:spMk id="3" creationId="{E9EFE76F-1E82-8580-9091-11EA1B1A561C}"/>
          </ac:spMkLst>
        </pc:spChg>
      </pc:sldChg>
    </pc:docChg>
  </pc:docChgLst>
  <pc:docChgLst>
    <pc:chgData name="Hamdi Hussain" userId="13caa6ac-9b40-4889-b031-a06d1854f9c6" providerId="ADAL" clId="{237778FF-BA7F-4DDE-A1CB-80EBD1D7595B}"/>
    <pc:docChg chg="modSld">
      <pc:chgData name="Hamdi Hussain" userId="13caa6ac-9b40-4889-b031-a06d1854f9c6" providerId="ADAL" clId="{237778FF-BA7F-4DDE-A1CB-80EBD1D7595B}" dt="2026-02-03T14:08:39.788" v="1" actId="1076"/>
      <pc:docMkLst>
        <pc:docMk/>
      </pc:docMkLst>
      <pc:sldChg chg="modSp mod">
        <pc:chgData name="Hamdi Hussain" userId="13caa6ac-9b40-4889-b031-a06d1854f9c6" providerId="ADAL" clId="{237778FF-BA7F-4DDE-A1CB-80EBD1D7595B}" dt="2026-02-03T14:08:39.788" v="1" actId="1076"/>
        <pc:sldMkLst>
          <pc:docMk/>
          <pc:sldMk cId="1169061465" sldId="485"/>
        </pc:sldMkLst>
        <pc:graphicFrameChg chg="mod modGraphic">
          <ac:chgData name="Hamdi Hussain" userId="13caa6ac-9b40-4889-b031-a06d1854f9c6" providerId="ADAL" clId="{237778FF-BA7F-4DDE-A1CB-80EBD1D7595B}" dt="2026-02-03T14:08:39.788" v="1" actId="1076"/>
          <ac:graphicFrameMkLst>
            <pc:docMk/>
            <pc:sldMk cId="1169061465" sldId="485"/>
            <ac:graphicFrameMk id="5" creationId="{DD84ED09-286E-9426-30E3-51C51385F1E2}"/>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PRISMA-P provides a method for writing a</a:t>
            </a:r>
          </a:p>
          <a:p>
            <a:r>
              <a:rPr lang="en-GB"/>
              <a:t>protocol which can be registered with the PROSPERO (International Prospective</a:t>
            </a:r>
          </a:p>
          <a:p>
            <a:r>
              <a:rPr lang="en-GB"/>
              <a:t>Register of Ongoing Systematic Reviews) registry (Gallucci et al. 2018; PRISMA</a:t>
            </a:r>
          </a:p>
          <a:p>
            <a:r>
              <a:rPr lang="en-GB"/>
              <a:t>statement 2020). </a:t>
            </a:r>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91622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27</a:t>
            </a:fld>
            <a:endParaRPr lang="en-GB"/>
          </a:p>
        </p:txBody>
      </p:sp>
    </p:spTree>
    <p:extLst>
      <p:ext uri="{BB962C8B-B14F-4D97-AF65-F5344CB8AC3E}">
        <p14:creationId xmlns:p14="http://schemas.microsoft.com/office/powerpoint/2010/main" val="1183273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https://library.sacredheart.edu/c.php?g=29803&amp;p=185933</a:t>
            </a:r>
          </a:p>
        </p:txBody>
      </p:sp>
      <p:sp>
        <p:nvSpPr>
          <p:cNvPr id="4" name="Slide Number Placeholder 3"/>
          <p:cNvSpPr>
            <a:spLocks noGrp="1"/>
          </p:cNvSpPr>
          <p:nvPr>
            <p:ph type="sldNum" sz="quarter" idx="5"/>
          </p:nvPr>
        </p:nvSpPr>
        <p:spPr/>
        <p:txBody>
          <a:bodyPr/>
          <a:lstStyle/>
          <a:p>
            <a:fld id="{1E44DD5C-AA99-4FF0-A500-F5525681ABE0}" type="slidenum">
              <a:rPr lang="en-GB" smtClean="0"/>
              <a:t>30</a:t>
            </a:fld>
            <a:endParaRPr lang="en-GB"/>
          </a:p>
        </p:txBody>
      </p:sp>
    </p:spTree>
    <p:extLst>
      <p:ext uri="{BB962C8B-B14F-4D97-AF65-F5344CB8AC3E}">
        <p14:creationId xmlns:p14="http://schemas.microsoft.com/office/powerpoint/2010/main" val="812861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24173909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scribbr.com/dissertation/result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skillslab.tue.nl/pathtoimg.php?id=172#:~:text=An%20example%20of%20a%20Discussion%20%2F%20Conclusion%20section,of%20psychosocial%20intervention%20in%20improving%20quality%20of%20life" TargetMode="External"/><Relationship Id="rId5" Type="http://schemas.openxmlformats.org/officeDocument/2006/relationships/hyperlink" Target="https://www.phrasebank.manchester.ac.uk/discussing-findings/" TargetMode="External"/><Relationship Id="rId4" Type="http://schemas.openxmlformats.org/officeDocument/2006/relationships/hyperlink" Target="https://www.scribbr.com/dissertation/discu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rPr>
              <a:t>Public Health and Social Care Dissertation</a:t>
            </a:r>
            <a:br>
              <a:rPr lang="en-GB" sz="3600" b="1" i="1" dirty="0">
                <a:solidFill>
                  <a:schemeClr val="bg1"/>
                </a:solidFill>
              </a:rPr>
            </a:br>
            <a:br>
              <a:rPr lang="en-GB" sz="3600" b="1" i="1" dirty="0">
                <a:solidFill>
                  <a:schemeClr val="bg1"/>
                </a:solidFill>
              </a:rPr>
            </a:br>
            <a:r>
              <a:rPr lang="en-GB" sz="3600" b="1" i="1" dirty="0">
                <a:solidFill>
                  <a:schemeClr val="bg1"/>
                </a:solidFill>
              </a:rPr>
              <a:t>Structuring your Dissertation and Thematic Analysis</a:t>
            </a: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lIns="91440" tIns="45720" rIns="91440" bIns="45720" anchor="t">
            <a:spAutoFit/>
          </a:bodyPr>
          <a:lstStyle/>
          <a:p>
            <a:pPr algn="ctr">
              <a:spcBef>
                <a:spcPct val="20000"/>
              </a:spcBef>
              <a:defRPr/>
            </a:pPr>
            <a:r>
              <a:rPr lang="en-GB" sz="2000" b="1">
                <a:solidFill>
                  <a:prstClr val="white"/>
                </a:solidFill>
                <a:latin typeface="Arial"/>
                <a:cs typeface="Arial"/>
              </a:rPr>
              <a:t>Jan 26</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A204-0E1D-9698-A139-F6FED21A5F2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endParaRPr lang="en-GB"/>
          </a:p>
        </p:txBody>
      </p:sp>
      <p:sp>
        <p:nvSpPr>
          <p:cNvPr id="3" name="Content Placeholder 2">
            <a:extLst>
              <a:ext uri="{FF2B5EF4-FFF2-40B4-BE49-F238E27FC236}">
                <a16:creationId xmlns:a16="http://schemas.microsoft.com/office/drawing/2014/main" id="{D73F3CBE-229D-3156-8C8A-CDCAAB71A2DB}"/>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a:cs typeface="Arial"/>
              </a:rPr>
              <a:t>To understand:</a:t>
            </a:r>
          </a:p>
          <a:p>
            <a:pPr marL="0" indent="0">
              <a:buNone/>
            </a:pPr>
            <a:endParaRPr lang="en-GB" sz="2400" dirty="0">
              <a:latin typeface="Arial"/>
              <a:cs typeface="Arial"/>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to structure/write a systematic review dissertation report</a:t>
            </a:r>
          </a:p>
          <a:p>
            <a:r>
              <a:rPr lang="en-GB" sz="2400" dirty="0">
                <a:latin typeface="Arial"/>
                <a:cs typeface="Arial"/>
              </a:rPr>
              <a:t>How themes can be identified</a:t>
            </a:r>
          </a:p>
          <a:p>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78883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F73D7-CB47-77CE-BC59-6E4A359E1DA6}"/>
              </a:ext>
            </a:extLst>
          </p:cNvPr>
          <p:cNvSpPr>
            <a:spLocks noGrp="1"/>
          </p:cNvSpPr>
          <p:nvPr>
            <p:ph type="title"/>
          </p:nvPr>
        </p:nvSpPr>
        <p:spPr/>
        <p:txBody>
          <a:bodyPr/>
          <a:lstStyle/>
          <a:p>
            <a:r>
              <a:rPr lang="en-GB" b="1" dirty="0"/>
              <a:t>SLR Written Report</a:t>
            </a:r>
          </a:p>
        </p:txBody>
      </p:sp>
      <p:sp>
        <p:nvSpPr>
          <p:cNvPr id="3" name="Content Placeholder 2">
            <a:extLst>
              <a:ext uri="{FF2B5EF4-FFF2-40B4-BE49-F238E27FC236}">
                <a16:creationId xmlns:a16="http://schemas.microsoft.com/office/drawing/2014/main" id="{35E1E4E0-7BCB-1CF9-0CC1-B607F1F2FC30}"/>
              </a:ext>
            </a:extLst>
          </p:cNvPr>
          <p:cNvSpPr>
            <a:spLocks noGrp="1"/>
          </p:cNvSpPr>
          <p:nvPr>
            <p:ph idx="1"/>
          </p:nvPr>
        </p:nvSpPr>
        <p:spPr/>
        <p:txBody>
          <a:bodyPr vert="horz" lIns="91440" tIns="45720" rIns="91440" bIns="45720" rtlCol="0" anchor="t">
            <a:normAutofit/>
          </a:bodyPr>
          <a:lstStyle/>
          <a:p>
            <a:r>
              <a:rPr lang="en-GB" dirty="0">
                <a:latin typeface="Arial"/>
                <a:cs typeface="Arial"/>
              </a:rPr>
              <a:t>Reporting is the final step of the systematic review process. </a:t>
            </a:r>
          </a:p>
          <a:p>
            <a:r>
              <a:rPr lang="en-GB" dirty="0">
                <a:latin typeface="Arial"/>
                <a:cs typeface="Arial"/>
              </a:rPr>
              <a:t>An accurate and reliable reporting of a systematic review assists the clinicians, and policymakers in making informed and evidence-based decisions </a:t>
            </a:r>
          </a:p>
          <a:p>
            <a:pPr marL="0" indent="0" algn="r">
              <a:buNone/>
            </a:pPr>
            <a:r>
              <a:rPr lang="en-GB" dirty="0">
                <a:latin typeface="Arial"/>
                <a:cs typeface="Arial"/>
              </a:rPr>
              <a:t>                                       (Moher et al., 2007) </a:t>
            </a:r>
          </a:p>
        </p:txBody>
      </p:sp>
    </p:spTree>
    <p:extLst>
      <p:ext uri="{BB962C8B-B14F-4D97-AF65-F5344CB8AC3E}">
        <p14:creationId xmlns:p14="http://schemas.microsoft.com/office/powerpoint/2010/main" val="1784728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4680B-C595-EEBD-08FF-7448AF3CCCA7}"/>
              </a:ext>
            </a:extLst>
          </p:cNvPr>
          <p:cNvSpPr>
            <a:spLocks noGrp="1"/>
          </p:cNvSpPr>
          <p:nvPr>
            <p:ph type="title"/>
          </p:nvPr>
        </p:nvSpPr>
        <p:spPr/>
        <p:txBody>
          <a:bodyPr/>
          <a:lstStyle/>
          <a:p>
            <a:r>
              <a:rPr lang="en-GB" b="1"/>
              <a:t>Title</a:t>
            </a:r>
          </a:p>
        </p:txBody>
      </p:sp>
      <p:sp>
        <p:nvSpPr>
          <p:cNvPr id="3" name="Content Placeholder 2">
            <a:extLst>
              <a:ext uri="{FF2B5EF4-FFF2-40B4-BE49-F238E27FC236}">
                <a16:creationId xmlns:a16="http://schemas.microsoft.com/office/drawing/2014/main" id="{6989E5B9-C637-5E9C-BF27-E9326CC6F855}"/>
              </a:ext>
            </a:extLst>
          </p:cNvPr>
          <p:cNvSpPr>
            <a:spLocks noGrp="1"/>
          </p:cNvSpPr>
          <p:nvPr>
            <p:ph idx="1"/>
          </p:nvPr>
        </p:nvSpPr>
        <p:spPr/>
        <p:txBody>
          <a:bodyPr vert="horz" lIns="91440" tIns="45720" rIns="91440" bIns="45720" rtlCol="0" anchor="t">
            <a:noAutofit/>
          </a:bodyPr>
          <a:lstStyle/>
          <a:p>
            <a:r>
              <a:rPr lang="en-GB" sz="2400">
                <a:latin typeface="Arial"/>
                <a:cs typeface="Arial"/>
              </a:rPr>
              <a:t>Titles are important as they make the first impression of the article. </a:t>
            </a:r>
          </a:p>
          <a:p>
            <a:r>
              <a:rPr lang="en-GB" sz="2400">
                <a:latin typeface="Arial"/>
                <a:cs typeface="Arial"/>
              </a:rPr>
              <a:t>Authors should identify their article by stating it as a ‘</a:t>
            </a:r>
            <a:r>
              <a:rPr lang="en-GB" sz="2400" b="1">
                <a:latin typeface="Arial"/>
                <a:cs typeface="Arial"/>
              </a:rPr>
              <a:t>systematic review’ </a:t>
            </a:r>
            <a:r>
              <a:rPr lang="en-GB" sz="2400">
                <a:latin typeface="Arial"/>
                <a:cs typeface="Arial"/>
              </a:rPr>
              <a:t>or ‘meta-analysis’.</a:t>
            </a:r>
          </a:p>
          <a:p>
            <a:r>
              <a:rPr lang="en-GB" sz="2400">
                <a:latin typeface="Arial"/>
                <a:cs typeface="Arial"/>
              </a:rPr>
              <a:t>In your case your title must reflect it is a systematic review.</a:t>
            </a:r>
          </a:p>
          <a:p>
            <a:r>
              <a:rPr lang="en-GB" sz="2400">
                <a:latin typeface="Arial"/>
                <a:cs typeface="Arial"/>
              </a:rPr>
              <a:t>The title should also reflect the </a:t>
            </a:r>
            <a:r>
              <a:rPr lang="en-GB" sz="2400" b="1">
                <a:latin typeface="Arial"/>
                <a:cs typeface="Arial"/>
              </a:rPr>
              <a:t>PICO/PEO </a:t>
            </a:r>
            <a:r>
              <a:rPr lang="en-GB" sz="2400">
                <a:latin typeface="Arial"/>
                <a:cs typeface="Arial"/>
              </a:rPr>
              <a:t>approach</a:t>
            </a:r>
          </a:p>
          <a:p>
            <a:pPr marL="0" indent="0">
              <a:buNone/>
            </a:pPr>
            <a:r>
              <a:rPr lang="en-GB" sz="2400">
                <a:latin typeface="Arial"/>
                <a:cs typeface="Arial"/>
              </a:rPr>
              <a:t>                                      (Moher et al., 2000).</a:t>
            </a:r>
          </a:p>
        </p:txBody>
      </p:sp>
    </p:spTree>
    <p:extLst>
      <p:ext uri="{BB962C8B-B14F-4D97-AF65-F5344CB8AC3E}">
        <p14:creationId xmlns:p14="http://schemas.microsoft.com/office/powerpoint/2010/main" val="2835448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940B7-3BD7-1DEB-3102-3233BD37F9DD}"/>
              </a:ext>
            </a:extLst>
          </p:cNvPr>
          <p:cNvSpPr>
            <a:spLocks noGrp="1"/>
          </p:cNvSpPr>
          <p:nvPr>
            <p:ph type="title"/>
          </p:nvPr>
        </p:nvSpPr>
        <p:spPr/>
        <p:txBody>
          <a:bodyPr/>
          <a:lstStyle/>
          <a:p>
            <a:r>
              <a:rPr lang="en-GB" b="1"/>
              <a:t>Abstracts</a:t>
            </a:r>
          </a:p>
        </p:txBody>
      </p:sp>
      <p:sp>
        <p:nvSpPr>
          <p:cNvPr id="3" name="Content Placeholder 2">
            <a:extLst>
              <a:ext uri="{FF2B5EF4-FFF2-40B4-BE49-F238E27FC236}">
                <a16:creationId xmlns:a16="http://schemas.microsoft.com/office/drawing/2014/main" id="{08D018B7-3031-B4AE-1211-DA33B13EE673}"/>
              </a:ext>
            </a:extLst>
          </p:cNvPr>
          <p:cNvSpPr>
            <a:spLocks noGrp="1"/>
          </p:cNvSpPr>
          <p:nvPr>
            <p:ph idx="1"/>
          </p:nvPr>
        </p:nvSpPr>
        <p:spPr>
          <a:xfrm>
            <a:off x="457200" y="1417638"/>
            <a:ext cx="8229600" cy="4099595"/>
          </a:xfrm>
        </p:spPr>
        <p:txBody>
          <a:bodyPr vert="horz" lIns="91440" tIns="45720" rIns="91440" bIns="45720" rtlCol="0" anchor="t">
            <a:noAutofit/>
          </a:bodyPr>
          <a:lstStyle/>
          <a:p>
            <a:r>
              <a:rPr lang="en-GB" sz="2400"/>
              <a:t>Abstract should provide a structured/standalone summary covering the rationale and objective of the review. </a:t>
            </a:r>
          </a:p>
          <a:p>
            <a:r>
              <a:rPr lang="en-GB" sz="2400"/>
              <a:t>The details of data sources (e.g. major databases, grey literature), study selection criteria and method of data extraction (e.g. pre-defined data fields) need to be clarified.</a:t>
            </a:r>
          </a:p>
          <a:p>
            <a:r>
              <a:rPr lang="en-GB" sz="2400"/>
              <a:t>Results are a vital section in the abstract as readers often read only the results to draw a conclusion.</a:t>
            </a:r>
          </a:p>
          <a:p>
            <a:r>
              <a:rPr lang="en-GB" sz="2400"/>
              <a:t>The conclusion should link the study objective to the results.</a:t>
            </a:r>
          </a:p>
        </p:txBody>
      </p:sp>
    </p:spTree>
    <p:extLst>
      <p:ext uri="{BB962C8B-B14F-4D97-AF65-F5344CB8AC3E}">
        <p14:creationId xmlns:p14="http://schemas.microsoft.com/office/powerpoint/2010/main" val="1766994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E09A6-553C-EC41-F5EF-5E57FCE32415}"/>
              </a:ext>
            </a:extLst>
          </p:cNvPr>
          <p:cNvSpPr>
            <a:spLocks noGrp="1"/>
          </p:cNvSpPr>
          <p:nvPr>
            <p:ph type="title"/>
          </p:nvPr>
        </p:nvSpPr>
        <p:spPr/>
        <p:txBody>
          <a:bodyPr/>
          <a:lstStyle/>
          <a:p>
            <a:r>
              <a:rPr lang="en-GB" b="1"/>
              <a:t>Abstract example</a:t>
            </a:r>
            <a:endParaRPr lang="en-GB"/>
          </a:p>
        </p:txBody>
      </p:sp>
      <p:pic>
        <p:nvPicPr>
          <p:cNvPr id="5" name="Content Placeholder 4">
            <a:extLst>
              <a:ext uri="{FF2B5EF4-FFF2-40B4-BE49-F238E27FC236}">
                <a16:creationId xmlns:a16="http://schemas.microsoft.com/office/drawing/2014/main" id="{DC745396-AF71-6A32-10B0-9411B7910A45}"/>
              </a:ext>
            </a:extLst>
          </p:cNvPr>
          <p:cNvPicPr>
            <a:picLocks noGrp="1" noChangeAspect="1"/>
          </p:cNvPicPr>
          <p:nvPr>
            <p:ph idx="1"/>
          </p:nvPr>
        </p:nvPicPr>
        <p:blipFill>
          <a:blip r:embed="rId2"/>
          <a:stretch>
            <a:fillRect/>
          </a:stretch>
        </p:blipFill>
        <p:spPr>
          <a:xfrm>
            <a:off x="566737" y="1734344"/>
            <a:ext cx="8010525" cy="3648075"/>
          </a:xfrm>
        </p:spPr>
      </p:pic>
    </p:spTree>
    <p:extLst>
      <p:ext uri="{BB962C8B-B14F-4D97-AF65-F5344CB8AC3E}">
        <p14:creationId xmlns:p14="http://schemas.microsoft.com/office/powerpoint/2010/main" val="2281415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094E5-EF39-403B-0182-000A9B2F768B}"/>
              </a:ext>
            </a:extLst>
          </p:cNvPr>
          <p:cNvSpPr>
            <a:spLocks noGrp="1"/>
          </p:cNvSpPr>
          <p:nvPr>
            <p:ph type="title"/>
          </p:nvPr>
        </p:nvSpPr>
        <p:spPr/>
        <p:txBody>
          <a:bodyPr/>
          <a:lstStyle/>
          <a:p>
            <a:r>
              <a:rPr lang="en-GB" b="1"/>
              <a:t>Abstract example</a:t>
            </a:r>
          </a:p>
        </p:txBody>
      </p:sp>
      <p:pic>
        <p:nvPicPr>
          <p:cNvPr id="5" name="Content Placeholder 4">
            <a:extLst>
              <a:ext uri="{FF2B5EF4-FFF2-40B4-BE49-F238E27FC236}">
                <a16:creationId xmlns:a16="http://schemas.microsoft.com/office/drawing/2014/main" id="{273D82E9-A3F5-F8F2-3AF0-379B0DD9274B}"/>
              </a:ext>
            </a:extLst>
          </p:cNvPr>
          <p:cNvPicPr>
            <a:picLocks noGrp="1" noChangeAspect="1"/>
          </p:cNvPicPr>
          <p:nvPr>
            <p:ph idx="1"/>
          </p:nvPr>
        </p:nvPicPr>
        <p:blipFill>
          <a:blip r:embed="rId2"/>
          <a:stretch>
            <a:fillRect/>
          </a:stretch>
        </p:blipFill>
        <p:spPr>
          <a:xfrm>
            <a:off x="457200" y="1772816"/>
            <a:ext cx="8229600" cy="3610759"/>
          </a:xfrm>
        </p:spPr>
      </p:pic>
    </p:spTree>
    <p:extLst>
      <p:ext uri="{BB962C8B-B14F-4D97-AF65-F5344CB8AC3E}">
        <p14:creationId xmlns:p14="http://schemas.microsoft.com/office/powerpoint/2010/main" val="2963722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2E7A-8595-FA28-1AF7-8D51BEDC9CCF}"/>
              </a:ext>
            </a:extLst>
          </p:cNvPr>
          <p:cNvSpPr>
            <a:spLocks noGrp="1"/>
          </p:cNvSpPr>
          <p:nvPr>
            <p:ph type="title"/>
          </p:nvPr>
        </p:nvSpPr>
        <p:spPr/>
        <p:txBody>
          <a:bodyPr/>
          <a:lstStyle/>
          <a:p>
            <a:r>
              <a:rPr lang="en-GB" b="1"/>
              <a:t>Introduction section </a:t>
            </a:r>
          </a:p>
        </p:txBody>
      </p:sp>
      <p:sp>
        <p:nvSpPr>
          <p:cNvPr id="3" name="Content Placeholder 2">
            <a:extLst>
              <a:ext uri="{FF2B5EF4-FFF2-40B4-BE49-F238E27FC236}">
                <a16:creationId xmlns:a16="http://schemas.microsoft.com/office/drawing/2014/main" id="{BC5F567A-D51F-C58B-FA63-59CFFF584832}"/>
              </a:ext>
            </a:extLst>
          </p:cNvPr>
          <p:cNvSpPr>
            <a:spLocks noGrp="1"/>
          </p:cNvSpPr>
          <p:nvPr>
            <p:ph idx="1"/>
          </p:nvPr>
        </p:nvSpPr>
        <p:spPr/>
        <p:txBody>
          <a:bodyPr vert="horz" lIns="91440" tIns="45720" rIns="91440" bIns="45720" rtlCol="0" anchor="t">
            <a:normAutofit/>
          </a:bodyPr>
          <a:lstStyle/>
          <a:p>
            <a:r>
              <a:rPr lang="en-GB" sz="2400">
                <a:latin typeface="Arial"/>
                <a:cs typeface="Arial"/>
              </a:rPr>
              <a:t>The introduction section sets the stage for what is going to come and covers the </a:t>
            </a:r>
            <a:r>
              <a:rPr lang="en-GB" sz="2400" b="1">
                <a:latin typeface="Arial"/>
                <a:cs typeface="Arial"/>
              </a:rPr>
              <a:t>rationale</a:t>
            </a:r>
            <a:r>
              <a:rPr lang="en-GB" sz="2400">
                <a:latin typeface="Arial"/>
                <a:cs typeface="Arial"/>
              </a:rPr>
              <a:t> and the </a:t>
            </a:r>
            <a:r>
              <a:rPr lang="en-GB" sz="2400" b="1">
                <a:latin typeface="Arial"/>
                <a:cs typeface="Arial"/>
              </a:rPr>
              <a:t>objective</a:t>
            </a:r>
            <a:r>
              <a:rPr lang="en-GB" sz="2400">
                <a:latin typeface="Arial"/>
                <a:cs typeface="Arial"/>
              </a:rPr>
              <a:t> of the study.</a:t>
            </a:r>
            <a:endParaRPr lang="en-US">
              <a:latin typeface="Arial"/>
              <a:cs typeface="Arial"/>
            </a:endParaRPr>
          </a:p>
        </p:txBody>
      </p:sp>
    </p:spTree>
    <p:extLst>
      <p:ext uri="{BB962C8B-B14F-4D97-AF65-F5344CB8AC3E}">
        <p14:creationId xmlns:p14="http://schemas.microsoft.com/office/powerpoint/2010/main" val="3877898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63BE-3DDC-DC18-31DC-0760142A9C8E}"/>
              </a:ext>
            </a:extLst>
          </p:cNvPr>
          <p:cNvSpPr>
            <a:spLocks noGrp="1"/>
          </p:cNvSpPr>
          <p:nvPr>
            <p:ph type="title"/>
          </p:nvPr>
        </p:nvSpPr>
        <p:spPr/>
        <p:txBody>
          <a:bodyPr/>
          <a:lstStyle/>
          <a:p>
            <a:r>
              <a:rPr lang="en-GB" b="1"/>
              <a:t>Rationale/Justification</a:t>
            </a:r>
          </a:p>
        </p:txBody>
      </p:sp>
      <p:sp>
        <p:nvSpPr>
          <p:cNvPr id="3" name="Content Placeholder 2">
            <a:extLst>
              <a:ext uri="{FF2B5EF4-FFF2-40B4-BE49-F238E27FC236}">
                <a16:creationId xmlns:a16="http://schemas.microsoft.com/office/drawing/2014/main" id="{174CCF44-B2EB-E046-3F4C-49FC370391D7}"/>
              </a:ext>
            </a:extLst>
          </p:cNvPr>
          <p:cNvSpPr>
            <a:spLocks noGrp="1"/>
          </p:cNvSpPr>
          <p:nvPr>
            <p:ph idx="1"/>
          </p:nvPr>
        </p:nvSpPr>
        <p:spPr/>
        <p:txBody>
          <a:bodyPr vert="horz" lIns="91440" tIns="45720" rIns="91440" bIns="45720" rtlCol="0" anchor="t">
            <a:normAutofit/>
          </a:bodyPr>
          <a:lstStyle/>
          <a:p>
            <a:r>
              <a:rPr lang="en-GB" sz="2400">
                <a:latin typeface="Arial"/>
                <a:cs typeface="Arial"/>
              </a:rPr>
              <a:t>The rationale provides the reason for conducting the systematic review and clarifies how it will add information to what is already known in the field.</a:t>
            </a:r>
          </a:p>
          <a:p>
            <a:r>
              <a:rPr lang="en-GB" sz="2400">
                <a:latin typeface="Arial"/>
                <a:cs typeface="Arial"/>
              </a:rPr>
              <a:t>It is important to clarify if it is the first review or update.</a:t>
            </a:r>
          </a:p>
          <a:p>
            <a:r>
              <a:rPr lang="en-GB" sz="2400">
                <a:latin typeface="Arial"/>
                <a:cs typeface="Arial"/>
              </a:rPr>
              <a:t>In the case of the latter, the reason for the update should be provided.</a:t>
            </a:r>
          </a:p>
        </p:txBody>
      </p:sp>
    </p:spTree>
    <p:extLst>
      <p:ext uri="{BB962C8B-B14F-4D97-AF65-F5344CB8AC3E}">
        <p14:creationId xmlns:p14="http://schemas.microsoft.com/office/powerpoint/2010/main" val="411827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ED9A-9EC5-8FA9-2B1B-DECB10281AA7}"/>
              </a:ext>
            </a:extLst>
          </p:cNvPr>
          <p:cNvSpPr>
            <a:spLocks noGrp="1"/>
          </p:cNvSpPr>
          <p:nvPr>
            <p:ph type="title"/>
          </p:nvPr>
        </p:nvSpPr>
        <p:spPr/>
        <p:txBody>
          <a:bodyPr/>
          <a:lstStyle/>
          <a:p>
            <a:r>
              <a:rPr lang="en-GB" b="1"/>
              <a:t>Methods</a:t>
            </a:r>
          </a:p>
        </p:txBody>
      </p:sp>
      <p:sp>
        <p:nvSpPr>
          <p:cNvPr id="3" name="Content Placeholder 2">
            <a:extLst>
              <a:ext uri="{FF2B5EF4-FFF2-40B4-BE49-F238E27FC236}">
                <a16:creationId xmlns:a16="http://schemas.microsoft.com/office/drawing/2014/main" id="{E663A571-0229-3EAB-7E74-A1A0447002FB}"/>
              </a:ext>
            </a:extLst>
          </p:cNvPr>
          <p:cNvSpPr>
            <a:spLocks noGrp="1"/>
          </p:cNvSpPr>
          <p:nvPr>
            <p:ph idx="1"/>
          </p:nvPr>
        </p:nvSpPr>
        <p:spPr/>
        <p:txBody>
          <a:bodyPr vert="horz" lIns="91440" tIns="45720" rIns="91440" bIns="45720" rtlCol="0" anchor="t">
            <a:normAutofit/>
          </a:bodyPr>
          <a:lstStyle/>
          <a:p>
            <a:r>
              <a:rPr lang="en-GB" sz="2400">
                <a:latin typeface="Arial"/>
                <a:cs typeface="Arial"/>
              </a:rPr>
              <a:t>This is the most important section of a manuscript/dissertation.</a:t>
            </a:r>
          </a:p>
          <a:p>
            <a:r>
              <a:rPr lang="en-GB" sz="2400">
                <a:latin typeface="Arial"/>
                <a:cs typeface="Arial"/>
              </a:rPr>
              <a:t>It should be presented in detail and with clarity so that interested readers are able to reproduce the results</a:t>
            </a:r>
          </a:p>
          <a:p>
            <a:r>
              <a:rPr lang="en-GB" sz="2400" b="1" i="1">
                <a:latin typeface="Arial"/>
                <a:cs typeface="Arial"/>
              </a:rPr>
              <a:t>Protocol</a:t>
            </a:r>
            <a:r>
              <a:rPr lang="en-GB" sz="2400">
                <a:latin typeface="Arial"/>
                <a:cs typeface="Arial"/>
              </a:rPr>
              <a:t> This is necessary to pre-specify the objectives and methods for search.</a:t>
            </a:r>
          </a:p>
        </p:txBody>
      </p:sp>
    </p:spTree>
    <p:extLst>
      <p:ext uri="{BB962C8B-B14F-4D97-AF65-F5344CB8AC3E}">
        <p14:creationId xmlns:p14="http://schemas.microsoft.com/office/powerpoint/2010/main" val="3427391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AECEA-0796-8162-EE3C-7308A4B3C7EF}"/>
              </a:ext>
            </a:extLst>
          </p:cNvPr>
          <p:cNvSpPr>
            <a:spLocks noGrp="1"/>
          </p:cNvSpPr>
          <p:nvPr>
            <p:ph type="title"/>
          </p:nvPr>
        </p:nvSpPr>
        <p:spPr/>
        <p:txBody>
          <a:bodyPr/>
          <a:lstStyle/>
          <a:p>
            <a:r>
              <a:rPr lang="en-GB" b="1"/>
              <a:t>Methods</a:t>
            </a:r>
          </a:p>
        </p:txBody>
      </p:sp>
      <p:sp>
        <p:nvSpPr>
          <p:cNvPr id="3" name="Content Placeholder 2">
            <a:extLst>
              <a:ext uri="{FF2B5EF4-FFF2-40B4-BE49-F238E27FC236}">
                <a16:creationId xmlns:a16="http://schemas.microsoft.com/office/drawing/2014/main" id="{3310F090-AAFE-F97E-C8C2-0C591A6F5A36}"/>
              </a:ext>
            </a:extLst>
          </p:cNvPr>
          <p:cNvSpPr>
            <a:spLocks noGrp="1"/>
          </p:cNvSpPr>
          <p:nvPr>
            <p:ph idx="1"/>
          </p:nvPr>
        </p:nvSpPr>
        <p:spPr/>
        <p:txBody>
          <a:bodyPr vert="horz" lIns="91440" tIns="45720" rIns="91440" bIns="45720" rtlCol="0" anchor="t">
            <a:normAutofit/>
          </a:bodyPr>
          <a:lstStyle/>
          <a:p>
            <a:r>
              <a:rPr lang="en-GB" sz="2400" b="1" i="1">
                <a:latin typeface="Arial"/>
                <a:cs typeface="Arial"/>
              </a:rPr>
              <a:t>Eligibility Criteria</a:t>
            </a:r>
            <a:r>
              <a:rPr lang="en-GB" sz="2400">
                <a:latin typeface="Arial"/>
                <a:cs typeface="Arial"/>
              </a:rPr>
              <a:t>: Predetermined eligibility criteria are essential for assessing the validity of a systematic review (Moher et al., 2000; McCrae et al., 2015).</a:t>
            </a:r>
          </a:p>
          <a:p>
            <a:r>
              <a:rPr lang="en-GB" sz="2400">
                <a:latin typeface="Arial"/>
                <a:cs typeface="Arial"/>
              </a:rPr>
              <a:t>The details of the included studies include the study type, years considered, language restrictions, type of patients (e.g. age restriction), and details of the intervention and outcome</a:t>
            </a:r>
          </a:p>
        </p:txBody>
      </p:sp>
    </p:spTree>
    <p:extLst>
      <p:ext uri="{BB962C8B-B14F-4D97-AF65-F5344CB8AC3E}">
        <p14:creationId xmlns:p14="http://schemas.microsoft.com/office/powerpoint/2010/main" val="2295324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4E21-595E-DC99-A5BC-8AED38FA60C9}"/>
              </a:ext>
            </a:extLst>
          </p:cNvPr>
          <p:cNvSpPr>
            <a:spLocks noGrp="1"/>
          </p:cNvSpPr>
          <p:nvPr>
            <p:ph type="title"/>
          </p:nvPr>
        </p:nvSpPr>
        <p:spPr/>
        <p:txBody>
          <a:bodyPr/>
          <a:lstStyle/>
          <a:p>
            <a:r>
              <a:rPr lang="en-GB" b="1"/>
              <a:t>Methods</a:t>
            </a:r>
            <a:endParaRPr lang="en-GB"/>
          </a:p>
        </p:txBody>
      </p:sp>
      <p:sp>
        <p:nvSpPr>
          <p:cNvPr id="3" name="Content Placeholder 2">
            <a:extLst>
              <a:ext uri="{FF2B5EF4-FFF2-40B4-BE49-F238E27FC236}">
                <a16:creationId xmlns:a16="http://schemas.microsoft.com/office/drawing/2014/main" id="{0717EFE1-A8AE-F252-41F5-7C0ADD3E1DA7}"/>
              </a:ext>
            </a:extLst>
          </p:cNvPr>
          <p:cNvSpPr>
            <a:spLocks noGrp="1"/>
          </p:cNvSpPr>
          <p:nvPr>
            <p:ph idx="1"/>
          </p:nvPr>
        </p:nvSpPr>
        <p:spPr>
          <a:xfrm>
            <a:off x="457200" y="1340768"/>
            <a:ext cx="8229600" cy="4176465"/>
          </a:xfrm>
        </p:spPr>
        <p:txBody>
          <a:bodyPr vert="horz" lIns="91440" tIns="45720" rIns="91440" bIns="45720" rtlCol="0" anchor="t">
            <a:noAutofit/>
          </a:bodyPr>
          <a:lstStyle/>
          <a:p>
            <a:r>
              <a:rPr lang="en-GB" sz="2400" b="1" i="1">
                <a:latin typeface="Arial"/>
                <a:cs typeface="Arial"/>
              </a:rPr>
              <a:t>Describe the Information Source: </a:t>
            </a:r>
            <a:r>
              <a:rPr lang="en-GB" sz="2400">
                <a:latin typeface="Arial"/>
                <a:cs typeface="Arial"/>
              </a:rPr>
              <a:t>Description of the databases (e.g. Embase, PsycINFO, Web of Science), platforms, provider (PubMed, MEDLINE), and the start and end date of the search should be mentioned. </a:t>
            </a:r>
          </a:p>
          <a:p>
            <a:r>
              <a:rPr lang="en-GB" sz="2400">
                <a:latin typeface="Arial"/>
                <a:cs typeface="Arial"/>
              </a:rPr>
              <a:t>The number of authors who conducted the search and their role needs to be clarified. </a:t>
            </a:r>
          </a:p>
          <a:p>
            <a:r>
              <a:rPr lang="en-GB" sz="2400">
                <a:latin typeface="Arial"/>
                <a:cs typeface="Arial"/>
              </a:rPr>
              <a:t>It is important to specify if any of the study authors were contacted for additional data or clarifications. </a:t>
            </a:r>
          </a:p>
          <a:p>
            <a:r>
              <a:rPr lang="en-GB" sz="2400">
                <a:latin typeface="Arial"/>
                <a:cs typeface="Arial"/>
              </a:rPr>
              <a:t>Other sources of information like a non-English database, proceedings of conferences, and grey literature need to be reported if searched.</a:t>
            </a:r>
          </a:p>
        </p:txBody>
      </p:sp>
    </p:spTree>
    <p:extLst>
      <p:ext uri="{BB962C8B-B14F-4D97-AF65-F5344CB8AC3E}">
        <p14:creationId xmlns:p14="http://schemas.microsoft.com/office/powerpoint/2010/main" val="2116537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81462-2DE6-3FC2-53BE-742EF4AD3401}"/>
              </a:ext>
            </a:extLst>
          </p:cNvPr>
          <p:cNvSpPr>
            <a:spLocks noGrp="1"/>
          </p:cNvSpPr>
          <p:nvPr>
            <p:ph type="title"/>
          </p:nvPr>
        </p:nvSpPr>
        <p:spPr/>
        <p:txBody>
          <a:bodyPr/>
          <a:lstStyle/>
          <a:p>
            <a:r>
              <a:rPr lang="en-GB" b="1"/>
              <a:t>Methods</a:t>
            </a:r>
            <a:endParaRPr lang="en-GB"/>
          </a:p>
        </p:txBody>
      </p:sp>
      <p:sp>
        <p:nvSpPr>
          <p:cNvPr id="3" name="Content Placeholder 2">
            <a:extLst>
              <a:ext uri="{FF2B5EF4-FFF2-40B4-BE49-F238E27FC236}">
                <a16:creationId xmlns:a16="http://schemas.microsoft.com/office/drawing/2014/main" id="{36B897F5-3CD7-EEB9-74DC-04CBD08EA8B6}"/>
              </a:ext>
            </a:extLst>
          </p:cNvPr>
          <p:cNvSpPr>
            <a:spLocks noGrp="1"/>
          </p:cNvSpPr>
          <p:nvPr>
            <p:ph idx="1"/>
          </p:nvPr>
        </p:nvSpPr>
        <p:spPr/>
        <p:txBody>
          <a:bodyPr vert="horz" lIns="91440" tIns="45720" rIns="91440" bIns="45720" rtlCol="0" anchor="t">
            <a:normAutofit/>
          </a:bodyPr>
          <a:lstStyle/>
          <a:p>
            <a:r>
              <a:rPr lang="en-GB" sz="2400" b="1" i="1">
                <a:latin typeface="Arial"/>
                <a:cs typeface="Arial"/>
              </a:rPr>
              <a:t>Search strategy</a:t>
            </a:r>
            <a:r>
              <a:rPr lang="en-GB" sz="2400">
                <a:latin typeface="Arial"/>
                <a:cs typeface="Arial"/>
              </a:rPr>
              <a:t>: A detailed description of the full search strategy should be provided for at least one major database to facilitate reproducibility. </a:t>
            </a:r>
          </a:p>
          <a:p>
            <a:r>
              <a:rPr lang="en-GB" sz="2400">
                <a:latin typeface="Arial"/>
                <a:cs typeface="Arial"/>
              </a:rPr>
              <a:t>The search terms (keywords and Medical Subject Headings (</a:t>
            </a:r>
            <a:r>
              <a:rPr lang="en-GB" sz="2400" err="1">
                <a:latin typeface="Arial"/>
                <a:cs typeface="Arial"/>
              </a:rPr>
              <a:t>MeSH</a:t>
            </a:r>
            <a:r>
              <a:rPr lang="en-GB" sz="2400">
                <a:latin typeface="Arial"/>
                <a:cs typeface="Arial"/>
              </a:rPr>
              <a:t> terms)</a:t>
            </a:r>
          </a:p>
        </p:txBody>
      </p:sp>
    </p:spTree>
    <p:extLst>
      <p:ext uri="{BB962C8B-B14F-4D97-AF65-F5344CB8AC3E}">
        <p14:creationId xmlns:p14="http://schemas.microsoft.com/office/powerpoint/2010/main" val="4167542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291F9-93E8-91F6-8481-D5AAB8567240}"/>
              </a:ext>
            </a:extLst>
          </p:cNvPr>
          <p:cNvSpPr>
            <a:spLocks noGrp="1"/>
          </p:cNvSpPr>
          <p:nvPr>
            <p:ph type="title"/>
          </p:nvPr>
        </p:nvSpPr>
        <p:spPr/>
        <p:txBody>
          <a:bodyPr/>
          <a:lstStyle/>
          <a:p>
            <a:r>
              <a:rPr lang="en-GB" b="1" dirty="0"/>
              <a:t>Results/Data Evaluation</a:t>
            </a:r>
          </a:p>
        </p:txBody>
      </p:sp>
      <p:sp>
        <p:nvSpPr>
          <p:cNvPr id="3" name="Content Placeholder 2">
            <a:extLst>
              <a:ext uri="{FF2B5EF4-FFF2-40B4-BE49-F238E27FC236}">
                <a16:creationId xmlns:a16="http://schemas.microsoft.com/office/drawing/2014/main" id="{4CB013F1-13B6-E0D0-70D5-5BDD1B343BFD}"/>
              </a:ext>
            </a:extLst>
          </p:cNvPr>
          <p:cNvSpPr>
            <a:spLocks noGrp="1"/>
          </p:cNvSpPr>
          <p:nvPr>
            <p:ph idx="1"/>
          </p:nvPr>
        </p:nvSpPr>
        <p:spPr/>
        <p:txBody>
          <a:bodyPr vert="horz" lIns="91440" tIns="45720" rIns="91440" bIns="45720" rtlCol="0" anchor="t">
            <a:normAutofit lnSpcReduction="10000"/>
          </a:bodyPr>
          <a:lstStyle/>
          <a:p>
            <a:r>
              <a:rPr lang="en-GB" sz="2400" b="1">
                <a:latin typeface="Arial"/>
                <a:cs typeface="Arial"/>
              </a:rPr>
              <a:t>Study selection: </a:t>
            </a:r>
            <a:r>
              <a:rPr lang="en-GB" sz="2400">
                <a:latin typeface="Arial"/>
                <a:cs typeface="Arial"/>
              </a:rPr>
              <a:t>The study selection process should be reported using a PRISMA flow diagram.</a:t>
            </a:r>
          </a:p>
          <a:p>
            <a:r>
              <a:rPr lang="en-GB" sz="2400">
                <a:latin typeface="Arial"/>
                <a:cs typeface="Arial"/>
              </a:rPr>
              <a:t>The four-phase flow diagram gives information on the total search output, removal of duplicates, number of excluded and included studies. </a:t>
            </a:r>
          </a:p>
          <a:p>
            <a:r>
              <a:rPr lang="en-GB" sz="2400">
                <a:latin typeface="Arial"/>
                <a:cs typeface="Arial"/>
              </a:rPr>
              <a:t>The reasons for exclusion can be explained in a tabular form if the numbers are small. </a:t>
            </a:r>
          </a:p>
          <a:p>
            <a:r>
              <a:rPr lang="en-GB" sz="2400">
                <a:latin typeface="Arial"/>
                <a:cs typeface="Arial"/>
              </a:rPr>
              <a:t>It may be preferable to use a different flow diagram for each outcome if multiple outcomes are assessed in a systematic review</a:t>
            </a:r>
          </a:p>
        </p:txBody>
      </p:sp>
    </p:spTree>
    <p:extLst>
      <p:ext uri="{BB962C8B-B14F-4D97-AF65-F5344CB8AC3E}">
        <p14:creationId xmlns:p14="http://schemas.microsoft.com/office/powerpoint/2010/main" val="930811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45BC-DD7F-7B10-A94F-1B1F41A30421}"/>
              </a:ext>
            </a:extLst>
          </p:cNvPr>
          <p:cNvSpPr>
            <a:spLocks noGrp="1"/>
          </p:cNvSpPr>
          <p:nvPr>
            <p:ph type="title"/>
          </p:nvPr>
        </p:nvSpPr>
        <p:spPr/>
        <p:txBody>
          <a:bodyPr/>
          <a:lstStyle/>
          <a:p>
            <a:r>
              <a:rPr lang="en-GB" b="1" dirty="0"/>
              <a:t>Results/Evaluation</a:t>
            </a:r>
            <a:endParaRPr lang="en-GB" dirty="0"/>
          </a:p>
        </p:txBody>
      </p:sp>
      <p:sp>
        <p:nvSpPr>
          <p:cNvPr id="3" name="Content Placeholder 2">
            <a:extLst>
              <a:ext uri="{FF2B5EF4-FFF2-40B4-BE49-F238E27FC236}">
                <a16:creationId xmlns:a16="http://schemas.microsoft.com/office/drawing/2014/main" id="{DE62F0DF-221F-DB97-47C5-8290D069CCD2}"/>
              </a:ext>
            </a:extLst>
          </p:cNvPr>
          <p:cNvSpPr>
            <a:spLocks noGrp="1"/>
          </p:cNvSpPr>
          <p:nvPr>
            <p:ph idx="1"/>
          </p:nvPr>
        </p:nvSpPr>
        <p:spPr>
          <a:xfrm>
            <a:off x="457200" y="1337554"/>
            <a:ext cx="8229600" cy="3917032"/>
          </a:xfrm>
        </p:spPr>
        <p:txBody>
          <a:bodyPr vert="horz" lIns="91440" tIns="45720" rIns="91440" bIns="45720" rtlCol="0" anchor="t">
            <a:noAutofit/>
          </a:bodyPr>
          <a:lstStyle/>
          <a:p>
            <a:r>
              <a:rPr lang="en-GB" sz="2400" b="1" i="1">
                <a:latin typeface="Arial"/>
                <a:cs typeface="Arial"/>
              </a:rPr>
              <a:t>Study characteristics: </a:t>
            </a:r>
            <a:r>
              <a:rPr lang="en-GB" sz="2400">
                <a:latin typeface="Arial"/>
                <a:cs typeface="Arial"/>
              </a:rPr>
              <a:t>The characteristics of the included studies (e.g. author, year, site, sample size, PICOS, follow up) should be reported in detail, preferably in a tabular form.</a:t>
            </a:r>
          </a:p>
          <a:p>
            <a:r>
              <a:rPr lang="en-GB" sz="2400">
                <a:latin typeface="Arial"/>
                <a:cs typeface="Arial"/>
              </a:rPr>
              <a:t>Adequate details should be provided to assist the readers in judging the relevance of included studies. </a:t>
            </a:r>
          </a:p>
          <a:p>
            <a:r>
              <a:rPr lang="en-GB" sz="2400">
                <a:latin typeface="Arial"/>
                <a:cs typeface="Arial"/>
              </a:rPr>
              <a:t>The reviewers are expected to contact the individual study authors for missing data or clarifications to assure that there are no missing data in the table.</a:t>
            </a:r>
          </a:p>
          <a:p>
            <a:r>
              <a:rPr lang="en-GB" sz="2400">
                <a:latin typeface="Arial"/>
                <a:cs typeface="Arial"/>
              </a:rPr>
              <a:t>Reviewers must not assume anything about the missing data and acknowledge the facts clearly. </a:t>
            </a:r>
          </a:p>
        </p:txBody>
      </p:sp>
    </p:spTree>
    <p:extLst>
      <p:ext uri="{BB962C8B-B14F-4D97-AF65-F5344CB8AC3E}">
        <p14:creationId xmlns:p14="http://schemas.microsoft.com/office/powerpoint/2010/main" val="3435937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59DB4-CCCA-EE95-18AD-EB307F5C12F9}"/>
              </a:ext>
            </a:extLst>
          </p:cNvPr>
          <p:cNvSpPr>
            <a:spLocks noGrp="1"/>
          </p:cNvSpPr>
          <p:nvPr>
            <p:ph type="title"/>
          </p:nvPr>
        </p:nvSpPr>
        <p:spPr/>
        <p:txBody>
          <a:bodyPr/>
          <a:lstStyle/>
          <a:p>
            <a:r>
              <a:rPr lang="en-GB" b="1" dirty="0"/>
              <a:t>Results/Evaluation</a:t>
            </a:r>
            <a:endParaRPr lang="en-GB" dirty="0"/>
          </a:p>
        </p:txBody>
      </p:sp>
      <p:sp>
        <p:nvSpPr>
          <p:cNvPr id="3" name="Content Placeholder 2">
            <a:extLst>
              <a:ext uri="{FF2B5EF4-FFF2-40B4-BE49-F238E27FC236}">
                <a16:creationId xmlns:a16="http://schemas.microsoft.com/office/drawing/2014/main" id="{5D500D93-CD8C-2008-E835-A67B57F57029}"/>
              </a:ext>
            </a:extLst>
          </p:cNvPr>
          <p:cNvSpPr>
            <a:spLocks noGrp="1"/>
          </p:cNvSpPr>
          <p:nvPr>
            <p:ph idx="1"/>
          </p:nvPr>
        </p:nvSpPr>
        <p:spPr/>
        <p:txBody>
          <a:bodyPr/>
          <a:lstStyle/>
          <a:p>
            <a:r>
              <a:rPr lang="en-GB" b="1" i="1"/>
              <a:t>Table 1 Characteristics of included studies </a:t>
            </a:r>
          </a:p>
          <a:p>
            <a:endParaRPr lang="en-GB"/>
          </a:p>
        </p:txBody>
      </p:sp>
      <p:graphicFrame>
        <p:nvGraphicFramePr>
          <p:cNvPr id="5" name="Table 4">
            <a:extLst>
              <a:ext uri="{FF2B5EF4-FFF2-40B4-BE49-F238E27FC236}">
                <a16:creationId xmlns:a16="http://schemas.microsoft.com/office/drawing/2014/main" id="{DD84ED09-286E-9426-30E3-51C51385F1E2}"/>
              </a:ext>
            </a:extLst>
          </p:cNvPr>
          <p:cNvGraphicFramePr>
            <a:graphicFrameLocks noGrp="1"/>
          </p:cNvGraphicFramePr>
          <p:nvPr>
            <p:extLst>
              <p:ext uri="{D42A27DB-BD31-4B8C-83A1-F6EECF244321}">
                <p14:modId xmlns:p14="http://schemas.microsoft.com/office/powerpoint/2010/main" val="1991384596"/>
              </p:ext>
            </p:extLst>
          </p:nvPr>
        </p:nvGraphicFramePr>
        <p:xfrm>
          <a:off x="1112844" y="2912499"/>
          <a:ext cx="6666534" cy="1292436"/>
        </p:xfrm>
        <a:graphic>
          <a:graphicData uri="http://schemas.openxmlformats.org/drawingml/2006/table">
            <a:tbl>
              <a:tblPr firstRow="1" bandRow="1">
                <a:tableStyleId>{5C22544A-7EE6-4342-B048-85BDC9FD1C3A}</a:tableStyleId>
              </a:tblPr>
              <a:tblGrid>
                <a:gridCol w="952362">
                  <a:extLst>
                    <a:ext uri="{9D8B030D-6E8A-4147-A177-3AD203B41FA5}">
                      <a16:colId xmlns:a16="http://schemas.microsoft.com/office/drawing/2014/main" val="4128972165"/>
                    </a:ext>
                  </a:extLst>
                </a:gridCol>
                <a:gridCol w="952362">
                  <a:extLst>
                    <a:ext uri="{9D8B030D-6E8A-4147-A177-3AD203B41FA5}">
                      <a16:colId xmlns:a16="http://schemas.microsoft.com/office/drawing/2014/main" val="1484082506"/>
                    </a:ext>
                  </a:extLst>
                </a:gridCol>
                <a:gridCol w="952362">
                  <a:extLst>
                    <a:ext uri="{9D8B030D-6E8A-4147-A177-3AD203B41FA5}">
                      <a16:colId xmlns:a16="http://schemas.microsoft.com/office/drawing/2014/main" val="705148530"/>
                    </a:ext>
                  </a:extLst>
                </a:gridCol>
                <a:gridCol w="952362">
                  <a:extLst>
                    <a:ext uri="{9D8B030D-6E8A-4147-A177-3AD203B41FA5}">
                      <a16:colId xmlns:a16="http://schemas.microsoft.com/office/drawing/2014/main" val="4010297482"/>
                    </a:ext>
                  </a:extLst>
                </a:gridCol>
                <a:gridCol w="952362">
                  <a:extLst>
                    <a:ext uri="{9D8B030D-6E8A-4147-A177-3AD203B41FA5}">
                      <a16:colId xmlns:a16="http://schemas.microsoft.com/office/drawing/2014/main" val="4016086812"/>
                    </a:ext>
                  </a:extLst>
                </a:gridCol>
                <a:gridCol w="952362">
                  <a:extLst>
                    <a:ext uri="{9D8B030D-6E8A-4147-A177-3AD203B41FA5}">
                      <a16:colId xmlns:a16="http://schemas.microsoft.com/office/drawing/2014/main" val="4201529479"/>
                    </a:ext>
                  </a:extLst>
                </a:gridCol>
                <a:gridCol w="952362">
                  <a:extLst>
                    <a:ext uri="{9D8B030D-6E8A-4147-A177-3AD203B41FA5}">
                      <a16:colId xmlns:a16="http://schemas.microsoft.com/office/drawing/2014/main" val="343351940"/>
                    </a:ext>
                  </a:extLst>
                </a:gridCol>
              </a:tblGrid>
              <a:tr h="370840">
                <a:tc>
                  <a:txBody>
                    <a:bodyPr/>
                    <a:lstStyle/>
                    <a:p>
                      <a:r>
                        <a:rPr lang="en-GB" sz="1400"/>
                        <a:t>Study nr</a:t>
                      </a:r>
                    </a:p>
                  </a:txBody>
                  <a:tcPr/>
                </a:tc>
                <a:tc>
                  <a:txBody>
                    <a:bodyPr/>
                    <a:lstStyle/>
                    <a:p>
                      <a:pPr lvl="0">
                        <a:buNone/>
                      </a:pPr>
                      <a:r>
                        <a:rPr lang="en-GB" sz="1400" b="1" i="0" u="none" strike="noStrike" noProof="0">
                          <a:solidFill>
                            <a:srgbClr val="FFFFFF"/>
                          </a:solidFill>
                          <a:latin typeface="Myriad Pro"/>
                        </a:rPr>
                        <a:t>Author/ year/ Country</a:t>
                      </a:r>
                      <a:endParaRPr lang="en-US" sz="1400"/>
                    </a:p>
                  </a:txBody>
                  <a:tcPr/>
                </a:tc>
                <a:tc>
                  <a:txBody>
                    <a:bodyPr/>
                    <a:lstStyle/>
                    <a:p>
                      <a:r>
                        <a:rPr lang="en-GB" sz="1400"/>
                        <a:t>Study design</a:t>
                      </a:r>
                    </a:p>
                  </a:txBody>
                  <a:tcPr/>
                </a:tc>
                <a:tc>
                  <a:txBody>
                    <a:bodyPr/>
                    <a:lstStyle/>
                    <a:p>
                      <a:r>
                        <a:rPr lang="en-GB" sz="1400"/>
                        <a:t>Aim</a:t>
                      </a:r>
                    </a:p>
                  </a:txBody>
                  <a:tcPr/>
                </a:tc>
                <a:tc>
                  <a:txBody>
                    <a:bodyPr/>
                    <a:lstStyle/>
                    <a:p>
                      <a:r>
                        <a:rPr lang="en-GB" sz="1400"/>
                        <a:t>Participants</a:t>
                      </a:r>
                    </a:p>
                  </a:txBody>
                  <a:tcPr/>
                </a:tc>
                <a:tc>
                  <a:txBody>
                    <a:bodyPr/>
                    <a:lstStyle/>
                    <a:p>
                      <a:r>
                        <a:rPr lang="en-GB" sz="1400"/>
                        <a:t>Sample size</a:t>
                      </a:r>
                    </a:p>
                  </a:txBody>
                  <a:tcPr/>
                </a:tc>
                <a:tc>
                  <a:txBody>
                    <a:bodyPr/>
                    <a:lstStyle/>
                    <a:p>
                      <a:r>
                        <a:rPr lang="en-GB" sz="1400"/>
                        <a:t>Findings</a:t>
                      </a:r>
                    </a:p>
                  </a:txBody>
                  <a:tcPr/>
                </a:tc>
                <a:extLst>
                  <a:ext uri="{0D108BD9-81ED-4DB2-BD59-A6C34878D82A}">
                    <a16:rowId xmlns:a16="http://schemas.microsoft.com/office/drawing/2014/main" val="3892152932"/>
                  </a:ext>
                </a:extLst>
              </a:tr>
              <a:tr h="56091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592858225"/>
                  </a:ext>
                </a:extLst>
              </a:tr>
            </a:tbl>
          </a:graphicData>
        </a:graphic>
      </p:graphicFrame>
    </p:spTree>
    <p:extLst>
      <p:ext uri="{BB962C8B-B14F-4D97-AF65-F5344CB8AC3E}">
        <p14:creationId xmlns:p14="http://schemas.microsoft.com/office/powerpoint/2010/main" val="1169061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D888B-D57F-661B-205E-B1FBFD5F1DE1}"/>
              </a:ext>
            </a:extLst>
          </p:cNvPr>
          <p:cNvSpPr>
            <a:spLocks noGrp="1"/>
          </p:cNvSpPr>
          <p:nvPr>
            <p:ph type="title"/>
          </p:nvPr>
        </p:nvSpPr>
        <p:spPr/>
        <p:txBody>
          <a:bodyPr/>
          <a:lstStyle/>
          <a:p>
            <a:r>
              <a:rPr lang="en-GB" b="1"/>
              <a:t>Thematic analysis</a:t>
            </a:r>
          </a:p>
        </p:txBody>
      </p:sp>
      <p:sp>
        <p:nvSpPr>
          <p:cNvPr id="3" name="Content Placeholder 2">
            <a:extLst>
              <a:ext uri="{FF2B5EF4-FFF2-40B4-BE49-F238E27FC236}">
                <a16:creationId xmlns:a16="http://schemas.microsoft.com/office/drawing/2014/main" id="{FDAB8374-30A6-9917-8452-7E25C1A865B9}"/>
              </a:ext>
            </a:extLst>
          </p:cNvPr>
          <p:cNvSpPr>
            <a:spLocks noGrp="1"/>
          </p:cNvSpPr>
          <p:nvPr>
            <p:ph idx="1"/>
          </p:nvPr>
        </p:nvSpPr>
        <p:spPr/>
        <p:txBody>
          <a:bodyPr>
            <a:normAutofit/>
          </a:bodyPr>
          <a:lstStyle/>
          <a:p>
            <a:r>
              <a:rPr lang="en-GB"/>
              <a:t>Thematic analysis is usually used in analysing qualitative data.</a:t>
            </a:r>
          </a:p>
          <a:p>
            <a:r>
              <a:rPr lang="en-GB"/>
              <a:t>The adaptation of thematic analysis to analyse and synthesise secondary data in a systematic review is called </a:t>
            </a:r>
            <a:r>
              <a:rPr lang="en-GB" b="1" i="1"/>
              <a:t>thematic synthesis.</a:t>
            </a:r>
            <a:r>
              <a:rPr lang="en-GB"/>
              <a:t> </a:t>
            </a:r>
          </a:p>
          <a:p>
            <a:pPr marL="0" indent="0">
              <a:buNone/>
            </a:pPr>
            <a:r>
              <a:rPr lang="en-GB"/>
              <a:t>                         (Thomas and Harden, 2008)</a:t>
            </a:r>
          </a:p>
        </p:txBody>
      </p:sp>
    </p:spTree>
    <p:extLst>
      <p:ext uri="{BB962C8B-B14F-4D97-AF65-F5344CB8AC3E}">
        <p14:creationId xmlns:p14="http://schemas.microsoft.com/office/powerpoint/2010/main" val="1048275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1F20-287A-7B1B-1B08-9A5A24BE80D3}"/>
              </a:ext>
            </a:extLst>
          </p:cNvPr>
          <p:cNvSpPr>
            <a:spLocks noGrp="1"/>
          </p:cNvSpPr>
          <p:nvPr>
            <p:ph type="title"/>
          </p:nvPr>
        </p:nvSpPr>
        <p:spPr/>
        <p:txBody>
          <a:bodyPr/>
          <a:lstStyle/>
          <a:p>
            <a:r>
              <a:rPr lang="en-GB" b="1"/>
              <a:t>Identification of themes</a:t>
            </a:r>
          </a:p>
        </p:txBody>
      </p:sp>
      <p:sp>
        <p:nvSpPr>
          <p:cNvPr id="3" name="Content Placeholder 2">
            <a:extLst>
              <a:ext uri="{FF2B5EF4-FFF2-40B4-BE49-F238E27FC236}">
                <a16:creationId xmlns:a16="http://schemas.microsoft.com/office/drawing/2014/main" id="{D3F2AFBE-6453-64DC-F718-86B2D8DCA95E}"/>
              </a:ext>
            </a:extLst>
          </p:cNvPr>
          <p:cNvSpPr>
            <a:spLocks noGrp="1"/>
          </p:cNvSpPr>
          <p:nvPr>
            <p:ph idx="1"/>
          </p:nvPr>
        </p:nvSpPr>
        <p:spPr/>
        <p:txBody>
          <a:bodyPr>
            <a:normAutofit fontScale="92500" lnSpcReduction="20000"/>
          </a:bodyPr>
          <a:lstStyle/>
          <a:p>
            <a:pPr marL="0" indent="0">
              <a:buNone/>
            </a:pPr>
            <a:r>
              <a:rPr lang="en-GB"/>
              <a:t>The synthesis take the form of </a:t>
            </a:r>
            <a:r>
              <a:rPr lang="en-GB" b="1" i="1"/>
              <a:t>three stages </a:t>
            </a:r>
            <a:r>
              <a:rPr lang="en-GB"/>
              <a:t>which overlapped to some degree: </a:t>
            </a:r>
          </a:p>
          <a:p>
            <a:r>
              <a:rPr lang="en-GB"/>
              <a:t>The free line-by-line coding of the findings of primary studies; </a:t>
            </a:r>
          </a:p>
          <a:p>
            <a:r>
              <a:rPr lang="en-GB"/>
              <a:t>The organisation of these 'free codes' into related areas to construct 'descriptive' themes;</a:t>
            </a:r>
          </a:p>
          <a:p>
            <a:r>
              <a:rPr lang="en-GB"/>
              <a:t>The development of 'analytical' themes.</a:t>
            </a:r>
          </a:p>
          <a:p>
            <a:pPr marL="0" indent="0">
              <a:buNone/>
            </a:pPr>
            <a:r>
              <a:rPr lang="en-GB"/>
              <a:t>                                        (Nicholson et al., 2016)</a:t>
            </a:r>
          </a:p>
        </p:txBody>
      </p:sp>
    </p:spTree>
    <p:extLst>
      <p:ext uri="{BB962C8B-B14F-4D97-AF65-F5344CB8AC3E}">
        <p14:creationId xmlns:p14="http://schemas.microsoft.com/office/powerpoint/2010/main" val="3879639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4EB13-AE65-544C-ADBD-61CA06989B4A}"/>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A66C4549-0263-6B55-5CF2-9ECB24E1DE29}"/>
              </a:ext>
            </a:extLst>
          </p:cNvPr>
          <p:cNvGraphicFramePr>
            <a:graphicFrameLocks noGrp="1"/>
          </p:cNvGraphicFramePr>
          <p:nvPr/>
        </p:nvGraphicFramePr>
        <p:xfrm>
          <a:off x="0" y="1271405"/>
          <a:ext cx="9143998" cy="4846320"/>
        </p:xfrm>
        <a:graphic>
          <a:graphicData uri="http://schemas.openxmlformats.org/drawingml/2006/table">
            <a:tbl>
              <a:tblPr bandRow="1">
                <a:tableStyleId>{5C22544A-7EE6-4342-B048-85BDC9FD1C3A}</a:tableStyleId>
              </a:tblPr>
              <a:tblGrid>
                <a:gridCol w="2677583">
                  <a:extLst>
                    <a:ext uri="{9D8B030D-6E8A-4147-A177-3AD203B41FA5}">
                      <a16:colId xmlns:a16="http://schemas.microsoft.com/office/drawing/2014/main" val="4144259861"/>
                    </a:ext>
                  </a:extLst>
                </a:gridCol>
                <a:gridCol w="3418416">
                  <a:extLst>
                    <a:ext uri="{9D8B030D-6E8A-4147-A177-3AD203B41FA5}">
                      <a16:colId xmlns:a16="http://schemas.microsoft.com/office/drawing/2014/main" val="92187173"/>
                    </a:ext>
                  </a:extLst>
                </a:gridCol>
                <a:gridCol w="3047999">
                  <a:extLst>
                    <a:ext uri="{9D8B030D-6E8A-4147-A177-3AD203B41FA5}">
                      <a16:colId xmlns:a16="http://schemas.microsoft.com/office/drawing/2014/main" val="2622348330"/>
                    </a:ext>
                  </a:extLst>
                </a:gridCol>
              </a:tblGrid>
              <a:tr h="0">
                <a:tc>
                  <a:txBody>
                    <a:bodyPr/>
                    <a:lstStyle/>
                    <a:p>
                      <a:pPr>
                        <a:buNone/>
                      </a:pPr>
                      <a:r>
                        <a:rPr lang="en-GB" b="1"/>
                        <a:t>Aspect</a:t>
                      </a:r>
                      <a:endParaRPr lang="en-GB"/>
                    </a:p>
                  </a:txBody>
                  <a:tcPr anchor="ctr">
                    <a:lnL>
                      <a:noFill/>
                    </a:lnL>
                    <a:lnR>
                      <a:noFill/>
                    </a:lnR>
                    <a:lnT>
                      <a:noFill/>
                    </a:lnT>
                    <a:lnB>
                      <a:noFill/>
                    </a:lnB>
                    <a:noFill/>
                  </a:tcPr>
                </a:tc>
                <a:tc>
                  <a:txBody>
                    <a:bodyPr/>
                    <a:lstStyle/>
                    <a:p>
                      <a:pPr>
                        <a:buNone/>
                      </a:pPr>
                      <a:r>
                        <a:rPr lang="en-GB" b="1"/>
                        <a:t>Descriptive Theme</a:t>
                      </a:r>
                      <a:endParaRPr lang="en-GB"/>
                    </a:p>
                  </a:txBody>
                  <a:tcPr anchor="ctr">
                    <a:lnL>
                      <a:noFill/>
                    </a:lnL>
                    <a:lnR>
                      <a:noFill/>
                    </a:lnR>
                    <a:lnT>
                      <a:noFill/>
                    </a:lnT>
                    <a:lnB>
                      <a:noFill/>
                    </a:lnB>
                    <a:noFill/>
                  </a:tcPr>
                </a:tc>
                <a:tc>
                  <a:txBody>
                    <a:bodyPr/>
                    <a:lstStyle/>
                    <a:p>
                      <a:pPr>
                        <a:buNone/>
                      </a:pPr>
                      <a:r>
                        <a:rPr lang="en-GB" b="1"/>
                        <a:t>Analytical Theme</a:t>
                      </a:r>
                      <a:endParaRPr lang="en-GB"/>
                    </a:p>
                  </a:txBody>
                  <a:tcPr anchor="ctr">
                    <a:lnL>
                      <a:noFill/>
                    </a:lnL>
                    <a:lnR>
                      <a:noFill/>
                    </a:lnR>
                    <a:lnT>
                      <a:noFill/>
                    </a:lnT>
                    <a:lnB>
                      <a:noFill/>
                    </a:lnB>
                    <a:noFill/>
                  </a:tcPr>
                </a:tc>
                <a:extLst>
                  <a:ext uri="{0D108BD9-81ED-4DB2-BD59-A6C34878D82A}">
                    <a16:rowId xmlns:a16="http://schemas.microsoft.com/office/drawing/2014/main" val="2560658531"/>
                  </a:ext>
                </a:extLst>
              </a:tr>
              <a:tr h="0">
                <a:tc>
                  <a:txBody>
                    <a:bodyPr/>
                    <a:lstStyle/>
                    <a:p>
                      <a:pPr>
                        <a:buNone/>
                      </a:pPr>
                      <a:r>
                        <a:rPr lang="en-GB" b="1"/>
                        <a:t>Definition</a:t>
                      </a:r>
                      <a:endParaRPr lang="en-GB"/>
                    </a:p>
                  </a:txBody>
                  <a:tcPr anchor="ctr">
                    <a:lnL>
                      <a:noFill/>
                    </a:lnL>
                    <a:lnR>
                      <a:noFill/>
                    </a:lnR>
                    <a:lnT>
                      <a:noFill/>
                    </a:lnT>
                    <a:lnB>
                      <a:noFill/>
                    </a:lnB>
                    <a:noFill/>
                  </a:tcPr>
                </a:tc>
                <a:tc>
                  <a:txBody>
                    <a:bodyPr/>
                    <a:lstStyle/>
                    <a:p>
                      <a:pPr>
                        <a:buNone/>
                      </a:pPr>
                      <a:r>
                        <a:rPr lang="en-GB"/>
                        <a:t>Summarises what participants said or what was observed</a:t>
                      </a:r>
                    </a:p>
                  </a:txBody>
                  <a:tcPr anchor="ctr">
                    <a:lnL>
                      <a:noFill/>
                    </a:lnL>
                    <a:lnR>
                      <a:noFill/>
                    </a:lnR>
                    <a:lnT>
                      <a:noFill/>
                    </a:lnT>
                    <a:lnB>
                      <a:noFill/>
                    </a:lnB>
                    <a:noFill/>
                  </a:tcPr>
                </a:tc>
                <a:tc>
                  <a:txBody>
                    <a:bodyPr/>
                    <a:lstStyle/>
                    <a:p>
                      <a:pPr>
                        <a:buNone/>
                      </a:pPr>
                      <a:r>
                        <a:rPr lang="en-GB"/>
                        <a:t>Interprets the meaning behind what was said or observed</a:t>
                      </a:r>
                    </a:p>
                  </a:txBody>
                  <a:tcPr anchor="ctr">
                    <a:lnL>
                      <a:noFill/>
                    </a:lnL>
                    <a:lnR>
                      <a:noFill/>
                    </a:lnR>
                    <a:lnT>
                      <a:noFill/>
                    </a:lnT>
                    <a:lnB>
                      <a:noFill/>
                    </a:lnB>
                    <a:noFill/>
                  </a:tcPr>
                </a:tc>
                <a:extLst>
                  <a:ext uri="{0D108BD9-81ED-4DB2-BD59-A6C34878D82A}">
                    <a16:rowId xmlns:a16="http://schemas.microsoft.com/office/drawing/2014/main" val="1067979069"/>
                  </a:ext>
                </a:extLst>
              </a:tr>
              <a:tr h="0">
                <a:tc>
                  <a:txBody>
                    <a:bodyPr/>
                    <a:lstStyle/>
                    <a:p>
                      <a:pPr>
                        <a:buNone/>
                      </a:pPr>
                      <a:r>
                        <a:rPr lang="en-GB" b="1"/>
                        <a:t>Depth of Analysis</a:t>
                      </a:r>
                      <a:endParaRPr lang="en-GB"/>
                    </a:p>
                  </a:txBody>
                  <a:tcPr anchor="ctr">
                    <a:lnL>
                      <a:noFill/>
                    </a:lnL>
                    <a:lnR>
                      <a:noFill/>
                    </a:lnR>
                    <a:lnT>
                      <a:noFill/>
                    </a:lnT>
                    <a:lnB>
                      <a:noFill/>
                    </a:lnB>
                    <a:noFill/>
                  </a:tcPr>
                </a:tc>
                <a:tc>
                  <a:txBody>
                    <a:bodyPr/>
                    <a:lstStyle/>
                    <a:p>
                      <a:pPr>
                        <a:buNone/>
                      </a:pPr>
                      <a:r>
                        <a:rPr lang="en-GB"/>
                        <a:t>Surface-level</a:t>
                      </a:r>
                    </a:p>
                  </a:txBody>
                  <a:tcPr anchor="ctr">
                    <a:lnL>
                      <a:noFill/>
                    </a:lnL>
                    <a:lnR>
                      <a:noFill/>
                    </a:lnR>
                    <a:lnT>
                      <a:noFill/>
                    </a:lnT>
                    <a:lnB>
                      <a:noFill/>
                    </a:lnB>
                    <a:noFill/>
                  </a:tcPr>
                </a:tc>
                <a:tc>
                  <a:txBody>
                    <a:bodyPr/>
                    <a:lstStyle/>
                    <a:p>
                      <a:pPr>
                        <a:buNone/>
                      </a:pPr>
                      <a:r>
                        <a:rPr lang="en-GB"/>
                        <a:t>Deeper, more conceptual</a:t>
                      </a:r>
                    </a:p>
                  </a:txBody>
                  <a:tcPr anchor="ctr">
                    <a:lnL>
                      <a:noFill/>
                    </a:lnL>
                    <a:lnR>
                      <a:noFill/>
                    </a:lnR>
                    <a:lnT>
                      <a:noFill/>
                    </a:lnT>
                    <a:lnB>
                      <a:noFill/>
                    </a:lnB>
                    <a:noFill/>
                  </a:tcPr>
                </a:tc>
                <a:extLst>
                  <a:ext uri="{0D108BD9-81ED-4DB2-BD59-A6C34878D82A}">
                    <a16:rowId xmlns:a16="http://schemas.microsoft.com/office/drawing/2014/main" val="157930648"/>
                  </a:ext>
                </a:extLst>
              </a:tr>
              <a:tr h="0">
                <a:tc>
                  <a:txBody>
                    <a:bodyPr/>
                    <a:lstStyle/>
                    <a:p>
                      <a:pPr>
                        <a:buNone/>
                      </a:pPr>
                      <a:r>
                        <a:rPr lang="en-GB" b="1"/>
                        <a:t>Stage in Analysis</a:t>
                      </a:r>
                      <a:endParaRPr lang="en-GB"/>
                    </a:p>
                  </a:txBody>
                  <a:tcPr anchor="ctr">
                    <a:lnL>
                      <a:noFill/>
                    </a:lnL>
                    <a:lnR>
                      <a:noFill/>
                    </a:lnR>
                    <a:lnT>
                      <a:noFill/>
                    </a:lnT>
                    <a:lnB>
                      <a:noFill/>
                    </a:lnB>
                    <a:noFill/>
                  </a:tcPr>
                </a:tc>
                <a:tc>
                  <a:txBody>
                    <a:bodyPr/>
                    <a:lstStyle/>
                    <a:p>
                      <a:pPr>
                        <a:buNone/>
                      </a:pPr>
                      <a:r>
                        <a:rPr lang="en-GB"/>
                        <a:t>Early coding and organisation</a:t>
                      </a:r>
                    </a:p>
                  </a:txBody>
                  <a:tcPr anchor="ctr">
                    <a:lnL>
                      <a:noFill/>
                    </a:lnL>
                    <a:lnR>
                      <a:noFill/>
                    </a:lnR>
                    <a:lnT>
                      <a:noFill/>
                    </a:lnT>
                    <a:lnB>
                      <a:noFill/>
                    </a:lnB>
                    <a:noFill/>
                  </a:tcPr>
                </a:tc>
                <a:tc>
                  <a:txBody>
                    <a:bodyPr/>
                    <a:lstStyle/>
                    <a:p>
                      <a:pPr>
                        <a:buNone/>
                      </a:pPr>
                      <a:r>
                        <a:rPr lang="en-GB"/>
                        <a:t>Later stage – theme development and synthesis</a:t>
                      </a:r>
                    </a:p>
                  </a:txBody>
                  <a:tcPr anchor="ctr">
                    <a:lnL>
                      <a:noFill/>
                    </a:lnL>
                    <a:lnR>
                      <a:noFill/>
                    </a:lnR>
                    <a:lnT>
                      <a:noFill/>
                    </a:lnT>
                    <a:lnB>
                      <a:noFill/>
                    </a:lnB>
                    <a:noFill/>
                  </a:tcPr>
                </a:tc>
                <a:extLst>
                  <a:ext uri="{0D108BD9-81ED-4DB2-BD59-A6C34878D82A}">
                    <a16:rowId xmlns:a16="http://schemas.microsoft.com/office/drawing/2014/main" val="4213424329"/>
                  </a:ext>
                </a:extLst>
              </a:tr>
              <a:tr h="0">
                <a:tc>
                  <a:txBody>
                    <a:bodyPr/>
                    <a:lstStyle/>
                    <a:p>
                      <a:pPr>
                        <a:buNone/>
                      </a:pPr>
                      <a:r>
                        <a:rPr lang="en-GB" b="1"/>
                        <a:t>Example Topic</a:t>
                      </a:r>
                      <a:endParaRPr lang="en-GB"/>
                    </a:p>
                  </a:txBody>
                  <a:tcPr anchor="ctr">
                    <a:lnL>
                      <a:noFill/>
                    </a:lnL>
                    <a:lnR>
                      <a:noFill/>
                    </a:lnR>
                    <a:lnT>
                      <a:noFill/>
                    </a:lnT>
                    <a:lnB>
                      <a:noFill/>
                    </a:lnB>
                    <a:noFill/>
                  </a:tcPr>
                </a:tc>
                <a:tc>
                  <a:txBody>
                    <a:bodyPr/>
                    <a:lstStyle/>
                    <a:p>
                      <a:pPr>
                        <a:buNone/>
                      </a:pPr>
                      <a:r>
                        <a:rPr lang="en-GB" i="1"/>
                        <a:t>Healthy eating barriers in low-income groups</a:t>
                      </a:r>
                      <a:endParaRPr lang="en-GB"/>
                    </a:p>
                  </a:txBody>
                  <a:tcPr anchor="ctr">
                    <a:lnL>
                      <a:noFill/>
                    </a:lnL>
                    <a:lnR>
                      <a:noFill/>
                    </a:lnR>
                    <a:lnT>
                      <a:noFill/>
                    </a:lnT>
                    <a:lnB>
                      <a:noFill/>
                    </a:lnB>
                    <a:noFill/>
                  </a:tcPr>
                </a:tc>
                <a:tc>
                  <a:txBody>
                    <a:bodyPr/>
                    <a:lstStyle/>
                    <a:p>
                      <a:pPr>
                        <a:buNone/>
                      </a:pPr>
                      <a:r>
                        <a:rPr lang="en-GB" i="1"/>
                        <a:t>Healthy eating barriers in low-income groups</a:t>
                      </a:r>
                      <a:endParaRPr lang="en-GB"/>
                    </a:p>
                  </a:txBody>
                  <a:tcPr anchor="ctr">
                    <a:lnL>
                      <a:noFill/>
                    </a:lnL>
                    <a:lnR>
                      <a:noFill/>
                    </a:lnR>
                    <a:lnT>
                      <a:noFill/>
                    </a:lnT>
                    <a:lnB>
                      <a:noFill/>
                    </a:lnB>
                    <a:noFill/>
                  </a:tcPr>
                </a:tc>
                <a:extLst>
                  <a:ext uri="{0D108BD9-81ED-4DB2-BD59-A6C34878D82A}">
                    <a16:rowId xmlns:a16="http://schemas.microsoft.com/office/drawing/2014/main" val="306317564"/>
                  </a:ext>
                </a:extLst>
              </a:tr>
              <a:tr h="0">
                <a:tc>
                  <a:txBody>
                    <a:bodyPr/>
                    <a:lstStyle/>
                    <a:p>
                      <a:pPr>
                        <a:buNone/>
                      </a:pPr>
                      <a:r>
                        <a:rPr lang="en-GB" b="1"/>
                        <a:t>Example Theme</a:t>
                      </a:r>
                      <a:endParaRPr lang="en-GB"/>
                    </a:p>
                  </a:txBody>
                  <a:tcPr anchor="ctr">
                    <a:lnL>
                      <a:noFill/>
                    </a:lnL>
                    <a:lnR>
                      <a:noFill/>
                    </a:lnR>
                    <a:lnT>
                      <a:noFill/>
                    </a:lnT>
                    <a:lnB>
                      <a:noFill/>
                    </a:lnB>
                    <a:noFill/>
                  </a:tcPr>
                </a:tc>
                <a:tc>
                  <a:txBody>
                    <a:bodyPr/>
                    <a:lstStyle/>
                    <a:p>
                      <a:pPr>
                        <a:buNone/>
                      </a:pPr>
                      <a:r>
                        <a:rPr lang="en-GB"/>
                        <a:t>“Healthy food is too expensive”</a:t>
                      </a:r>
                    </a:p>
                  </a:txBody>
                  <a:tcPr anchor="ctr">
                    <a:lnL>
                      <a:noFill/>
                    </a:lnL>
                    <a:lnR>
                      <a:noFill/>
                    </a:lnR>
                    <a:lnT>
                      <a:noFill/>
                    </a:lnT>
                    <a:lnB>
                      <a:noFill/>
                    </a:lnB>
                    <a:noFill/>
                  </a:tcPr>
                </a:tc>
                <a:tc>
                  <a:txBody>
                    <a:bodyPr/>
                    <a:lstStyle/>
                    <a:p>
                      <a:pPr>
                        <a:buNone/>
                      </a:pPr>
                      <a:r>
                        <a:rPr lang="en-GB"/>
                        <a:t>“Economic inequality limits dietary choices”</a:t>
                      </a:r>
                    </a:p>
                  </a:txBody>
                  <a:tcPr anchor="ctr">
                    <a:lnL>
                      <a:noFill/>
                    </a:lnL>
                    <a:lnR>
                      <a:noFill/>
                    </a:lnR>
                    <a:lnT>
                      <a:noFill/>
                    </a:lnT>
                    <a:lnB>
                      <a:noFill/>
                    </a:lnB>
                    <a:noFill/>
                  </a:tcPr>
                </a:tc>
                <a:extLst>
                  <a:ext uri="{0D108BD9-81ED-4DB2-BD59-A6C34878D82A}">
                    <a16:rowId xmlns:a16="http://schemas.microsoft.com/office/drawing/2014/main" val="1531091837"/>
                  </a:ext>
                </a:extLst>
              </a:tr>
              <a:tr h="0">
                <a:tc>
                  <a:txBody>
                    <a:bodyPr/>
                    <a:lstStyle/>
                    <a:p>
                      <a:pPr>
                        <a:buNone/>
                      </a:pPr>
                      <a:r>
                        <a:rPr lang="en-GB" b="1"/>
                        <a:t>Another Example Theme</a:t>
                      </a:r>
                      <a:endParaRPr lang="en-GB"/>
                    </a:p>
                  </a:txBody>
                  <a:tcPr anchor="ctr">
                    <a:lnL>
                      <a:noFill/>
                    </a:lnL>
                    <a:lnR>
                      <a:noFill/>
                    </a:lnR>
                    <a:lnT>
                      <a:noFill/>
                    </a:lnT>
                    <a:lnB>
                      <a:noFill/>
                    </a:lnB>
                    <a:noFill/>
                  </a:tcPr>
                </a:tc>
                <a:tc>
                  <a:txBody>
                    <a:bodyPr/>
                    <a:lstStyle/>
                    <a:p>
                      <a:pPr>
                        <a:buNone/>
                      </a:pPr>
                      <a:r>
                        <a:rPr lang="en-GB"/>
                        <a:t>“Participants lack time to cook”</a:t>
                      </a:r>
                    </a:p>
                  </a:txBody>
                  <a:tcPr anchor="ctr">
                    <a:lnL>
                      <a:noFill/>
                    </a:lnL>
                    <a:lnR>
                      <a:noFill/>
                    </a:lnR>
                    <a:lnT>
                      <a:noFill/>
                    </a:lnT>
                    <a:lnB>
                      <a:noFill/>
                    </a:lnB>
                    <a:noFill/>
                  </a:tcPr>
                </a:tc>
                <a:tc>
                  <a:txBody>
                    <a:bodyPr/>
                    <a:lstStyle/>
                    <a:p>
                      <a:pPr>
                        <a:buNone/>
                      </a:pPr>
                      <a:r>
                        <a:rPr lang="en-GB"/>
                        <a:t>“Time poverty is a social determinant of poor nutrition”</a:t>
                      </a:r>
                    </a:p>
                  </a:txBody>
                  <a:tcPr anchor="ctr">
                    <a:lnL>
                      <a:noFill/>
                    </a:lnL>
                    <a:lnR>
                      <a:noFill/>
                    </a:lnR>
                    <a:lnT>
                      <a:noFill/>
                    </a:lnT>
                    <a:lnB>
                      <a:noFill/>
                    </a:lnB>
                    <a:noFill/>
                  </a:tcPr>
                </a:tc>
                <a:extLst>
                  <a:ext uri="{0D108BD9-81ED-4DB2-BD59-A6C34878D82A}">
                    <a16:rowId xmlns:a16="http://schemas.microsoft.com/office/drawing/2014/main" val="1918344079"/>
                  </a:ext>
                </a:extLst>
              </a:tr>
              <a:tr h="0">
                <a:tc>
                  <a:txBody>
                    <a:bodyPr/>
                    <a:lstStyle/>
                    <a:p>
                      <a:pPr>
                        <a:buNone/>
                      </a:pPr>
                      <a:r>
                        <a:rPr lang="en-GB" b="1"/>
                        <a:t>Focus</a:t>
                      </a:r>
                      <a:endParaRPr lang="en-GB"/>
                    </a:p>
                  </a:txBody>
                  <a:tcPr anchor="ctr">
                    <a:lnL>
                      <a:noFill/>
                    </a:lnL>
                    <a:lnR>
                      <a:noFill/>
                    </a:lnR>
                    <a:lnT>
                      <a:noFill/>
                    </a:lnT>
                    <a:lnB>
                      <a:noFill/>
                    </a:lnB>
                    <a:noFill/>
                  </a:tcPr>
                </a:tc>
                <a:tc>
                  <a:txBody>
                    <a:bodyPr/>
                    <a:lstStyle/>
                    <a:p>
                      <a:pPr>
                        <a:buNone/>
                      </a:pPr>
                      <a:r>
                        <a:rPr lang="en-GB"/>
                        <a:t>What is happening</a:t>
                      </a:r>
                    </a:p>
                  </a:txBody>
                  <a:tcPr anchor="ctr">
                    <a:lnL>
                      <a:noFill/>
                    </a:lnL>
                    <a:lnR>
                      <a:noFill/>
                    </a:lnR>
                    <a:lnT>
                      <a:noFill/>
                    </a:lnT>
                    <a:lnB>
                      <a:noFill/>
                    </a:lnB>
                    <a:noFill/>
                  </a:tcPr>
                </a:tc>
                <a:tc>
                  <a:txBody>
                    <a:bodyPr/>
                    <a:lstStyle/>
                    <a:p>
                      <a:pPr>
                        <a:buNone/>
                      </a:pPr>
                      <a:r>
                        <a:rPr lang="en-GB"/>
                        <a:t>Why it is happening</a:t>
                      </a:r>
                    </a:p>
                  </a:txBody>
                  <a:tcPr anchor="ctr">
                    <a:lnL>
                      <a:noFill/>
                    </a:lnL>
                    <a:lnR>
                      <a:noFill/>
                    </a:lnR>
                    <a:lnT>
                      <a:noFill/>
                    </a:lnT>
                    <a:lnB>
                      <a:noFill/>
                    </a:lnB>
                    <a:noFill/>
                  </a:tcPr>
                </a:tc>
                <a:extLst>
                  <a:ext uri="{0D108BD9-81ED-4DB2-BD59-A6C34878D82A}">
                    <a16:rowId xmlns:a16="http://schemas.microsoft.com/office/drawing/2014/main" val="1651018894"/>
                  </a:ext>
                </a:extLst>
              </a:tr>
            </a:tbl>
          </a:graphicData>
        </a:graphic>
      </p:graphicFrame>
      <p:sp>
        <p:nvSpPr>
          <p:cNvPr id="10" name="Title 1">
            <a:extLst>
              <a:ext uri="{FF2B5EF4-FFF2-40B4-BE49-F238E27FC236}">
                <a16:creationId xmlns:a16="http://schemas.microsoft.com/office/drawing/2014/main" id="{71986718-47BE-D9F9-6EA9-647BCC1D2A88}"/>
              </a:ext>
            </a:extLst>
          </p:cNvPr>
          <p:cNvSpPr>
            <a:spLocks noGrp="1"/>
          </p:cNvSpPr>
          <p:nvPr>
            <p:ph type="title"/>
          </p:nvPr>
        </p:nvSpPr>
        <p:spPr>
          <a:xfrm>
            <a:off x="457200" y="118995"/>
            <a:ext cx="8229600" cy="1143000"/>
          </a:xfrm>
        </p:spPr>
        <p:txBody>
          <a:bodyPr/>
          <a:lstStyle/>
          <a:p>
            <a:r>
              <a:rPr lang="en-GB" b="1"/>
              <a:t>Identification of themes</a:t>
            </a:r>
          </a:p>
        </p:txBody>
      </p:sp>
    </p:spTree>
    <p:extLst>
      <p:ext uri="{BB962C8B-B14F-4D97-AF65-F5344CB8AC3E}">
        <p14:creationId xmlns:p14="http://schemas.microsoft.com/office/powerpoint/2010/main" val="1796840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45DA442-1F01-5A59-5EFB-2ED6CD9659A0}"/>
              </a:ext>
            </a:extLst>
          </p:cNvPr>
          <p:cNvSpPr>
            <a:spLocks noGrp="1" noChangeArrowheads="1"/>
          </p:cNvSpPr>
          <p:nvPr>
            <p:ph type="title" idx="4294967295"/>
          </p:nvPr>
        </p:nvSpPr>
        <p:spPr>
          <a:xfrm>
            <a:off x="1104900" y="136525"/>
            <a:ext cx="7239000" cy="793750"/>
          </a:xfrm>
        </p:spPr>
        <p:txBody>
          <a:bodyPr/>
          <a:lstStyle/>
          <a:p>
            <a:pPr eaLnBrk="1" fontAlgn="auto" hangingPunct="1">
              <a:spcAft>
                <a:spcPts val="0"/>
              </a:spcAft>
              <a:defRPr/>
            </a:pPr>
            <a:r>
              <a:rPr lang="en-US" sz="3000" b="1"/>
              <a:t>Presenting info: WHICH ONE IS BEST?</a:t>
            </a:r>
          </a:p>
        </p:txBody>
      </p:sp>
      <p:sp>
        <p:nvSpPr>
          <p:cNvPr id="35843" name="Rectangle 4">
            <a:extLst>
              <a:ext uri="{FF2B5EF4-FFF2-40B4-BE49-F238E27FC236}">
                <a16:creationId xmlns:a16="http://schemas.microsoft.com/office/drawing/2014/main" id="{595DFAC4-FF55-4208-9FC7-448A7D26AA73}"/>
              </a:ext>
            </a:extLst>
          </p:cNvPr>
          <p:cNvSpPr>
            <a:spLocks noGrp="1" noChangeArrowheads="1"/>
          </p:cNvSpPr>
          <p:nvPr>
            <p:ph type="body" sz="half" idx="4294967295"/>
          </p:nvPr>
        </p:nvSpPr>
        <p:spPr>
          <a:xfrm>
            <a:off x="539551" y="930275"/>
            <a:ext cx="3886200" cy="5181600"/>
          </a:xfrm>
          <a:ln>
            <a:solidFill>
              <a:schemeClr val="tx1"/>
            </a:solidFill>
            <a:miter lim="800000"/>
            <a:headEnd/>
            <a:tailEnd/>
          </a:ln>
        </p:spPr>
        <p:txBody>
          <a:bodyPr rtlCol="0">
            <a:normAutofit/>
          </a:bodyPr>
          <a:lstStyle/>
          <a:p>
            <a:pPr marL="91440" indent="-91440" eaLnBrk="1" fontAlgn="auto" hangingPunct="1">
              <a:lnSpc>
                <a:spcPct val="80000"/>
              </a:lnSpc>
              <a:spcAft>
                <a:spcPts val="0"/>
              </a:spcAft>
              <a:buFont typeface="Wingdings" panose="05000000000000000000" pitchFamily="2" charset="2"/>
              <a:buNone/>
              <a:defRPr/>
            </a:pPr>
            <a:endParaRPr lang="en-US" altLang="en-US" sz="600" b="1">
              <a:solidFill>
                <a:schemeClr val="tx1">
                  <a:lumMod val="65000"/>
                  <a:lumOff val="35000"/>
                </a:schemeClr>
              </a:solidFill>
            </a:endParaRPr>
          </a:p>
          <a:p>
            <a:pPr marL="91440" indent="-91440" algn="ctr" eaLnBrk="1" fontAlgn="auto" hangingPunct="1">
              <a:lnSpc>
                <a:spcPct val="80000"/>
              </a:lnSpc>
              <a:spcAft>
                <a:spcPts val="0"/>
              </a:spcAft>
              <a:buFont typeface="Wingdings" panose="05000000000000000000" pitchFamily="2" charset="2"/>
              <a:buNone/>
              <a:defRPr/>
            </a:pPr>
            <a:r>
              <a:rPr lang="en-US" altLang="en-US" sz="1800" b="1"/>
              <a:t>“Stringing” Model:  </a:t>
            </a:r>
          </a:p>
          <a:p>
            <a:pPr marL="91440" indent="-91440" eaLnBrk="1" fontAlgn="auto" hangingPunct="1">
              <a:lnSpc>
                <a:spcPct val="80000"/>
              </a:lnSpc>
              <a:spcAft>
                <a:spcPts val="0"/>
              </a:spcAft>
              <a:buFont typeface="Tw Cen MT" panose="020B0602020104020603" pitchFamily="34" charset="0"/>
              <a:buChar char=" "/>
              <a:defRPr/>
            </a:pPr>
            <a:r>
              <a:rPr lang="en-US" altLang="en-US" sz="1800" b="1"/>
              <a:t>Organised Article by Article then compare at end</a:t>
            </a:r>
          </a:p>
          <a:p>
            <a:pPr marL="91440" indent="-91440" eaLnBrk="1" fontAlgn="auto" hangingPunct="1">
              <a:lnSpc>
                <a:spcPct val="80000"/>
              </a:lnSpc>
              <a:spcAft>
                <a:spcPts val="0"/>
              </a:spcAft>
              <a:buFont typeface="Tw Cen MT" panose="020B0602020104020603" pitchFamily="34" charset="0"/>
              <a:buChar char=" "/>
              <a:defRPr/>
            </a:pPr>
            <a:r>
              <a:rPr lang="en-US" altLang="en-US" sz="2400"/>
              <a:t>Introduction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1:  Summary or</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1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2:  Summary or </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2	</a:t>
            </a:r>
          </a:p>
          <a:p>
            <a:pPr marL="91440" indent="-91440" eaLnBrk="1" fontAlgn="auto" hangingPunct="1">
              <a:lnSpc>
                <a:spcPct val="80000"/>
              </a:lnSpc>
              <a:spcAft>
                <a:spcPts val="0"/>
              </a:spcAft>
              <a:buFont typeface="Symbol" panose="05050102010706020507" pitchFamily="18" charset="2"/>
              <a:buChar char="·"/>
              <a:defRPr/>
            </a:pPr>
            <a:r>
              <a:rPr lang="en-US" altLang="en-US" sz="2400"/>
              <a:t>Paragraph 3:  Summary or </a:t>
            </a:r>
          </a:p>
          <a:p>
            <a:pPr marL="91440" indent="-91440" eaLnBrk="1" fontAlgn="auto" hangingPunct="1">
              <a:lnSpc>
                <a:spcPct val="80000"/>
              </a:lnSpc>
              <a:spcAft>
                <a:spcPts val="0"/>
              </a:spcAft>
              <a:buFont typeface="Symbol" panose="05050102010706020507" pitchFamily="18" charset="2"/>
              <a:buNone/>
              <a:defRPr/>
            </a:pPr>
            <a:r>
              <a:rPr lang="en-US" altLang="en-US" sz="2400"/>
              <a:t>	description of article 3	</a:t>
            </a:r>
          </a:p>
          <a:p>
            <a:pPr marL="91440" indent="-91440" eaLnBrk="1" fontAlgn="auto" hangingPunct="1">
              <a:lnSpc>
                <a:spcPct val="80000"/>
              </a:lnSpc>
              <a:spcAft>
                <a:spcPts val="0"/>
              </a:spcAft>
              <a:buFont typeface="Tw Cen MT" panose="020B0602020104020603" pitchFamily="34" charset="0"/>
              <a:buChar char=" "/>
              <a:defRPr/>
            </a:pPr>
            <a:r>
              <a:rPr lang="en-US" altLang="en-US" sz="2400"/>
              <a:t>…and on…</a:t>
            </a:r>
          </a:p>
          <a:p>
            <a:pPr marL="91440" indent="-91440" eaLnBrk="1" fontAlgn="auto" hangingPunct="1">
              <a:lnSpc>
                <a:spcPct val="80000"/>
              </a:lnSpc>
              <a:spcAft>
                <a:spcPts val="0"/>
              </a:spcAft>
              <a:buFont typeface="Tw Cen MT" panose="020B0602020104020603" pitchFamily="34" charset="0"/>
              <a:buChar char=" "/>
              <a:defRPr/>
            </a:pPr>
            <a:r>
              <a:rPr lang="en-US" altLang="en-US" sz="2400"/>
              <a:t>Summary and conclusions</a:t>
            </a:r>
            <a:r>
              <a:rPr lang="en-US" altLang="en-US" sz="2400">
                <a:solidFill>
                  <a:schemeClr val="tx1">
                    <a:lumMod val="65000"/>
                    <a:lumOff val="35000"/>
                  </a:schemeClr>
                </a:solidFill>
              </a:rPr>
              <a:t> </a:t>
            </a:r>
          </a:p>
        </p:txBody>
      </p:sp>
      <p:sp>
        <p:nvSpPr>
          <p:cNvPr id="35844" name="Rectangle 5">
            <a:extLst>
              <a:ext uri="{FF2B5EF4-FFF2-40B4-BE49-F238E27FC236}">
                <a16:creationId xmlns:a16="http://schemas.microsoft.com/office/drawing/2014/main" id="{348DAE0C-18F6-C3AB-24F9-0417F2581277}"/>
              </a:ext>
            </a:extLst>
          </p:cNvPr>
          <p:cNvSpPr>
            <a:spLocks noGrp="1" noChangeArrowheads="1"/>
          </p:cNvSpPr>
          <p:nvPr>
            <p:ph type="body" sz="half" idx="4294967295"/>
          </p:nvPr>
        </p:nvSpPr>
        <p:spPr>
          <a:xfrm>
            <a:off x="4718250" y="930275"/>
            <a:ext cx="4038600" cy="5181600"/>
          </a:xfrm>
          <a:ln>
            <a:solidFill>
              <a:schemeClr val="tx1"/>
            </a:solidFill>
            <a:miter lim="800000"/>
            <a:headEnd/>
            <a:tailEnd/>
          </a:ln>
        </p:spPr>
        <p:txBody>
          <a:bodyPr vert="horz" lIns="91440" tIns="45720" rIns="91440" bIns="45720" rtlCol="0" anchor="t">
            <a:normAutofit/>
          </a:bodyPr>
          <a:lstStyle/>
          <a:p>
            <a:pPr marL="91440" indent="-91440" eaLnBrk="1" fontAlgn="auto" hangingPunct="1">
              <a:lnSpc>
                <a:spcPct val="80000"/>
              </a:lnSpc>
              <a:spcAft>
                <a:spcPts val="0"/>
              </a:spcAft>
              <a:buFont typeface="Tw Cen MT" panose="020B0602020104020603" pitchFamily="34" charset="0"/>
              <a:buChar char=" "/>
              <a:defRPr/>
            </a:pPr>
            <a:endParaRPr lang="en-US" altLang="en-US" sz="600">
              <a:solidFill>
                <a:schemeClr val="tx1">
                  <a:lumMod val="65000"/>
                  <a:lumOff val="35000"/>
                </a:schemeClr>
              </a:solidFill>
            </a:endParaRPr>
          </a:p>
          <a:p>
            <a:pPr marL="91440" indent="-91440" algn="ctr" eaLnBrk="1" fontAlgn="auto" hangingPunct="1">
              <a:lnSpc>
                <a:spcPct val="80000"/>
              </a:lnSpc>
              <a:spcAft>
                <a:spcPts val="0"/>
              </a:spcAft>
              <a:buFont typeface="Wingdings" panose="05000000000000000000" pitchFamily="2" charset="2"/>
              <a:buNone/>
              <a:defRPr/>
            </a:pPr>
            <a:r>
              <a:rPr lang="en-US" altLang="en-US" sz="1800" b="1"/>
              <a:t>“Synthesis” Model:  </a:t>
            </a:r>
          </a:p>
          <a:p>
            <a:pPr marL="91440" indent="-91440" eaLnBrk="1" fontAlgn="auto" hangingPunct="1">
              <a:lnSpc>
                <a:spcPct val="80000"/>
              </a:lnSpc>
              <a:spcAft>
                <a:spcPts val="0"/>
              </a:spcAft>
              <a:buFont typeface="Wingdings" panose="05000000000000000000" pitchFamily="2" charset="2"/>
              <a:buNone/>
              <a:defRPr/>
            </a:pPr>
            <a:r>
              <a:rPr lang="en-US" altLang="en-US" sz="1800" b="1"/>
              <a:t>List by category and discuss each article underneath </a:t>
            </a:r>
          </a:p>
          <a:p>
            <a:pPr marL="91440" indent="-91440" eaLnBrk="1" fontAlgn="auto" hangingPunct="1">
              <a:lnSpc>
                <a:spcPct val="80000"/>
              </a:lnSpc>
              <a:spcAft>
                <a:spcPts val="0"/>
              </a:spcAft>
              <a:buFont typeface="Tw Cen MT" panose="020B0602020104020603" pitchFamily="34" charset="0"/>
              <a:buChar char=" "/>
              <a:defRPr/>
            </a:pPr>
            <a:r>
              <a:rPr lang="en-US" altLang="en-US" sz="1800"/>
              <a:t>Introduction--Introduce context, topic, importance, research questions, overview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A</a:t>
            </a:r>
            <a:r>
              <a:rPr lang="en-US" altLang="en-US" sz="1800"/>
              <a:t>:  Introduce concept or theme, discuss/compare the relevant parts of papers 1, 3, and 4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B:</a:t>
            </a:r>
            <a:r>
              <a:rPr lang="en-US" altLang="en-US" sz="1800"/>
              <a:t>  Introduce concept or theme, discuss/compare the relevant parts of papers 2,4, and 5	</a:t>
            </a:r>
          </a:p>
          <a:p>
            <a:pPr marL="91440" indent="-91440" eaLnBrk="1" fontAlgn="auto" hangingPunct="1">
              <a:lnSpc>
                <a:spcPct val="80000"/>
              </a:lnSpc>
              <a:spcAft>
                <a:spcPts val="0"/>
              </a:spcAft>
              <a:buFont typeface="Symbol" panose="05050102010706020507" pitchFamily="18" charset="2"/>
              <a:buChar char="·"/>
              <a:defRPr/>
            </a:pPr>
            <a:r>
              <a:rPr lang="en-US" altLang="en-US" sz="1800" b="1"/>
              <a:t>Theme C</a:t>
            </a:r>
            <a:r>
              <a:rPr lang="en-US" altLang="en-US" sz="1800"/>
              <a:t>:  Introduce concept or theme, discuss/compare the relevant parts of papers 5 and 6		</a:t>
            </a:r>
          </a:p>
          <a:p>
            <a:pPr marL="91440" indent="-91440" eaLnBrk="1" fontAlgn="auto" hangingPunct="1">
              <a:lnSpc>
                <a:spcPct val="80000"/>
              </a:lnSpc>
              <a:spcAft>
                <a:spcPts val="0"/>
              </a:spcAft>
              <a:buFont typeface="Tw Cen MT" panose="020B0602020104020603" pitchFamily="34" charset="0"/>
              <a:buChar char=" "/>
              <a:defRPr/>
            </a:pPr>
            <a:r>
              <a:rPr lang="en-US" altLang="en-US" sz="1800"/>
              <a:t>Final paragraphs --</a:t>
            </a:r>
            <a:r>
              <a:rPr lang="en-US" altLang="en-US" sz="1800" err="1"/>
              <a:t>Summarise</a:t>
            </a:r>
            <a:r>
              <a:rPr lang="en-US" altLang="en-US" sz="1800"/>
              <a:t> and highlight conclusions,</a:t>
            </a:r>
            <a:endParaRPr lang="en-US" altLang="en-US" sz="1400"/>
          </a:p>
          <a:p>
            <a:pPr marL="91440" indent="-91440" eaLnBrk="1" fontAlgn="auto" hangingPunct="1">
              <a:lnSpc>
                <a:spcPct val="80000"/>
              </a:lnSpc>
              <a:spcAft>
                <a:spcPts val="0"/>
              </a:spcAft>
              <a:buFont typeface="Tw Cen MT" panose="020B0602020104020603" pitchFamily="34" charset="0"/>
              <a:buChar char=" "/>
              <a:defRPr/>
            </a:pPr>
            <a:endParaRPr lang="en-US" altLang="en-US" sz="1400">
              <a:solidFill>
                <a:schemeClr val="tx1">
                  <a:lumMod val="65000"/>
                  <a:lumOff val="35000"/>
                </a:schemeClr>
              </a:solidFill>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5C01019-31F0-837F-561A-5B7C643F1220}"/>
              </a:ext>
            </a:extLst>
          </p:cNvPr>
          <p:cNvSpPr>
            <a:spLocks noGrp="1" noChangeArrowheads="1"/>
          </p:cNvSpPr>
          <p:nvPr>
            <p:ph type="title" idx="4294967295"/>
          </p:nvPr>
        </p:nvSpPr>
        <p:spPr>
          <a:xfrm>
            <a:off x="395536" y="341710"/>
            <a:ext cx="8153400" cy="531812"/>
          </a:xfrm>
        </p:spPr>
        <p:txBody>
          <a:bodyPr>
            <a:noAutofit/>
          </a:bodyPr>
          <a:lstStyle/>
          <a:p>
            <a:pPr eaLnBrk="1" fontAlgn="auto" hangingPunct="1">
              <a:spcAft>
                <a:spcPts val="0"/>
              </a:spcAft>
              <a:defRPr/>
            </a:pPr>
            <a:r>
              <a:rPr lang="en-US" b="1"/>
              <a:t>Digging Into the Literature</a:t>
            </a:r>
          </a:p>
        </p:txBody>
      </p:sp>
      <p:sp>
        <p:nvSpPr>
          <p:cNvPr id="34818" name="Rectangle 3">
            <a:extLst>
              <a:ext uri="{FF2B5EF4-FFF2-40B4-BE49-F238E27FC236}">
                <a16:creationId xmlns:a16="http://schemas.microsoft.com/office/drawing/2014/main" id="{68BA0648-4369-EE5A-B0CC-D883F4303B17}"/>
              </a:ext>
            </a:extLst>
          </p:cNvPr>
          <p:cNvSpPr>
            <a:spLocks noGrp="1" noChangeArrowheads="1"/>
          </p:cNvSpPr>
          <p:nvPr>
            <p:ph type="body" idx="4294967295"/>
          </p:nvPr>
        </p:nvSpPr>
        <p:spPr>
          <a:xfrm>
            <a:off x="0" y="1143000"/>
            <a:ext cx="8229600" cy="4983163"/>
          </a:xfrm>
        </p:spPr>
        <p:txBody>
          <a:bodyPr/>
          <a:lstStyle/>
          <a:p>
            <a:pPr eaLnBrk="1" hangingPunct="1">
              <a:buFont typeface="Wingdings" panose="05000000000000000000" pitchFamily="2" charset="2"/>
              <a:buNone/>
            </a:pPr>
            <a:endParaRPr lang="en-US" altLang="en-US"/>
          </a:p>
          <a:p>
            <a:pPr eaLnBrk="1" hangingPunct="1">
              <a:buFont typeface="Wingdings" panose="05000000000000000000" pitchFamily="2" charset="2"/>
              <a:buNone/>
            </a:pPr>
            <a:endParaRPr lang="en-US" altLang="en-US"/>
          </a:p>
        </p:txBody>
      </p:sp>
      <p:sp>
        <p:nvSpPr>
          <p:cNvPr id="34819" name="Rectangle 4">
            <a:extLst>
              <a:ext uri="{FF2B5EF4-FFF2-40B4-BE49-F238E27FC236}">
                <a16:creationId xmlns:a16="http://schemas.microsoft.com/office/drawing/2014/main" id="{695F02CE-2562-8732-77E6-23C056BA5894}"/>
              </a:ext>
            </a:extLst>
          </p:cNvPr>
          <p:cNvSpPr>
            <a:spLocks noChangeArrowheads="1"/>
          </p:cNvSpPr>
          <p:nvPr/>
        </p:nvSpPr>
        <p:spPr bwMode="auto">
          <a:xfrm>
            <a:off x="1371600" y="3783806"/>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0" name="Rectangle 5">
            <a:extLst>
              <a:ext uri="{FF2B5EF4-FFF2-40B4-BE49-F238E27FC236}">
                <a16:creationId xmlns:a16="http://schemas.microsoft.com/office/drawing/2014/main" id="{803271C2-C301-E2F8-9183-3C8EEE545848}"/>
              </a:ext>
            </a:extLst>
          </p:cNvPr>
          <p:cNvSpPr>
            <a:spLocks noChangeArrowheads="1"/>
          </p:cNvSpPr>
          <p:nvPr/>
        </p:nvSpPr>
        <p:spPr bwMode="auto">
          <a:xfrm>
            <a:off x="6762750" y="3679031"/>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1" name="Rectangle 6">
            <a:extLst>
              <a:ext uri="{FF2B5EF4-FFF2-40B4-BE49-F238E27FC236}">
                <a16:creationId xmlns:a16="http://schemas.microsoft.com/office/drawing/2014/main" id="{CC2391E3-30DE-04CB-4787-C2EA2485499E}"/>
              </a:ext>
            </a:extLst>
          </p:cNvPr>
          <p:cNvSpPr>
            <a:spLocks noChangeArrowheads="1"/>
          </p:cNvSpPr>
          <p:nvPr/>
        </p:nvSpPr>
        <p:spPr bwMode="auto">
          <a:xfrm>
            <a:off x="4114800" y="2459831"/>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2" name="Text Box 8">
            <a:extLst>
              <a:ext uri="{FF2B5EF4-FFF2-40B4-BE49-F238E27FC236}">
                <a16:creationId xmlns:a16="http://schemas.microsoft.com/office/drawing/2014/main" id="{51844FAF-92AC-E913-CA65-2378907DA7BF}"/>
              </a:ext>
            </a:extLst>
          </p:cNvPr>
          <p:cNvSpPr txBox="1">
            <a:spLocks noChangeArrowheads="1"/>
          </p:cNvSpPr>
          <p:nvPr/>
        </p:nvSpPr>
        <p:spPr bwMode="auto">
          <a:xfrm>
            <a:off x="1824038" y="40640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A</a:t>
            </a:r>
          </a:p>
        </p:txBody>
      </p:sp>
      <p:sp>
        <p:nvSpPr>
          <p:cNvPr id="34823" name="Rectangle 12">
            <a:extLst>
              <a:ext uri="{FF2B5EF4-FFF2-40B4-BE49-F238E27FC236}">
                <a16:creationId xmlns:a16="http://schemas.microsoft.com/office/drawing/2014/main" id="{808AB93F-645B-30D8-5129-1AB3CDB8DC89}"/>
              </a:ext>
            </a:extLst>
          </p:cNvPr>
          <p:cNvSpPr>
            <a:spLocks noChangeArrowheads="1"/>
          </p:cNvSpPr>
          <p:nvPr/>
        </p:nvSpPr>
        <p:spPr bwMode="auto">
          <a:xfrm>
            <a:off x="1371600" y="1524000"/>
            <a:ext cx="452438" cy="3810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4824" name="Text Box 15">
            <a:extLst>
              <a:ext uri="{FF2B5EF4-FFF2-40B4-BE49-F238E27FC236}">
                <a16:creationId xmlns:a16="http://schemas.microsoft.com/office/drawing/2014/main" id="{D0C8FF6D-D575-729D-51CD-BD341456BD57}"/>
              </a:ext>
            </a:extLst>
          </p:cNvPr>
          <p:cNvSpPr txBox="1">
            <a:spLocks noChangeArrowheads="1"/>
          </p:cNvSpPr>
          <p:nvPr/>
        </p:nvSpPr>
        <p:spPr bwMode="auto">
          <a:xfrm>
            <a:off x="1905000" y="1447800"/>
            <a:ext cx="6781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Major works OR YOUR main 7 articles</a:t>
            </a:r>
          </a:p>
        </p:txBody>
      </p:sp>
      <p:sp>
        <p:nvSpPr>
          <p:cNvPr id="34825" name="Text Box 8">
            <a:extLst>
              <a:ext uri="{FF2B5EF4-FFF2-40B4-BE49-F238E27FC236}">
                <a16:creationId xmlns:a16="http://schemas.microsoft.com/office/drawing/2014/main" id="{C29BDB6E-D131-EC2B-F9CC-F02AE7762663}"/>
              </a:ext>
            </a:extLst>
          </p:cNvPr>
          <p:cNvSpPr txBox="1">
            <a:spLocks noChangeArrowheads="1"/>
          </p:cNvSpPr>
          <p:nvPr/>
        </p:nvSpPr>
        <p:spPr bwMode="auto">
          <a:xfrm>
            <a:off x="7167711" y="40259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C</a:t>
            </a:r>
          </a:p>
        </p:txBody>
      </p:sp>
      <p:sp>
        <p:nvSpPr>
          <p:cNvPr id="34826" name="Text Box 8">
            <a:extLst>
              <a:ext uri="{FF2B5EF4-FFF2-40B4-BE49-F238E27FC236}">
                <a16:creationId xmlns:a16="http://schemas.microsoft.com/office/drawing/2014/main" id="{ABE13C63-E08B-4835-79B9-C6BE95310C60}"/>
              </a:ext>
            </a:extLst>
          </p:cNvPr>
          <p:cNvSpPr txBox="1">
            <a:spLocks noChangeArrowheads="1"/>
          </p:cNvSpPr>
          <p:nvPr/>
        </p:nvSpPr>
        <p:spPr bwMode="auto">
          <a:xfrm>
            <a:off x="4572000" y="273811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B</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93E9DAD-DED5-C1B6-F686-F34E9D9066AD}"/>
              </a:ext>
            </a:extLst>
          </p:cNvPr>
          <p:cNvSpPr>
            <a:spLocks noGrp="1" noChangeArrowheads="1"/>
          </p:cNvSpPr>
          <p:nvPr>
            <p:ph type="title" idx="4294967295"/>
          </p:nvPr>
        </p:nvSpPr>
        <p:spPr>
          <a:xfrm>
            <a:off x="685800" y="98426"/>
            <a:ext cx="8153400" cy="531812"/>
          </a:xfrm>
        </p:spPr>
        <p:txBody>
          <a:bodyPr>
            <a:noAutofit/>
          </a:bodyPr>
          <a:lstStyle/>
          <a:p>
            <a:pPr eaLnBrk="1" fontAlgn="auto" hangingPunct="1">
              <a:spcAft>
                <a:spcPts val="0"/>
              </a:spcAft>
              <a:defRPr/>
            </a:pPr>
            <a:r>
              <a:rPr lang="en-US" b="1"/>
              <a:t>Digging Into the Literature</a:t>
            </a:r>
          </a:p>
        </p:txBody>
      </p:sp>
      <p:sp>
        <p:nvSpPr>
          <p:cNvPr id="35842" name="Rectangle 3">
            <a:extLst>
              <a:ext uri="{FF2B5EF4-FFF2-40B4-BE49-F238E27FC236}">
                <a16:creationId xmlns:a16="http://schemas.microsoft.com/office/drawing/2014/main" id="{0B1026DF-E58B-7658-4A9B-8C0C7F85402C}"/>
              </a:ext>
            </a:extLst>
          </p:cNvPr>
          <p:cNvSpPr>
            <a:spLocks noGrp="1" noChangeArrowheads="1"/>
          </p:cNvSpPr>
          <p:nvPr>
            <p:ph type="body" idx="4294967295"/>
          </p:nvPr>
        </p:nvSpPr>
        <p:spPr>
          <a:xfrm>
            <a:off x="381000" y="838200"/>
            <a:ext cx="8229600" cy="4983163"/>
          </a:xfrm>
        </p:spPr>
        <p:txBody>
          <a:bodyPr/>
          <a:lstStyle/>
          <a:p>
            <a:pPr eaLnBrk="1" hangingPunct="1">
              <a:buFont typeface="Wingdings" panose="05000000000000000000" pitchFamily="2" charset="2"/>
              <a:buNone/>
            </a:pPr>
            <a:endParaRPr lang="en-US" altLang="en-US"/>
          </a:p>
          <a:p>
            <a:pPr eaLnBrk="1" hangingPunct="1">
              <a:buFont typeface="Wingdings" panose="05000000000000000000" pitchFamily="2" charset="2"/>
              <a:buNone/>
            </a:pPr>
            <a:endParaRPr lang="en-US" altLang="en-US"/>
          </a:p>
        </p:txBody>
      </p:sp>
      <p:sp>
        <p:nvSpPr>
          <p:cNvPr id="35843" name="Rectangle 4">
            <a:extLst>
              <a:ext uri="{FF2B5EF4-FFF2-40B4-BE49-F238E27FC236}">
                <a16:creationId xmlns:a16="http://schemas.microsoft.com/office/drawing/2014/main" id="{D5D1B9A5-F823-D65A-DB3D-DA7648EDB0B3}"/>
              </a:ext>
            </a:extLst>
          </p:cNvPr>
          <p:cNvSpPr>
            <a:spLocks noChangeArrowheads="1"/>
          </p:cNvSpPr>
          <p:nvPr/>
        </p:nvSpPr>
        <p:spPr bwMode="auto">
          <a:xfrm>
            <a:off x="1676400" y="49530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4" name="Rectangle 5">
            <a:extLst>
              <a:ext uri="{FF2B5EF4-FFF2-40B4-BE49-F238E27FC236}">
                <a16:creationId xmlns:a16="http://schemas.microsoft.com/office/drawing/2014/main" id="{84853370-BA01-0369-A216-819BEF451470}"/>
              </a:ext>
            </a:extLst>
          </p:cNvPr>
          <p:cNvSpPr>
            <a:spLocks noChangeArrowheads="1"/>
          </p:cNvSpPr>
          <p:nvPr/>
        </p:nvSpPr>
        <p:spPr bwMode="auto">
          <a:xfrm>
            <a:off x="6705600" y="46482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5" name="Rectangle 6">
            <a:extLst>
              <a:ext uri="{FF2B5EF4-FFF2-40B4-BE49-F238E27FC236}">
                <a16:creationId xmlns:a16="http://schemas.microsoft.com/office/drawing/2014/main" id="{80FA8A50-F458-2222-3D07-A674609436D3}"/>
              </a:ext>
            </a:extLst>
          </p:cNvPr>
          <p:cNvSpPr>
            <a:spLocks noChangeArrowheads="1"/>
          </p:cNvSpPr>
          <p:nvPr/>
        </p:nvSpPr>
        <p:spPr bwMode="auto">
          <a:xfrm>
            <a:off x="3962400" y="3429000"/>
            <a:ext cx="1600200" cy="12192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6" name="Text Box 8">
            <a:extLst>
              <a:ext uri="{FF2B5EF4-FFF2-40B4-BE49-F238E27FC236}">
                <a16:creationId xmlns:a16="http://schemas.microsoft.com/office/drawing/2014/main" id="{D8A019B8-37A3-9EAF-912B-E88D2013F34E}"/>
              </a:ext>
            </a:extLst>
          </p:cNvPr>
          <p:cNvSpPr txBox="1">
            <a:spLocks noChangeArrowheads="1"/>
          </p:cNvSpPr>
          <p:nvPr/>
        </p:nvSpPr>
        <p:spPr bwMode="auto">
          <a:xfrm>
            <a:off x="2209800" y="52578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A</a:t>
            </a:r>
          </a:p>
        </p:txBody>
      </p:sp>
      <p:sp>
        <p:nvSpPr>
          <p:cNvPr id="35847" name="Rectangle 12">
            <a:extLst>
              <a:ext uri="{FF2B5EF4-FFF2-40B4-BE49-F238E27FC236}">
                <a16:creationId xmlns:a16="http://schemas.microsoft.com/office/drawing/2014/main" id="{B303470B-16F8-42CD-C0FB-940E67DE31AF}"/>
              </a:ext>
            </a:extLst>
          </p:cNvPr>
          <p:cNvSpPr>
            <a:spLocks noChangeArrowheads="1"/>
          </p:cNvSpPr>
          <p:nvPr/>
        </p:nvSpPr>
        <p:spPr bwMode="auto">
          <a:xfrm>
            <a:off x="1371600" y="1524000"/>
            <a:ext cx="452438" cy="381000"/>
          </a:xfrm>
          <a:prstGeom prst="rect">
            <a:avLst/>
          </a:prstGeom>
          <a:solidFill>
            <a:schemeClr val="accent1"/>
          </a:solidFill>
          <a:ln w="9525">
            <a:solidFill>
              <a:schemeClr val="tx1"/>
            </a:solidFill>
            <a:miter lim="800000"/>
            <a:headEnd/>
            <a:tailEnd/>
          </a:ln>
        </p:spPr>
        <p:txBody>
          <a:bodyPr wrap="none" anchor="ct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endParaRPr lang="en-US" altLang="en-US" sz="1800">
              <a:solidFill>
                <a:schemeClr val="tx1"/>
              </a:solidFill>
              <a:latin typeface="Arial" panose="020B0604020202020204" pitchFamily="34" charset="0"/>
              <a:ea typeface="ＭＳ Ｐゴシック" panose="020B0600070205080204" pitchFamily="34" charset="-128"/>
            </a:endParaRPr>
          </a:p>
        </p:txBody>
      </p:sp>
      <p:sp>
        <p:nvSpPr>
          <p:cNvPr id="35848" name="Text Box 15">
            <a:extLst>
              <a:ext uri="{FF2B5EF4-FFF2-40B4-BE49-F238E27FC236}">
                <a16:creationId xmlns:a16="http://schemas.microsoft.com/office/drawing/2014/main" id="{FBCCBF6E-4689-07D5-CF39-8564F849E969}"/>
              </a:ext>
            </a:extLst>
          </p:cNvPr>
          <p:cNvSpPr txBox="1">
            <a:spLocks noChangeArrowheads="1"/>
          </p:cNvSpPr>
          <p:nvPr/>
        </p:nvSpPr>
        <p:spPr bwMode="auto">
          <a:xfrm>
            <a:off x="1905000" y="1447800"/>
            <a:ext cx="3886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Major works</a:t>
            </a:r>
          </a:p>
        </p:txBody>
      </p:sp>
      <p:sp>
        <p:nvSpPr>
          <p:cNvPr id="35849" name="Text Box 8">
            <a:extLst>
              <a:ext uri="{FF2B5EF4-FFF2-40B4-BE49-F238E27FC236}">
                <a16:creationId xmlns:a16="http://schemas.microsoft.com/office/drawing/2014/main" id="{E89A22DA-9120-2E0E-A248-A822E81EBE0A}"/>
              </a:ext>
            </a:extLst>
          </p:cNvPr>
          <p:cNvSpPr txBox="1">
            <a:spLocks noChangeArrowheads="1"/>
          </p:cNvSpPr>
          <p:nvPr/>
        </p:nvSpPr>
        <p:spPr bwMode="auto">
          <a:xfrm>
            <a:off x="7239000" y="49530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C</a:t>
            </a:r>
          </a:p>
        </p:txBody>
      </p:sp>
      <p:sp>
        <p:nvSpPr>
          <p:cNvPr id="35850" name="Text Box 8">
            <a:extLst>
              <a:ext uri="{FF2B5EF4-FFF2-40B4-BE49-F238E27FC236}">
                <a16:creationId xmlns:a16="http://schemas.microsoft.com/office/drawing/2014/main" id="{38074645-34A3-369B-ED83-9870E3BFE1C8}"/>
              </a:ext>
            </a:extLst>
          </p:cNvPr>
          <p:cNvSpPr txBox="1">
            <a:spLocks noChangeArrowheads="1"/>
          </p:cNvSpPr>
          <p:nvPr/>
        </p:nvSpPr>
        <p:spPr bwMode="auto">
          <a:xfrm>
            <a:off x="4495800" y="3733800"/>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algn="ctr" eaLnBrk="1" hangingPunct="1">
              <a:lnSpc>
                <a:spcPct val="100000"/>
              </a:lnSpc>
              <a:spcBef>
                <a:spcPct val="50000"/>
              </a:spcBef>
              <a:buClrTx/>
              <a:buFontTx/>
              <a:buNone/>
            </a:pPr>
            <a:r>
              <a:rPr lang="en-US" altLang="en-US" sz="3200">
                <a:solidFill>
                  <a:schemeClr val="bg1"/>
                </a:solidFill>
                <a:latin typeface="Arial" panose="020B0604020202020204" pitchFamily="34" charset="0"/>
                <a:ea typeface="ＭＳ Ｐゴシック" panose="020B0600070205080204" pitchFamily="34" charset="-128"/>
              </a:rPr>
              <a:t>B</a:t>
            </a:r>
          </a:p>
        </p:txBody>
      </p:sp>
      <p:sp>
        <p:nvSpPr>
          <p:cNvPr id="12" name="Rectangle 12">
            <a:extLst>
              <a:ext uri="{FF2B5EF4-FFF2-40B4-BE49-F238E27FC236}">
                <a16:creationId xmlns:a16="http://schemas.microsoft.com/office/drawing/2014/main" id="{A56DA351-AFDA-134A-B278-EBBE4ACE5D2D}"/>
              </a:ext>
            </a:extLst>
          </p:cNvPr>
          <p:cNvSpPr>
            <a:spLocks noChangeArrowheads="1"/>
          </p:cNvSpPr>
          <p:nvPr/>
        </p:nvSpPr>
        <p:spPr bwMode="auto">
          <a:xfrm>
            <a:off x="1371600" y="2209800"/>
            <a:ext cx="452438" cy="3810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35852" name="Text Box 15">
            <a:extLst>
              <a:ext uri="{FF2B5EF4-FFF2-40B4-BE49-F238E27FC236}">
                <a16:creationId xmlns:a16="http://schemas.microsoft.com/office/drawing/2014/main" id="{9AB85FA0-5456-B147-F7C7-26AA1E14DB17}"/>
              </a:ext>
            </a:extLst>
          </p:cNvPr>
          <p:cNvSpPr txBox="1">
            <a:spLocks noChangeArrowheads="1"/>
          </p:cNvSpPr>
          <p:nvPr/>
        </p:nvSpPr>
        <p:spPr bwMode="auto">
          <a:xfrm>
            <a:off x="1828800" y="2133600"/>
            <a:ext cx="60198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defRPr>
            </a:lvl5pPr>
            <a:lvl6pPr marL="25146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6pPr>
            <a:lvl7pPr marL="29718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7pPr>
            <a:lvl8pPr marL="34290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8pPr>
            <a:lvl9pPr marL="3886200" indent="-228600" defTabSz="4572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defRPr>
            </a:lvl9pPr>
          </a:lstStyle>
          <a:p>
            <a:pPr eaLnBrk="1" hangingPunct="1">
              <a:lnSpc>
                <a:spcPct val="100000"/>
              </a:lnSpc>
              <a:spcBef>
                <a:spcPct val="0"/>
              </a:spcBef>
              <a:buClrTx/>
              <a:buFontTx/>
              <a:buNone/>
            </a:pPr>
            <a:r>
              <a:rPr lang="en-US" altLang="en-US" sz="2800">
                <a:solidFill>
                  <a:schemeClr val="tx1"/>
                </a:solidFill>
                <a:latin typeface="Arial" panose="020B0604020202020204" pitchFamily="34" charset="0"/>
                <a:ea typeface="ＭＳ Ｐゴシック" panose="020B0600070205080204" pitchFamily="34" charset="-128"/>
              </a:rPr>
              <a:t> = Studies that rely on or discuss same themes as major works</a:t>
            </a:r>
          </a:p>
        </p:txBody>
      </p:sp>
      <p:sp>
        <p:nvSpPr>
          <p:cNvPr id="16" name="Rectangle 1040">
            <a:extLst>
              <a:ext uri="{FF2B5EF4-FFF2-40B4-BE49-F238E27FC236}">
                <a16:creationId xmlns:a16="http://schemas.microsoft.com/office/drawing/2014/main" id="{E811C148-F124-3653-E21F-4D1474304436}"/>
              </a:ext>
            </a:extLst>
          </p:cNvPr>
          <p:cNvSpPr>
            <a:spLocks noChangeArrowheads="1"/>
          </p:cNvSpPr>
          <p:nvPr/>
        </p:nvSpPr>
        <p:spPr bwMode="auto">
          <a:xfrm>
            <a:off x="1143000" y="4191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7" name="Rectangle 1041">
            <a:extLst>
              <a:ext uri="{FF2B5EF4-FFF2-40B4-BE49-F238E27FC236}">
                <a16:creationId xmlns:a16="http://schemas.microsoft.com/office/drawing/2014/main" id="{63842636-E2B9-FECB-22AA-7A0E5D0B346D}"/>
              </a:ext>
            </a:extLst>
          </p:cNvPr>
          <p:cNvSpPr>
            <a:spLocks noChangeArrowheads="1"/>
          </p:cNvSpPr>
          <p:nvPr/>
        </p:nvSpPr>
        <p:spPr bwMode="auto">
          <a:xfrm>
            <a:off x="7924800" y="3810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8" name="Rectangle 1042">
            <a:extLst>
              <a:ext uri="{FF2B5EF4-FFF2-40B4-BE49-F238E27FC236}">
                <a16:creationId xmlns:a16="http://schemas.microsoft.com/office/drawing/2014/main" id="{952DF448-437C-D45F-D412-57987B514CE5}"/>
              </a:ext>
            </a:extLst>
          </p:cNvPr>
          <p:cNvSpPr>
            <a:spLocks noChangeArrowheads="1"/>
          </p:cNvSpPr>
          <p:nvPr/>
        </p:nvSpPr>
        <p:spPr bwMode="auto">
          <a:xfrm>
            <a:off x="5638800" y="4572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19" name="Rectangle 1043">
            <a:extLst>
              <a:ext uri="{FF2B5EF4-FFF2-40B4-BE49-F238E27FC236}">
                <a16:creationId xmlns:a16="http://schemas.microsoft.com/office/drawing/2014/main" id="{DCF8377D-FDE1-17B4-FCFC-F2AB032A950E}"/>
              </a:ext>
            </a:extLst>
          </p:cNvPr>
          <p:cNvSpPr>
            <a:spLocks noChangeArrowheads="1"/>
          </p:cNvSpPr>
          <p:nvPr/>
        </p:nvSpPr>
        <p:spPr bwMode="auto">
          <a:xfrm>
            <a:off x="6324600" y="34290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20" name="Rectangle 1044">
            <a:extLst>
              <a:ext uri="{FF2B5EF4-FFF2-40B4-BE49-F238E27FC236}">
                <a16:creationId xmlns:a16="http://schemas.microsoft.com/office/drawing/2014/main" id="{3A5A0A2D-3A89-8BF9-89FF-E5FFD23A01EC}"/>
              </a:ext>
            </a:extLst>
          </p:cNvPr>
          <p:cNvSpPr>
            <a:spLocks noChangeArrowheads="1"/>
          </p:cNvSpPr>
          <p:nvPr/>
        </p:nvSpPr>
        <p:spPr bwMode="auto">
          <a:xfrm>
            <a:off x="2438400" y="32766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21" name="Rectangle 1046">
            <a:extLst>
              <a:ext uri="{FF2B5EF4-FFF2-40B4-BE49-F238E27FC236}">
                <a16:creationId xmlns:a16="http://schemas.microsoft.com/office/drawing/2014/main" id="{0F87C50F-4738-E6C2-F16C-E54C3CBE28E6}"/>
              </a:ext>
            </a:extLst>
          </p:cNvPr>
          <p:cNvSpPr>
            <a:spLocks noChangeArrowheads="1"/>
          </p:cNvSpPr>
          <p:nvPr/>
        </p:nvSpPr>
        <p:spPr bwMode="auto">
          <a:xfrm>
            <a:off x="3429000" y="6019800"/>
            <a:ext cx="762000" cy="533400"/>
          </a:xfrm>
          <a:prstGeom prst="rect">
            <a:avLst/>
          </a:prstGeom>
          <a:solidFill>
            <a:schemeClr val="accent5">
              <a:lumMod val="40000"/>
              <a:lumOff val="60000"/>
            </a:schemeClr>
          </a:solidFill>
          <a:ln w="9525">
            <a:solidFill>
              <a:schemeClr val="tx1"/>
            </a:solidFill>
            <a:miter lim="800000"/>
            <a:headEnd/>
            <a:tailEnd/>
          </a:ln>
        </p:spPr>
        <p:txBody>
          <a:bodyPr wrap="none" anchor="ctr"/>
          <a:lstStyle/>
          <a:p>
            <a:pPr eaLnBrk="1" fontAlgn="auto" hangingPunct="1">
              <a:spcBef>
                <a:spcPts val="0"/>
              </a:spcBef>
              <a:spcAft>
                <a:spcPts val="0"/>
              </a:spcAft>
              <a:defRPr/>
            </a:pPr>
            <a:endParaRPr lang="en-US">
              <a:latin typeface="Arial" charset="0"/>
              <a:ea typeface="ＭＳ Ｐゴシック" pitchFamily="-111" charset="-128"/>
            </a:endParaRPr>
          </a:p>
        </p:txBody>
      </p:sp>
      <p:sp>
        <p:nvSpPr>
          <p:cNvPr id="35859" name="Line 1055">
            <a:extLst>
              <a:ext uri="{FF2B5EF4-FFF2-40B4-BE49-F238E27FC236}">
                <a16:creationId xmlns:a16="http://schemas.microsoft.com/office/drawing/2014/main" id="{870A6A25-2EEB-FA50-4BC6-726EA1BDDE08}"/>
              </a:ext>
            </a:extLst>
          </p:cNvPr>
          <p:cNvSpPr>
            <a:spLocks noChangeShapeType="1"/>
          </p:cNvSpPr>
          <p:nvPr/>
        </p:nvSpPr>
        <p:spPr bwMode="auto">
          <a:xfrm>
            <a:off x="1905000" y="4495800"/>
            <a:ext cx="5334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0" name="Line 1056">
            <a:extLst>
              <a:ext uri="{FF2B5EF4-FFF2-40B4-BE49-F238E27FC236}">
                <a16:creationId xmlns:a16="http://schemas.microsoft.com/office/drawing/2014/main" id="{9531F152-5D5E-87B4-C600-EC5AFA9762F0}"/>
              </a:ext>
            </a:extLst>
          </p:cNvPr>
          <p:cNvSpPr>
            <a:spLocks noChangeShapeType="1"/>
          </p:cNvSpPr>
          <p:nvPr/>
        </p:nvSpPr>
        <p:spPr bwMode="auto">
          <a:xfrm flipH="1" flipV="1">
            <a:off x="3276600" y="5638800"/>
            <a:ext cx="304800" cy="381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1" name="Line 1057">
            <a:extLst>
              <a:ext uri="{FF2B5EF4-FFF2-40B4-BE49-F238E27FC236}">
                <a16:creationId xmlns:a16="http://schemas.microsoft.com/office/drawing/2014/main" id="{D6A7B6DC-87EE-474F-F927-B8AEDFA1E9F1}"/>
              </a:ext>
            </a:extLst>
          </p:cNvPr>
          <p:cNvSpPr>
            <a:spLocks noChangeShapeType="1"/>
          </p:cNvSpPr>
          <p:nvPr/>
        </p:nvSpPr>
        <p:spPr bwMode="auto">
          <a:xfrm>
            <a:off x="3200400" y="3505200"/>
            <a:ext cx="7620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2" name="Line 1058">
            <a:extLst>
              <a:ext uri="{FF2B5EF4-FFF2-40B4-BE49-F238E27FC236}">
                <a16:creationId xmlns:a16="http://schemas.microsoft.com/office/drawing/2014/main" id="{4F154E4B-F1FD-F84F-8722-A710BBC88D00}"/>
              </a:ext>
            </a:extLst>
          </p:cNvPr>
          <p:cNvSpPr>
            <a:spLocks noChangeShapeType="1"/>
          </p:cNvSpPr>
          <p:nvPr/>
        </p:nvSpPr>
        <p:spPr bwMode="auto">
          <a:xfrm>
            <a:off x="6781800" y="3962400"/>
            <a:ext cx="3048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3" name="Line 1059">
            <a:extLst>
              <a:ext uri="{FF2B5EF4-FFF2-40B4-BE49-F238E27FC236}">
                <a16:creationId xmlns:a16="http://schemas.microsoft.com/office/drawing/2014/main" id="{6D79D09D-81C0-6834-2FE0-83A294B47641}"/>
              </a:ext>
            </a:extLst>
          </p:cNvPr>
          <p:cNvSpPr>
            <a:spLocks noChangeShapeType="1"/>
          </p:cNvSpPr>
          <p:nvPr/>
        </p:nvSpPr>
        <p:spPr bwMode="auto">
          <a:xfrm flipH="1">
            <a:off x="5562600" y="3657600"/>
            <a:ext cx="762000" cy="76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4" name="Line 1060">
            <a:extLst>
              <a:ext uri="{FF2B5EF4-FFF2-40B4-BE49-F238E27FC236}">
                <a16:creationId xmlns:a16="http://schemas.microsoft.com/office/drawing/2014/main" id="{A11D90BB-B4CF-5735-37F0-F6774EE9A963}"/>
              </a:ext>
            </a:extLst>
          </p:cNvPr>
          <p:cNvSpPr>
            <a:spLocks noChangeShapeType="1"/>
          </p:cNvSpPr>
          <p:nvPr/>
        </p:nvSpPr>
        <p:spPr bwMode="auto">
          <a:xfrm flipH="1" flipV="1">
            <a:off x="5562600" y="4114800"/>
            <a:ext cx="22860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5" name="Line 1061">
            <a:extLst>
              <a:ext uri="{FF2B5EF4-FFF2-40B4-BE49-F238E27FC236}">
                <a16:creationId xmlns:a16="http://schemas.microsoft.com/office/drawing/2014/main" id="{D06C073C-9784-8CE9-FFBC-8B48F4A6FB88}"/>
              </a:ext>
            </a:extLst>
          </p:cNvPr>
          <p:cNvSpPr>
            <a:spLocks noChangeShapeType="1"/>
          </p:cNvSpPr>
          <p:nvPr/>
        </p:nvSpPr>
        <p:spPr bwMode="auto">
          <a:xfrm flipH="1">
            <a:off x="3276600" y="4876800"/>
            <a:ext cx="23622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6" name="Line 1064">
            <a:extLst>
              <a:ext uri="{FF2B5EF4-FFF2-40B4-BE49-F238E27FC236}">
                <a16:creationId xmlns:a16="http://schemas.microsoft.com/office/drawing/2014/main" id="{5B744510-EB5C-305D-4E76-4F438CA0901F}"/>
              </a:ext>
            </a:extLst>
          </p:cNvPr>
          <p:cNvSpPr>
            <a:spLocks noChangeShapeType="1"/>
          </p:cNvSpPr>
          <p:nvPr/>
        </p:nvSpPr>
        <p:spPr bwMode="auto">
          <a:xfrm flipH="1">
            <a:off x="7467600" y="4114800"/>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7" name="Line 1068">
            <a:extLst>
              <a:ext uri="{FF2B5EF4-FFF2-40B4-BE49-F238E27FC236}">
                <a16:creationId xmlns:a16="http://schemas.microsoft.com/office/drawing/2014/main" id="{2C515EF7-A2A4-16B9-9FEF-89294353A54E}"/>
              </a:ext>
            </a:extLst>
          </p:cNvPr>
          <p:cNvSpPr>
            <a:spLocks noChangeShapeType="1"/>
          </p:cNvSpPr>
          <p:nvPr/>
        </p:nvSpPr>
        <p:spPr bwMode="auto">
          <a:xfrm flipV="1">
            <a:off x="3962400" y="4648200"/>
            <a:ext cx="3048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8" name="Line 1070">
            <a:extLst>
              <a:ext uri="{FF2B5EF4-FFF2-40B4-BE49-F238E27FC236}">
                <a16:creationId xmlns:a16="http://schemas.microsoft.com/office/drawing/2014/main" id="{3DADCB02-BE5A-F354-1345-9831D279C334}"/>
              </a:ext>
            </a:extLst>
          </p:cNvPr>
          <p:cNvSpPr>
            <a:spLocks noChangeShapeType="1"/>
          </p:cNvSpPr>
          <p:nvPr/>
        </p:nvSpPr>
        <p:spPr bwMode="auto">
          <a:xfrm flipH="1">
            <a:off x="3048000" y="4267200"/>
            <a:ext cx="9144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9" name="Line 1071">
            <a:extLst>
              <a:ext uri="{FF2B5EF4-FFF2-40B4-BE49-F238E27FC236}">
                <a16:creationId xmlns:a16="http://schemas.microsoft.com/office/drawing/2014/main" id="{CE5A3568-C06B-8937-989D-BDF5ECB99164}"/>
              </a:ext>
            </a:extLst>
          </p:cNvPr>
          <p:cNvSpPr>
            <a:spLocks noChangeShapeType="1"/>
          </p:cNvSpPr>
          <p:nvPr/>
        </p:nvSpPr>
        <p:spPr bwMode="auto">
          <a:xfrm>
            <a:off x="6400800" y="4800600"/>
            <a:ext cx="30480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75AD-D045-04F3-B454-C884D6C86252}"/>
              </a:ext>
            </a:extLst>
          </p:cNvPr>
          <p:cNvSpPr>
            <a:spLocks noGrp="1"/>
          </p:cNvSpPr>
          <p:nvPr>
            <p:ph type="title"/>
          </p:nvPr>
        </p:nvSpPr>
        <p:spPr/>
        <p:txBody>
          <a:bodyPr/>
          <a:lstStyle/>
          <a:p>
            <a:pPr eaLnBrk="1" fontAlgn="auto" hangingPunct="1">
              <a:spcAft>
                <a:spcPts val="0"/>
              </a:spcAft>
              <a:defRPr/>
            </a:pPr>
            <a:r>
              <a:rPr lang="en-US" b="1"/>
              <a:t>Basically …</a:t>
            </a:r>
          </a:p>
        </p:txBody>
      </p:sp>
      <p:sp>
        <p:nvSpPr>
          <p:cNvPr id="37890" name="Content Placeholder 2">
            <a:extLst>
              <a:ext uri="{FF2B5EF4-FFF2-40B4-BE49-F238E27FC236}">
                <a16:creationId xmlns:a16="http://schemas.microsoft.com/office/drawing/2014/main" id="{8483434D-BBEA-8667-B734-3594626EB0B7}"/>
              </a:ext>
            </a:extLst>
          </p:cNvPr>
          <p:cNvSpPr>
            <a:spLocks noGrp="1" noChangeArrowheads="1"/>
          </p:cNvSpPr>
          <p:nvPr>
            <p:ph idx="1"/>
          </p:nvPr>
        </p:nvSpPr>
        <p:spPr>
          <a:xfrm>
            <a:off x="931863" y="1390650"/>
            <a:ext cx="7634287" cy="4054574"/>
          </a:xfrm>
        </p:spPr>
        <p:txBody>
          <a:bodyPr>
            <a:normAutofit fontScale="92500" lnSpcReduction="20000"/>
          </a:bodyPr>
          <a:lstStyle/>
          <a:p>
            <a:pPr eaLnBrk="1" hangingPunct="1"/>
            <a:r>
              <a:rPr lang="en-US" altLang="en-US" sz="3000"/>
              <a:t>It can start to become complicated very quickly. </a:t>
            </a:r>
          </a:p>
          <a:p>
            <a:pPr eaLnBrk="1" hangingPunct="1"/>
            <a:r>
              <a:rPr lang="en-US" altLang="en-US" sz="3000"/>
              <a:t>The better your research skills, the more complicated it gets!</a:t>
            </a:r>
          </a:p>
          <a:p>
            <a:pPr eaLnBrk="1" hangingPunct="1"/>
            <a:endParaRPr lang="en-US" altLang="en-US" sz="3000"/>
          </a:p>
          <a:p>
            <a:pPr eaLnBrk="1" hangingPunct="1"/>
            <a:r>
              <a:rPr lang="en-US" altLang="en-US" sz="3000"/>
              <a:t>Remember that one of the things you are being assessed on is your ability to </a:t>
            </a:r>
            <a:r>
              <a:rPr lang="en-US" altLang="en-US" sz="3000" b="1" err="1"/>
              <a:t>organise</a:t>
            </a:r>
            <a:r>
              <a:rPr lang="en-US" altLang="en-US" sz="3000" b="1"/>
              <a:t> </a:t>
            </a:r>
            <a:r>
              <a:rPr lang="en-US" altLang="en-US" sz="3000"/>
              <a:t>as well as </a:t>
            </a:r>
            <a:r>
              <a:rPr lang="en-US" altLang="en-US" sz="3000" b="1" err="1"/>
              <a:t>synthesise</a:t>
            </a:r>
            <a:r>
              <a:rPr lang="en-US" altLang="en-US" sz="3000"/>
              <a:t> this research </a:t>
            </a:r>
          </a:p>
          <a:p>
            <a:pPr eaLnBrk="1" hangingPunct="1"/>
            <a:endParaRPr lang="en-US" altLang="en-US" sz="3000"/>
          </a:p>
          <a:p>
            <a:pPr eaLnBrk="1" hangingPunct="1"/>
            <a:r>
              <a:rPr lang="en-US" altLang="en-US" sz="3000"/>
              <a:t>Your topic supervisor can also help here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8DFA3-E057-A17D-B9B1-D7F043F06F4A}"/>
              </a:ext>
            </a:extLst>
          </p:cNvPr>
          <p:cNvSpPr>
            <a:spLocks noGrp="1"/>
          </p:cNvSpPr>
          <p:nvPr>
            <p:ph type="title"/>
          </p:nvPr>
        </p:nvSpPr>
        <p:spPr/>
        <p:txBody>
          <a:bodyPr/>
          <a:lstStyle/>
          <a:p>
            <a:r>
              <a:rPr lang="en-GB" b="1"/>
              <a:t>Synthesis example</a:t>
            </a:r>
          </a:p>
        </p:txBody>
      </p:sp>
      <p:pic>
        <p:nvPicPr>
          <p:cNvPr id="5" name="Content Placeholder 4">
            <a:extLst>
              <a:ext uri="{FF2B5EF4-FFF2-40B4-BE49-F238E27FC236}">
                <a16:creationId xmlns:a16="http://schemas.microsoft.com/office/drawing/2014/main" id="{AD6BA5B6-DA7F-0A76-0884-122543281FB9}"/>
              </a:ext>
            </a:extLst>
          </p:cNvPr>
          <p:cNvPicPr>
            <a:picLocks noGrp="1" noChangeAspect="1"/>
          </p:cNvPicPr>
          <p:nvPr>
            <p:ph idx="1"/>
          </p:nvPr>
        </p:nvPicPr>
        <p:blipFill>
          <a:blip r:embed="rId2"/>
          <a:stretch>
            <a:fillRect/>
          </a:stretch>
        </p:blipFill>
        <p:spPr>
          <a:xfrm>
            <a:off x="1331640" y="1470818"/>
            <a:ext cx="6048672" cy="3916363"/>
          </a:xfrm>
        </p:spPr>
      </p:pic>
    </p:spTree>
    <p:extLst>
      <p:ext uri="{BB962C8B-B14F-4D97-AF65-F5344CB8AC3E}">
        <p14:creationId xmlns:p14="http://schemas.microsoft.com/office/powerpoint/2010/main" val="894576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5248-90A2-A056-1C84-DFE3AD105C24}"/>
              </a:ext>
            </a:extLst>
          </p:cNvPr>
          <p:cNvSpPr>
            <a:spLocks noGrp="1"/>
          </p:cNvSpPr>
          <p:nvPr>
            <p:ph type="title"/>
          </p:nvPr>
        </p:nvSpPr>
        <p:spPr/>
        <p:txBody>
          <a:bodyPr/>
          <a:lstStyle/>
          <a:p>
            <a:r>
              <a:rPr lang="en-GB" b="1"/>
              <a:t>Synthesis example</a:t>
            </a:r>
            <a:endParaRPr lang="en-GB"/>
          </a:p>
        </p:txBody>
      </p:sp>
      <p:pic>
        <p:nvPicPr>
          <p:cNvPr id="5" name="Content Placeholder 4">
            <a:extLst>
              <a:ext uri="{FF2B5EF4-FFF2-40B4-BE49-F238E27FC236}">
                <a16:creationId xmlns:a16="http://schemas.microsoft.com/office/drawing/2014/main" id="{EA2D37BD-90EB-97FE-CE30-298B5EE418A7}"/>
              </a:ext>
            </a:extLst>
          </p:cNvPr>
          <p:cNvPicPr>
            <a:picLocks noGrp="1" noChangeAspect="1"/>
          </p:cNvPicPr>
          <p:nvPr>
            <p:ph idx="1"/>
          </p:nvPr>
        </p:nvPicPr>
        <p:blipFill>
          <a:blip r:embed="rId2"/>
          <a:stretch>
            <a:fillRect/>
          </a:stretch>
        </p:blipFill>
        <p:spPr>
          <a:xfrm>
            <a:off x="755576" y="1417638"/>
            <a:ext cx="7272808" cy="4064793"/>
          </a:xfrm>
        </p:spPr>
      </p:pic>
    </p:spTree>
    <p:extLst>
      <p:ext uri="{BB962C8B-B14F-4D97-AF65-F5344CB8AC3E}">
        <p14:creationId xmlns:p14="http://schemas.microsoft.com/office/powerpoint/2010/main" val="15738297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normAutofit/>
          </a:bodyPr>
          <a:lstStyle/>
          <a:p>
            <a:r>
              <a:rPr lang="en-GB" b="1" i="1">
                <a:solidFill>
                  <a:schemeClr val="bg1"/>
                </a:solidFill>
                <a:latin typeface="Arial" panose="020B0604020202020204" pitchFamily="34" charset="0"/>
                <a:cs typeface="Arial" panose="020B0604020202020204" pitchFamily="34" charset="0"/>
              </a:rPr>
              <a:t>What is the purpose of the discussion section? </a:t>
            </a:r>
          </a:p>
        </p:txBody>
      </p:sp>
    </p:spTree>
    <p:extLst>
      <p:ext uri="{BB962C8B-B14F-4D97-AF65-F5344CB8AC3E}">
        <p14:creationId xmlns:p14="http://schemas.microsoft.com/office/powerpoint/2010/main" val="1640770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D994B-F6F4-4B69-BA05-80FB89AD13DC}"/>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1CAC31D1-0E31-4AB9-B74D-63CB917A8FA1}"/>
              </a:ext>
            </a:extLst>
          </p:cNvPr>
          <p:cNvSpPr>
            <a:spLocks noGrp="1"/>
          </p:cNvSpPr>
          <p:nvPr>
            <p:ph idx="1"/>
          </p:nvPr>
        </p:nvSpPr>
        <p:spPr>
          <a:xfrm>
            <a:off x="755576" y="1844824"/>
            <a:ext cx="7749806" cy="2511942"/>
          </a:xfrm>
        </p:spPr>
        <p:txBody>
          <a:bodyPr>
            <a:noAutofit/>
          </a:bodyPr>
          <a:lstStyle/>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The purpose of the discussion is to interpret and describe the significance of your findings in light of what was already known about the research problem being investigated, </a:t>
            </a:r>
          </a:p>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And to explain any new understanding or fresh insights about the problem after you have taken the findings into consideration. </a:t>
            </a:r>
          </a:p>
        </p:txBody>
      </p:sp>
    </p:spTree>
    <p:extLst>
      <p:ext uri="{BB962C8B-B14F-4D97-AF65-F5344CB8AC3E}">
        <p14:creationId xmlns:p14="http://schemas.microsoft.com/office/powerpoint/2010/main" val="17535333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A02B-6FD6-440B-AF9A-6D7060322E07}"/>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a:t>
            </a:r>
            <a:endParaRPr lang="en-GB" sz="4000"/>
          </a:p>
        </p:txBody>
      </p:sp>
      <p:sp>
        <p:nvSpPr>
          <p:cNvPr id="3" name="Content Placeholder 2">
            <a:extLst>
              <a:ext uri="{FF2B5EF4-FFF2-40B4-BE49-F238E27FC236}">
                <a16:creationId xmlns:a16="http://schemas.microsoft.com/office/drawing/2014/main" id="{F178CB4B-DA50-48F0-AF50-6823DDA5F0E3}"/>
              </a:ext>
            </a:extLst>
          </p:cNvPr>
          <p:cNvSpPr>
            <a:spLocks noGrp="1"/>
          </p:cNvSpPr>
          <p:nvPr>
            <p:ph idx="1"/>
          </p:nvPr>
        </p:nvSpPr>
        <p:spPr/>
        <p:txBody>
          <a:bodyPr>
            <a:normAutofit/>
          </a:bodyPr>
          <a:lstStyle/>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The discussion will always connect to the introduction by way of the research questions or hypotheses you posed and the literature you reviewed, </a:t>
            </a:r>
          </a:p>
          <a:p>
            <a:pPr marL="257175" indent="-257175">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r>
              <a:rPr lang="en-GB" sz="2400">
                <a:latin typeface="Arial" panose="020B0604020202020204" pitchFamily="34" charset="0"/>
                <a:cs typeface="Arial" panose="020B0604020202020204" pitchFamily="34" charset="0"/>
              </a:rPr>
              <a:t>But it does not simply repeat or rearrange the introduction; the discussion should always explain how your study has moved the reader's understanding of the research problem forward from where you left them at the end of the introduction.</a:t>
            </a:r>
          </a:p>
          <a:p>
            <a:endParaRPr lang="en-GB"/>
          </a:p>
        </p:txBody>
      </p:sp>
    </p:spTree>
    <p:extLst>
      <p:ext uri="{BB962C8B-B14F-4D97-AF65-F5344CB8AC3E}">
        <p14:creationId xmlns:p14="http://schemas.microsoft.com/office/powerpoint/2010/main" val="3718577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1421-29CC-4403-8F64-A402F257F564}"/>
              </a:ext>
            </a:extLst>
          </p:cNvPr>
          <p:cNvSpPr>
            <a:spLocks noGrp="1"/>
          </p:cNvSpPr>
          <p:nvPr>
            <p:ph type="title"/>
          </p:nvPr>
        </p:nvSpPr>
        <p:spPr/>
        <p:txBody>
          <a:bodyPr>
            <a:normAutofit/>
          </a:bodyPr>
          <a:lstStyle/>
          <a:p>
            <a:pPr algn="ctr"/>
            <a:r>
              <a:rPr lang="en-GB" sz="32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3E5907F5-6B9E-4CA1-B7F7-274E881C0DA9}"/>
              </a:ext>
            </a:extLst>
          </p:cNvPr>
          <p:cNvSpPr>
            <a:spLocks noGrp="1"/>
          </p:cNvSpPr>
          <p:nvPr>
            <p:ph idx="1"/>
          </p:nvPr>
        </p:nvSpPr>
        <p:spPr/>
        <p:txBody>
          <a:bodyPr vert="horz" lIns="91440" tIns="45720" rIns="91440" bIns="45720" rtlCol="0" anchor="t">
            <a:normAutofit/>
          </a:bodyPr>
          <a:lstStyle/>
          <a:p>
            <a:r>
              <a:rPr lang="en-GB" sz="2400" b="1">
                <a:latin typeface="Arial"/>
                <a:cs typeface="Arial"/>
              </a:rPr>
              <a:t>Explanation of results</a:t>
            </a:r>
            <a:r>
              <a:rPr lang="en-GB" sz="2400">
                <a:latin typeface="Arial"/>
                <a:cs typeface="Arial"/>
              </a:rPr>
              <a:t>: C</a:t>
            </a:r>
            <a:r>
              <a:rPr lang="en-GB" sz="2400" b="0">
                <a:latin typeface="Arial"/>
                <a:cs typeface="Arial"/>
              </a:rPr>
              <a:t>omment on whether or not the results were expected and present explanations for the results; go into greater depth when explaining findings that were unexpected or especially profound.</a:t>
            </a:r>
            <a:endParaRPr lang="en-US" sz="2400"/>
          </a:p>
          <a:p>
            <a:endParaRPr lang="en-GB" sz="2400" b="1">
              <a:latin typeface="Arial"/>
              <a:cs typeface="Arial"/>
            </a:endParaRPr>
          </a:p>
          <a:p>
            <a:r>
              <a:rPr lang="en-GB" sz="2400" b="1">
                <a:latin typeface="Arial"/>
                <a:cs typeface="Arial"/>
              </a:rPr>
              <a:t>References to previous research</a:t>
            </a:r>
            <a:r>
              <a:rPr lang="en-GB" sz="2400" b="0">
                <a:latin typeface="Arial"/>
                <a:cs typeface="Arial"/>
              </a:rPr>
              <a:t>: Compare your results with the findings from other studies or use the studies to support a claim. This can include re-visiting key sources already cited in your literature review section</a:t>
            </a:r>
            <a:endParaRPr lang="en-GB" sz="2400">
              <a:latin typeface="Arial"/>
              <a:cs typeface="Arial"/>
            </a:endParaRPr>
          </a:p>
        </p:txBody>
      </p:sp>
    </p:spTree>
    <p:extLst>
      <p:ext uri="{BB962C8B-B14F-4D97-AF65-F5344CB8AC3E}">
        <p14:creationId xmlns:p14="http://schemas.microsoft.com/office/powerpoint/2010/main" val="2598358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799F-2626-4026-8828-6E9AD432CE63}"/>
              </a:ext>
            </a:extLst>
          </p:cNvPr>
          <p:cNvSpPr>
            <a:spLocks noGrp="1"/>
          </p:cNvSpPr>
          <p:nvPr>
            <p:ph type="title"/>
          </p:nvPr>
        </p:nvSpPr>
        <p:spPr/>
        <p:txBody>
          <a:bodyPr>
            <a:normAutofit/>
          </a:bodyPr>
          <a:lstStyle/>
          <a:p>
            <a:pPr algn="ctr"/>
            <a:r>
              <a:rPr lang="en-GB" sz="3200" b="1">
                <a:latin typeface="Arial"/>
                <a:cs typeface="Arial"/>
              </a:rPr>
              <a:t>The content of the discussion section of your paper most often includes:</a:t>
            </a:r>
          </a:p>
        </p:txBody>
      </p:sp>
      <p:sp>
        <p:nvSpPr>
          <p:cNvPr id="3" name="Content Placeholder 2">
            <a:extLst>
              <a:ext uri="{FF2B5EF4-FFF2-40B4-BE49-F238E27FC236}">
                <a16:creationId xmlns:a16="http://schemas.microsoft.com/office/drawing/2014/main" id="{2978DB96-CABE-40E9-B04C-2A2C56F73071}"/>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400">
                <a:latin typeface="Arial"/>
                <a:cs typeface="Arial"/>
              </a:rPr>
              <a:t>Describe the patterns, principles, and relationships shown by each major findings and place them in proper perspective. </a:t>
            </a:r>
          </a:p>
          <a:p>
            <a:pPr marL="0" indent="0">
              <a:buNone/>
            </a:pPr>
            <a:endParaRPr lang="en-GB" sz="2400">
              <a:latin typeface="Arial"/>
              <a:cs typeface="Arial"/>
            </a:endParaRPr>
          </a:p>
          <a:p>
            <a:pPr>
              <a:buFont typeface="Wingdings" panose="05000000000000000000" pitchFamily="2" charset="2"/>
              <a:buChar char="§"/>
            </a:pPr>
            <a:r>
              <a:rPr lang="en-GB" sz="2400">
                <a:latin typeface="Arial" panose="020B0604020202020204" pitchFamily="34" charset="0"/>
                <a:cs typeface="Arial" panose="020B0604020202020204" pitchFamily="34" charset="0"/>
              </a:rPr>
              <a:t>The order of interpreting each major finding should be in the same order as they were described in your results section.</a:t>
            </a:r>
          </a:p>
        </p:txBody>
      </p:sp>
    </p:spTree>
    <p:extLst>
      <p:ext uri="{BB962C8B-B14F-4D97-AF65-F5344CB8AC3E}">
        <p14:creationId xmlns:p14="http://schemas.microsoft.com/office/powerpoint/2010/main" val="37974701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307-3C3D-46A3-89FB-B96D8715D2F1}"/>
              </a:ext>
            </a:extLst>
          </p:cNvPr>
          <p:cNvSpPr>
            <a:spLocks noGrp="1"/>
          </p:cNvSpPr>
          <p:nvPr>
            <p:ph type="title"/>
          </p:nvPr>
        </p:nvSpPr>
        <p:spPr>
          <a:xfrm>
            <a:off x="768201" y="404664"/>
            <a:ext cx="7918599" cy="1060598"/>
          </a:xfrm>
        </p:spPr>
        <p:txBody>
          <a:bodyPr>
            <a:noAutofit/>
          </a:bodyPr>
          <a:lstStyle/>
          <a:p>
            <a:r>
              <a:rPr lang="en-GB" sz="3600" b="1">
                <a:latin typeface="Arial" panose="020B0604020202020204" pitchFamily="34" charset="0"/>
                <a:cs typeface="Arial" panose="020B0604020202020204" pitchFamily="34" charset="0"/>
              </a:rPr>
              <a:t>Difference between results and discussion</a:t>
            </a:r>
          </a:p>
        </p:txBody>
      </p:sp>
      <p:sp>
        <p:nvSpPr>
          <p:cNvPr id="3" name="Content Placeholder 2">
            <a:extLst>
              <a:ext uri="{FF2B5EF4-FFF2-40B4-BE49-F238E27FC236}">
                <a16:creationId xmlns:a16="http://schemas.microsoft.com/office/drawing/2014/main" id="{820282E9-09D8-424A-A55A-61036C686A9D}"/>
              </a:ext>
            </a:extLst>
          </p:cNvPr>
          <p:cNvSpPr>
            <a:spLocks noGrp="1"/>
          </p:cNvSpPr>
          <p:nvPr>
            <p:ph idx="1"/>
          </p:nvPr>
        </p:nvSpPr>
        <p:spPr/>
        <p:txBody>
          <a:bodyPr>
            <a:normAutofit/>
          </a:bodyPr>
          <a:lstStyle/>
          <a:p>
            <a:pPr>
              <a:buFont typeface="Wingdings" panose="05000000000000000000" pitchFamily="2" charset="2"/>
              <a:buChar char="§"/>
            </a:pPr>
            <a:r>
              <a:rPr lang="en-GB" sz="2400" b="0">
                <a:latin typeface="Arial" panose="020B0604020202020204" pitchFamily="34" charset="0"/>
                <a:cs typeface="Arial" panose="020B0604020202020204" pitchFamily="34" charset="0"/>
              </a:rPr>
              <a:t>The results chapter or section simply and objectively reports what you found, without speculating on why you found these results. </a:t>
            </a:r>
          </a:p>
          <a:p>
            <a:pPr>
              <a:buFont typeface="Wingdings" panose="05000000000000000000" pitchFamily="2" charset="2"/>
              <a:buChar char="§"/>
            </a:pPr>
            <a:r>
              <a:rPr lang="en-GB" sz="2400" b="0">
                <a:latin typeface="Arial" panose="020B0604020202020204" pitchFamily="34" charset="0"/>
                <a:cs typeface="Arial" panose="020B0604020202020204" pitchFamily="34" charset="0"/>
              </a:rPr>
              <a:t>The discussion interprets the meaning of the results, puts them in context, and explains why they matter.</a:t>
            </a:r>
          </a:p>
          <a:p>
            <a:pPr>
              <a:buFont typeface="Wingdings" panose="05000000000000000000" pitchFamily="2" charset="2"/>
              <a:buChar char="§"/>
            </a:pPr>
            <a:endParaRPr lang="en-GB" sz="2400" b="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670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3AB4-423F-4467-A865-639F43276DBF}"/>
              </a:ext>
            </a:extLst>
          </p:cNvPr>
          <p:cNvSpPr>
            <a:spLocks noGrp="1"/>
          </p:cNvSpPr>
          <p:nvPr>
            <p:ph type="title"/>
          </p:nvPr>
        </p:nvSpPr>
        <p:spPr/>
        <p:txBody>
          <a:bodyPr>
            <a:normAutofit/>
          </a:bodyPr>
          <a:lstStyle/>
          <a:p>
            <a:pPr algn="ctr"/>
            <a:r>
              <a:rPr lang="en-GB" sz="4000" b="1" spc="75">
                <a:solidFill>
                  <a:prstClr val="black"/>
                </a:solidFill>
                <a:latin typeface="Arial" panose="020B0604020202020204" pitchFamily="34" charset="0"/>
                <a:cs typeface="Arial" panose="020B0604020202020204" pitchFamily="34" charset="0"/>
              </a:rPr>
              <a:t>Discussion section</a:t>
            </a:r>
            <a:endParaRPr lang="en-GB" sz="4000"/>
          </a:p>
        </p:txBody>
      </p:sp>
      <p:sp>
        <p:nvSpPr>
          <p:cNvPr id="3" name="Content Placeholder 2">
            <a:extLst>
              <a:ext uri="{FF2B5EF4-FFF2-40B4-BE49-F238E27FC236}">
                <a16:creationId xmlns:a16="http://schemas.microsoft.com/office/drawing/2014/main" id="{584A0D91-E59B-47F9-85F1-F88485DA6720}"/>
              </a:ext>
            </a:extLst>
          </p:cNvPr>
          <p:cNvSpPr>
            <a:spLocks noGrp="1"/>
          </p:cNvSpPr>
          <p:nvPr>
            <p:ph idx="1"/>
          </p:nvPr>
        </p:nvSpPr>
        <p:spPr>
          <a:xfrm>
            <a:off x="457200" y="1470484"/>
            <a:ext cx="8229600" cy="3917032"/>
          </a:xfrm>
        </p:spPr>
        <p:txBody>
          <a:bodyPr>
            <a:normAutofit/>
          </a:bodyPr>
          <a:lstStyle/>
          <a:p>
            <a:pPr marL="0" indent="0">
              <a:buNone/>
            </a:pPr>
            <a:r>
              <a:rPr lang="en-GB" sz="2400">
                <a:latin typeface="Arial" panose="020B0604020202020204" pitchFamily="34" charset="0"/>
                <a:cs typeface="Arial" panose="020B0604020202020204" pitchFamily="34" charset="0"/>
              </a:rPr>
              <a:t>There are many different ways to write this section, but you can focus your discussion around four key elements:</a:t>
            </a:r>
          </a:p>
          <a:p>
            <a:pPr>
              <a:buFont typeface="Arial" panose="020B0604020202020204" pitchFamily="34" charset="0"/>
              <a:buChar char="•"/>
            </a:pPr>
            <a:endParaRPr lang="en-GB" sz="2400" b="1">
              <a:latin typeface="Arial" panose="020B0604020202020204" pitchFamily="34" charset="0"/>
              <a:cs typeface="Arial" panose="020B0604020202020204" pitchFamily="34" charset="0"/>
            </a:endParaRPr>
          </a:p>
          <a:p>
            <a:pPr>
              <a:buFont typeface="Arial" panose="020B0604020202020204" pitchFamily="34" charset="0"/>
              <a:buChar char="•"/>
            </a:pPr>
            <a:r>
              <a:rPr lang="en-GB" sz="2400" b="1">
                <a:latin typeface="Arial" panose="020B0604020202020204" pitchFamily="34" charset="0"/>
                <a:cs typeface="Arial" panose="020B0604020202020204" pitchFamily="34" charset="0"/>
              </a:rPr>
              <a:t>Summary: </a:t>
            </a:r>
            <a:r>
              <a:rPr lang="en-GB" sz="2400">
                <a:latin typeface="Arial" panose="020B0604020202020204" pitchFamily="34" charset="0"/>
                <a:cs typeface="Arial" panose="020B0604020202020204" pitchFamily="34" charset="0"/>
              </a:rPr>
              <a:t>A brief recap of your key results</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Interpretations:</a:t>
            </a:r>
            <a:r>
              <a:rPr lang="en-GB" sz="2400" b="0">
                <a:latin typeface="Arial" panose="020B0604020202020204" pitchFamily="34" charset="0"/>
                <a:cs typeface="Arial" panose="020B0604020202020204" pitchFamily="34" charset="0"/>
              </a:rPr>
              <a:t> what do the results mean?</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Implications</a:t>
            </a:r>
            <a:r>
              <a:rPr lang="en-GB" sz="2400" b="0">
                <a:latin typeface="Arial" panose="020B0604020202020204" pitchFamily="34" charset="0"/>
                <a:cs typeface="Arial" panose="020B0604020202020204" pitchFamily="34" charset="0"/>
              </a:rPr>
              <a:t>: why do the results matter?</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Limitations</a:t>
            </a:r>
            <a:r>
              <a:rPr lang="en-GB" sz="2400" b="0">
                <a:latin typeface="Arial" panose="020B0604020202020204" pitchFamily="34" charset="0"/>
                <a:cs typeface="Arial" panose="020B0604020202020204" pitchFamily="34" charset="0"/>
              </a:rPr>
              <a:t>: what can’t the results tell us?</a:t>
            </a:r>
          </a:p>
          <a:p>
            <a:pPr>
              <a:buFont typeface="Arial" panose="020B0604020202020204" pitchFamily="34" charset="0"/>
              <a:buChar char="•"/>
            </a:pPr>
            <a:r>
              <a:rPr lang="en-GB" sz="2400" b="1">
                <a:latin typeface="Arial" panose="020B0604020202020204" pitchFamily="34" charset="0"/>
                <a:cs typeface="Arial" panose="020B0604020202020204" pitchFamily="34" charset="0"/>
              </a:rPr>
              <a:t>Recommendations</a:t>
            </a:r>
            <a:r>
              <a:rPr lang="en-GB" sz="2400" b="0">
                <a:latin typeface="Arial" panose="020B0604020202020204" pitchFamily="34" charset="0"/>
                <a:cs typeface="Arial" panose="020B0604020202020204" pitchFamily="34" charset="0"/>
              </a:rPr>
              <a:t>: what practical actions or scientific studies should follow?</a:t>
            </a:r>
          </a:p>
          <a:p>
            <a:endParaRPr lang="en-GB" sz="2400"/>
          </a:p>
        </p:txBody>
      </p:sp>
    </p:spTree>
    <p:extLst>
      <p:ext uri="{BB962C8B-B14F-4D97-AF65-F5344CB8AC3E}">
        <p14:creationId xmlns:p14="http://schemas.microsoft.com/office/powerpoint/2010/main" val="23571507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173B-15AF-4114-94A9-A5F56AFC7851}"/>
              </a:ext>
            </a:extLst>
          </p:cNvPr>
          <p:cNvSpPr>
            <a:spLocks noGrp="1"/>
          </p:cNvSpPr>
          <p:nvPr>
            <p:ph type="title"/>
          </p:nvPr>
        </p:nvSpPr>
        <p:spPr/>
        <p:txBody>
          <a:bodyPr>
            <a:normAutofit/>
          </a:bodyPr>
          <a:lstStyle/>
          <a:p>
            <a:r>
              <a:rPr lang="en-GB" sz="3200" b="1">
                <a:latin typeface="Arial"/>
                <a:cs typeface="Arial"/>
              </a:rPr>
              <a:t>First paragraph: Summarise your key findings</a:t>
            </a:r>
          </a:p>
        </p:txBody>
      </p:sp>
      <p:sp>
        <p:nvSpPr>
          <p:cNvPr id="3" name="Content Placeholder 2">
            <a:extLst>
              <a:ext uri="{FF2B5EF4-FFF2-40B4-BE49-F238E27FC236}">
                <a16:creationId xmlns:a16="http://schemas.microsoft.com/office/drawing/2014/main" id="{ECB669B8-C95F-4941-8E89-052FCE5AC470}"/>
              </a:ext>
            </a:extLst>
          </p:cNvPr>
          <p:cNvSpPr>
            <a:spLocks noGrp="1"/>
          </p:cNvSpPr>
          <p:nvPr>
            <p:ph idx="1"/>
          </p:nvPr>
        </p:nvSpPr>
        <p:spPr/>
        <p:txBody>
          <a:bodyPr vert="horz" lIns="91440" tIns="45720" rIns="91440" bIns="45720" rtlCol="0" anchor="t">
            <a:normAutofit/>
          </a:bodyPr>
          <a:lstStyle/>
          <a:p>
            <a:r>
              <a:rPr lang="en-GB" sz="2400">
                <a:latin typeface="Arial"/>
                <a:cs typeface="Arial"/>
              </a:rPr>
              <a:t>Start this section by reiterating your research problem and concisely summarising your major findings. </a:t>
            </a:r>
          </a:p>
          <a:p>
            <a:r>
              <a:rPr lang="en-GB" sz="2400">
                <a:latin typeface="Arial"/>
                <a:cs typeface="Arial"/>
              </a:rPr>
              <a:t>Don’t just repeat all the data you have already reported – aim for a clear statement of the overall result that directly answers your main research question. </a:t>
            </a:r>
          </a:p>
          <a:p>
            <a:r>
              <a:rPr lang="en-GB" sz="2400">
                <a:latin typeface="Arial" panose="020B0604020202020204" pitchFamily="34" charset="0"/>
                <a:cs typeface="Arial" panose="020B0604020202020204" pitchFamily="34" charset="0"/>
              </a:rPr>
              <a:t>This should be no more than one paragraph.</a:t>
            </a:r>
          </a:p>
        </p:txBody>
      </p:sp>
    </p:spTree>
    <p:extLst>
      <p:ext uri="{BB962C8B-B14F-4D97-AF65-F5344CB8AC3E}">
        <p14:creationId xmlns:p14="http://schemas.microsoft.com/office/powerpoint/2010/main" val="20732537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2936-F039-A47D-2A60-E8DF78F0F936}"/>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93D2293-F50E-C345-B280-C006C7515114}"/>
              </a:ext>
            </a:extLst>
          </p:cNvPr>
          <p:cNvSpPr>
            <a:spLocks noGrp="1"/>
          </p:cNvSpPr>
          <p:nvPr>
            <p:ph idx="1"/>
          </p:nvPr>
        </p:nvSpPr>
        <p:spPr/>
        <p:txBody>
          <a:bodyPr>
            <a:normAutofit/>
          </a:bodyPr>
          <a:lstStyle/>
          <a:p>
            <a:pPr marL="0" indent="0">
              <a:buNone/>
            </a:pPr>
            <a:r>
              <a:rPr lang="en-GB" sz="2400"/>
              <a:t>Working in groups in the slide below identify</a:t>
            </a:r>
          </a:p>
          <a:p>
            <a:pPr marL="0" indent="0">
              <a:buNone/>
            </a:pPr>
            <a:endParaRPr lang="en-GB" sz="2400"/>
          </a:p>
          <a:p>
            <a:r>
              <a:rPr lang="en-GB" sz="2400"/>
              <a:t>Which phrases refer to the research questions?</a:t>
            </a:r>
          </a:p>
          <a:p>
            <a:r>
              <a:rPr lang="en-GB" sz="2400"/>
              <a:t>Which phrases restate the results?</a:t>
            </a:r>
          </a:p>
          <a:p>
            <a:endParaRPr lang="en-GB" sz="2400"/>
          </a:p>
          <a:p>
            <a:pPr marL="0" indent="0" algn="ctr">
              <a:buNone/>
            </a:pPr>
            <a:r>
              <a:rPr lang="en-GB" sz="2400" b="1"/>
              <a:t>Feedback your findings to the whole class</a:t>
            </a:r>
          </a:p>
          <a:p>
            <a:endParaRPr lang="en-GB" sz="2400"/>
          </a:p>
        </p:txBody>
      </p:sp>
    </p:spTree>
    <p:extLst>
      <p:ext uri="{BB962C8B-B14F-4D97-AF65-F5344CB8AC3E}">
        <p14:creationId xmlns:p14="http://schemas.microsoft.com/office/powerpoint/2010/main" val="40599871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5D7E0-D5FD-178A-644E-96C6995C1C7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3FF0386-CFC0-31E6-360D-03690647BE63}"/>
              </a:ext>
            </a:extLst>
          </p:cNvPr>
          <p:cNvSpPr>
            <a:spLocks noGrp="1"/>
          </p:cNvSpPr>
          <p:nvPr>
            <p:ph idx="1"/>
          </p:nvPr>
        </p:nvSpPr>
        <p:spPr/>
        <p:txBody>
          <a:bodyPr>
            <a:normAutofit fontScale="70000" lnSpcReduction="20000"/>
          </a:bodyPr>
          <a:lstStyle/>
          <a:p>
            <a:r>
              <a:rPr lang="en-GB"/>
              <a:t>The third question in this research was….</a:t>
            </a:r>
          </a:p>
          <a:p>
            <a:r>
              <a:rPr lang="en-GB"/>
              <a:t>It was hypothesised that participants would…</a:t>
            </a:r>
          </a:p>
          <a:p>
            <a:r>
              <a:rPr lang="en-GB"/>
              <a:t>Another important finding was…</a:t>
            </a:r>
          </a:p>
          <a:p>
            <a:r>
              <a:rPr lang="en-GB"/>
              <a:t>The results of the study did not show that…</a:t>
            </a:r>
          </a:p>
          <a:p>
            <a:r>
              <a:rPr lang="en-GB"/>
              <a:t>The present study was designed to determine the effects of…</a:t>
            </a:r>
          </a:p>
          <a:p>
            <a:r>
              <a:rPr lang="en-GB"/>
              <a:t>The study set out with the aim of assessing the important of X on…</a:t>
            </a:r>
          </a:p>
          <a:p>
            <a:r>
              <a:rPr lang="en-GB"/>
              <a:t>The results of this study show that…</a:t>
            </a:r>
          </a:p>
          <a:p>
            <a:r>
              <a:rPr lang="en-GB"/>
              <a:t>The most important clinically relevant finding was</a:t>
            </a:r>
          </a:p>
          <a:p>
            <a:r>
              <a:rPr lang="en-GB"/>
              <a:t>The current study, comparing X with Y showed that….</a:t>
            </a:r>
          </a:p>
          <a:p>
            <a:r>
              <a:rPr lang="en-GB"/>
              <a:t>With respect to the first research question, it was found…</a:t>
            </a:r>
          </a:p>
          <a:p>
            <a:endParaRPr lang="en-GB"/>
          </a:p>
        </p:txBody>
      </p:sp>
    </p:spTree>
    <p:extLst>
      <p:ext uri="{BB962C8B-B14F-4D97-AF65-F5344CB8AC3E}">
        <p14:creationId xmlns:p14="http://schemas.microsoft.com/office/powerpoint/2010/main" val="3004906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583D-0A6F-4F00-BC91-12E986C049A6}"/>
              </a:ext>
            </a:extLst>
          </p:cNvPr>
          <p:cNvSpPr>
            <a:spLocks noGrp="1"/>
          </p:cNvSpPr>
          <p:nvPr>
            <p:ph type="title"/>
          </p:nvPr>
        </p:nvSpPr>
        <p:spPr/>
        <p:txBody>
          <a:bodyPr>
            <a:noAutofit/>
          </a:bodyPr>
          <a:lstStyle/>
          <a:p>
            <a:r>
              <a:rPr lang="en-GB" sz="3600" b="1">
                <a:latin typeface="Arial" panose="020B0604020202020204" pitchFamily="34" charset="0"/>
                <a:cs typeface="Arial" panose="020B0604020202020204" pitchFamily="34" charset="0"/>
              </a:rPr>
              <a:t>Second paragraph: </a:t>
            </a:r>
            <a:r>
              <a:rPr lang="en-GB" sz="3600" b="1" i="0">
                <a:effectLst/>
                <a:latin typeface="Arial" panose="020B0604020202020204" pitchFamily="34" charset="0"/>
                <a:cs typeface="Arial" panose="020B0604020202020204" pitchFamily="34" charset="0"/>
              </a:rPr>
              <a:t>Give your interpretations</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983246-7CD8-4A7B-8D22-AE0E2EC82669}"/>
              </a:ext>
            </a:extLst>
          </p:cNvPr>
          <p:cNvSpPr>
            <a:spLocks noGrp="1"/>
          </p:cNvSpPr>
          <p:nvPr>
            <p:ph idx="1"/>
          </p:nvPr>
        </p:nvSpPr>
        <p:spPr/>
        <p:txBody>
          <a:bodyPr>
            <a:normAutofit/>
          </a:bodyPr>
          <a:lstStyle/>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The meaning of the results might seem obvious to you, but it’s important to spell out their significance for the reader and show exactly how they answer your research questions.</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The form of your interpretations will depend on the type of research, but some typical approaches to interpreting the data include:</a:t>
            </a:r>
          </a:p>
          <a:p>
            <a:endParaRPr lang="en-GB" sz="2400"/>
          </a:p>
        </p:txBody>
      </p:sp>
    </p:spTree>
    <p:extLst>
      <p:ext uri="{BB962C8B-B14F-4D97-AF65-F5344CB8AC3E}">
        <p14:creationId xmlns:p14="http://schemas.microsoft.com/office/powerpoint/2010/main" val="37850016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B0AA-69A1-4F0D-81DC-485B8EE9CB65}"/>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Give your interpretations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8CE27-6A2E-4975-9EF7-DCD0236B0CCB}"/>
              </a:ext>
            </a:extLst>
          </p:cNvPr>
          <p:cNvSpPr>
            <a:spLocks noGrp="1"/>
          </p:cNvSpPr>
          <p:nvPr>
            <p:ph idx="1"/>
          </p:nvPr>
        </p:nvSpPr>
        <p:spPr>
          <a:xfrm>
            <a:off x="457200" y="1470484"/>
            <a:ext cx="8229600" cy="3917032"/>
          </a:xfrm>
        </p:spPr>
        <p:txBody>
          <a:bodyPr vert="horz" lIns="91440" tIns="45720" rIns="91440" bIns="45720" rtlCol="0" anchor="t">
            <a:normAutofit/>
          </a:bodyPr>
          <a:lstStyle/>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Identifying correlations, patterns and relationships among the data</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Discussing whether the results met your expectations or supported your hypotheses</a:t>
            </a:r>
          </a:p>
          <a:p>
            <a:pPr>
              <a:buFont typeface="Wingdings" panose="05000000000000000000" pitchFamily="2" charset="2"/>
              <a:buChar char="§"/>
            </a:pPr>
            <a:r>
              <a:rPr lang="en-GB" sz="2400">
                <a:latin typeface="Arial"/>
                <a:cs typeface="Arial"/>
              </a:rPr>
              <a:t>Contextualising</a:t>
            </a:r>
            <a:r>
              <a:rPr lang="en-GB" sz="2400" b="0" i="0">
                <a:effectLst/>
                <a:latin typeface="Arial"/>
                <a:cs typeface="Arial"/>
              </a:rPr>
              <a:t> your findings within previous research</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Explaining unexpected results and evaluating their significance</a:t>
            </a:r>
          </a:p>
          <a:p>
            <a:pPr>
              <a:buFont typeface="Wingdings" panose="05000000000000000000" pitchFamily="2" charset="2"/>
              <a:buChar char="§"/>
            </a:pPr>
            <a:r>
              <a:rPr lang="en-GB" sz="2400" b="0" i="0">
                <a:effectLst/>
                <a:latin typeface="Arial" panose="020B0604020202020204" pitchFamily="34" charset="0"/>
                <a:cs typeface="Arial" panose="020B0604020202020204" pitchFamily="34" charset="0"/>
              </a:rPr>
              <a:t>Considering possible alternative explanations and making an argument for your position</a:t>
            </a:r>
          </a:p>
          <a:p>
            <a:endParaRPr lang="en-GB" sz="2400"/>
          </a:p>
        </p:txBody>
      </p:sp>
    </p:spTree>
    <p:extLst>
      <p:ext uri="{BB962C8B-B14F-4D97-AF65-F5344CB8AC3E}">
        <p14:creationId xmlns:p14="http://schemas.microsoft.com/office/powerpoint/2010/main" val="11758995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67AA-5426-421E-9363-4CCE2029E426}"/>
              </a:ext>
            </a:extLst>
          </p:cNvPr>
          <p:cNvSpPr>
            <a:spLocks noGrp="1"/>
          </p:cNvSpPr>
          <p:nvPr>
            <p:ph type="title"/>
          </p:nvPr>
        </p:nvSpPr>
        <p:spPr/>
        <p:txBody>
          <a:bodyPr>
            <a:normAutofit/>
          </a:bodyPr>
          <a:lstStyle/>
          <a:p>
            <a:r>
              <a:rPr lang="en-GB" sz="3200" b="1" i="0">
                <a:effectLst/>
                <a:latin typeface="Arial" panose="020B0604020202020204" pitchFamily="34" charset="0"/>
                <a:cs typeface="Arial" panose="020B0604020202020204" pitchFamily="34" charset="0"/>
              </a:rPr>
              <a:t>Examples of how to start an interpretation sentence</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C4A695-3828-41B5-AEB3-4A47409EB713}"/>
              </a:ext>
            </a:extLst>
          </p:cNvPr>
          <p:cNvSpPr>
            <a:spLocks noGrp="1"/>
          </p:cNvSpPr>
          <p:nvPr>
            <p:ph idx="1"/>
          </p:nvPr>
        </p:nvSpPr>
        <p:spPr>
          <a:xfrm>
            <a:off x="457200" y="1844824"/>
            <a:ext cx="8229600" cy="3917032"/>
          </a:xfrm>
        </p:spPr>
        <p:txBody>
          <a:bodyPr>
            <a:normAutofit/>
          </a:bodyPr>
          <a:lstStyle/>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In line with the hypothesis…</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Contrary to the hypothesised association…</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 results contradict the claims of Smith (2007) that…</a:t>
            </a: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 results might suggest that </a:t>
            </a:r>
            <a:r>
              <a:rPr lang="en-GB" sz="2400" b="0" i="1">
                <a:effectLst/>
                <a:latin typeface="Arial" panose="020B0604020202020204" pitchFamily="34" charset="0"/>
                <a:cs typeface="Arial" panose="020B0604020202020204" pitchFamily="34" charset="0"/>
              </a:rPr>
              <a:t>X</a:t>
            </a:r>
            <a:r>
              <a:rPr lang="en-GB" sz="2400" b="0" i="0">
                <a:effectLst/>
                <a:latin typeface="Arial" panose="020B0604020202020204" pitchFamily="34" charset="0"/>
                <a:cs typeface="Arial" panose="020B0604020202020204" pitchFamily="34" charset="0"/>
              </a:rPr>
              <a:t>. However, based on the findings of similar studies, a more plausible explanation is </a:t>
            </a:r>
            <a:r>
              <a:rPr lang="en-GB" sz="2400" b="0" i="1">
                <a:effectLst/>
                <a:latin typeface="Arial" panose="020B0604020202020204" pitchFamily="34" charset="0"/>
                <a:cs typeface="Arial" panose="020B0604020202020204" pitchFamily="34" charset="0"/>
              </a:rPr>
              <a:t>Y</a:t>
            </a:r>
            <a:r>
              <a:rPr lang="en-GB" sz="2400" b="0" i="0">
                <a:effectLst/>
                <a:latin typeface="Arial" panose="020B0604020202020204" pitchFamily="34" charset="0"/>
                <a:cs typeface="Arial" panose="020B0604020202020204" pitchFamily="34" charset="0"/>
              </a:rPr>
              <a:t>.</a:t>
            </a:r>
          </a:p>
          <a:p>
            <a:pPr marL="0" indent="0">
              <a:buNone/>
            </a:pPr>
            <a:br>
              <a:rPr lang="en-GB" sz="2400" b="0" i="0">
                <a:solidFill>
                  <a:srgbClr val="0D405F"/>
                </a:solidFill>
                <a:effectLst/>
                <a:latin typeface="Arial" panose="020B0604020202020204" pitchFamily="34" charset="0"/>
                <a:cs typeface="Arial" panose="020B0604020202020204" pitchFamily="34" charset="0"/>
              </a:rPr>
            </a:b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08780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323528" y="1196752"/>
            <a:ext cx="3024336" cy="3744416"/>
          </a:xfrm>
        </p:spPr>
        <p:txBody>
          <a:bodyPr>
            <a:normAutofit/>
          </a:bodyPr>
          <a:lstStyle/>
          <a:p>
            <a:pPr algn="ctr"/>
            <a:r>
              <a:rPr lang="en-GB" sz="3300" b="1">
                <a:latin typeface="Arial" panose="020B0604020202020204" pitchFamily="34" charset="0"/>
                <a:cs typeface="Arial" panose="020B0604020202020204" pitchFamily="34" charset="0"/>
              </a:rPr>
              <a:t>Review article extract showing an example of how to write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7864" y="764704"/>
            <a:ext cx="5544616" cy="4896544"/>
          </a:xfrm>
        </p:spPr>
        <p:txBody>
          <a:bodyPr anchor="ctr">
            <a:normAutofit fontScale="85000" lnSpcReduction="20000"/>
          </a:bodyPr>
          <a:lstStyle/>
          <a:p>
            <a:pPr marL="0" indent="0">
              <a:lnSpc>
                <a:spcPct val="90000"/>
              </a:lnSpc>
              <a:buNone/>
            </a:pPr>
            <a:r>
              <a:rPr lang="en-GB" sz="2250">
                <a:latin typeface="Arial" panose="020B0604020202020204" pitchFamily="34" charset="0"/>
                <a:cs typeface="Arial" panose="020B0604020202020204" pitchFamily="34" charset="0"/>
              </a:rPr>
              <a:t>All the studies in this review found a negative association of PPD with social support. It can therefore be concluded that social support is an important risk factor for PPD as found in previous studies (</a:t>
            </a:r>
            <a:r>
              <a:rPr lang="en-GB" sz="2250" err="1">
                <a:latin typeface="Arial" panose="020B0604020202020204" pitchFamily="34" charset="0"/>
                <a:cs typeface="Arial" panose="020B0604020202020204" pitchFamily="34" charset="0"/>
              </a:rPr>
              <a:t>Xie</a:t>
            </a:r>
            <a:r>
              <a:rPr lang="en-GB" sz="2250">
                <a:latin typeface="Arial" panose="020B0604020202020204" pitchFamily="34" charset="0"/>
                <a:cs typeface="Arial" panose="020B0604020202020204" pitchFamily="34" charset="0"/>
              </a:rPr>
              <a:t>, He, </a:t>
            </a:r>
            <a:r>
              <a:rPr lang="en-GB" sz="2250" err="1">
                <a:latin typeface="Arial" panose="020B0604020202020204" pitchFamily="34" charset="0"/>
                <a:cs typeface="Arial" panose="020B0604020202020204" pitchFamily="34" charset="0"/>
              </a:rPr>
              <a:t>Koszycki</a:t>
            </a:r>
            <a:r>
              <a:rPr lang="en-GB" sz="2250">
                <a:latin typeface="Arial" panose="020B0604020202020204" pitchFamily="34" charset="0"/>
                <a:cs typeface="Arial" panose="020B0604020202020204" pitchFamily="34" charset="0"/>
              </a:rPr>
              <a:t>, Walker &amp; Wen, 2009; </a:t>
            </a:r>
            <a:r>
              <a:rPr lang="en-GB" sz="2250" err="1">
                <a:latin typeface="Arial" panose="020B0604020202020204" pitchFamily="34" charset="0"/>
                <a:cs typeface="Arial" panose="020B0604020202020204" pitchFamily="34" charset="0"/>
              </a:rPr>
              <a:t>Xie</a:t>
            </a:r>
            <a:r>
              <a:rPr lang="en-GB" sz="2250">
                <a:latin typeface="Arial" panose="020B0604020202020204" pitchFamily="34" charset="0"/>
                <a:cs typeface="Arial" panose="020B0604020202020204" pitchFamily="34" charset="0"/>
              </a:rPr>
              <a:t> et al., 2010; Jones &amp; Coast, 2013; Reid &amp; Taylor, 2015; Ngai &amp; Ngu, 2015). </a:t>
            </a:r>
          </a:p>
          <a:p>
            <a:pPr marL="0" indent="0">
              <a:lnSpc>
                <a:spcPct val="90000"/>
              </a:lnSpc>
              <a:buNone/>
            </a:pPr>
            <a:r>
              <a:rPr lang="en-GB" sz="2250">
                <a:latin typeface="Arial" panose="020B0604020202020204" pitchFamily="34" charset="0"/>
                <a:cs typeface="Arial" panose="020B0604020202020204" pitchFamily="34" charset="0"/>
              </a:rPr>
              <a:t>However, some studies in this review found that this correlation became insignificant during multivariate analysis, similar to the findings of Jones and Coast (2013). This review could not find the differences between perceived social support and actual support as none of the studies compared these. Hence, the fact that perceived social support is a more important predictor of mental health than actual support (McDowell &amp; </a:t>
            </a:r>
            <a:r>
              <a:rPr lang="en-GB" sz="2250" err="1">
                <a:latin typeface="Arial" panose="020B0604020202020204" pitchFamily="34" charset="0"/>
                <a:cs typeface="Arial" panose="020B0604020202020204" pitchFamily="34" charset="0"/>
              </a:rPr>
              <a:t>Serovich</a:t>
            </a:r>
            <a:r>
              <a:rPr lang="en-GB" sz="2250">
                <a:latin typeface="Arial" panose="020B0604020202020204" pitchFamily="34" charset="0"/>
                <a:cs typeface="Arial" panose="020B0604020202020204" pitchFamily="34" charset="0"/>
              </a:rPr>
              <a:t>, 2007) cannot be extrapolated from this study. This review also found that partner </a:t>
            </a:r>
          </a:p>
          <a:p>
            <a:pPr marL="0" indent="0">
              <a:lnSpc>
                <a:spcPct val="90000"/>
              </a:lnSpc>
              <a:buNone/>
            </a:pPr>
            <a:r>
              <a:rPr lang="en-GB" sz="2250">
                <a:latin typeface="Arial" panose="020B0604020202020204" pitchFamily="34" charset="0"/>
                <a:cs typeface="Arial" panose="020B0604020202020204" pitchFamily="34" charset="0"/>
              </a:rPr>
              <a:t>support is an important protective factor for PPD, and its significance was relevant even after accounting for other variables.</a:t>
            </a:r>
          </a:p>
        </p:txBody>
      </p:sp>
    </p:spTree>
    <p:extLst>
      <p:ext uri="{BB962C8B-B14F-4D97-AF65-F5344CB8AC3E}">
        <p14:creationId xmlns:p14="http://schemas.microsoft.com/office/powerpoint/2010/main" val="5480858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E6AD-5F23-6E88-E547-D8FF55AE3FD9}"/>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0C8B8C0D-741B-627C-CEB2-587E1B69CD92}"/>
              </a:ext>
            </a:extLst>
          </p:cNvPr>
          <p:cNvSpPr>
            <a:spLocks noGrp="1"/>
          </p:cNvSpPr>
          <p:nvPr>
            <p:ph idx="1"/>
          </p:nvPr>
        </p:nvSpPr>
        <p:spPr>
          <a:xfrm>
            <a:off x="457200" y="1556792"/>
            <a:ext cx="8229600" cy="3917032"/>
          </a:xfrm>
        </p:spPr>
        <p:txBody>
          <a:bodyPr/>
          <a:lstStyle/>
          <a:p>
            <a:pPr marL="0" indent="0">
              <a:buNone/>
            </a:pPr>
            <a:r>
              <a:rPr lang="en-GB"/>
              <a:t>Working in groups look at the phrases in the slide below:</a:t>
            </a:r>
          </a:p>
          <a:p>
            <a:pPr marL="0" indent="0">
              <a:buNone/>
            </a:pPr>
            <a:endParaRPr lang="en-GB"/>
          </a:p>
          <a:p>
            <a:r>
              <a:rPr lang="en-GB" sz="2800"/>
              <a:t>Which phrases show that the results support previous findings (in literature)?</a:t>
            </a:r>
          </a:p>
          <a:p>
            <a:r>
              <a:rPr lang="en-GB" sz="2800"/>
              <a:t>Which phrases show that the results did not support previous findings?</a:t>
            </a:r>
          </a:p>
          <a:p>
            <a:endParaRPr lang="en-GB"/>
          </a:p>
        </p:txBody>
      </p:sp>
    </p:spTree>
    <p:extLst>
      <p:ext uri="{BB962C8B-B14F-4D97-AF65-F5344CB8AC3E}">
        <p14:creationId xmlns:p14="http://schemas.microsoft.com/office/powerpoint/2010/main" val="13300345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25A5-A468-F2A9-2EAE-76D2B739512F}"/>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D49C3883-4469-522B-4211-49F1BD23D605}"/>
              </a:ext>
            </a:extLst>
          </p:cNvPr>
          <p:cNvSpPr>
            <a:spLocks noGrp="1"/>
          </p:cNvSpPr>
          <p:nvPr>
            <p:ph idx="1"/>
          </p:nvPr>
        </p:nvSpPr>
        <p:spPr>
          <a:xfrm>
            <a:off x="466725" y="1340768"/>
            <a:ext cx="8229600" cy="4531642"/>
          </a:xfrm>
        </p:spPr>
        <p:txBody>
          <a:bodyPr>
            <a:normAutofit fontScale="40000" lnSpcReduction="20000"/>
          </a:bodyPr>
          <a:lstStyle/>
          <a:p>
            <a:r>
              <a:rPr lang="en-GB" sz="4500"/>
              <a:t>This study has been unable to demonstrate that …</a:t>
            </a:r>
          </a:p>
          <a:p>
            <a:r>
              <a:rPr lang="en-GB" sz="4500"/>
              <a:t>This study confirms that X is associated with …</a:t>
            </a:r>
          </a:p>
          <a:p>
            <a:r>
              <a:rPr lang="en-GB" sz="4500"/>
              <a:t>These results reflect those of Smith et al. (1992) who also found that …</a:t>
            </a:r>
          </a:p>
          <a:p>
            <a:r>
              <a:rPr lang="en-GB" sz="4500"/>
              <a:t>Smith et al. (1999) showed that … This differs from the findings presented here …</a:t>
            </a:r>
          </a:p>
          <a:p>
            <a:r>
              <a:rPr lang="en-GB" sz="4500"/>
              <a:t>This study supports evidence from previous observations (e.g. Smith, 2006; Jones et al., 2011).</a:t>
            </a:r>
          </a:p>
          <a:p>
            <a:r>
              <a:rPr lang="en-GB" sz="4500"/>
              <a:t>It is encouraging to compare this figure with that found by Jones (1993) who found that …</a:t>
            </a:r>
          </a:p>
          <a:p>
            <a:r>
              <a:rPr lang="en-GB" sz="4500"/>
              <a:t>These results confirm an association between…</a:t>
            </a:r>
          </a:p>
          <a:p>
            <a:r>
              <a:rPr lang="en-GB" sz="4500"/>
              <a:t>However, the findings of the current study do not support the previous research.</a:t>
            </a:r>
          </a:p>
          <a:p>
            <a:r>
              <a:rPr lang="en-GB" sz="4500"/>
              <a:t>Comparison of the findings with those of other studies confirms …</a:t>
            </a:r>
          </a:p>
          <a:p>
            <a:r>
              <a:rPr lang="en-GB" sz="4500"/>
              <a:t>It has been suggested that … (Smith et al., 2002). This does not appear to be the case.</a:t>
            </a:r>
          </a:p>
          <a:p>
            <a:r>
              <a:rPr lang="en-GB" sz="4500"/>
              <a:t>However, this result has not previously been described.</a:t>
            </a:r>
          </a:p>
          <a:p>
            <a:endParaRPr lang="en-GB"/>
          </a:p>
        </p:txBody>
      </p:sp>
    </p:spTree>
    <p:extLst>
      <p:ext uri="{BB962C8B-B14F-4D97-AF65-F5344CB8AC3E}">
        <p14:creationId xmlns:p14="http://schemas.microsoft.com/office/powerpoint/2010/main" val="26143974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86E-583C-44C5-A17F-858AFBF2DB29}"/>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Discuss the implications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A13D36-5545-4A59-AD02-245D98C16B73}"/>
              </a:ext>
            </a:extLst>
          </p:cNvPr>
          <p:cNvSpPr>
            <a:spLocks noGrp="1"/>
          </p:cNvSpPr>
          <p:nvPr>
            <p:ph idx="1"/>
          </p:nvPr>
        </p:nvSpPr>
        <p:spPr/>
        <p:txBody>
          <a:bodyPr>
            <a:normAutofit fontScale="92500" lnSpcReduction="20000"/>
          </a:bodyPr>
          <a:lstStyle/>
          <a:p>
            <a:r>
              <a:rPr lang="en-GB" sz="2400">
                <a:latin typeface="Arial" panose="020B0604020202020204" pitchFamily="34" charset="0"/>
                <a:cs typeface="Arial" panose="020B0604020202020204" pitchFamily="34" charset="0"/>
              </a:rPr>
              <a:t>As well as giving your own interpretations, make sure to relate your results back to the scholarly work that you surveyed in the literature review. </a:t>
            </a:r>
          </a:p>
          <a:p>
            <a:r>
              <a:rPr lang="en-GB" sz="2400">
                <a:latin typeface="Arial" panose="020B0604020202020204" pitchFamily="34" charset="0"/>
                <a:cs typeface="Arial" panose="020B0604020202020204" pitchFamily="34" charset="0"/>
              </a:rPr>
              <a:t>The discussion should show how your findings fit with existing knowledge, what new insights they contribute, and what consequences they have for theory or practice. Ask yourself these questions:</a:t>
            </a:r>
          </a:p>
          <a:p>
            <a:endParaRPr lang="en-GB" sz="2400">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a:latin typeface="Arial" panose="020B0604020202020204" pitchFamily="34" charset="0"/>
                <a:cs typeface="Arial" panose="020B0604020202020204" pitchFamily="34" charset="0"/>
              </a:rPr>
              <a:t>Do your results agree with previous research? If so, what do they add to it?</a:t>
            </a:r>
          </a:p>
          <a:p>
            <a:pPr algn="l">
              <a:buFont typeface="Arial" panose="020B0604020202020204" pitchFamily="34" charset="0"/>
              <a:buChar char="•"/>
            </a:pPr>
            <a:r>
              <a:rPr lang="en-GB" sz="2400">
                <a:latin typeface="Arial" panose="020B0604020202020204" pitchFamily="34" charset="0"/>
                <a:cs typeface="Arial" panose="020B0604020202020204" pitchFamily="34" charset="0"/>
              </a:rPr>
              <a:t>Are your findings very different from other studies? If so, why might this be</a:t>
            </a:r>
          </a:p>
          <a:p>
            <a:endParaRPr lang="en-GB" sz="1800"/>
          </a:p>
        </p:txBody>
      </p:sp>
    </p:spTree>
    <p:extLst>
      <p:ext uri="{BB962C8B-B14F-4D97-AF65-F5344CB8AC3E}">
        <p14:creationId xmlns:p14="http://schemas.microsoft.com/office/powerpoint/2010/main" val="31368417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E4718-B6D3-63C6-DD74-0B6CDB8679AE}"/>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C783A616-24FD-931E-FC22-2B3BF32A0A44}"/>
              </a:ext>
            </a:extLst>
          </p:cNvPr>
          <p:cNvSpPr>
            <a:spLocks noGrp="1"/>
          </p:cNvSpPr>
          <p:nvPr>
            <p:ph idx="1"/>
          </p:nvPr>
        </p:nvSpPr>
        <p:spPr/>
        <p:txBody>
          <a:bodyPr>
            <a:normAutofit/>
          </a:bodyPr>
          <a:lstStyle/>
          <a:p>
            <a:pPr marL="0" indent="0">
              <a:buNone/>
            </a:pPr>
            <a:r>
              <a:rPr lang="en-GB"/>
              <a:t>Working in groups look at the phrases in slide below and identify</a:t>
            </a:r>
          </a:p>
          <a:p>
            <a:pPr marL="0" indent="0">
              <a:buNone/>
            </a:pPr>
            <a:endParaRPr lang="en-GB"/>
          </a:p>
          <a:p>
            <a:r>
              <a:rPr lang="en-GB" sz="2800"/>
              <a:t>Which phrases show how the research fits in the existing body of literature?</a:t>
            </a:r>
          </a:p>
          <a:p>
            <a:r>
              <a:rPr lang="en-GB" sz="2800"/>
              <a:t>Which phrases note implications of the findings?</a:t>
            </a:r>
          </a:p>
          <a:p>
            <a:r>
              <a:rPr lang="en-GB" sz="2800"/>
              <a:t>Which phrases give suggestions for future work?</a:t>
            </a:r>
          </a:p>
          <a:p>
            <a:endParaRPr lang="en-GB"/>
          </a:p>
        </p:txBody>
      </p:sp>
    </p:spTree>
    <p:extLst>
      <p:ext uri="{BB962C8B-B14F-4D97-AF65-F5344CB8AC3E}">
        <p14:creationId xmlns:p14="http://schemas.microsoft.com/office/powerpoint/2010/main" val="18848484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2278-A34A-0CE1-15A4-14AD220C93E6}"/>
              </a:ext>
            </a:extLst>
          </p:cNvPr>
          <p:cNvSpPr>
            <a:spLocks noGrp="1"/>
          </p:cNvSpPr>
          <p:nvPr>
            <p:ph type="title"/>
          </p:nvPr>
        </p:nvSpPr>
        <p:spPr/>
        <p:txBody>
          <a:bodyPr>
            <a:normAutofit/>
          </a:bodyPr>
          <a:lstStyle/>
          <a:p>
            <a:r>
              <a:rPr lang="en-GB" sz="4000" b="1"/>
              <a:t>Activity</a:t>
            </a:r>
          </a:p>
        </p:txBody>
      </p:sp>
      <p:sp>
        <p:nvSpPr>
          <p:cNvPr id="3" name="Content Placeholder 2">
            <a:extLst>
              <a:ext uri="{FF2B5EF4-FFF2-40B4-BE49-F238E27FC236}">
                <a16:creationId xmlns:a16="http://schemas.microsoft.com/office/drawing/2014/main" id="{D67AB4FF-5FA8-4823-E5B5-9DE1F6795B05}"/>
              </a:ext>
            </a:extLst>
          </p:cNvPr>
          <p:cNvSpPr>
            <a:spLocks noGrp="1"/>
          </p:cNvSpPr>
          <p:nvPr>
            <p:ph idx="1"/>
          </p:nvPr>
        </p:nvSpPr>
        <p:spPr>
          <a:xfrm>
            <a:off x="457200" y="1417638"/>
            <a:ext cx="8229600" cy="4171602"/>
          </a:xfrm>
        </p:spPr>
        <p:txBody>
          <a:bodyPr>
            <a:normAutofit fontScale="62500" lnSpcReduction="20000"/>
          </a:bodyPr>
          <a:lstStyle/>
          <a:p>
            <a:r>
              <a:rPr lang="en-GB"/>
              <a:t>These results build on existing evidence of…</a:t>
            </a:r>
            <a:endParaRPr lang="en-GB">
              <a:cs typeface="Calibri"/>
            </a:endParaRPr>
          </a:p>
          <a:p>
            <a:r>
              <a:rPr lang="en-GB"/>
              <a:t>The findings have important implications for developing….</a:t>
            </a:r>
          </a:p>
          <a:p>
            <a:r>
              <a:rPr lang="en-GB"/>
              <a:t>There are many unanswered questions about…</a:t>
            </a:r>
          </a:p>
          <a:p>
            <a:r>
              <a:rPr lang="en-GB"/>
              <a:t>The findings suggest that….</a:t>
            </a:r>
          </a:p>
          <a:p>
            <a:r>
              <a:rPr lang="en-GB"/>
              <a:t>The results do not fit with the theory that…</a:t>
            </a:r>
          </a:p>
          <a:p>
            <a:r>
              <a:rPr lang="en-GB"/>
              <a:t>The results provides a new insight into the relationship between…</a:t>
            </a:r>
          </a:p>
          <a:p>
            <a:r>
              <a:rPr lang="en-GB"/>
              <a:t>A further study with more focus on X is therefore suggested…</a:t>
            </a:r>
          </a:p>
          <a:p>
            <a:r>
              <a:rPr lang="en-GB"/>
              <a:t>An implication of this is the possibility that….</a:t>
            </a:r>
          </a:p>
          <a:p>
            <a:r>
              <a:rPr lang="en-GB"/>
              <a:t>The data contributes a clear understanding of...</a:t>
            </a:r>
          </a:p>
          <a:p>
            <a:r>
              <a:rPr lang="en-GB"/>
              <a:t>This is an important issue for future research…</a:t>
            </a:r>
          </a:p>
          <a:p>
            <a:r>
              <a:rPr lang="en-GB"/>
              <a:t>Research questions that could be asked include…</a:t>
            </a:r>
          </a:p>
          <a:p>
            <a:r>
              <a:rPr lang="en-GB"/>
              <a:t>The study suggests that X may help prevent….</a:t>
            </a:r>
          </a:p>
          <a:p>
            <a:r>
              <a:rPr lang="en-GB"/>
              <a:t>Some of the issues emerging from this relate specifically to…</a:t>
            </a:r>
          </a:p>
        </p:txBody>
      </p:sp>
    </p:spTree>
    <p:extLst>
      <p:ext uri="{BB962C8B-B14F-4D97-AF65-F5344CB8AC3E}">
        <p14:creationId xmlns:p14="http://schemas.microsoft.com/office/powerpoint/2010/main" val="15910403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2E13-81BA-4BB9-B8ED-6ACA6D86EB6D}"/>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Acknowledge the limitations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0D137E-0FA9-4F9C-B562-7586D790D2C1}"/>
              </a:ext>
            </a:extLst>
          </p:cNvPr>
          <p:cNvSpPr>
            <a:spLocks noGrp="1"/>
          </p:cNvSpPr>
          <p:nvPr>
            <p:ph idx="1"/>
          </p:nvPr>
        </p:nvSpPr>
        <p:spPr/>
        <p:txBody>
          <a:bodyPr>
            <a:normAutofit/>
          </a:bodyPr>
          <a:lstStyle/>
          <a:p>
            <a:r>
              <a:rPr lang="en-GB" sz="2400" b="0" i="0">
                <a:effectLst/>
                <a:latin typeface="Arial" panose="020B0604020202020204" pitchFamily="34" charset="0"/>
                <a:cs typeface="Arial" panose="020B0604020202020204" pitchFamily="34" charset="0"/>
              </a:rPr>
              <a:t>Even the best research has some limitations, and acknowledging these is important to demonstrate your credibility. </a:t>
            </a:r>
          </a:p>
          <a:p>
            <a:r>
              <a:rPr lang="en-GB" sz="2400" b="0" i="0">
                <a:effectLst/>
                <a:latin typeface="Arial" panose="020B0604020202020204" pitchFamily="34" charset="0"/>
                <a:cs typeface="Arial" panose="020B0604020202020204" pitchFamily="34" charset="0"/>
              </a:rPr>
              <a:t>Limitations aren’t about listing your errors, but about providing an accurate picture of what can and cannot be concluded from your study.</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0198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F56B-19CF-442D-8695-EBD174555B1F}"/>
              </a:ext>
            </a:extLst>
          </p:cNvPr>
          <p:cNvSpPr>
            <a:spLocks noGrp="1"/>
          </p:cNvSpPr>
          <p:nvPr>
            <p:ph type="title"/>
          </p:nvPr>
        </p:nvSpPr>
        <p:spPr/>
        <p:txBody>
          <a:bodyPr>
            <a:normAutofit/>
          </a:bodyPr>
          <a:lstStyle/>
          <a:p>
            <a:r>
              <a:rPr lang="en-GB" sz="4000" b="1" i="0">
                <a:effectLst/>
                <a:latin typeface="Arial" panose="020B0604020202020204" pitchFamily="34" charset="0"/>
                <a:cs typeface="Arial" panose="020B0604020202020204" pitchFamily="34" charset="0"/>
              </a:rPr>
              <a:t>Acknowledge the limitations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66CFE5-C32A-4F1B-BC7E-A39454E8A5B7}"/>
              </a:ext>
            </a:extLst>
          </p:cNvPr>
          <p:cNvSpPr>
            <a:spLocks noGrp="1"/>
          </p:cNvSpPr>
          <p:nvPr>
            <p:ph idx="1"/>
          </p:nvPr>
        </p:nvSpPr>
        <p:spPr/>
        <p:txBody>
          <a:bodyPr vert="horz" lIns="91440" tIns="45720" rIns="91440" bIns="45720" rtlCol="0" anchor="t">
            <a:normAutofit/>
          </a:bodyPr>
          <a:lstStyle/>
          <a:p>
            <a:r>
              <a:rPr lang="en-GB" sz="2400" b="0" i="0" dirty="0">
                <a:effectLst/>
                <a:latin typeface="Arial"/>
                <a:cs typeface="Arial"/>
              </a:rPr>
              <a:t>Limitations might be due to your overall research design, specific </a:t>
            </a:r>
            <a:r>
              <a:rPr lang="en-GB" sz="2400" b="1" i="1" dirty="0">
                <a:effectLst/>
                <a:latin typeface="Arial"/>
                <a:cs typeface="Arial"/>
              </a:rPr>
              <a:t>methodological choices</a:t>
            </a:r>
            <a:r>
              <a:rPr lang="en-GB" sz="2400" b="0" i="0" dirty="0">
                <a:effectLst/>
                <a:latin typeface="Arial"/>
                <a:cs typeface="Arial"/>
              </a:rPr>
              <a:t>, or unanticipated obstacles that emerged during the research process. </a:t>
            </a:r>
          </a:p>
          <a:p>
            <a:r>
              <a:rPr lang="en-GB" sz="2400" b="0" i="0" dirty="0">
                <a:effectLst/>
                <a:latin typeface="Arial"/>
                <a:cs typeface="Arial"/>
              </a:rPr>
              <a:t>You should only mention limitations that are directly relevant to your </a:t>
            </a:r>
            <a:r>
              <a:rPr lang="en-GB" sz="2400" dirty="0">
                <a:effectLst/>
                <a:latin typeface="Arial"/>
                <a:cs typeface="Arial"/>
              </a:rPr>
              <a:t>research objectives</a:t>
            </a:r>
            <a:r>
              <a:rPr lang="en-GB" sz="2400" b="0" i="0" dirty="0">
                <a:effectLst/>
                <a:latin typeface="Arial"/>
                <a:cs typeface="Arial"/>
              </a:rPr>
              <a:t>, and evaluate how much impact they had on achieving the aims of the research.</a:t>
            </a:r>
            <a:endParaRPr lang="en-GB" sz="2400" dirty="0">
              <a:latin typeface="Arial"/>
              <a:cs typeface="Arial"/>
            </a:endParaRPr>
          </a:p>
        </p:txBody>
      </p:sp>
    </p:spTree>
    <p:extLst>
      <p:ext uri="{BB962C8B-B14F-4D97-AF65-F5344CB8AC3E}">
        <p14:creationId xmlns:p14="http://schemas.microsoft.com/office/powerpoint/2010/main" val="41298907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0E7F-CCBF-2EAC-85A4-429767C8E0AC}"/>
              </a:ext>
            </a:extLst>
          </p:cNvPr>
          <p:cNvSpPr>
            <a:spLocks noGrp="1"/>
          </p:cNvSpPr>
          <p:nvPr>
            <p:ph type="title"/>
          </p:nvPr>
        </p:nvSpPr>
        <p:spPr/>
        <p:txBody>
          <a:bodyPr>
            <a:normAutofit fontScale="90000"/>
          </a:bodyPr>
          <a:lstStyle/>
          <a:p>
            <a:r>
              <a:rPr lang="en-GB" b="1"/>
              <a:t>Examples of how to start a Limitation sentence</a:t>
            </a:r>
          </a:p>
        </p:txBody>
      </p:sp>
      <p:sp>
        <p:nvSpPr>
          <p:cNvPr id="3" name="Content Placeholder 2">
            <a:extLst>
              <a:ext uri="{FF2B5EF4-FFF2-40B4-BE49-F238E27FC236}">
                <a16:creationId xmlns:a16="http://schemas.microsoft.com/office/drawing/2014/main" id="{63FF8F4E-58D2-40B7-50D1-1183688024B5}"/>
              </a:ext>
            </a:extLst>
          </p:cNvPr>
          <p:cNvSpPr>
            <a:spLocks noGrp="1"/>
          </p:cNvSpPr>
          <p:nvPr>
            <p:ph idx="1"/>
          </p:nvPr>
        </p:nvSpPr>
        <p:spPr/>
        <p:txBody>
          <a:bodyPr>
            <a:normAutofit/>
          </a:bodyPr>
          <a:lstStyle/>
          <a:p>
            <a:r>
              <a:rPr lang="en-GB" sz="2800"/>
              <a:t>The generalisability of the results is limited by…</a:t>
            </a:r>
          </a:p>
          <a:p>
            <a:r>
              <a:rPr lang="en-GB" sz="2800"/>
              <a:t>The reliability of these data is impacted by…</a:t>
            </a:r>
          </a:p>
          <a:p>
            <a:r>
              <a:rPr lang="en-GB" sz="2800"/>
              <a:t>Due to the lack of data on x, the results cannot confirm…</a:t>
            </a:r>
          </a:p>
          <a:p>
            <a:r>
              <a:rPr lang="en-GB" sz="2800"/>
              <a:t>The methodological choices were constrained by…</a:t>
            </a:r>
          </a:p>
          <a:p>
            <a:r>
              <a:rPr lang="en-GB" sz="2800"/>
              <a:t>It is beyond the scope of this study to…</a:t>
            </a:r>
          </a:p>
        </p:txBody>
      </p:sp>
    </p:spTree>
    <p:extLst>
      <p:ext uri="{BB962C8B-B14F-4D97-AF65-F5344CB8AC3E}">
        <p14:creationId xmlns:p14="http://schemas.microsoft.com/office/powerpoint/2010/main" val="2713141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EA59-B30C-D983-B91C-627CF0595253}"/>
              </a:ext>
            </a:extLst>
          </p:cNvPr>
          <p:cNvSpPr>
            <a:spLocks noGrp="1"/>
          </p:cNvSpPr>
          <p:nvPr>
            <p:ph type="title"/>
          </p:nvPr>
        </p:nvSpPr>
        <p:spPr/>
        <p:txBody>
          <a:bodyPr>
            <a:normAutofit/>
          </a:bodyPr>
          <a:lstStyle/>
          <a:p>
            <a:r>
              <a:rPr lang="en-GB" sz="4000" b="1"/>
              <a:t>Share your recommendations</a:t>
            </a:r>
          </a:p>
        </p:txBody>
      </p:sp>
      <p:sp>
        <p:nvSpPr>
          <p:cNvPr id="3" name="Content Placeholder 2">
            <a:extLst>
              <a:ext uri="{FF2B5EF4-FFF2-40B4-BE49-F238E27FC236}">
                <a16:creationId xmlns:a16="http://schemas.microsoft.com/office/drawing/2014/main" id="{855A2EF9-6415-B620-A67E-8294D7F077DB}"/>
              </a:ext>
            </a:extLst>
          </p:cNvPr>
          <p:cNvSpPr>
            <a:spLocks noGrp="1"/>
          </p:cNvSpPr>
          <p:nvPr>
            <p:ph idx="1"/>
          </p:nvPr>
        </p:nvSpPr>
        <p:spPr/>
        <p:txBody>
          <a:bodyPr>
            <a:normAutofit fontScale="77500" lnSpcReduction="20000"/>
          </a:bodyPr>
          <a:lstStyle/>
          <a:p>
            <a:r>
              <a:rPr lang="en-GB"/>
              <a:t>Based on the discussion of your results, you can make recommendations for practical implementation or further research. </a:t>
            </a:r>
          </a:p>
          <a:p>
            <a:r>
              <a:rPr lang="en-GB"/>
              <a:t>Sometimes, the recommendations are saved for the conclusion.</a:t>
            </a:r>
          </a:p>
          <a:p>
            <a:r>
              <a:rPr lang="en-GB"/>
              <a:t>Suggestions for further research can lead directly from the limitations. </a:t>
            </a:r>
          </a:p>
          <a:p>
            <a:r>
              <a:rPr lang="en-GB"/>
              <a:t>Don’t just state that more studies should be done—give concrete ideas for how future work can build on areas that your own research was unable to address.</a:t>
            </a:r>
          </a:p>
        </p:txBody>
      </p:sp>
    </p:spTree>
    <p:extLst>
      <p:ext uri="{BB962C8B-B14F-4D97-AF65-F5344CB8AC3E}">
        <p14:creationId xmlns:p14="http://schemas.microsoft.com/office/powerpoint/2010/main" val="37198822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257F-F608-542C-90BE-178C34C559F5}"/>
              </a:ext>
            </a:extLst>
          </p:cNvPr>
          <p:cNvSpPr>
            <a:spLocks noGrp="1"/>
          </p:cNvSpPr>
          <p:nvPr>
            <p:ph type="title"/>
          </p:nvPr>
        </p:nvSpPr>
        <p:spPr/>
        <p:txBody>
          <a:bodyPr>
            <a:normAutofit fontScale="90000"/>
          </a:bodyPr>
          <a:lstStyle/>
          <a:p>
            <a:r>
              <a:rPr lang="en-GB" b="1"/>
              <a:t>Examples of how to start the Recommendation sentence</a:t>
            </a:r>
          </a:p>
        </p:txBody>
      </p:sp>
      <p:sp>
        <p:nvSpPr>
          <p:cNvPr id="3" name="Content Placeholder 2">
            <a:extLst>
              <a:ext uri="{FF2B5EF4-FFF2-40B4-BE49-F238E27FC236}">
                <a16:creationId xmlns:a16="http://schemas.microsoft.com/office/drawing/2014/main" id="{58D52EC3-0843-3E89-78A6-14F79189B703}"/>
              </a:ext>
            </a:extLst>
          </p:cNvPr>
          <p:cNvSpPr>
            <a:spLocks noGrp="1"/>
          </p:cNvSpPr>
          <p:nvPr>
            <p:ph idx="1"/>
          </p:nvPr>
        </p:nvSpPr>
        <p:spPr>
          <a:xfrm>
            <a:off x="457200" y="2276872"/>
            <a:ext cx="8229600" cy="3096344"/>
          </a:xfrm>
        </p:spPr>
        <p:txBody>
          <a:bodyPr>
            <a:normAutofit/>
          </a:bodyPr>
          <a:lstStyle/>
          <a:p>
            <a:r>
              <a:rPr lang="en-GB" sz="2400"/>
              <a:t>Further research is needed to establish…</a:t>
            </a:r>
          </a:p>
          <a:p>
            <a:r>
              <a:rPr lang="en-GB" sz="2400"/>
              <a:t>Future studies should take into account…</a:t>
            </a:r>
          </a:p>
          <a:p>
            <a:r>
              <a:rPr lang="en-GB" sz="2400"/>
              <a:t>Avenues for future research include…</a:t>
            </a:r>
          </a:p>
        </p:txBody>
      </p:sp>
    </p:spTree>
    <p:extLst>
      <p:ext uri="{BB962C8B-B14F-4D97-AF65-F5344CB8AC3E}">
        <p14:creationId xmlns:p14="http://schemas.microsoft.com/office/powerpoint/2010/main" val="33755918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58C73-6541-E00F-0E90-182D3275EC9B}"/>
              </a:ext>
            </a:extLst>
          </p:cNvPr>
          <p:cNvSpPr>
            <a:spLocks noGrp="1"/>
          </p:cNvSpPr>
          <p:nvPr>
            <p:ph type="title"/>
          </p:nvPr>
        </p:nvSpPr>
        <p:spPr/>
        <p:txBody>
          <a:bodyPr>
            <a:normAutofit/>
          </a:bodyPr>
          <a:lstStyle/>
          <a:p>
            <a:r>
              <a:rPr lang="en-GB" sz="4000" b="1"/>
              <a:t>Discussion checklist</a:t>
            </a:r>
          </a:p>
        </p:txBody>
      </p:sp>
      <p:sp>
        <p:nvSpPr>
          <p:cNvPr id="3" name="Content Placeholder 2">
            <a:extLst>
              <a:ext uri="{FF2B5EF4-FFF2-40B4-BE49-F238E27FC236}">
                <a16:creationId xmlns:a16="http://schemas.microsoft.com/office/drawing/2014/main" id="{1FFE41D1-056F-7F85-7A92-4AD4C7804FDB}"/>
              </a:ext>
            </a:extLst>
          </p:cNvPr>
          <p:cNvSpPr>
            <a:spLocks noGrp="1"/>
          </p:cNvSpPr>
          <p:nvPr>
            <p:ph idx="1"/>
          </p:nvPr>
        </p:nvSpPr>
        <p:spPr>
          <a:xfrm>
            <a:off x="539552" y="1417638"/>
            <a:ext cx="8229600" cy="4531642"/>
          </a:xfrm>
        </p:spPr>
        <p:txBody>
          <a:bodyPr>
            <a:normAutofit fontScale="47500" lnSpcReduction="20000"/>
          </a:bodyPr>
          <a:lstStyle/>
          <a:p>
            <a:r>
              <a:rPr lang="en-GB" sz="4400"/>
              <a:t>I have concisely summarised the most important findings.</a:t>
            </a:r>
          </a:p>
          <a:p>
            <a:r>
              <a:rPr lang="en-GB" sz="4400"/>
              <a:t>I have discussed and interpreted the results in relation to my research question.</a:t>
            </a:r>
          </a:p>
          <a:p>
            <a:r>
              <a:rPr lang="en-GB" sz="4400"/>
              <a:t>I have cited relevant literature to show how my results fit in.</a:t>
            </a:r>
          </a:p>
          <a:p>
            <a:r>
              <a:rPr lang="en-GB" sz="4400"/>
              <a:t>I have clearly explained the significance of my results.</a:t>
            </a:r>
          </a:p>
          <a:p>
            <a:r>
              <a:rPr lang="en-GB" sz="4400"/>
              <a:t>I have stated the practical and/or theoretical implications of my results.</a:t>
            </a:r>
          </a:p>
          <a:p>
            <a:r>
              <a:rPr lang="en-GB" sz="4400"/>
              <a:t>I have acknowledged and evaluated the limitations of my research.</a:t>
            </a:r>
          </a:p>
          <a:p>
            <a:r>
              <a:rPr lang="en-GB" sz="4400"/>
              <a:t>I have made relevant recommendations for further research or action.</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sz="4400"/>
              <a:t>                                                                             </a:t>
            </a:r>
            <a:r>
              <a:rPr kumimoji="0" lang="en-GB" sz="4400" b="0" i="0" u="none" strike="noStrike" kern="1200" cap="none" spc="0" normalizeH="0" baseline="0" noProof="0">
                <a:ln>
                  <a:noFill/>
                </a:ln>
                <a:solidFill>
                  <a:prstClr val="black"/>
                </a:solidFill>
                <a:effectLst/>
                <a:uLnTx/>
                <a:uFillTx/>
                <a:latin typeface="Myriad Pro"/>
                <a:ea typeface="+mn-ea"/>
                <a:cs typeface="+mn-cs"/>
              </a:rPr>
              <a:t>(</a:t>
            </a:r>
            <a:r>
              <a:rPr kumimoji="0" lang="en-GB" sz="4400" b="0" i="0" u="none" strike="noStrike" kern="1200" cap="none" spc="0" normalizeH="0" baseline="0" noProof="0" err="1">
                <a:ln>
                  <a:noFill/>
                </a:ln>
                <a:solidFill>
                  <a:prstClr val="black"/>
                </a:solidFill>
                <a:effectLst/>
                <a:uLnTx/>
                <a:uFillTx/>
                <a:latin typeface="Myriad Pro"/>
                <a:ea typeface="+mn-ea"/>
                <a:cs typeface="+mn-cs"/>
              </a:rPr>
              <a:t>McCombes</a:t>
            </a:r>
            <a:r>
              <a:rPr kumimoji="0" lang="en-GB" sz="4400" b="0" i="0" u="none" strike="noStrike" kern="1200" cap="none" spc="0" normalizeH="0" baseline="0" noProof="0">
                <a:ln>
                  <a:noFill/>
                </a:ln>
                <a:solidFill>
                  <a:prstClr val="black"/>
                </a:solidFill>
                <a:effectLst/>
                <a:uLnTx/>
                <a:uFillTx/>
                <a:latin typeface="Myriad Pro"/>
                <a:ea typeface="+mn-ea"/>
                <a:cs typeface="+mn-cs"/>
              </a:rPr>
              <a:t>, 2020)</a:t>
            </a:r>
          </a:p>
          <a:p>
            <a:pPr marL="0" indent="0">
              <a:buNone/>
            </a:pPr>
            <a:endParaRPr lang="en-GB"/>
          </a:p>
        </p:txBody>
      </p:sp>
    </p:spTree>
    <p:extLst>
      <p:ext uri="{BB962C8B-B14F-4D97-AF65-F5344CB8AC3E}">
        <p14:creationId xmlns:p14="http://schemas.microsoft.com/office/powerpoint/2010/main" val="20102970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3F921-C593-6E8C-3F99-3F5F52BB69AD}"/>
              </a:ext>
            </a:extLst>
          </p:cNvPr>
          <p:cNvSpPr>
            <a:spLocks noGrp="1"/>
          </p:cNvSpPr>
          <p:nvPr>
            <p:ph type="title"/>
          </p:nvPr>
        </p:nvSpPr>
        <p:spPr/>
        <p:txBody>
          <a:bodyPr>
            <a:noAutofit/>
          </a:bodyPr>
          <a:lstStyle/>
          <a:p>
            <a:r>
              <a:rPr lang="en-GB" sz="4000" b="1" dirty="0">
                <a:ea typeface="+mj-lt"/>
                <a:cs typeface="+mj-lt"/>
              </a:rPr>
              <a:t>Thematic Analysis Activity </a:t>
            </a:r>
            <a:endParaRPr lang="en-US" sz="4000" b="1" dirty="0">
              <a:ea typeface="+mj-lt"/>
              <a:cs typeface="+mj-lt"/>
            </a:endParaRPr>
          </a:p>
        </p:txBody>
      </p:sp>
      <p:sp>
        <p:nvSpPr>
          <p:cNvPr id="3" name="Content Placeholder 2">
            <a:extLst>
              <a:ext uri="{FF2B5EF4-FFF2-40B4-BE49-F238E27FC236}">
                <a16:creationId xmlns:a16="http://schemas.microsoft.com/office/drawing/2014/main" id="{C9F1A004-09D0-8EA1-AFE1-19B80B7896BE}"/>
              </a:ext>
            </a:extLst>
          </p:cNvPr>
          <p:cNvSpPr>
            <a:spLocks noGrp="1"/>
          </p:cNvSpPr>
          <p:nvPr>
            <p:ph idx="1"/>
          </p:nvPr>
        </p:nvSpPr>
        <p:spPr>
          <a:xfrm>
            <a:off x="457200" y="1600201"/>
            <a:ext cx="8439324" cy="3917032"/>
          </a:xfrm>
        </p:spPr>
        <p:txBody>
          <a:bodyPr vert="horz" lIns="91440" tIns="45720" rIns="91440" bIns="45720" rtlCol="0" anchor="t">
            <a:normAutofit fontScale="85000" lnSpcReduction="20000"/>
          </a:bodyPr>
          <a:lstStyle/>
          <a:p>
            <a:pPr marL="457200" indent="-457200"/>
            <a:r>
              <a:rPr lang="en-GB" dirty="0">
                <a:ea typeface="+mn-lt"/>
                <a:cs typeface="+mn-lt"/>
              </a:rPr>
              <a:t>Read the interview extract carefully as a group.</a:t>
            </a:r>
            <a:br>
              <a:rPr lang="en-GB" dirty="0">
                <a:ea typeface="+mn-lt"/>
                <a:cs typeface="+mn-lt"/>
              </a:rPr>
            </a:br>
            <a:r>
              <a:rPr lang="en-GB" dirty="0">
                <a:ea typeface="+mn-lt"/>
                <a:cs typeface="+mn-lt"/>
              </a:rPr>
              <a:t> What is the participant saying?</a:t>
            </a:r>
            <a:endParaRPr lang="en-GB" dirty="0"/>
          </a:p>
          <a:p>
            <a:pPr marL="457200" indent="-457200"/>
            <a:endParaRPr lang="en-GB" dirty="0">
              <a:ea typeface="+mn-lt"/>
              <a:cs typeface="+mn-lt"/>
            </a:endParaRPr>
          </a:p>
          <a:p>
            <a:r>
              <a:rPr lang="en-GB" dirty="0">
                <a:ea typeface="+mn-lt"/>
                <a:cs typeface="+mn-lt"/>
              </a:rPr>
              <a:t>Highlight key words or phrases that feel important.</a:t>
            </a:r>
            <a:br>
              <a:rPr lang="en-GB" dirty="0">
                <a:ea typeface="+mn-lt"/>
                <a:cs typeface="+mn-lt"/>
              </a:rPr>
            </a:br>
            <a:r>
              <a:rPr lang="en-GB" dirty="0">
                <a:ea typeface="+mn-lt"/>
                <a:cs typeface="+mn-lt"/>
              </a:rPr>
              <a:t> These are your </a:t>
            </a:r>
            <a:r>
              <a:rPr lang="en-GB" b="1" dirty="0">
                <a:ea typeface="+mn-lt"/>
                <a:cs typeface="+mn-lt"/>
              </a:rPr>
              <a:t>initial codes.</a:t>
            </a:r>
            <a:endParaRPr lang="en-GB" b="1" dirty="0"/>
          </a:p>
          <a:p>
            <a:r>
              <a:rPr lang="en-GB" b="1" dirty="0">
                <a:ea typeface="+mn-lt"/>
                <a:cs typeface="+mn-lt"/>
              </a:rPr>
              <a:t>Group similar codes together</a:t>
            </a:r>
            <a:r>
              <a:rPr lang="en-GB" dirty="0">
                <a:ea typeface="+mn-lt"/>
                <a:cs typeface="+mn-lt"/>
              </a:rPr>
              <a:t> and give each group a name.</a:t>
            </a:r>
          </a:p>
          <a:p>
            <a:br>
              <a:rPr lang="en-GB" dirty="0">
                <a:ea typeface="+mn-lt"/>
                <a:cs typeface="+mn-lt"/>
              </a:rPr>
            </a:br>
            <a:r>
              <a:rPr lang="en-GB" dirty="0">
                <a:ea typeface="+mn-lt"/>
                <a:cs typeface="+mn-lt"/>
              </a:rPr>
              <a:t> These are your </a:t>
            </a:r>
            <a:r>
              <a:rPr lang="en-GB" b="1" dirty="0">
                <a:ea typeface="+mn-lt"/>
                <a:cs typeface="+mn-lt"/>
              </a:rPr>
              <a:t>themes</a:t>
            </a:r>
            <a:r>
              <a:rPr lang="en-GB" dirty="0">
                <a:ea typeface="+mn-lt"/>
                <a:cs typeface="+mn-lt"/>
              </a:rPr>
              <a:t>.</a:t>
            </a:r>
            <a:endParaRPr lang="en-GB"/>
          </a:p>
          <a:p>
            <a:r>
              <a:rPr lang="en-GB" dirty="0">
                <a:ea typeface="+mn-lt"/>
                <a:cs typeface="+mn-lt"/>
              </a:rPr>
              <a:t>Choose one quote that best supports each theme.</a:t>
            </a:r>
            <a:endParaRPr lang="en-GB" dirty="0"/>
          </a:p>
          <a:p>
            <a:endParaRPr lang="en-GB" dirty="0"/>
          </a:p>
        </p:txBody>
      </p:sp>
    </p:spTree>
    <p:extLst>
      <p:ext uri="{BB962C8B-B14F-4D97-AF65-F5344CB8AC3E}">
        <p14:creationId xmlns:p14="http://schemas.microsoft.com/office/powerpoint/2010/main" val="20307586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F16A-1FA3-9B96-D79A-AA0E41CF78F8}"/>
              </a:ext>
            </a:extLst>
          </p:cNvPr>
          <p:cNvSpPr>
            <a:spLocks noGrp="1"/>
          </p:cNvSpPr>
          <p:nvPr>
            <p:ph type="title"/>
          </p:nvPr>
        </p:nvSpPr>
        <p:spPr/>
        <p:txBody>
          <a:bodyPr/>
          <a:lstStyle/>
          <a:p>
            <a:r>
              <a:rPr lang="en-GB" sz="4000" b="1" dirty="0">
                <a:ea typeface="+mj-lt"/>
                <a:cs typeface="+mj-lt"/>
              </a:rPr>
              <a:t>Thematic Analysis Activity </a:t>
            </a:r>
            <a:endParaRPr lang="en-US" dirty="0"/>
          </a:p>
        </p:txBody>
      </p:sp>
      <p:sp>
        <p:nvSpPr>
          <p:cNvPr id="3" name="Content Placeholder 2">
            <a:extLst>
              <a:ext uri="{FF2B5EF4-FFF2-40B4-BE49-F238E27FC236}">
                <a16:creationId xmlns:a16="http://schemas.microsoft.com/office/drawing/2014/main" id="{E9EFE76F-1E82-8580-9091-11EA1B1A561C}"/>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Semi-structured interview with a community member about access to public health services.</a:t>
            </a:r>
            <a:endParaRPr lang="en-GB" dirty="0"/>
          </a:p>
          <a:p>
            <a:r>
              <a:rPr lang="en-GB" i="1" dirty="0">
                <a:ea typeface="+mn-lt"/>
                <a:cs typeface="+mn-lt"/>
              </a:rPr>
              <a:t>“I think services exist, but they don’t always feel accessible to people in my community. Most of the information is shared online and in English, which immediately excludes older people and those who don’t feel confident using digital platforms. When my mother needed support, we weren’t sure where to go or who to ask. Even when we contacted the GP, we were told the waiting list was long, and that made it feel like her health wasn’t urgent enough. There’s also a lack of trust, because people feel services are designed without understanding our lived experiences. I think things would improve if communities were involved earlier, not just consulted after decisions are made.”</a:t>
            </a:r>
            <a:endParaRPr lang="en-GB" dirty="0"/>
          </a:p>
          <a:p>
            <a:endParaRPr lang="en-GB" dirty="0"/>
          </a:p>
        </p:txBody>
      </p:sp>
    </p:spTree>
    <p:extLst>
      <p:ext uri="{BB962C8B-B14F-4D97-AF65-F5344CB8AC3E}">
        <p14:creationId xmlns:p14="http://schemas.microsoft.com/office/powerpoint/2010/main" val="19380264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7796-4E68-4C73-3A0D-49971E25D68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9E6CDD40-3FFF-294B-0205-583702529741}"/>
              </a:ext>
            </a:extLst>
          </p:cNvPr>
          <p:cNvSpPr>
            <a:spLocks noGrp="1"/>
          </p:cNvSpPr>
          <p:nvPr>
            <p:ph idx="1"/>
          </p:nvPr>
        </p:nvSpPr>
        <p:spPr/>
        <p:txBody>
          <a:bodyPr vert="horz" lIns="91440" tIns="45720" rIns="91440" bIns="45720" rtlCol="0" anchor="t">
            <a:normAutofit lnSpcReduction="10000"/>
          </a:bodyPr>
          <a:lstStyle/>
          <a:p>
            <a:r>
              <a:rPr lang="en-GB" sz="1600" b="0" i="0" dirty="0">
                <a:solidFill>
                  <a:srgbClr val="202F66"/>
                </a:solidFill>
                <a:effectLst/>
              </a:rPr>
              <a:t>George, T. (2022)</a:t>
            </a:r>
            <a:r>
              <a:rPr lang="en-GB" sz="1600" dirty="0">
                <a:solidFill>
                  <a:srgbClr val="202F66"/>
                </a:solidFill>
              </a:rPr>
              <a:t> </a:t>
            </a:r>
            <a:r>
              <a:rPr lang="en-GB" sz="1600" b="0" i="1" dirty="0">
                <a:solidFill>
                  <a:srgbClr val="202F66"/>
                </a:solidFill>
                <a:effectLst/>
              </a:rPr>
              <a:t>How to Write a Results Section | Tips &amp; Examples.</a:t>
            </a:r>
            <a:r>
              <a:rPr lang="en-GB" sz="1600" b="0" i="0" dirty="0">
                <a:solidFill>
                  <a:srgbClr val="202F66"/>
                </a:solidFill>
                <a:effectLst/>
              </a:rPr>
              <a:t> </a:t>
            </a:r>
            <a:r>
              <a:rPr lang="en-GB" sz="1600" b="0" i="0" dirty="0" err="1">
                <a:solidFill>
                  <a:srgbClr val="202F66"/>
                </a:solidFill>
                <a:effectLst/>
              </a:rPr>
              <a:t>Scribbr</a:t>
            </a:r>
            <a:r>
              <a:rPr lang="en-GB" sz="1600" b="0" i="0" dirty="0">
                <a:solidFill>
                  <a:srgbClr val="202F66"/>
                </a:solidFill>
                <a:effectLst/>
              </a:rPr>
              <a:t>. </a:t>
            </a:r>
            <a:r>
              <a:rPr lang="en-GB" sz="1600" dirty="0"/>
              <a:t>Available at: </a:t>
            </a:r>
            <a:r>
              <a:rPr lang="en-GB" sz="1600" b="0" i="0" dirty="0">
                <a:solidFill>
                  <a:srgbClr val="202F66"/>
                </a:solidFill>
                <a:effectLst/>
                <a:hlinkClick r:id="rId3"/>
              </a:rPr>
              <a:t>https://www.scribbr.com/dissertation/results/</a:t>
            </a:r>
            <a:r>
              <a:rPr lang="en-GB" sz="1600" b="0" i="0" dirty="0">
                <a:solidFill>
                  <a:srgbClr val="202F66"/>
                </a:solidFill>
                <a:effectLst/>
              </a:rPr>
              <a:t> (Accessed date 20</a:t>
            </a:r>
            <a:r>
              <a:rPr lang="en-GB" sz="1600" b="0" i="0" baseline="30000" dirty="0">
                <a:solidFill>
                  <a:srgbClr val="202F66"/>
                </a:solidFill>
                <a:effectLst/>
              </a:rPr>
              <a:t>th</a:t>
            </a:r>
            <a:r>
              <a:rPr lang="en-GB" sz="1600" b="0" i="0" dirty="0">
                <a:solidFill>
                  <a:srgbClr val="202F66"/>
                </a:solidFill>
                <a:effectLst/>
              </a:rPr>
              <a:t> March 2023) </a:t>
            </a:r>
            <a:endParaRPr lang="en-GB" sz="1600" dirty="0"/>
          </a:p>
          <a:p>
            <a:r>
              <a:rPr lang="en-GB" sz="1600" err="1"/>
              <a:t>McCombes</a:t>
            </a:r>
            <a:r>
              <a:rPr lang="en-GB" sz="1600" dirty="0"/>
              <a:t>, S. (2020). How to write a discussion section: checklist and examples. Available at: </a:t>
            </a:r>
            <a:r>
              <a:rPr lang="en-GB" sz="1600" dirty="0">
                <a:hlinkClick r:id="rId4"/>
              </a:rPr>
              <a:t>https://www.scribbr.com/dissertation/discussion/</a:t>
            </a:r>
            <a:r>
              <a:rPr lang="en-GB" sz="1600" dirty="0"/>
              <a:t> (Accessed date 06 March 2023).</a:t>
            </a:r>
          </a:p>
          <a:p>
            <a:r>
              <a:rPr lang="en-GB" sz="1500" dirty="0">
                <a:ea typeface="+mn-lt"/>
                <a:cs typeface="+mn-lt"/>
              </a:rPr>
              <a:t>Nicholson, E., Murphy, T., Larkin, P., Normand, C. and Guerin, S., (2016) Protocol for a thematic synthesis to identify key themes and messages from a palliative care research network. BMC Research Notes, 9(1), pp.1-5.</a:t>
            </a:r>
            <a:endParaRPr lang="en-GB" sz="1500" dirty="0"/>
          </a:p>
          <a:p>
            <a:r>
              <a:rPr lang="en-GB" sz="1600" dirty="0"/>
              <a:t>The University of Manchester (N.D.). Academic </a:t>
            </a:r>
            <a:r>
              <a:rPr lang="en-GB" sz="1600" dirty="0" err="1"/>
              <a:t>Phrasebank</a:t>
            </a:r>
            <a:r>
              <a:rPr lang="en-GB" sz="1600" dirty="0"/>
              <a:t>. Available at: </a:t>
            </a:r>
            <a:r>
              <a:rPr lang="en-GB" sz="1600" dirty="0">
                <a:hlinkClick r:id="rId5"/>
              </a:rPr>
              <a:t>https://www.phrasebank.manchester.ac.uk/discussing-findings/</a:t>
            </a:r>
            <a:r>
              <a:rPr lang="en-GB" sz="1600" dirty="0"/>
              <a:t> (Accessed date 06 March 2023).</a:t>
            </a:r>
          </a:p>
          <a:p>
            <a:r>
              <a:rPr lang="en-GB" sz="1600" dirty="0"/>
              <a:t>Skills Lab. (N.D.). Adapted from Glasman-Deal, H. (2010). Science Research Writing for Non-Native Speakers of English. </a:t>
            </a:r>
            <a:r>
              <a:rPr lang="en-GB" sz="1600" dirty="0">
                <a:hlinkClick r:id="rId6"/>
              </a:rPr>
              <a:t>https://skillslab.tue.nl/pathtoimg.php?id=172#:~:text=An%20example%20of%20a%20Discussion%20%2F%20Conclusion%20section,of%20psychosocial%20intervention%20in%20improving%20quality%20of%20life</a:t>
            </a:r>
            <a:r>
              <a:rPr lang="en-GB" sz="1600" dirty="0"/>
              <a:t> </a:t>
            </a:r>
          </a:p>
          <a:p>
            <a:endParaRPr lang="en-GB" sz="1600"/>
          </a:p>
          <a:p>
            <a:endParaRPr lang="en-GB"/>
          </a:p>
        </p:txBody>
      </p:sp>
    </p:spTree>
    <p:extLst>
      <p:ext uri="{BB962C8B-B14F-4D97-AF65-F5344CB8AC3E}">
        <p14:creationId xmlns:p14="http://schemas.microsoft.com/office/powerpoint/2010/main" val="26156038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a58411759823b45a87f0d7115a7c9522">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7b23c0637ddf4a8bd5c7e8e656337f92"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dcmitype/"/>
    <ds:schemaRef ds:uri="http://schemas.openxmlformats.org/package/2006/metadata/core-properties"/>
    <ds:schemaRef ds:uri="http://purl.org/dc/elements/1.1/"/>
    <ds:schemaRef ds:uri="http://schemas.microsoft.com/office/2006/documentManagement/types"/>
    <ds:schemaRef ds:uri="http://purl.org/dc/terms/"/>
    <ds:schemaRef ds:uri="http://schemas.microsoft.com/office/2006/metadata/properties"/>
    <ds:schemaRef ds:uri="http://schemas.microsoft.com/office/infopath/2007/PartnerControls"/>
    <ds:schemaRef ds:uri="04c7059f-bde8-4ce9-bb0f-e52888740953"/>
    <ds:schemaRef ds:uri="d8e79d84-78fb-44a9-92e9-d04bdd8f0359"/>
  </ds:schemaRefs>
</ds:datastoreItem>
</file>

<file path=customXml/itemProps3.xml><?xml version="1.0" encoding="utf-8"?>
<ds:datastoreItem xmlns:ds="http://schemas.openxmlformats.org/officeDocument/2006/customXml" ds:itemID="{707B3321-F6AE-4A85-A5A7-C595CA0367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TotalTime>
  <Words>3762</Words>
  <Application>Microsoft Office PowerPoint</Application>
  <PresentationFormat>On-screen Show (4:3)</PresentationFormat>
  <Paragraphs>347</Paragraphs>
  <Slides>53</Slides>
  <Notes>4</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20140311PresentationUWTSDTemplate</vt:lpstr>
      <vt:lpstr>  Public Health and Social Care Dissertation  Structuring your Dissertation and Thematic Analysis  </vt:lpstr>
      <vt:lpstr>Aims of the Session</vt:lpstr>
      <vt:lpstr>SLR Written Report</vt:lpstr>
      <vt:lpstr>Title</vt:lpstr>
      <vt:lpstr>Abstracts</vt:lpstr>
      <vt:lpstr>Abstract example</vt:lpstr>
      <vt:lpstr>Abstract example</vt:lpstr>
      <vt:lpstr>Introduction section </vt:lpstr>
      <vt:lpstr>Rationale/Justification</vt:lpstr>
      <vt:lpstr>Methods</vt:lpstr>
      <vt:lpstr>Methods</vt:lpstr>
      <vt:lpstr>Methods</vt:lpstr>
      <vt:lpstr>Methods</vt:lpstr>
      <vt:lpstr>Results/Data Evaluation</vt:lpstr>
      <vt:lpstr>Results/Evaluation</vt:lpstr>
      <vt:lpstr>Results/Evaluation</vt:lpstr>
      <vt:lpstr>Thematic analysis</vt:lpstr>
      <vt:lpstr>Identification of themes</vt:lpstr>
      <vt:lpstr>Identification of themes</vt:lpstr>
      <vt:lpstr>Presenting info: WHICH ONE IS BEST?</vt:lpstr>
      <vt:lpstr>Digging Into the Literature</vt:lpstr>
      <vt:lpstr>Digging Into the Literature</vt:lpstr>
      <vt:lpstr>Basically …</vt:lpstr>
      <vt:lpstr>Synthesis example</vt:lpstr>
      <vt:lpstr>Synthesis example</vt:lpstr>
      <vt:lpstr>What is the purpose of the discussion section? </vt:lpstr>
      <vt:lpstr>Discussion</vt:lpstr>
      <vt:lpstr>Discussion</vt:lpstr>
      <vt:lpstr>The content of the discussion section of your paper most often includes:</vt:lpstr>
      <vt:lpstr>The content of the discussion section of your paper most often includes:</vt:lpstr>
      <vt:lpstr>Difference between results and discussion</vt:lpstr>
      <vt:lpstr>Discussion section</vt:lpstr>
      <vt:lpstr>First paragraph: Summarise your key findings</vt:lpstr>
      <vt:lpstr>Activity</vt:lpstr>
      <vt:lpstr>Activity</vt:lpstr>
      <vt:lpstr>Second paragraph: Give your interpretations</vt:lpstr>
      <vt:lpstr>Give your interpretations</vt:lpstr>
      <vt:lpstr>Examples of how to start an interpretation sentence</vt:lpstr>
      <vt:lpstr>Review article extract showing an example of how to write a discussion section</vt:lpstr>
      <vt:lpstr>Activity</vt:lpstr>
      <vt:lpstr>Activity</vt:lpstr>
      <vt:lpstr>Discuss the implications</vt:lpstr>
      <vt:lpstr>Activity</vt:lpstr>
      <vt:lpstr>Activity</vt:lpstr>
      <vt:lpstr>Acknowledge the limitations</vt:lpstr>
      <vt:lpstr>Acknowledge the limitations</vt:lpstr>
      <vt:lpstr>Examples of how to start a Limitation sentence</vt:lpstr>
      <vt:lpstr>Share your recommendations</vt:lpstr>
      <vt:lpstr>Examples of how to start the Recommendation sentence</vt:lpstr>
      <vt:lpstr>Discussion checklist</vt:lpstr>
      <vt:lpstr>Thematic Analysis Activity </vt:lpstr>
      <vt:lpstr>Thematic Analysis 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Hamdi Hussain</cp:lastModifiedBy>
  <cp:revision>52</cp:revision>
  <dcterms:created xsi:type="dcterms:W3CDTF">2015-04-14T15:21:28Z</dcterms:created>
  <dcterms:modified xsi:type="dcterms:W3CDTF">2026-02-03T21:30:34Z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