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12192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9" roundtripDataSignature="AMtx7mhLI0VCPjGAeBnzEUVJAevUrJi0r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Start-up costs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2C5F2D"/>
              </a:solidFill>
              <a:effectLst/>
            </c:spPr>
          </c:dPt>
          <c:dPt>
            <c:idx val="1"/>
            <c:bubble3D val="0"/>
            <c:spPr>
              <a:solidFill>
                <a:srgbClr val="97BC62"/>
              </a:solidFill>
              <a:effectLst/>
            </c:spPr>
          </c:dPt>
          <c:dPt>
            <c:idx val="2"/>
            <c:bubble3D val="0"/>
            <c:spPr>
              <a:solidFill>
                <a:srgbClr val="4A7C46"/>
              </a:solidFill>
              <a:effectLst/>
            </c:spPr>
          </c:dPt>
          <c:dPt>
            <c:idx val="3"/>
            <c:bubble3D val="0"/>
            <c:spPr>
              <a:solidFill>
                <a:srgbClr val="E08A2B"/>
              </a:solidFill>
              <a:effectLst/>
            </c:spPr>
          </c:dPt>
          <c:dPt>
            <c:idx val="4"/>
            <c:bubble3D val="0"/>
            <c:spPr>
              <a:solidFill>
                <a:srgbClr val="8FA98C"/>
              </a:solidFill>
              <a:effectLst/>
            </c:spPr>
          </c:dPt>
          <c:dPt>
            <c:idx val="5"/>
            <c:bubble3D val="0"/>
            <c:spPr>
              <a:solidFill>
                <a:srgbClr val="1E4D2B"/>
              </a:solidFill>
              <a:effectLst/>
            </c:spPr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numFmt formatCode="0%" sourceLinked="0"/>
              <c:spPr/>
              <c:txPr>
                <a:bodyPr/>
                <a:lstStyle/>
                <a:p>
                  <a:pPr>
                    <a:defRPr sz="1000" b="1" i="0" u="none" strike="noStrike">
                      <a:solidFill>
                        <a:srgbClr val="FFFFFF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1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Sheet1!$A$2:$A$7</c:f>
              <c:strCache>
                <c:ptCount val="6"/>
                <c:pt idx="0">
                  <c:v>Fit-out &amp; signage</c:v>
                </c:pt>
                <c:pt idx="1">
                  <c:v>Opening stock</c:v>
                </c:pt>
                <c:pt idx="2">
                  <c:v>Refrigeration</c:v>
                </c:pt>
                <c:pt idx="3">
                  <c:v>EPOS &amp; equipment</c:v>
                </c:pt>
                <c:pt idx="4">
                  <c:v>Lease &amp; legal</c:v>
                </c:pt>
                <c:pt idx="5">
                  <c:v>Contingency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18000</c:v>
                </c:pt>
                <c:pt idx="1">
                  <c:v>15000</c:v>
                </c:pt>
                <c:pt idx="2">
                  <c:v>9000</c:v>
                </c:pt>
                <c:pt idx="3">
                  <c:v>8000</c:v>
                </c:pt>
                <c:pt idx="4">
                  <c:v>6000</c:v>
                </c:pt>
                <c:pt idx="5">
                  <c:v>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B5D-E948-9AA0-2D6A0F7B46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r"/>
      <c:overlay val="0"/>
      <c:txPr>
        <a:bodyPr/>
        <a:lstStyle/>
        <a:p>
          <a:pPr>
            <a:defRPr sz="1000">
              <a:solidFill>
                <a:srgbClr val="232323"/>
              </a:solidFill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" name="Google Shape;25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5" name="Google Shape;75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0" name="Google Shape;9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2" name="Google Shape;132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8" name="Google Shape;158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3" name="Google Shape;20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0" name="Google Shape;23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2" name="Google Shape;252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2" name="Google Shape;272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5" name="Google Shape;295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6" name="Google Shape;326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8" name="Google Shape;348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9" name="Google Shape;349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sbury.com/us/entrepreneurship-and-small-business-9781352012491/" TargetMode="External"/><Relationship Id="rId7" Type="http://schemas.openxmlformats.org/officeDocument/2006/relationships/hyperlink" Target="https://www.statista.com/topics/9698/convenience-stores-in-the-united-kingdom-uk/?srsltid=AfmBOorcKVeL6xbIcbf2i56CEJX9XOm3HvPrfB9E_8TxHsGfxJvj4sD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ooks.google.com/books?hl=en&amp;lr=&amp;id=7UqQXsQ_dj4C&amp;oi=fnd&amp;pg=PT2&amp;dq=Porter" TargetMode="External"/><Relationship Id="rId5" Type="http://schemas.openxmlformats.org/officeDocument/2006/relationships/hyperlink" Target="https://www.ons.gov.uk/businessindustryandtrade/retailindustry/bulletins/retailsales/december2025" TargetMode="External"/><Relationship Id="rId4" Type="http://schemas.openxmlformats.org/officeDocument/2006/relationships/hyperlink" Target="https://store.mintel.com/report/uk-convenience-stores-market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"/>
          <p:cNvSpPr/>
          <p:nvPr/>
        </p:nvSpPr>
        <p:spPr>
          <a:xfrm>
            <a:off x="164592" y="164592"/>
            <a:ext cx="11862600" cy="6528900"/>
          </a:xfrm>
          <a:prstGeom prst="rect">
            <a:avLst/>
          </a:prstGeom>
          <a:noFill/>
          <a:ln w="76200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1"/>
          <p:cNvSpPr/>
          <p:nvPr/>
        </p:nvSpPr>
        <p:spPr>
          <a:xfrm>
            <a:off x="777240" y="1371600"/>
            <a:ext cx="59436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MANAGING ENTERPRISE  </a:t>
            </a:r>
            <a:endParaRPr b="1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 BMSW4011</a:t>
            </a:r>
            <a:endParaRPr sz="1400" b="0" i="0" u="none" strike="noStrike" cap="none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1"/>
          <p:cNvSpPr/>
          <p:nvPr/>
        </p:nvSpPr>
        <p:spPr>
          <a:xfrm>
            <a:off x="713232" y="1783080"/>
            <a:ext cx="6035040" cy="1920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Font typeface="Cambria"/>
              <a:buNone/>
            </a:pPr>
            <a:r>
              <a:rPr lang="en-US" sz="5200" b="1" i="0" u="none" strike="noStrike" cap="none">
                <a:solidFill>
                  <a:srgbClr val="5A6B57"/>
                </a:solidFill>
                <a:latin typeface="Cambria"/>
                <a:ea typeface="Cambria"/>
                <a:cs typeface="Cambria"/>
                <a:sym typeface="Cambria"/>
              </a:rPr>
              <a:t>FreshMart</a:t>
            </a:r>
            <a:endParaRPr sz="5200" b="0" i="0" u="none" strike="noStrike" cap="none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Font typeface="Cambria"/>
              <a:buNone/>
            </a:pPr>
            <a:r>
              <a:rPr lang="en-US" sz="5200" b="1" i="0" u="none" strike="noStrike" cap="none">
                <a:solidFill>
                  <a:srgbClr val="5A6B57"/>
                </a:solidFill>
                <a:latin typeface="Cambria"/>
                <a:ea typeface="Cambria"/>
                <a:cs typeface="Cambria"/>
                <a:sym typeface="Cambria"/>
              </a:rPr>
              <a:t>Corner Shop</a:t>
            </a:r>
            <a:endParaRPr sz="5200" b="0" i="0" u="none" strike="noStrike" cap="none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1"/>
          <p:cNvSpPr/>
          <p:nvPr/>
        </p:nvSpPr>
        <p:spPr>
          <a:xfrm>
            <a:off x="777240" y="3703320"/>
            <a:ext cx="5943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F0E3"/>
              </a:buClr>
              <a:buSzPts val="2200"/>
              <a:buFont typeface="Calibri"/>
              <a:buNone/>
            </a:pPr>
            <a:r>
              <a:rPr lang="en-US" sz="2200" b="0" i="1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Business Plan &amp; Reflection</a:t>
            </a:r>
            <a:endParaRPr sz="2200" b="0" i="0" u="none" strike="noStrike" cap="none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0" name="Google Shape;20;p1"/>
          <p:cNvCxnSpPr/>
          <p:nvPr/>
        </p:nvCxnSpPr>
        <p:spPr>
          <a:xfrm>
            <a:off x="777240" y="4892040"/>
            <a:ext cx="4926000" cy="60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" name="Google Shape;21;p1"/>
          <p:cNvSpPr/>
          <p:nvPr/>
        </p:nvSpPr>
        <p:spPr>
          <a:xfrm>
            <a:off x="777240" y="5107524"/>
            <a:ext cx="59436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F0E3"/>
              </a:buClr>
              <a:buSzPts val="1400"/>
              <a:buFont typeface="Calibri"/>
              <a:buNone/>
            </a:pPr>
            <a:r>
              <a:rPr lang="en-US" sz="1400" b="0" i="0" u="none" strike="noStrike" cap="none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A </a:t>
            </a:r>
            <a:r>
              <a:rPr lang="en-US" sz="1400" b="0" i="0" u="none" strike="noStrike" cap="none" dirty="0" err="1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neighbourhood</a:t>
            </a:r>
            <a:r>
              <a:rPr lang="en-US" sz="1400" b="0" i="0" u="none" strike="noStrike" cap="none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 convenience retail enterprise — Cardiff</a:t>
            </a:r>
            <a:endParaRPr sz="1400" b="0" i="0" u="none" strike="noStrike" cap="none" dirty="0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rgbClr val="97BC62"/>
              </a:buClr>
              <a:buSzPts val="1300"/>
              <a:buFont typeface="Calibri"/>
              <a:buNone/>
            </a:pPr>
            <a:r>
              <a:rPr lang="en-US" sz="1300" b="0" i="0" u="none" strike="noStrike" cap="none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Student Name</a:t>
            </a:r>
            <a:r>
              <a:rPr lang="en-GB" sz="1300" b="0" i="0" u="none" strike="noStrike" cap="none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: </a:t>
            </a:r>
            <a:r>
              <a:rPr lang="en-GB" sz="13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Khalil ullah  /</a:t>
            </a:r>
            <a:r>
              <a:rPr lang="en-US" sz="13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Student </a:t>
            </a:r>
            <a:r>
              <a:rPr lang="en-US" sz="1300" b="0" i="0" u="none" strike="noStrike" cap="none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ID</a:t>
            </a:r>
            <a:r>
              <a:rPr lang="en-GB" sz="1300" dirty="0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 : 2508657</a:t>
            </a:r>
            <a:endParaRPr sz="1400" b="0" i="0" u="none" strike="noStrike" cap="none" dirty="0">
              <a:solidFill>
                <a:srgbClr val="5A6B5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" name="Google Shape;22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75184" y="151285"/>
            <a:ext cx="6165724" cy="6371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2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2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2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PRESENTATION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2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Overview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2"/>
          <p:cNvSpPr/>
          <p:nvPr/>
        </p:nvSpPr>
        <p:spPr>
          <a:xfrm>
            <a:off x="731520" y="1783080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2"/>
          <p:cNvSpPr/>
          <p:nvPr/>
        </p:nvSpPr>
        <p:spPr>
          <a:xfrm>
            <a:off x="877824" y="1929384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2"/>
          <p:cNvSpPr/>
          <p:nvPr/>
        </p:nvSpPr>
        <p:spPr>
          <a:xfrm>
            <a:off x="877824" y="1929384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1481328" y="1783080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Business Concept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6492240" y="1783080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"/>
          <p:cNvSpPr/>
          <p:nvPr/>
        </p:nvSpPr>
        <p:spPr>
          <a:xfrm>
            <a:off x="6638544" y="1929384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2"/>
          <p:cNvSpPr/>
          <p:nvPr/>
        </p:nvSpPr>
        <p:spPr>
          <a:xfrm>
            <a:off x="6638544" y="1929384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2"/>
          <p:cNvSpPr/>
          <p:nvPr/>
        </p:nvSpPr>
        <p:spPr>
          <a:xfrm>
            <a:off x="7242048" y="1783080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Market Opportunity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2"/>
          <p:cNvSpPr/>
          <p:nvPr/>
        </p:nvSpPr>
        <p:spPr>
          <a:xfrm>
            <a:off x="731520" y="2734056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2"/>
          <p:cNvSpPr/>
          <p:nvPr/>
        </p:nvSpPr>
        <p:spPr>
          <a:xfrm>
            <a:off x="877824" y="2880360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2"/>
          <p:cNvSpPr/>
          <p:nvPr/>
        </p:nvSpPr>
        <p:spPr>
          <a:xfrm>
            <a:off x="877824" y="288036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2"/>
          <p:cNvSpPr/>
          <p:nvPr/>
        </p:nvSpPr>
        <p:spPr>
          <a:xfrm>
            <a:off x="1481328" y="2734056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Customer Persona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"/>
          <p:cNvSpPr/>
          <p:nvPr/>
        </p:nvSpPr>
        <p:spPr>
          <a:xfrm>
            <a:off x="6492240" y="2734056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2"/>
          <p:cNvSpPr/>
          <p:nvPr/>
        </p:nvSpPr>
        <p:spPr>
          <a:xfrm>
            <a:off x="6638544" y="2880360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2"/>
          <p:cNvSpPr/>
          <p:nvPr/>
        </p:nvSpPr>
        <p:spPr>
          <a:xfrm>
            <a:off x="6638544" y="288036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4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2"/>
          <p:cNvSpPr/>
          <p:nvPr/>
        </p:nvSpPr>
        <p:spPr>
          <a:xfrm>
            <a:off x="7242048" y="2734056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Marketing Strategy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2"/>
          <p:cNvSpPr/>
          <p:nvPr/>
        </p:nvSpPr>
        <p:spPr>
          <a:xfrm>
            <a:off x="731520" y="3685032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2"/>
          <p:cNvSpPr/>
          <p:nvPr/>
        </p:nvSpPr>
        <p:spPr>
          <a:xfrm>
            <a:off x="877824" y="3831336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2"/>
          <p:cNvSpPr/>
          <p:nvPr/>
        </p:nvSpPr>
        <p:spPr>
          <a:xfrm>
            <a:off x="877824" y="3831336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5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2"/>
          <p:cNvSpPr/>
          <p:nvPr/>
        </p:nvSpPr>
        <p:spPr>
          <a:xfrm>
            <a:off x="1481328" y="3685032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Operations &amp; HR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2"/>
          <p:cNvSpPr/>
          <p:nvPr/>
        </p:nvSpPr>
        <p:spPr>
          <a:xfrm>
            <a:off x="6492240" y="3685032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2"/>
          <p:cNvSpPr/>
          <p:nvPr/>
        </p:nvSpPr>
        <p:spPr>
          <a:xfrm>
            <a:off x="6638544" y="3831336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2"/>
          <p:cNvSpPr/>
          <p:nvPr/>
        </p:nvSpPr>
        <p:spPr>
          <a:xfrm>
            <a:off x="6638544" y="3831336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6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2"/>
          <p:cNvSpPr/>
          <p:nvPr/>
        </p:nvSpPr>
        <p:spPr>
          <a:xfrm>
            <a:off x="7242048" y="3685032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Financial Plan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2"/>
          <p:cNvSpPr/>
          <p:nvPr/>
        </p:nvSpPr>
        <p:spPr>
          <a:xfrm>
            <a:off x="731520" y="4636008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2"/>
          <p:cNvSpPr/>
          <p:nvPr/>
        </p:nvSpPr>
        <p:spPr>
          <a:xfrm>
            <a:off x="877824" y="4782312"/>
            <a:ext cx="457200" cy="45720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"/>
          <p:cNvSpPr/>
          <p:nvPr/>
        </p:nvSpPr>
        <p:spPr>
          <a:xfrm>
            <a:off x="877824" y="4782312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7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2"/>
          <p:cNvSpPr/>
          <p:nvPr/>
        </p:nvSpPr>
        <p:spPr>
          <a:xfrm>
            <a:off x="1481328" y="4636008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Cash Flow &amp; Break-even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2"/>
          <p:cNvSpPr/>
          <p:nvPr/>
        </p:nvSpPr>
        <p:spPr>
          <a:xfrm>
            <a:off x="6492240" y="4636008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2"/>
          <p:cNvSpPr/>
          <p:nvPr/>
        </p:nvSpPr>
        <p:spPr>
          <a:xfrm>
            <a:off x="6638544" y="4782312"/>
            <a:ext cx="457200" cy="45720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2"/>
          <p:cNvSpPr/>
          <p:nvPr/>
        </p:nvSpPr>
        <p:spPr>
          <a:xfrm>
            <a:off x="6638544" y="4782312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8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2"/>
          <p:cNvSpPr/>
          <p:nvPr/>
        </p:nvSpPr>
        <p:spPr>
          <a:xfrm>
            <a:off x="7242048" y="4636008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2"/>
          <p:cNvSpPr/>
          <p:nvPr/>
        </p:nvSpPr>
        <p:spPr>
          <a:xfrm>
            <a:off x="731520" y="5586984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2"/>
          <p:cNvSpPr/>
          <p:nvPr/>
        </p:nvSpPr>
        <p:spPr>
          <a:xfrm>
            <a:off x="877824" y="5733288"/>
            <a:ext cx="457200" cy="45720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2"/>
          <p:cNvSpPr/>
          <p:nvPr/>
        </p:nvSpPr>
        <p:spPr>
          <a:xfrm>
            <a:off x="877824" y="5733288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9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2"/>
          <p:cNvSpPr/>
          <p:nvPr/>
        </p:nvSpPr>
        <p:spPr>
          <a:xfrm>
            <a:off x="1481328" y="5586984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Recommendations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2"/>
          <p:cNvSpPr/>
          <p:nvPr/>
        </p:nvSpPr>
        <p:spPr>
          <a:xfrm>
            <a:off x="6492240" y="5586984"/>
            <a:ext cx="5257800" cy="749808"/>
          </a:xfrm>
          <a:prstGeom prst="roundRect">
            <a:avLst>
              <a:gd name="adj" fmla="val 9756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2"/>
          <p:cNvSpPr/>
          <p:nvPr/>
        </p:nvSpPr>
        <p:spPr>
          <a:xfrm>
            <a:off x="6638544" y="5733288"/>
            <a:ext cx="457200" cy="45720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2"/>
          <p:cNvSpPr/>
          <p:nvPr/>
        </p:nvSpPr>
        <p:spPr>
          <a:xfrm>
            <a:off x="6638544" y="5733288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10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2"/>
          <p:cNvSpPr/>
          <p:nvPr/>
        </p:nvSpPr>
        <p:spPr>
          <a:xfrm>
            <a:off x="7242048" y="5586984"/>
            <a:ext cx="434340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Reflection &amp; References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3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3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3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3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1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3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Business Concept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3"/>
          <p:cNvSpPr/>
          <p:nvPr/>
        </p:nvSpPr>
        <p:spPr>
          <a:xfrm>
            <a:off x="6601968" y="1664208"/>
            <a:ext cx="4992624" cy="3803904"/>
          </a:xfrm>
          <a:prstGeom prst="roundRect">
            <a:avLst>
              <a:gd name="adj" fmla="val 2885"/>
            </a:avLst>
          </a:prstGeom>
          <a:solidFill>
            <a:srgbClr val="E8F0E3"/>
          </a:solidFill>
          <a:ln w="12700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4" name="Google Shape;84;p3" descr="img/produc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75120" y="1737360"/>
            <a:ext cx="4846320" cy="36576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3"/>
          <p:cNvSpPr/>
          <p:nvPr/>
        </p:nvSpPr>
        <p:spPr>
          <a:xfrm>
            <a:off x="731520" y="1828800"/>
            <a:ext cx="5669280" cy="36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600"/>
              <a:buFont typeface="Calibri"/>
              <a:buChar char="•"/>
            </a:pPr>
            <a:r>
              <a:rPr lang="en-US" sz="16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Single-site neighbourhood convenience grocery store in Cardiff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600"/>
              <a:buFont typeface="Calibri"/>
              <a:buChar char="•"/>
            </a:pPr>
            <a:r>
              <a:rPr lang="en-US" sz="16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~2,000 daily essentials: bread, milk, eggs, fresh produce, chilled &amp; ambient lines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600"/>
              <a:buFont typeface="Calibri"/>
              <a:buChar char="•"/>
            </a:pPr>
            <a:r>
              <a:rPr lang="en-US" sz="16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Added services: parcel collection and bill payment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600"/>
              <a:buFont typeface="Calibri"/>
              <a:buChar char="•"/>
            </a:pPr>
            <a:r>
              <a:rPr lang="en-US" sz="16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Focus on convenience, affordability and friendly customer service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600"/>
              <a:buFont typeface="Calibri"/>
              <a:buChar char="•"/>
            </a:pPr>
            <a:r>
              <a:rPr lang="en-US" sz="16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A demand-led niche between weekly superstore visits (Burns, 2022)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3"/>
          <p:cNvSpPr/>
          <p:nvPr/>
        </p:nvSpPr>
        <p:spPr>
          <a:xfrm>
            <a:off x="731520" y="5440680"/>
            <a:ext cx="5669280" cy="914400"/>
          </a:xfrm>
          <a:prstGeom prst="roundRect">
            <a:avLst>
              <a:gd name="adj" fmla="val 8000"/>
            </a:avLst>
          </a:prstGeom>
          <a:solidFill>
            <a:srgbClr val="E8F0E3"/>
          </a:solidFill>
          <a:ln w="12700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3"/>
          <p:cNvSpPr/>
          <p:nvPr/>
        </p:nvSpPr>
        <p:spPr>
          <a:xfrm>
            <a:off x="914400" y="5440680"/>
            <a:ext cx="530352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C5F2D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2C5F2D"/>
                </a:solidFill>
                <a:latin typeface="Calibri"/>
                <a:ea typeface="Calibri"/>
                <a:cs typeface="Calibri"/>
                <a:sym typeface="Calibri"/>
              </a:rPr>
              <a:t>MISSION  </a:t>
            </a:r>
            <a:r>
              <a:rPr lang="en-US" sz="1300" b="0" i="1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“Fresh, affordable everyday essentials with friendly, fast service at the heart of the community.”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4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4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4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4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2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4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Market Opportunity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4"/>
          <p:cNvSpPr/>
          <p:nvPr/>
        </p:nvSpPr>
        <p:spPr>
          <a:xfrm>
            <a:off x="731520" y="1783080"/>
            <a:ext cx="4937760" cy="310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UK convenience market exceeded £50bn in 2025 (Statista, 2025)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1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Sustained shift to “little and often”, local shopping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1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ONS (2026) reports resilient demand for local food retail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1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Convenience, freshness &amp; locality are top purchase drivers (Mintel, 2023)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1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Differentiate on service &amp; locality, not price (Porter, 2008)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4"/>
          <p:cNvSpPr/>
          <p:nvPr/>
        </p:nvSpPr>
        <p:spPr>
          <a:xfrm>
            <a:off x="731520" y="5074920"/>
            <a:ext cx="4937760" cy="1280160"/>
          </a:xfrm>
          <a:prstGeom prst="roundRect">
            <a:avLst>
              <a:gd name="adj" fmla="val 7143"/>
            </a:avLst>
          </a:prstGeom>
          <a:solidFill>
            <a:srgbClr val="1E4D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"/>
          <p:cNvSpPr/>
          <p:nvPr/>
        </p:nvSpPr>
        <p:spPr>
          <a:xfrm>
            <a:off x="822960" y="5138928"/>
            <a:ext cx="201168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Cambria"/>
              <a:buNone/>
            </a:pPr>
            <a:r>
              <a:rPr lang="en-US" sz="40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£50bn+</a:t>
            </a:r>
            <a:endParaRPr sz="4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4"/>
          <p:cNvSpPr/>
          <p:nvPr/>
        </p:nvSpPr>
        <p:spPr>
          <a:xfrm>
            <a:off x="2743200" y="5138928"/>
            <a:ext cx="283464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F0E3"/>
              </a:buClr>
              <a:buSzPts val="1300"/>
              <a:buFont typeface="Calibri"/>
              <a:buNone/>
            </a:pPr>
            <a:r>
              <a:rPr lang="en-US" sz="1300" b="0" i="0" u="none" strike="noStrike" cap="none">
                <a:solidFill>
                  <a:srgbClr val="E8F0E3"/>
                </a:solidFill>
                <a:latin typeface="Calibri"/>
                <a:ea typeface="Calibri"/>
                <a:cs typeface="Calibri"/>
                <a:sym typeface="Calibri"/>
              </a:rPr>
              <a:t>UK convenience retail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F0E3"/>
              </a:buClr>
              <a:buSzPts val="1300"/>
              <a:buFont typeface="Calibri"/>
              <a:buNone/>
            </a:pPr>
            <a:r>
              <a:rPr lang="en-US" sz="1300" b="0" i="0" u="none" strike="noStrike" cap="none">
                <a:solidFill>
                  <a:srgbClr val="E8F0E3"/>
                </a:solidFill>
                <a:latin typeface="Calibri"/>
                <a:ea typeface="Calibri"/>
                <a:cs typeface="Calibri"/>
                <a:sym typeface="Calibri"/>
              </a:rPr>
              <a:t>market value, 2025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4"/>
          <p:cNvSpPr/>
          <p:nvPr/>
        </p:nvSpPr>
        <p:spPr>
          <a:xfrm>
            <a:off x="5989320" y="1691640"/>
            <a:ext cx="5532120" cy="4663440"/>
          </a:xfrm>
          <a:prstGeom prst="roundRect">
            <a:avLst>
              <a:gd name="adj" fmla="val 1961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"/>
          <p:cNvSpPr/>
          <p:nvPr/>
        </p:nvSpPr>
        <p:spPr>
          <a:xfrm>
            <a:off x="6172200" y="1828800"/>
            <a:ext cx="51206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Figure 1: K convenience store market value, 2020–2025 (Statista, 2025)</a:t>
            </a:r>
            <a:endParaRPr sz="1300" b="1">
              <a:solidFill>
                <a:srgbClr val="1E4D2B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300"/>
              <a:buFont typeface="Calibri"/>
              <a:buNone/>
            </a:pPr>
            <a:endParaRPr sz="1300" b="1">
              <a:solidFill>
                <a:srgbClr val="1E4D2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4" name="Google Shape;104;p4"/>
          <p:cNvPicPr preferRelativeResize="0"/>
          <p:nvPr/>
        </p:nvPicPr>
        <p:blipFill rotWithShape="1">
          <a:blip r:embed="rId3">
            <a:alphaModFix/>
          </a:blip>
          <a:srcRect r="27562" b="8651"/>
          <a:stretch/>
        </p:blipFill>
        <p:spPr>
          <a:xfrm>
            <a:off x="6579863" y="2370875"/>
            <a:ext cx="4305300" cy="3619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5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5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5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3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5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Target Customer Persona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5"/>
          <p:cNvSpPr/>
          <p:nvPr/>
        </p:nvSpPr>
        <p:spPr>
          <a:xfrm>
            <a:off x="658368" y="1709928"/>
            <a:ext cx="4718304" cy="4352544"/>
          </a:xfrm>
          <a:prstGeom prst="roundRect">
            <a:avLst>
              <a:gd name="adj" fmla="val 2521"/>
            </a:avLst>
          </a:prstGeom>
          <a:solidFill>
            <a:srgbClr val="E8F0E3"/>
          </a:solidFill>
          <a:ln w="12700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5"/>
          <p:cNvSpPr/>
          <p:nvPr/>
        </p:nvSpPr>
        <p:spPr>
          <a:xfrm>
            <a:off x="5852160" y="1783080"/>
            <a:ext cx="5577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2600"/>
              <a:buFont typeface="Cambria"/>
              <a:buNone/>
            </a:pPr>
            <a:r>
              <a:rPr lang="en-US" sz="26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“Sarah”, 38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5A6B57"/>
              </a:buClr>
              <a:buSzPts val="1400"/>
              <a:buFont typeface="Calibri"/>
              <a:buNone/>
            </a:pPr>
            <a:r>
              <a:rPr lang="en-US" sz="14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Working parent  •  shops 3–4× weekly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5"/>
          <p:cNvSpPr/>
          <p:nvPr/>
        </p:nvSpPr>
        <p:spPr>
          <a:xfrm>
            <a:off x="5852160" y="2880360"/>
            <a:ext cx="5577840" cy="1051560"/>
          </a:xfrm>
          <a:prstGeom prst="roundRect">
            <a:avLst>
              <a:gd name="adj" fmla="val 695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5"/>
          <p:cNvSpPr/>
          <p:nvPr/>
        </p:nvSpPr>
        <p:spPr>
          <a:xfrm>
            <a:off x="6016752" y="3191256"/>
            <a:ext cx="420624" cy="420624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5"/>
          <p:cNvSpPr/>
          <p:nvPr/>
        </p:nvSpPr>
        <p:spPr>
          <a:xfrm>
            <a:off x="6629400" y="2971800"/>
            <a:ext cx="45720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PAIN POINTS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5"/>
          <p:cNvSpPr/>
          <p:nvPr/>
        </p:nvSpPr>
        <p:spPr>
          <a:xfrm>
            <a:off x="6629400" y="3291840"/>
            <a:ext cx="466344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None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Limited time  •  long supermarket trips by car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5"/>
          <p:cNvSpPr/>
          <p:nvPr/>
        </p:nvSpPr>
        <p:spPr>
          <a:xfrm>
            <a:off x="5852160" y="4069080"/>
            <a:ext cx="5577840" cy="1051560"/>
          </a:xfrm>
          <a:prstGeom prst="roundRect">
            <a:avLst>
              <a:gd name="adj" fmla="val 695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5"/>
          <p:cNvSpPr/>
          <p:nvPr/>
        </p:nvSpPr>
        <p:spPr>
          <a:xfrm>
            <a:off x="6016752" y="4379976"/>
            <a:ext cx="420624" cy="420624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5"/>
          <p:cNvSpPr/>
          <p:nvPr/>
        </p:nvSpPr>
        <p:spPr>
          <a:xfrm>
            <a:off x="6629400" y="4160520"/>
            <a:ext cx="45720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C5F2D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2C5F2D"/>
                </a:solidFill>
                <a:latin typeface="Calibri"/>
                <a:ea typeface="Calibri"/>
                <a:cs typeface="Calibri"/>
                <a:sym typeface="Calibri"/>
              </a:rPr>
              <a:t>MOTIVATIONS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5"/>
          <p:cNvSpPr/>
          <p:nvPr/>
        </p:nvSpPr>
        <p:spPr>
          <a:xfrm>
            <a:off x="6629400" y="4480560"/>
            <a:ext cx="466344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None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Quick shopping  •  fresh products  •  loyalty rewards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5"/>
          <p:cNvSpPr/>
          <p:nvPr/>
        </p:nvSpPr>
        <p:spPr>
          <a:xfrm>
            <a:off x="5852160" y="5257800"/>
            <a:ext cx="5577840" cy="1051560"/>
          </a:xfrm>
          <a:prstGeom prst="roundRect">
            <a:avLst>
              <a:gd name="adj" fmla="val 695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"/>
          <p:cNvSpPr/>
          <p:nvPr/>
        </p:nvSpPr>
        <p:spPr>
          <a:xfrm>
            <a:off x="6016752" y="5568696"/>
            <a:ext cx="420624" cy="420624"/>
          </a:xfrm>
          <a:prstGeom prst="ellipse">
            <a:avLst/>
          </a:prstGeom>
          <a:solidFill>
            <a:srgbClr val="E08A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5"/>
          <p:cNvSpPr/>
          <p:nvPr/>
        </p:nvSpPr>
        <p:spPr>
          <a:xfrm>
            <a:off x="6629400" y="5349240"/>
            <a:ext cx="45720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8A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E08A2B"/>
                </a:solidFill>
                <a:latin typeface="Calibri"/>
                <a:ea typeface="Calibri"/>
                <a:cs typeface="Calibri"/>
                <a:sym typeface="Calibri"/>
              </a:rPr>
              <a:t>POSITIONING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5"/>
          <p:cNvSpPr/>
          <p:nvPr/>
        </p:nvSpPr>
        <p:spPr>
          <a:xfrm>
            <a:off x="6629400" y="5669280"/>
            <a:ext cx="466344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None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The fast, friendly, local alternative to a superstore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9" name="Google Shape;129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5800" y="2100525"/>
            <a:ext cx="4663450" cy="3736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6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6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6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6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6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Marketing Strategy — STP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6"/>
          <p:cNvSpPr/>
          <p:nvPr/>
        </p:nvSpPr>
        <p:spPr>
          <a:xfrm>
            <a:off x="731520" y="1828800"/>
            <a:ext cx="5760720" cy="1325880"/>
          </a:xfrm>
          <a:prstGeom prst="roundRect">
            <a:avLst>
              <a:gd name="adj" fmla="val 551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6"/>
          <p:cNvSpPr/>
          <p:nvPr/>
        </p:nvSpPr>
        <p:spPr>
          <a:xfrm>
            <a:off x="914400" y="2121408"/>
            <a:ext cx="749808" cy="749808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6"/>
          <p:cNvSpPr/>
          <p:nvPr/>
        </p:nvSpPr>
        <p:spPr>
          <a:xfrm>
            <a:off x="914400" y="2121408"/>
            <a:ext cx="749808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6"/>
          <p:cNvSpPr/>
          <p:nvPr/>
        </p:nvSpPr>
        <p:spPr>
          <a:xfrm>
            <a:off x="1828800" y="1993392"/>
            <a:ext cx="44805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Segment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6"/>
          <p:cNvSpPr/>
          <p:nvPr/>
        </p:nvSpPr>
        <p:spPr>
          <a:xfrm>
            <a:off x="1828800" y="2377440"/>
            <a:ext cx="452628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50"/>
              <a:buFont typeface="Calibri"/>
              <a:buNone/>
            </a:pPr>
            <a:r>
              <a:rPr lang="en-US" sz="13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Families, students and elderly residents within a walkable catchment</a:t>
            </a:r>
            <a:endParaRPr sz="13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6"/>
          <p:cNvSpPr/>
          <p:nvPr/>
        </p:nvSpPr>
        <p:spPr>
          <a:xfrm>
            <a:off x="731520" y="3310128"/>
            <a:ext cx="5760720" cy="1325880"/>
          </a:xfrm>
          <a:prstGeom prst="roundRect">
            <a:avLst>
              <a:gd name="adj" fmla="val 551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6"/>
          <p:cNvSpPr/>
          <p:nvPr/>
        </p:nvSpPr>
        <p:spPr>
          <a:xfrm>
            <a:off x="914400" y="3602736"/>
            <a:ext cx="749808" cy="749808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6"/>
          <p:cNvSpPr/>
          <p:nvPr/>
        </p:nvSpPr>
        <p:spPr>
          <a:xfrm>
            <a:off x="914400" y="3602736"/>
            <a:ext cx="749808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T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6"/>
          <p:cNvSpPr/>
          <p:nvPr/>
        </p:nvSpPr>
        <p:spPr>
          <a:xfrm>
            <a:off x="1828800" y="3474720"/>
            <a:ext cx="44805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Target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6"/>
          <p:cNvSpPr/>
          <p:nvPr/>
        </p:nvSpPr>
        <p:spPr>
          <a:xfrm>
            <a:off x="1828800" y="3858768"/>
            <a:ext cx="452628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50"/>
              <a:buFont typeface="Calibri"/>
              <a:buNone/>
            </a:pPr>
            <a:r>
              <a:rPr lang="en-US" sz="13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Busy local households shopping little and often</a:t>
            </a:r>
            <a:endParaRPr sz="13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6"/>
          <p:cNvSpPr/>
          <p:nvPr/>
        </p:nvSpPr>
        <p:spPr>
          <a:xfrm>
            <a:off x="731520" y="4791456"/>
            <a:ext cx="5760720" cy="1325880"/>
          </a:xfrm>
          <a:prstGeom prst="roundRect">
            <a:avLst>
              <a:gd name="adj" fmla="val 551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6"/>
          <p:cNvSpPr/>
          <p:nvPr/>
        </p:nvSpPr>
        <p:spPr>
          <a:xfrm>
            <a:off x="914400" y="5084064"/>
            <a:ext cx="749808" cy="749808"/>
          </a:xfrm>
          <a:prstGeom prst="ellipse">
            <a:avLst/>
          </a:prstGeom>
          <a:solidFill>
            <a:srgbClr val="97BC6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6"/>
          <p:cNvSpPr/>
          <p:nvPr/>
        </p:nvSpPr>
        <p:spPr>
          <a:xfrm>
            <a:off x="914400" y="5084064"/>
            <a:ext cx="749808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P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6"/>
          <p:cNvSpPr/>
          <p:nvPr/>
        </p:nvSpPr>
        <p:spPr>
          <a:xfrm>
            <a:off x="1828800" y="4956048"/>
            <a:ext cx="44805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800"/>
              <a:buFont typeface="Calibri"/>
              <a:buNone/>
            </a:pPr>
            <a:r>
              <a:rPr lang="en-US" sz="18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Position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6"/>
          <p:cNvSpPr/>
          <p:nvPr/>
        </p:nvSpPr>
        <p:spPr>
          <a:xfrm>
            <a:off x="1828800" y="5340096"/>
            <a:ext cx="452628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50"/>
              <a:buFont typeface="Calibri"/>
              <a:buNone/>
            </a:pPr>
            <a:r>
              <a:rPr lang="en-US" sz="13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Fast, friendly and local alternative to supermarkets</a:t>
            </a:r>
            <a:endParaRPr sz="13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5" name="Google Shape;155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59000" y="2317847"/>
            <a:ext cx="4835599" cy="3310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7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7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7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7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7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7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The 7Ps Marketing Mix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7"/>
          <p:cNvSpPr/>
          <p:nvPr/>
        </p:nvSpPr>
        <p:spPr>
          <a:xfrm>
            <a:off x="731520" y="1691640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7"/>
          <p:cNvSpPr/>
          <p:nvPr/>
        </p:nvSpPr>
        <p:spPr>
          <a:xfrm>
            <a:off x="896112" y="1938528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7"/>
          <p:cNvSpPr/>
          <p:nvPr/>
        </p:nvSpPr>
        <p:spPr>
          <a:xfrm>
            <a:off x="896112" y="1938528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7"/>
          <p:cNvSpPr/>
          <p:nvPr/>
        </p:nvSpPr>
        <p:spPr>
          <a:xfrm>
            <a:off x="1481328" y="1810512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Product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7"/>
          <p:cNvSpPr/>
          <p:nvPr/>
        </p:nvSpPr>
        <p:spPr>
          <a:xfrm>
            <a:off x="1481328" y="2148840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Curated everyday essentials &amp; fresh produce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7"/>
          <p:cNvSpPr/>
          <p:nvPr/>
        </p:nvSpPr>
        <p:spPr>
          <a:xfrm>
            <a:off x="731520" y="2816352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7"/>
          <p:cNvSpPr/>
          <p:nvPr/>
        </p:nvSpPr>
        <p:spPr>
          <a:xfrm>
            <a:off x="896112" y="3063240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7"/>
          <p:cNvSpPr/>
          <p:nvPr/>
        </p:nvSpPr>
        <p:spPr>
          <a:xfrm>
            <a:off x="896112" y="306324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7"/>
          <p:cNvSpPr/>
          <p:nvPr/>
        </p:nvSpPr>
        <p:spPr>
          <a:xfrm>
            <a:off x="1481328" y="2935224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Price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7"/>
          <p:cNvSpPr/>
          <p:nvPr/>
        </p:nvSpPr>
        <p:spPr>
          <a:xfrm>
            <a:off x="1481328" y="3273552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Competitive, fair-value everyday pricing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7"/>
          <p:cNvSpPr/>
          <p:nvPr/>
        </p:nvSpPr>
        <p:spPr>
          <a:xfrm>
            <a:off x="731520" y="3941064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7"/>
          <p:cNvSpPr/>
          <p:nvPr/>
        </p:nvSpPr>
        <p:spPr>
          <a:xfrm>
            <a:off x="896112" y="4187952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7"/>
          <p:cNvSpPr/>
          <p:nvPr/>
        </p:nvSpPr>
        <p:spPr>
          <a:xfrm>
            <a:off x="896112" y="4187952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7"/>
          <p:cNvSpPr/>
          <p:nvPr/>
        </p:nvSpPr>
        <p:spPr>
          <a:xfrm>
            <a:off x="1481328" y="4059936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Place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7"/>
          <p:cNvSpPr/>
          <p:nvPr/>
        </p:nvSpPr>
        <p:spPr>
          <a:xfrm>
            <a:off x="1481328" y="4398264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Convenient residential location, extended hours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7"/>
          <p:cNvSpPr/>
          <p:nvPr/>
        </p:nvSpPr>
        <p:spPr>
          <a:xfrm>
            <a:off x="731520" y="5065776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7"/>
          <p:cNvSpPr/>
          <p:nvPr/>
        </p:nvSpPr>
        <p:spPr>
          <a:xfrm>
            <a:off x="896112" y="5312664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7"/>
          <p:cNvSpPr/>
          <p:nvPr/>
        </p:nvSpPr>
        <p:spPr>
          <a:xfrm>
            <a:off x="896112" y="5312664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4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7"/>
          <p:cNvSpPr/>
          <p:nvPr/>
        </p:nvSpPr>
        <p:spPr>
          <a:xfrm>
            <a:off x="1481328" y="5184648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Promotion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7"/>
          <p:cNvSpPr/>
          <p:nvPr/>
        </p:nvSpPr>
        <p:spPr>
          <a:xfrm>
            <a:off x="1481328" y="5522976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Social media &amp; a digital loyalty scheme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7"/>
          <p:cNvSpPr/>
          <p:nvPr/>
        </p:nvSpPr>
        <p:spPr>
          <a:xfrm>
            <a:off x="6583680" y="1691640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7"/>
          <p:cNvSpPr/>
          <p:nvPr/>
        </p:nvSpPr>
        <p:spPr>
          <a:xfrm>
            <a:off x="6748272" y="1938528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7"/>
          <p:cNvSpPr/>
          <p:nvPr/>
        </p:nvSpPr>
        <p:spPr>
          <a:xfrm>
            <a:off x="6748272" y="1938528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5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7"/>
          <p:cNvSpPr/>
          <p:nvPr/>
        </p:nvSpPr>
        <p:spPr>
          <a:xfrm>
            <a:off x="7333488" y="1810512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People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7"/>
          <p:cNvSpPr/>
          <p:nvPr/>
        </p:nvSpPr>
        <p:spPr>
          <a:xfrm>
            <a:off x="7333488" y="2148840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Friendly, well-trained, customer-focused staff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7"/>
          <p:cNvSpPr/>
          <p:nvPr/>
        </p:nvSpPr>
        <p:spPr>
          <a:xfrm>
            <a:off x="6583680" y="2816352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7"/>
          <p:cNvSpPr/>
          <p:nvPr/>
        </p:nvSpPr>
        <p:spPr>
          <a:xfrm>
            <a:off x="6748272" y="3063240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7"/>
          <p:cNvSpPr/>
          <p:nvPr/>
        </p:nvSpPr>
        <p:spPr>
          <a:xfrm>
            <a:off x="6748272" y="306324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6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7"/>
          <p:cNvSpPr/>
          <p:nvPr/>
        </p:nvSpPr>
        <p:spPr>
          <a:xfrm>
            <a:off x="7333488" y="2935224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Process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7"/>
          <p:cNvSpPr/>
          <p:nvPr/>
        </p:nvSpPr>
        <p:spPr>
          <a:xfrm>
            <a:off x="7333488" y="3273552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Fast, frictionless checkout &amp; stock availability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7"/>
          <p:cNvSpPr/>
          <p:nvPr/>
        </p:nvSpPr>
        <p:spPr>
          <a:xfrm>
            <a:off x="6583680" y="3941064"/>
            <a:ext cx="534924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7"/>
          <p:cNvSpPr/>
          <p:nvPr/>
        </p:nvSpPr>
        <p:spPr>
          <a:xfrm>
            <a:off x="6748272" y="4187952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7"/>
          <p:cNvSpPr/>
          <p:nvPr/>
        </p:nvSpPr>
        <p:spPr>
          <a:xfrm>
            <a:off x="6748272" y="4187952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7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7"/>
          <p:cNvSpPr/>
          <p:nvPr/>
        </p:nvSpPr>
        <p:spPr>
          <a:xfrm>
            <a:off x="7333488" y="4059936"/>
            <a:ext cx="44348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Physical Evidence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7"/>
          <p:cNvSpPr/>
          <p:nvPr/>
        </p:nvSpPr>
        <p:spPr>
          <a:xfrm>
            <a:off x="7333488" y="4398264"/>
            <a:ext cx="443484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Clean, well-lit, organised store environment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8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8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8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8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8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5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8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Operations &amp; Human Resources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8"/>
          <p:cNvSpPr/>
          <p:nvPr/>
        </p:nvSpPr>
        <p:spPr>
          <a:xfrm>
            <a:off x="731520" y="1783080"/>
            <a:ext cx="45720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Key Activities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8"/>
          <p:cNvSpPr/>
          <p:nvPr/>
        </p:nvSpPr>
        <p:spPr>
          <a:xfrm>
            <a:off x="731520" y="2194560"/>
            <a:ext cx="4846320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Inventory control via an EPOS system to cut waste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Supplier management: cash-and-carry plus local fresh produce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Daily stock counts of perishables, weekly replenishment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spcBef>
                <a:spcPts val="1200"/>
              </a:spcBef>
              <a:spcAft>
                <a:spcPts val="0"/>
              </a:spcAft>
              <a:buClr>
                <a:srgbClr val="232323"/>
              </a:buClr>
              <a:buSzPts val="1500"/>
              <a:buFont typeface="Calibri"/>
              <a:buChar char="•"/>
            </a:pPr>
            <a:r>
              <a:rPr lang="en-US" sz="15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Lean team recruited &amp; trained locally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8"/>
          <p:cNvSpPr/>
          <p:nvPr/>
        </p:nvSpPr>
        <p:spPr>
          <a:xfrm>
            <a:off x="6126480" y="1783080"/>
            <a:ext cx="54864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Organisation Structure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8"/>
          <p:cNvSpPr/>
          <p:nvPr/>
        </p:nvSpPr>
        <p:spPr>
          <a:xfrm>
            <a:off x="7498080" y="2286000"/>
            <a:ext cx="2560320" cy="777240"/>
          </a:xfrm>
          <a:prstGeom prst="roundRect">
            <a:avLst>
              <a:gd name="adj" fmla="val 7059"/>
            </a:avLst>
          </a:prstGeom>
          <a:solidFill>
            <a:srgbClr val="2C5F2D"/>
          </a:solidFill>
          <a:ln w="12700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8"/>
          <p:cNvSpPr/>
          <p:nvPr/>
        </p:nvSpPr>
        <p:spPr>
          <a:xfrm>
            <a:off x="7498080" y="2286000"/>
            <a:ext cx="256032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Owner / Manager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16" name="Google Shape;216;p8"/>
          <p:cNvCxnSpPr/>
          <p:nvPr/>
        </p:nvCxnSpPr>
        <p:spPr>
          <a:xfrm>
            <a:off x="8778240" y="3063240"/>
            <a:ext cx="0" cy="41148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7" name="Google Shape;217;p8"/>
          <p:cNvCxnSpPr/>
          <p:nvPr/>
        </p:nvCxnSpPr>
        <p:spPr>
          <a:xfrm>
            <a:off x="6492240" y="3474720"/>
            <a:ext cx="4572000" cy="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8" name="Google Shape;218;p8"/>
          <p:cNvCxnSpPr/>
          <p:nvPr/>
        </p:nvCxnSpPr>
        <p:spPr>
          <a:xfrm>
            <a:off x="6492240" y="3474720"/>
            <a:ext cx="0" cy="36576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9" name="Google Shape;219;p8"/>
          <p:cNvCxnSpPr/>
          <p:nvPr/>
        </p:nvCxnSpPr>
        <p:spPr>
          <a:xfrm>
            <a:off x="8778240" y="3474720"/>
            <a:ext cx="0" cy="36576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20" name="Google Shape;220;p8"/>
          <p:cNvCxnSpPr/>
          <p:nvPr/>
        </p:nvCxnSpPr>
        <p:spPr>
          <a:xfrm>
            <a:off x="11064240" y="3474720"/>
            <a:ext cx="0" cy="365760"/>
          </a:xfrm>
          <a:prstGeom prst="straightConnector1">
            <a:avLst/>
          </a:prstGeom>
          <a:noFill/>
          <a:ln w="19050" cap="flat" cmpd="sng">
            <a:solidFill>
              <a:srgbClr val="4A7C46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21" name="Google Shape;221;p8"/>
          <p:cNvSpPr/>
          <p:nvPr/>
        </p:nvSpPr>
        <p:spPr>
          <a:xfrm>
            <a:off x="5577840" y="3840480"/>
            <a:ext cx="1828800" cy="777240"/>
          </a:xfrm>
          <a:prstGeom prst="roundRect">
            <a:avLst>
              <a:gd name="adj" fmla="val 7059"/>
            </a:avLst>
          </a:prstGeom>
          <a:solidFill>
            <a:srgbClr val="E8F0E3"/>
          </a:solidFill>
          <a:ln w="12700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8"/>
          <p:cNvSpPr/>
          <p:nvPr/>
        </p:nvSpPr>
        <p:spPr>
          <a:xfrm>
            <a:off x="5577840" y="3840480"/>
            <a:ext cx="182880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Cashier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8"/>
          <p:cNvSpPr/>
          <p:nvPr/>
        </p:nvSpPr>
        <p:spPr>
          <a:xfrm>
            <a:off x="7863840" y="3840480"/>
            <a:ext cx="1828800" cy="777240"/>
          </a:xfrm>
          <a:prstGeom prst="roundRect">
            <a:avLst>
              <a:gd name="adj" fmla="val 7059"/>
            </a:avLst>
          </a:prstGeom>
          <a:solidFill>
            <a:srgbClr val="E8F0E3"/>
          </a:solidFill>
          <a:ln w="12700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8"/>
          <p:cNvSpPr/>
          <p:nvPr/>
        </p:nvSpPr>
        <p:spPr>
          <a:xfrm>
            <a:off x="7863840" y="3840480"/>
            <a:ext cx="182880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Stock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Assistant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8"/>
          <p:cNvSpPr/>
          <p:nvPr/>
        </p:nvSpPr>
        <p:spPr>
          <a:xfrm>
            <a:off x="10149840" y="3840480"/>
            <a:ext cx="1828800" cy="777240"/>
          </a:xfrm>
          <a:prstGeom prst="roundRect">
            <a:avLst>
              <a:gd name="adj" fmla="val 7059"/>
            </a:avLst>
          </a:prstGeom>
          <a:solidFill>
            <a:srgbClr val="E8F0E3"/>
          </a:solidFill>
          <a:ln w="12700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8"/>
          <p:cNvSpPr/>
          <p:nvPr/>
        </p:nvSpPr>
        <p:spPr>
          <a:xfrm>
            <a:off x="10149840" y="3840480"/>
            <a:ext cx="182880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Marketing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400"/>
              <a:buFont typeface="Calibri"/>
              <a:buNone/>
            </a:pPr>
            <a:r>
              <a:rPr lang="en-US" sz="14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Assistant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8"/>
          <p:cNvSpPr/>
          <p:nvPr/>
        </p:nvSpPr>
        <p:spPr>
          <a:xfrm>
            <a:off x="6217920" y="5029200"/>
            <a:ext cx="5303520" cy="1005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300"/>
              <a:buFont typeface="Calibri"/>
              <a:buNone/>
            </a:pPr>
            <a:r>
              <a:rPr lang="en-US" sz="1300" b="0" i="1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Lean structure: owner-led, recruited and trained locally on service standards, food hygiene and till operation.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9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9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9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9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9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6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9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Financial Plan — Start-up Costs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9"/>
          <p:cNvSpPr/>
          <p:nvPr/>
        </p:nvSpPr>
        <p:spPr>
          <a:xfrm>
            <a:off x="731520" y="1737360"/>
            <a:ext cx="5760720" cy="4572000"/>
          </a:xfrm>
          <a:prstGeom prst="roundRect">
            <a:avLst>
              <a:gd name="adj" fmla="val 2000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9"/>
          <p:cNvSpPr/>
          <p:nvPr/>
        </p:nvSpPr>
        <p:spPr>
          <a:xfrm>
            <a:off x="914400" y="1874520"/>
            <a:ext cx="5394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Start-up cost breakdown — £60,000 total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40" name="Google Shape;240;p9"/>
          <p:cNvGraphicFramePr/>
          <p:nvPr/>
        </p:nvGraphicFramePr>
        <p:xfrm>
          <a:off x="822960" y="2194560"/>
          <a:ext cx="5577840" cy="397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41" name="Google Shape;241;p9"/>
          <p:cNvSpPr/>
          <p:nvPr/>
        </p:nvSpPr>
        <p:spPr>
          <a:xfrm>
            <a:off x="6858000" y="1783080"/>
            <a:ext cx="45720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Sources of Finance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9"/>
          <p:cNvSpPr/>
          <p:nvPr/>
        </p:nvSpPr>
        <p:spPr>
          <a:xfrm>
            <a:off x="6858000" y="2240280"/>
            <a:ext cx="4572000" cy="1234440"/>
          </a:xfrm>
          <a:prstGeom prst="roundRect">
            <a:avLst>
              <a:gd name="adj" fmla="val 592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9"/>
          <p:cNvSpPr/>
          <p:nvPr/>
        </p:nvSpPr>
        <p:spPr>
          <a:xfrm>
            <a:off x="7040880" y="2404872"/>
            <a:ext cx="182880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C5F2D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2C5F2D"/>
                </a:solidFill>
                <a:latin typeface="Cambria"/>
                <a:ea typeface="Cambria"/>
                <a:cs typeface="Cambria"/>
                <a:sym typeface="Cambria"/>
              </a:rPr>
              <a:t>£25k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9"/>
          <p:cNvSpPr/>
          <p:nvPr/>
        </p:nvSpPr>
        <p:spPr>
          <a:xfrm>
            <a:off x="8732520" y="2404872"/>
            <a:ext cx="260604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Personal savings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300"/>
              </a:spcBef>
              <a:spcAft>
                <a:spcPts val="0"/>
              </a:spcAft>
              <a:buClr>
                <a:srgbClr val="5A6B57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Owner equity — shows commitment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9"/>
          <p:cNvSpPr/>
          <p:nvPr/>
        </p:nvSpPr>
        <p:spPr>
          <a:xfrm>
            <a:off x="6858000" y="3611880"/>
            <a:ext cx="4572000" cy="1234440"/>
          </a:xfrm>
          <a:prstGeom prst="roundRect">
            <a:avLst>
              <a:gd name="adj" fmla="val 5926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9"/>
          <p:cNvSpPr/>
          <p:nvPr/>
        </p:nvSpPr>
        <p:spPr>
          <a:xfrm>
            <a:off x="7040880" y="3776472"/>
            <a:ext cx="182880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7C46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4A7C46"/>
                </a:solidFill>
                <a:latin typeface="Cambria"/>
                <a:ea typeface="Cambria"/>
                <a:cs typeface="Cambria"/>
                <a:sym typeface="Cambria"/>
              </a:rPr>
              <a:t>£35k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9"/>
          <p:cNvSpPr/>
          <p:nvPr/>
        </p:nvSpPr>
        <p:spPr>
          <a:xfrm>
            <a:off x="8732520" y="3776472"/>
            <a:ext cx="260604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00"/>
              <a:buFont typeface="Calibri"/>
              <a:buNone/>
            </a:pPr>
            <a:r>
              <a:rPr lang="en-US" sz="15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Bank loan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300"/>
              </a:spcBef>
              <a:spcAft>
                <a:spcPts val="0"/>
              </a:spcAft>
              <a:buClr>
                <a:srgbClr val="5A6B57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5-year term, secured on assets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9"/>
          <p:cNvSpPr/>
          <p:nvPr/>
        </p:nvSpPr>
        <p:spPr>
          <a:xfrm>
            <a:off x="6858000" y="5029200"/>
            <a:ext cx="4572000" cy="1280160"/>
          </a:xfrm>
          <a:prstGeom prst="roundRect">
            <a:avLst>
              <a:gd name="adj" fmla="val 5714"/>
            </a:avLst>
          </a:prstGeom>
          <a:solidFill>
            <a:srgbClr val="1E4D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9"/>
          <p:cNvSpPr/>
          <p:nvPr/>
        </p:nvSpPr>
        <p:spPr>
          <a:xfrm>
            <a:off x="7040880" y="5029200"/>
            <a:ext cx="4206240" cy="1280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Year 1 targets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00"/>
              </a:spcBef>
              <a:spcAft>
                <a:spcPts val="0"/>
              </a:spcAft>
              <a:buClr>
                <a:srgbClr val="FFFFFF"/>
              </a:buClr>
              <a:buSzPts val="1350"/>
              <a:buFont typeface="Calibri"/>
              <a:buNone/>
            </a:pPr>
            <a:r>
              <a:rPr lang="en-US" sz="135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£150,000 sales  •  500 loyalty members  •  85%+ satisfaction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0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0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10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10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10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6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10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Cash Flow &amp; Break-even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10"/>
          <p:cNvSpPr/>
          <p:nvPr/>
        </p:nvSpPr>
        <p:spPr>
          <a:xfrm>
            <a:off x="914400" y="1874520"/>
            <a:ext cx="66751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12-month cash </a:t>
            </a:r>
            <a:r>
              <a:rPr lang="en-US" sz="1300" b="1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flow</a:t>
            </a:r>
            <a:r>
              <a:rPr lang="en-US" sz="13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 (£'000)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10"/>
          <p:cNvSpPr/>
          <p:nvPr/>
        </p:nvSpPr>
        <p:spPr>
          <a:xfrm>
            <a:off x="8001000" y="1783080"/>
            <a:ext cx="342900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0"/>
          <p:cNvSpPr/>
          <p:nvPr/>
        </p:nvSpPr>
        <p:spPr>
          <a:xfrm>
            <a:off x="8183880" y="1783080"/>
            <a:ext cx="3108960" cy="96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8A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E08A2B"/>
                </a:solidFill>
                <a:latin typeface="Calibri"/>
                <a:ea typeface="Calibri"/>
                <a:cs typeface="Calibri"/>
                <a:sym typeface="Calibri"/>
              </a:rPr>
              <a:t>Launch dip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200"/>
              </a:spcBef>
              <a:spcAft>
                <a:spcPts val="0"/>
              </a:spcAft>
              <a:buClr>
                <a:srgbClr val="232323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Cash tightest while stock builds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10"/>
          <p:cNvSpPr/>
          <p:nvPr/>
        </p:nvSpPr>
        <p:spPr>
          <a:xfrm>
            <a:off x="8001000" y="2880360"/>
            <a:ext cx="342900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10"/>
          <p:cNvSpPr/>
          <p:nvPr/>
        </p:nvSpPr>
        <p:spPr>
          <a:xfrm>
            <a:off x="8183880" y="2880360"/>
            <a:ext cx="3108960" cy="96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C5F2D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2C5F2D"/>
                </a:solidFill>
                <a:latin typeface="Calibri"/>
                <a:ea typeface="Calibri"/>
                <a:cs typeface="Calibri"/>
                <a:sym typeface="Calibri"/>
              </a:rPr>
              <a:t>Festive peak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200"/>
              </a:spcBef>
              <a:spcAft>
                <a:spcPts val="0"/>
              </a:spcAft>
              <a:buClr>
                <a:srgbClr val="232323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December trading lifts the balance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10"/>
          <p:cNvSpPr/>
          <p:nvPr/>
        </p:nvSpPr>
        <p:spPr>
          <a:xfrm>
            <a:off x="8001000" y="3977640"/>
            <a:ext cx="342900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0"/>
          <p:cNvSpPr/>
          <p:nvPr/>
        </p:nvSpPr>
        <p:spPr>
          <a:xfrm>
            <a:off x="8183880" y="3977640"/>
            <a:ext cx="3108960" cy="96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Break-even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200"/>
              </a:spcBef>
              <a:spcAft>
                <a:spcPts val="0"/>
              </a:spcAft>
              <a:buClr>
                <a:srgbClr val="232323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≈ £191k sales at 22% margin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0"/>
          <p:cNvSpPr/>
          <p:nvPr/>
        </p:nvSpPr>
        <p:spPr>
          <a:xfrm>
            <a:off x="8001000" y="5074920"/>
            <a:ext cx="3429000" cy="960120"/>
          </a:xfrm>
          <a:prstGeom prst="roundRect">
            <a:avLst>
              <a:gd name="adj" fmla="val 6667"/>
            </a:avLst>
          </a:prstGeom>
          <a:solidFill>
            <a:srgbClr val="E8F0E3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10"/>
          <p:cNvSpPr/>
          <p:nvPr/>
        </p:nvSpPr>
        <p:spPr>
          <a:xfrm>
            <a:off x="8183880" y="5074920"/>
            <a:ext cx="3108960" cy="96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7C46"/>
              </a:buClr>
              <a:buSzPts val="1300"/>
              <a:buFont typeface="Calibri"/>
              <a:buNone/>
            </a:pPr>
            <a:r>
              <a:rPr lang="en-US" sz="1300" b="1" i="0" u="none" strike="noStrike" cap="none">
                <a:solidFill>
                  <a:srgbClr val="4A7C46"/>
                </a:solidFill>
                <a:latin typeface="Calibri"/>
                <a:ea typeface="Calibri"/>
                <a:cs typeface="Calibri"/>
                <a:sym typeface="Calibri"/>
              </a:rPr>
              <a:t>Outlook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200"/>
              </a:spcBef>
              <a:spcAft>
                <a:spcPts val="0"/>
              </a:spcAft>
              <a:buClr>
                <a:srgbClr val="232323"/>
              </a:buClr>
              <a:buSzPts val="1150"/>
              <a:buFont typeface="Calibri"/>
              <a:buNone/>
            </a:pPr>
            <a:r>
              <a:rPr lang="en-US" sz="11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Profit early in Year 2 as loyalty grows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69" name="Google Shape;269;p10" descr="Cash flow forecast chart" title="Cash flow forecast chart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4400" y="2471700"/>
            <a:ext cx="6462950" cy="3231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1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1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11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11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11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7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11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SWOT Analysis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11"/>
          <p:cNvSpPr/>
          <p:nvPr/>
        </p:nvSpPr>
        <p:spPr>
          <a:xfrm>
            <a:off x="731520" y="1783080"/>
            <a:ext cx="5349240" cy="1993392"/>
          </a:xfrm>
          <a:prstGeom prst="roundRect">
            <a:avLst>
              <a:gd name="adj" fmla="val 3670"/>
            </a:avLst>
          </a:prstGeom>
          <a:solidFill>
            <a:srgbClr val="E4EFDC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11"/>
          <p:cNvSpPr/>
          <p:nvPr/>
        </p:nvSpPr>
        <p:spPr>
          <a:xfrm>
            <a:off x="960120" y="1892808"/>
            <a:ext cx="49377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C5F2D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2C5F2D"/>
                </a:solidFill>
                <a:latin typeface="Calibri"/>
                <a:ea typeface="Calibri"/>
                <a:cs typeface="Calibri"/>
                <a:sym typeface="Calibri"/>
              </a:rPr>
              <a:t>Strengths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11"/>
          <p:cNvSpPr/>
          <p:nvPr/>
        </p:nvSpPr>
        <p:spPr>
          <a:xfrm>
            <a:off x="1005840" y="2313432"/>
            <a:ext cx="484632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Convenient location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Personal local service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Lean, flexible cost base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Loyalty programme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11"/>
          <p:cNvSpPr/>
          <p:nvPr/>
        </p:nvSpPr>
        <p:spPr>
          <a:xfrm>
            <a:off x="6126480" y="1783080"/>
            <a:ext cx="5349240" cy="1993392"/>
          </a:xfrm>
          <a:prstGeom prst="roundRect">
            <a:avLst>
              <a:gd name="adj" fmla="val 3670"/>
            </a:avLst>
          </a:prstGeom>
          <a:solidFill>
            <a:srgbClr val="FBE9E7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1"/>
          <p:cNvSpPr/>
          <p:nvPr/>
        </p:nvSpPr>
        <p:spPr>
          <a:xfrm>
            <a:off x="6355080" y="1892808"/>
            <a:ext cx="49377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Weaknesses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11"/>
          <p:cNvSpPr/>
          <p:nvPr/>
        </p:nvSpPr>
        <p:spPr>
          <a:xfrm>
            <a:off x="6400800" y="2313432"/>
            <a:ext cx="484632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Limited range vs superstores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Higher unit buying costs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Reliance on owner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Unlimited liability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11"/>
          <p:cNvSpPr/>
          <p:nvPr/>
        </p:nvSpPr>
        <p:spPr>
          <a:xfrm>
            <a:off x="731520" y="3977640"/>
            <a:ext cx="5349240" cy="1993392"/>
          </a:xfrm>
          <a:prstGeom prst="roundRect">
            <a:avLst>
              <a:gd name="adj" fmla="val 3670"/>
            </a:avLst>
          </a:prstGeom>
          <a:solidFill>
            <a:srgbClr val="E3EEF7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11"/>
          <p:cNvSpPr/>
          <p:nvPr/>
        </p:nvSpPr>
        <p:spPr>
          <a:xfrm>
            <a:off x="960120" y="4087368"/>
            <a:ext cx="49377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E6CA3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2E6CA3"/>
                </a:solidFill>
                <a:latin typeface="Calibri"/>
                <a:ea typeface="Calibri"/>
                <a:cs typeface="Calibri"/>
                <a:sym typeface="Calibri"/>
              </a:rPr>
              <a:t>Opportunities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11"/>
          <p:cNvSpPr/>
          <p:nvPr/>
        </p:nvSpPr>
        <p:spPr>
          <a:xfrm>
            <a:off x="1005840" y="4507992"/>
            <a:ext cx="484632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Growing convenience demand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Local-produce trend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Parcel / service add-ons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Community partnerships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11"/>
          <p:cNvSpPr/>
          <p:nvPr/>
        </p:nvSpPr>
        <p:spPr>
          <a:xfrm>
            <a:off x="6126480" y="3977640"/>
            <a:ext cx="5349240" cy="1993392"/>
          </a:xfrm>
          <a:prstGeom prst="roundRect">
            <a:avLst>
              <a:gd name="adj" fmla="val 3670"/>
            </a:avLst>
          </a:prstGeom>
          <a:solidFill>
            <a:srgbClr val="FFF3E0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1"/>
          <p:cNvSpPr/>
          <p:nvPr/>
        </p:nvSpPr>
        <p:spPr>
          <a:xfrm>
            <a:off x="6355080" y="4087368"/>
            <a:ext cx="49377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8A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E08A2B"/>
                </a:solidFill>
                <a:latin typeface="Calibri"/>
                <a:ea typeface="Calibri"/>
                <a:cs typeface="Calibri"/>
                <a:sym typeface="Calibri"/>
              </a:rPr>
              <a:t>Threats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11"/>
          <p:cNvSpPr/>
          <p:nvPr/>
        </p:nvSpPr>
        <p:spPr>
          <a:xfrm>
            <a:off x="6400800" y="4507992"/>
            <a:ext cx="484632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Supermarket “local” formats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Online grocery delivery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Cost inflation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500"/>
              </a:spcBef>
              <a:spcAft>
                <a:spcPts val="0"/>
              </a:spcAft>
              <a:buClr>
                <a:srgbClr val="232323"/>
              </a:buClr>
              <a:buSzPts val="1250"/>
              <a:buFont typeface="Calibri"/>
              <a:buChar char="•"/>
            </a:pPr>
            <a:r>
              <a:rPr lang="en-US" sz="125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Shrinkage / theft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11"/>
          <p:cNvSpPr/>
          <p:nvPr/>
        </p:nvSpPr>
        <p:spPr>
          <a:xfrm>
            <a:off x="731520" y="6016752"/>
            <a:ext cx="10744200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Key risk: </a:t>
            </a:r>
            <a:r>
              <a:rPr lang="en-US" sz="12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supermarket convenience formats &amp; online delivery  →  </a:t>
            </a:r>
            <a:r>
              <a:rPr lang="en-US" sz="1200" b="1" i="0" u="none" strike="noStrike" cap="none">
                <a:solidFill>
                  <a:srgbClr val="2C5F2D"/>
                </a:solidFill>
                <a:latin typeface="Calibri"/>
                <a:ea typeface="Calibri"/>
                <a:cs typeface="Calibri"/>
                <a:sym typeface="Calibri"/>
              </a:rPr>
              <a:t>Mitigation: </a:t>
            </a:r>
            <a:r>
              <a:rPr lang="en-US" sz="12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loyalty scheme, community engagement &amp; competitive core pricing.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12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12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12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12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12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SECTION 8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12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Key Recommendations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12"/>
          <p:cNvSpPr/>
          <p:nvPr/>
        </p:nvSpPr>
        <p:spPr>
          <a:xfrm>
            <a:off x="731520" y="1828800"/>
            <a:ext cx="5760720" cy="987552"/>
          </a:xfrm>
          <a:prstGeom prst="roundRect">
            <a:avLst>
              <a:gd name="adj" fmla="val 6481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12"/>
          <p:cNvSpPr/>
          <p:nvPr/>
        </p:nvSpPr>
        <p:spPr>
          <a:xfrm>
            <a:off x="914400" y="2093976"/>
            <a:ext cx="457200" cy="45720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12"/>
          <p:cNvSpPr/>
          <p:nvPr/>
        </p:nvSpPr>
        <p:spPr>
          <a:xfrm>
            <a:off x="914400" y="2093976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12"/>
          <p:cNvSpPr/>
          <p:nvPr/>
        </p:nvSpPr>
        <p:spPr>
          <a:xfrm>
            <a:off x="1508760" y="1956816"/>
            <a:ext cx="48463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50"/>
              <a:buFont typeface="Calibri"/>
              <a:buNone/>
            </a:pPr>
            <a:r>
              <a:rPr lang="en-US" sz="155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Launch a digital loyalty programme</a:t>
            </a:r>
            <a:endParaRPr sz="15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12"/>
          <p:cNvSpPr/>
          <p:nvPr/>
        </p:nvSpPr>
        <p:spPr>
          <a:xfrm>
            <a:off x="1508760" y="2331720"/>
            <a:ext cx="484632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Drive repeat visits &amp; 500 members in Year 1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2"/>
          <p:cNvSpPr/>
          <p:nvPr/>
        </p:nvSpPr>
        <p:spPr>
          <a:xfrm>
            <a:off x="731520" y="2944368"/>
            <a:ext cx="5760720" cy="987552"/>
          </a:xfrm>
          <a:prstGeom prst="roundRect">
            <a:avLst>
              <a:gd name="adj" fmla="val 6481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12"/>
          <p:cNvSpPr/>
          <p:nvPr/>
        </p:nvSpPr>
        <p:spPr>
          <a:xfrm>
            <a:off x="914400" y="3209544"/>
            <a:ext cx="457200" cy="45720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12"/>
          <p:cNvSpPr/>
          <p:nvPr/>
        </p:nvSpPr>
        <p:spPr>
          <a:xfrm>
            <a:off x="914400" y="3209544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12"/>
          <p:cNvSpPr/>
          <p:nvPr/>
        </p:nvSpPr>
        <p:spPr>
          <a:xfrm>
            <a:off x="1508760" y="3072384"/>
            <a:ext cx="48463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50"/>
              <a:buFont typeface="Calibri"/>
              <a:buNone/>
            </a:pPr>
            <a:r>
              <a:rPr lang="en-US" sz="155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Grow social media presence</a:t>
            </a:r>
            <a:endParaRPr sz="15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2"/>
          <p:cNvSpPr/>
          <p:nvPr/>
        </p:nvSpPr>
        <p:spPr>
          <a:xfrm>
            <a:off x="1508760" y="3447288"/>
            <a:ext cx="484632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Low-cost community marketing &amp; reach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12"/>
          <p:cNvSpPr/>
          <p:nvPr/>
        </p:nvSpPr>
        <p:spPr>
          <a:xfrm>
            <a:off x="731520" y="4059936"/>
            <a:ext cx="5760720" cy="987552"/>
          </a:xfrm>
          <a:prstGeom prst="roundRect">
            <a:avLst>
              <a:gd name="adj" fmla="val 6481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12"/>
          <p:cNvSpPr/>
          <p:nvPr/>
        </p:nvSpPr>
        <p:spPr>
          <a:xfrm>
            <a:off x="914400" y="4325112"/>
            <a:ext cx="457200" cy="457200"/>
          </a:xfrm>
          <a:prstGeom prst="ellipse">
            <a:avLst/>
          </a:prstGeom>
          <a:solidFill>
            <a:srgbClr val="97BC6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12"/>
          <p:cNvSpPr/>
          <p:nvPr/>
        </p:nvSpPr>
        <p:spPr>
          <a:xfrm>
            <a:off x="914400" y="4325112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12"/>
          <p:cNvSpPr/>
          <p:nvPr/>
        </p:nvSpPr>
        <p:spPr>
          <a:xfrm>
            <a:off x="1508760" y="4187952"/>
            <a:ext cx="48463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50"/>
              <a:buFont typeface="Calibri"/>
              <a:buNone/>
            </a:pPr>
            <a:r>
              <a:rPr lang="en-US" sz="155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Partner with local suppliers</a:t>
            </a:r>
            <a:endParaRPr sz="15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12"/>
          <p:cNvSpPr/>
          <p:nvPr/>
        </p:nvSpPr>
        <p:spPr>
          <a:xfrm>
            <a:off x="1508760" y="4562856"/>
            <a:ext cx="484632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Reinforce the fresh &amp; local positioning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12"/>
          <p:cNvSpPr/>
          <p:nvPr/>
        </p:nvSpPr>
        <p:spPr>
          <a:xfrm>
            <a:off x="731520" y="5175504"/>
            <a:ext cx="5760720" cy="987552"/>
          </a:xfrm>
          <a:prstGeom prst="roundRect">
            <a:avLst>
              <a:gd name="adj" fmla="val 6481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12"/>
          <p:cNvSpPr/>
          <p:nvPr/>
        </p:nvSpPr>
        <p:spPr>
          <a:xfrm>
            <a:off x="914400" y="5440680"/>
            <a:ext cx="457200" cy="457200"/>
          </a:xfrm>
          <a:prstGeom prst="ellipse">
            <a:avLst/>
          </a:prstGeom>
          <a:solidFill>
            <a:srgbClr val="E08A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0" name="Google Shape;320;p12"/>
          <p:cNvSpPr/>
          <p:nvPr/>
        </p:nvSpPr>
        <p:spPr>
          <a:xfrm>
            <a:off x="914400" y="544068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4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12"/>
          <p:cNvSpPr/>
          <p:nvPr/>
        </p:nvSpPr>
        <p:spPr>
          <a:xfrm>
            <a:off x="1508760" y="5303520"/>
            <a:ext cx="48463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550"/>
              <a:buFont typeface="Calibri"/>
              <a:buNone/>
            </a:pPr>
            <a:r>
              <a:rPr lang="en-US" sz="155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Introduce home delivery in Year 2</a:t>
            </a:r>
            <a:endParaRPr sz="15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12"/>
          <p:cNvSpPr/>
          <p:nvPr/>
        </p:nvSpPr>
        <p:spPr>
          <a:xfrm>
            <a:off x="1508760" y="5678424"/>
            <a:ext cx="484632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250"/>
              <a:buFont typeface="Calibri"/>
              <a:buNone/>
            </a:pPr>
            <a:r>
              <a:rPr lang="en-US" sz="125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Defend against online grocery competition</a:t>
            </a:r>
            <a:endParaRPr sz="12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23" name="Google Shape;323;p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73550" y="2093976"/>
            <a:ext cx="4896799" cy="36725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3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3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p13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13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13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PART B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3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Reflection — Gibbs' Cycle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13"/>
          <p:cNvSpPr/>
          <p:nvPr/>
        </p:nvSpPr>
        <p:spPr>
          <a:xfrm>
            <a:off x="731520" y="1783080"/>
            <a:ext cx="3520440" cy="4114800"/>
          </a:xfrm>
          <a:prstGeom prst="roundRect">
            <a:avLst>
              <a:gd name="adj" fmla="val 259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13"/>
          <p:cNvSpPr/>
          <p:nvPr/>
        </p:nvSpPr>
        <p:spPr>
          <a:xfrm>
            <a:off x="960120" y="2011680"/>
            <a:ext cx="548640" cy="548640"/>
          </a:xfrm>
          <a:prstGeom prst="ellipse">
            <a:avLst/>
          </a:prstGeom>
          <a:solidFill>
            <a:srgbClr val="2C5F2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6" name="Google Shape;336;p13"/>
          <p:cNvSpPr/>
          <p:nvPr/>
        </p:nvSpPr>
        <p:spPr>
          <a:xfrm>
            <a:off x="960120" y="2697480"/>
            <a:ext cx="31089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What I Learned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3"/>
          <p:cNvSpPr/>
          <p:nvPr/>
        </p:nvSpPr>
        <p:spPr>
          <a:xfrm>
            <a:off x="1005840" y="3429000"/>
            <a:ext cx="3017520" cy="2331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Business planning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Market analysis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Financial forecasting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Applying STP, 7Ps &amp; SWOT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13"/>
          <p:cNvSpPr/>
          <p:nvPr/>
        </p:nvSpPr>
        <p:spPr>
          <a:xfrm>
            <a:off x="4343400" y="1783080"/>
            <a:ext cx="3520440" cy="4114800"/>
          </a:xfrm>
          <a:prstGeom prst="roundRect">
            <a:avLst>
              <a:gd name="adj" fmla="val 259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13"/>
          <p:cNvSpPr/>
          <p:nvPr/>
        </p:nvSpPr>
        <p:spPr>
          <a:xfrm>
            <a:off x="4572000" y="2011680"/>
            <a:ext cx="548640" cy="548640"/>
          </a:xfrm>
          <a:prstGeom prst="ellipse">
            <a:avLst/>
          </a:prstGeom>
          <a:solidFill>
            <a:srgbClr val="E08A2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0" name="Google Shape;340;p13"/>
          <p:cNvSpPr/>
          <p:nvPr/>
        </p:nvSpPr>
        <p:spPr>
          <a:xfrm>
            <a:off x="4572000" y="2697480"/>
            <a:ext cx="31089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Challenges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3"/>
          <p:cNvSpPr/>
          <p:nvPr/>
        </p:nvSpPr>
        <p:spPr>
          <a:xfrm>
            <a:off x="4617720" y="3429000"/>
            <a:ext cx="3017520" cy="2331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Realistic revenue forecasting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Cost estimation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Small survey sample (n=60)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Pricing vs thin margins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13"/>
          <p:cNvSpPr/>
          <p:nvPr/>
        </p:nvSpPr>
        <p:spPr>
          <a:xfrm>
            <a:off x="7955280" y="1783080"/>
            <a:ext cx="3520440" cy="4114800"/>
          </a:xfrm>
          <a:prstGeom prst="roundRect">
            <a:avLst>
              <a:gd name="adj" fmla="val 2597"/>
            </a:avLst>
          </a:prstGeom>
          <a:solidFill>
            <a:srgbClr val="F7FAF4"/>
          </a:solidFill>
          <a:ln w="12700" cap="flat" cmpd="sng">
            <a:solidFill>
              <a:srgbClr val="D6E5CB"/>
            </a:solidFill>
            <a:prstDash val="solid"/>
            <a:round/>
            <a:headEnd type="none" w="sm" len="sm"/>
            <a:tailEnd type="none" w="sm" len="sm"/>
          </a:ln>
          <a:effectLst>
            <a:outerShdw blurRad="88900" dist="38100" dir="5400000" algn="bl" rotWithShape="0">
              <a:srgbClr val="1E4D2B">
                <a:alpha val="1215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3" name="Google Shape;343;p13"/>
          <p:cNvSpPr/>
          <p:nvPr/>
        </p:nvSpPr>
        <p:spPr>
          <a:xfrm>
            <a:off x="8183880" y="2011680"/>
            <a:ext cx="548640" cy="548640"/>
          </a:xfrm>
          <a:prstGeom prst="ellipse">
            <a:avLst/>
          </a:prstGeom>
          <a:solidFill>
            <a:srgbClr val="4A7C4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13"/>
          <p:cNvSpPr/>
          <p:nvPr/>
        </p:nvSpPr>
        <p:spPr>
          <a:xfrm>
            <a:off x="8183880" y="2697480"/>
            <a:ext cx="31089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1600"/>
              <a:buFont typeface="Calibri"/>
              <a:buNone/>
            </a:pPr>
            <a:r>
              <a:rPr lang="en-US" sz="1600" b="1" i="0" u="none" strike="noStrike" cap="none">
                <a:solidFill>
                  <a:srgbClr val="1E4D2B"/>
                </a:solidFill>
                <a:latin typeface="Calibri"/>
                <a:ea typeface="Calibri"/>
                <a:cs typeface="Calibri"/>
                <a:sym typeface="Calibri"/>
              </a:rPr>
              <a:t>Future Application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3"/>
          <p:cNvSpPr/>
          <p:nvPr/>
        </p:nvSpPr>
        <p:spPr>
          <a:xfrm>
            <a:off x="8229600" y="3429000"/>
            <a:ext cx="3017520" cy="2331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Entrepreneurial decision-making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Strategic management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Evidence-based planning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800"/>
              </a:spcBef>
              <a:spcAft>
                <a:spcPts val="0"/>
              </a:spcAft>
              <a:buClr>
                <a:srgbClr val="232323"/>
              </a:buClr>
              <a:buSzPts val="1300"/>
              <a:buFont typeface="Calibri"/>
              <a:buChar char="•"/>
            </a:pPr>
            <a:r>
              <a:rPr lang="en-US" sz="1300" b="0" i="0" u="none" strike="noStrike" cap="none">
                <a:solidFill>
                  <a:srgbClr val="232323"/>
                </a:solidFill>
                <a:latin typeface="Calibri"/>
                <a:ea typeface="Calibri"/>
                <a:cs typeface="Calibri"/>
                <a:sym typeface="Calibri"/>
              </a:rPr>
              <a:t>Budgeting &amp; appraisal skills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14"/>
          <p:cNvSpPr/>
          <p:nvPr/>
        </p:nvSpPr>
        <p:spPr>
          <a:xfrm>
            <a:off x="164592" y="164592"/>
            <a:ext cx="11862511" cy="6528816"/>
          </a:xfrm>
          <a:prstGeom prst="rect">
            <a:avLst/>
          </a:prstGeom>
          <a:noFill/>
          <a:ln w="22225" cap="flat" cmpd="sng">
            <a:solidFill>
              <a:srgbClr val="1E4D2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14"/>
          <p:cNvSpPr/>
          <p:nvPr/>
        </p:nvSpPr>
        <p:spPr>
          <a:xfrm>
            <a:off x="246888" y="246888"/>
            <a:ext cx="11697919" cy="6364224"/>
          </a:xfrm>
          <a:prstGeom prst="rect">
            <a:avLst/>
          </a:prstGeom>
          <a:noFill/>
          <a:ln w="9525" cap="flat" cmpd="sng">
            <a:solidFill>
              <a:srgbClr val="97BC6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14"/>
          <p:cNvSpPr/>
          <p:nvPr/>
        </p:nvSpPr>
        <p:spPr>
          <a:xfrm>
            <a:off x="11323015" y="6291072"/>
            <a:ext cx="5486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A6B57"/>
              </a:buClr>
              <a:buSzPts val="1000"/>
              <a:buFont typeface="Calibri"/>
              <a:buNone/>
            </a:pPr>
            <a:r>
              <a:rPr lang="en-US" sz="1000" b="0" i="0" u="none" strike="noStrike" cap="none">
                <a:solidFill>
                  <a:srgbClr val="5A6B57"/>
                </a:solidFill>
                <a:latin typeface="Calibri"/>
                <a:ea typeface="Calibri"/>
                <a:cs typeface="Calibri"/>
                <a:sym typeface="Calibri"/>
              </a:rPr>
              <a:t>14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4" name="Google Shape;354;p14"/>
          <p:cNvSpPr/>
          <p:nvPr/>
        </p:nvSpPr>
        <p:spPr>
          <a:xfrm>
            <a:off x="640080" y="475488"/>
            <a:ext cx="10058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97BC62"/>
              </a:buClr>
              <a:buSzPts val="1200"/>
              <a:buFont typeface="Calibri"/>
              <a:buNone/>
            </a:pPr>
            <a:r>
              <a:rPr lang="en-US" sz="1200" b="1" i="0" u="none" strike="noStrike" cap="none">
                <a:solidFill>
                  <a:srgbClr val="97BC62"/>
                </a:solidFill>
                <a:latin typeface="Calibri"/>
                <a:ea typeface="Calibri"/>
                <a:cs typeface="Calibri"/>
                <a:sym typeface="Calibri"/>
              </a:rPr>
              <a:t>PART B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5" name="Google Shape;355;p14"/>
          <p:cNvSpPr/>
          <p:nvPr/>
        </p:nvSpPr>
        <p:spPr>
          <a:xfrm>
            <a:off x="621792" y="749808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4D2B"/>
              </a:buClr>
              <a:buSzPts val="3000"/>
              <a:buFont typeface="Cambria"/>
              <a:buNone/>
            </a:pPr>
            <a:r>
              <a:rPr lang="en-US" sz="3000" b="1" i="0" u="none" strike="noStrike" cap="none">
                <a:solidFill>
                  <a:srgbClr val="1E4D2B"/>
                </a:solidFill>
                <a:latin typeface="Cambria"/>
                <a:ea typeface="Cambria"/>
                <a:cs typeface="Cambria"/>
                <a:sym typeface="Cambria"/>
              </a:rPr>
              <a:t>References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14"/>
          <p:cNvSpPr/>
          <p:nvPr/>
        </p:nvSpPr>
        <p:spPr>
          <a:xfrm>
            <a:off x="777240" y="1783080"/>
            <a:ext cx="1069848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Burns, P. (2022). </a:t>
            </a:r>
            <a:r>
              <a:rPr lang="en-US" sz="1200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Entrepreneurship and Small Business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[online] Bloomsbury. Available at: </a:t>
            </a:r>
            <a:r>
              <a:rPr lang="en-US" sz="1200" u="sng">
                <a:solidFill>
                  <a:srgbClr val="1155CC"/>
                </a:solidFill>
                <a:latin typeface="Calibri"/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https://www.bloomsbury.com/us/entrepreneurship-and-small-business-9781352012491/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Gibbs, G. (1988) Learning by Doing: A Guide to Teaching and Learning Methods. Oxford: Further Education Unit.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Mintel (2023). </a:t>
            </a:r>
            <a:r>
              <a:rPr lang="en-US" sz="1200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UK Convenience Stores Market Report 2021 | Mintel.com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[online] store.mintel.com. Available at: </a:t>
            </a:r>
            <a:r>
              <a:rPr lang="en-US" sz="1200" u="sng">
                <a:solidFill>
                  <a:srgbClr val="1155CC"/>
                </a:solidFill>
                <a:latin typeface="Calibri"/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https://store.mintel.com/report/uk-convenience-stores-market-report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ONS (2026). </a:t>
            </a:r>
            <a:r>
              <a:rPr lang="en-US" sz="1200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Retail sales, Great Britain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[online] Ons.gov.uk. Available at: </a:t>
            </a:r>
            <a:r>
              <a:rPr lang="en-US" sz="1200" u="sng">
                <a:solidFill>
                  <a:srgbClr val="1155CC"/>
                </a:solidFill>
                <a:latin typeface="Calibri"/>
                <a:ea typeface="Calibri"/>
                <a:cs typeface="Calibri"/>
                <a:sym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https://www.ons.gov.uk/businessindustryandtrade/retailindustry/bulletins/retailsales/december2025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Porter , M. (2008). </a:t>
            </a:r>
            <a:r>
              <a:rPr lang="en-US" sz="1200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Competitive advantage: Creating and sustaining superior performance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[online] Google Books. Available at: </a:t>
            </a:r>
            <a:r>
              <a:rPr lang="en-US" sz="1200" u="sng">
                <a:solidFill>
                  <a:srgbClr val="1155CC"/>
                </a:solidFill>
                <a:latin typeface="Calibri"/>
                <a:ea typeface="Calibri"/>
                <a:cs typeface="Calibri"/>
                <a:sym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https://books.google.com/books?hl=en&amp;lr=&amp;id=7UqQXsQ_dj4C&amp;oi=fnd&amp;pg=PT2&amp;dq=Porter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    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Statista (2025). </a:t>
            </a:r>
            <a:r>
              <a:rPr lang="en-US" sz="1200" i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Topic: Convenience stores in the United Kingdom (UK)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[online] Statista. Available at: </a:t>
            </a:r>
            <a:r>
              <a:rPr lang="en-US" sz="1200" u="sng">
                <a:solidFill>
                  <a:srgbClr val="1155CC"/>
                </a:solidFill>
                <a:latin typeface="Calibri"/>
                <a:ea typeface="Calibri"/>
                <a:cs typeface="Calibri"/>
                <a:sym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https://www.statista.com/topics/9698/convenience-stores-in-the-united-kingdom-uk/?srsltid=AfmBOorcKVeL6xbIcbf2i56CEJX9XOm3HvPrfB9E_8TxHsGfxJvj4sDp</a:t>
            </a: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[Accessed 10 Jun. 2026].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14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FreshMart Corner Shop</dc:creator>
  <cp:lastModifiedBy>miankhalil202022@gmail.com</cp:lastModifiedBy>
  <cp:revision>1</cp:revision>
  <dcterms:created xsi:type="dcterms:W3CDTF">2026-06-10T19:59:45Z</dcterms:created>
  <dcterms:modified xsi:type="dcterms:W3CDTF">2026-06-16T23:50:41Z</dcterms:modified>
</cp:coreProperties>
</file>