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19"/>
  </p:notesMasterIdLst>
  <p:sldIdLst>
    <p:sldId id="256" r:id="rId2"/>
    <p:sldId id="325" r:id="rId3"/>
    <p:sldId id="337" r:id="rId4"/>
    <p:sldId id="338" r:id="rId5"/>
    <p:sldId id="345" r:id="rId6"/>
    <p:sldId id="347" r:id="rId7"/>
    <p:sldId id="348" r:id="rId8"/>
    <p:sldId id="349" r:id="rId9"/>
    <p:sldId id="341" r:id="rId10"/>
    <p:sldId id="346" r:id="rId11"/>
    <p:sldId id="340" r:id="rId12"/>
    <p:sldId id="350" r:id="rId13"/>
    <p:sldId id="352" r:id="rId14"/>
    <p:sldId id="353" r:id="rId15"/>
    <p:sldId id="354" r:id="rId16"/>
    <p:sldId id="351" r:id="rId17"/>
    <p:sldId id="272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724" autoAdjust="0"/>
    <p:restoredTop sz="94660"/>
  </p:normalViewPr>
  <p:slideViewPr>
    <p:cSldViewPr>
      <p:cViewPr varScale="1">
        <p:scale>
          <a:sx n="61" d="100"/>
          <a:sy n="61" d="100"/>
        </p:scale>
        <p:origin x="624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1824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3/9/2020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394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/>
              <a:t>Click to edit Master text styles</a:t>
            </a:r>
          </a:p>
          <a:p>
            <a:pPr lvl="1" eaLnBrk="1" latinLnBrk="0" hangingPunct="1"/>
            <a:r>
              <a:rPr kumimoji="0" lang="en-US" dirty="0"/>
              <a:t>Second level</a:t>
            </a:r>
          </a:p>
          <a:p>
            <a:pPr lvl="2" eaLnBrk="1" latinLnBrk="0" hangingPunct="1"/>
            <a:r>
              <a:rPr kumimoji="0" lang="en-US" dirty="0"/>
              <a:t>Third level</a:t>
            </a:r>
          </a:p>
          <a:p>
            <a:pPr lvl="3" eaLnBrk="1" latinLnBrk="0" hangingPunct="1"/>
            <a:r>
              <a:rPr kumimoji="0" lang="en-US" dirty="0"/>
              <a:t>Fourth level</a:t>
            </a:r>
          </a:p>
          <a:p>
            <a:pPr lvl="4" eaLnBrk="1" latinLnBrk="0" hangingPunct="1"/>
            <a:r>
              <a:rPr kumimoji="0" lang="en-US" dirty="0"/>
              <a:t>Fifth level</a:t>
            </a: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mj.com/content/347/bmj.f7198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Analysis III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5987008" cy="1752600"/>
          </a:xfrm>
        </p:spPr>
        <p:txBody>
          <a:bodyPr>
            <a:normAutofit/>
          </a:bodyPr>
          <a:lstStyle/>
          <a:p>
            <a:r>
              <a:rPr lang="en-GB" dirty="0"/>
              <a:t>ACCA5021 Statistical Programming</a:t>
            </a:r>
          </a:p>
          <a:p>
            <a:endParaRPr lang="en-GB" dirty="0"/>
          </a:p>
          <a:p>
            <a:r>
              <a:rPr lang="en-GB" sz="2000" dirty="0"/>
              <a:t>Dr </a:t>
            </a:r>
            <a:r>
              <a:rPr lang="en-GB" sz="2000" dirty="0" err="1"/>
              <a:t>Nik</a:t>
            </a:r>
            <a:r>
              <a:rPr lang="en-GB" sz="2000" dirty="0"/>
              <a:t>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Case Study Problem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As our case study for statistical analysis in R we will recreate the analyses of the seminal 2013 paper by </a:t>
            </a:r>
            <a:r>
              <a:rPr lang="en-GB" dirty="0" err="1" smtClean="0"/>
              <a:t>Gajendradkar</a:t>
            </a:r>
            <a:r>
              <a:rPr lang="en-GB" dirty="0" smtClean="0"/>
              <a:t> </a:t>
            </a:r>
            <a:r>
              <a:rPr lang="en-GB" i="1" dirty="0" smtClean="0"/>
              <a:t>et al</a:t>
            </a:r>
            <a:r>
              <a:rPr lang="en-GB" dirty="0"/>
              <a:t>.</a:t>
            </a:r>
            <a:endParaRPr lang="en-GB" dirty="0" smtClean="0"/>
          </a:p>
          <a:p>
            <a:pPr lvl="1"/>
            <a:r>
              <a:rPr lang="en-GB" i="1" dirty="0" smtClean="0"/>
              <a:t>The survival time of chocolates on hospital wards: covert observational study</a:t>
            </a:r>
            <a:r>
              <a:rPr lang="en-GB" dirty="0" smtClean="0"/>
              <a:t> (</a:t>
            </a:r>
            <a:r>
              <a:rPr lang="en-GB" i="1" dirty="0"/>
              <a:t>BMJ</a:t>
            </a:r>
            <a:r>
              <a:rPr lang="en-GB" dirty="0"/>
              <a:t> </a:t>
            </a:r>
            <a:r>
              <a:rPr lang="en-GB" dirty="0" smtClean="0"/>
              <a:t>2013;347:f7198)</a:t>
            </a:r>
          </a:p>
          <a:p>
            <a:pPr lvl="1"/>
            <a:r>
              <a:rPr lang="en-GB" dirty="0">
                <a:hlinkClick r:id="rId2"/>
              </a:rPr>
              <a:t>https://www.bmj.com/content/347/bmj.f7198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Last session we completed our data cleaning</a:t>
            </a:r>
          </a:p>
          <a:p>
            <a:r>
              <a:rPr lang="en-GB" dirty="0" smtClean="0"/>
              <a:t>The file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17-Starter.R</a:t>
            </a:r>
            <a:r>
              <a:rPr lang="en-GB" dirty="0" smtClean="0"/>
              <a:t> contains a working version of the software developed in the previous session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7275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Current State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Last session we built the following functionality into our script:</a:t>
            </a:r>
          </a:p>
          <a:p>
            <a:pPr lvl="1"/>
            <a:r>
              <a:rPr lang="en-GB" dirty="0" smtClean="0"/>
              <a:t>Read in the .csv data file</a:t>
            </a:r>
          </a:p>
          <a:p>
            <a:pPr lvl="1"/>
            <a:r>
              <a:rPr lang="en-GB" dirty="0" smtClean="0"/>
              <a:t>Replace coded data in the data frame with understandable strings</a:t>
            </a:r>
          </a:p>
          <a:p>
            <a:pPr lvl="1"/>
            <a:r>
              <a:rPr lang="en-GB" dirty="0" smtClean="0"/>
              <a:t>Recoded time data fields</a:t>
            </a:r>
          </a:p>
          <a:p>
            <a:pPr lvl="1"/>
            <a:r>
              <a:rPr lang="en-GB" dirty="0" smtClean="0"/>
              <a:t>Calculated extra useful fields</a:t>
            </a:r>
            <a:endParaRPr lang="en-GB" dirty="0"/>
          </a:p>
          <a:p>
            <a:r>
              <a:rPr lang="en-GB" dirty="0" smtClean="0"/>
              <a:t>This completes the </a:t>
            </a:r>
            <a:r>
              <a:rPr lang="en-GB" i="1" dirty="0" smtClean="0"/>
              <a:t>primary pre-processing</a:t>
            </a:r>
            <a:r>
              <a:rPr lang="en-GB" dirty="0" smtClean="0"/>
              <a:t> of the data</a:t>
            </a:r>
          </a:p>
          <a:p>
            <a:endParaRPr lang="en-GB" dirty="0"/>
          </a:p>
          <a:p>
            <a:r>
              <a:rPr lang="en-GB" dirty="0" smtClean="0"/>
              <a:t>In this session we will generate overall and aggregate descriptive statistics for the data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0517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Descriptive Statistics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The main descriptive statistics that we would normally want to generate are</a:t>
            </a:r>
          </a:p>
          <a:p>
            <a:pPr lvl="1"/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Mean</a:t>
            </a:r>
          </a:p>
          <a:p>
            <a:pPr lvl="1"/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Median</a:t>
            </a:r>
          </a:p>
          <a:p>
            <a:pPr lvl="1"/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Mode</a:t>
            </a:r>
          </a:p>
          <a:p>
            <a:pPr lvl="1"/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Max</a:t>
            </a:r>
          </a:p>
          <a:p>
            <a:pPr lvl="1"/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Min</a:t>
            </a:r>
          </a:p>
          <a:p>
            <a:pPr lvl="1"/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Count</a:t>
            </a:r>
          </a:p>
          <a:p>
            <a:pPr lvl="1"/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Range</a:t>
            </a:r>
          </a:p>
          <a:p>
            <a:pPr lvl="1"/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Standard deviation</a:t>
            </a:r>
            <a:endParaRPr lang="en-GB" sz="2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Percentiles/Quartiles</a:t>
            </a:r>
          </a:p>
          <a:p>
            <a:pPr lvl="1"/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Interquartile range</a:t>
            </a:r>
          </a:p>
          <a:p>
            <a:pPr lvl="1"/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Skewness</a:t>
            </a:r>
          </a:p>
          <a:p>
            <a:pPr lvl="1"/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Kurtosis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Most of these are available in R, although some are not in the vanilla install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1404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Descriptive Statistics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The most basic of these have simple functions that we have already seen</a:t>
            </a:r>
          </a:p>
          <a:p>
            <a:pPr lvl="1"/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Mean – mean(x, …)</a:t>
            </a:r>
          </a:p>
          <a:p>
            <a:pPr lvl="1"/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Median – median(x, …)</a:t>
            </a:r>
          </a:p>
          <a:p>
            <a:pPr lvl="1"/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Max – max(x, …)</a:t>
            </a:r>
          </a:p>
          <a:p>
            <a:pPr lvl="1"/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Min – min(x, …)</a:t>
            </a:r>
          </a:p>
          <a:p>
            <a:pPr lvl="1"/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Range – range(x, 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…)</a:t>
            </a:r>
          </a:p>
          <a:p>
            <a:pPr lvl="1"/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Standard Deviation –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sd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(x, …)</a:t>
            </a:r>
            <a:endParaRPr lang="en-GB" sz="2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Count – number(x)</a:t>
            </a:r>
          </a:p>
          <a:p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cs typeface="Arial" panose="020B0604020202020204" pitchFamily="34" charset="0"/>
              </a:rPr>
              <a:t>All of these return numerical vectors, although the vector generated by 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range() </a:t>
            </a:r>
            <a:r>
              <a:rPr lang="en-GB" dirty="0" smtClean="0">
                <a:cs typeface="Arial" panose="020B0604020202020204" pitchFamily="34" charset="0"/>
              </a:rPr>
              <a:t>contains two elements, not one</a:t>
            </a:r>
          </a:p>
          <a:p>
            <a:r>
              <a:rPr lang="en-GB" dirty="0" smtClean="0">
                <a:cs typeface="Arial" panose="020B0604020202020204" pitchFamily="34" charset="0"/>
              </a:rPr>
              <a:t>These functions (apart from 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count()</a:t>
            </a:r>
            <a:r>
              <a:rPr lang="en-GB" dirty="0" smtClean="0">
                <a:cs typeface="Arial" panose="020B0604020202020204" pitchFamily="34" charset="0"/>
              </a:rPr>
              <a:t>) do not handle 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GB" dirty="0" smtClean="0">
                <a:cs typeface="Arial" panose="020B0604020202020204" pitchFamily="34" charset="0"/>
              </a:rPr>
              <a:t> elements well, so </a:t>
            </a:r>
            <a:r>
              <a:rPr lang="en-GB" dirty="0" smtClean="0">
                <a:cs typeface="Arial" panose="020B0604020202020204" pitchFamily="34" charset="0"/>
              </a:rPr>
              <a:t>include 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na.rm=TRUE</a:t>
            </a:r>
            <a:endParaRPr lang="en-GB" dirty="0" smtClean="0"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614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Descriptive Statistics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‘Mode’ is a protected term in R, as it is used where other programming languages use ‘type’ or ‘datatype’</a:t>
            </a:r>
          </a:p>
          <a:p>
            <a:r>
              <a:rPr lang="en-GB" dirty="0" smtClean="0"/>
              <a:t>To calculate the statistical mode, we need to write a function for it</a:t>
            </a:r>
          </a:p>
          <a:p>
            <a:pPr marL="402336" lvl="1" indent="0">
              <a:buNone/>
            </a:pPr>
            <a:endParaRPr lang="en-GB" dirty="0" smtClean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2336" lvl="1" indent="0">
              <a:buNone/>
            </a:pP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calcMode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&lt;-function(v)</a:t>
            </a:r>
          </a:p>
          <a:p>
            <a:pPr marL="402336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{</a:t>
            </a:r>
          </a:p>
          <a:p>
            <a:pPr marL="402336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uniqVals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&lt;-unique(v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Get all unique values</a:t>
            </a:r>
          </a:p>
          <a:p>
            <a:pPr marL="402336" lvl="1" indent="0">
              <a:buNone/>
            </a:pPr>
            <a:r>
              <a:rPr lang="en-GB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# Get index of most common value</a:t>
            </a:r>
            <a:endParaRPr lang="en-GB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2336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modalVals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which.max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uniqVals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2336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return(v[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modalVals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]) 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Return most common value</a:t>
            </a:r>
            <a:endParaRPr lang="en-GB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2336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}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88445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Descriptive Statistics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686800" cy="5593808"/>
          </a:xfrm>
        </p:spPr>
        <p:txBody>
          <a:bodyPr/>
          <a:lstStyle/>
          <a:p>
            <a:r>
              <a:rPr lang="en-GB" dirty="0" smtClean="0"/>
              <a:t>Percentiles and quartiles are calculated using the 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quantile() </a:t>
            </a:r>
            <a:r>
              <a:rPr lang="en-GB" dirty="0" smtClean="0"/>
              <a:t>function</a:t>
            </a:r>
          </a:p>
          <a:p>
            <a:r>
              <a:rPr lang="en-GB" dirty="0" smtClean="0"/>
              <a:t>Called on its own, 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quantile(x) </a:t>
            </a:r>
            <a:r>
              <a:rPr lang="en-GB" dirty="0" smtClean="0"/>
              <a:t>returns a length-5 vector of numbers showing the 0</a:t>
            </a:r>
            <a:r>
              <a:rPr lang="en-GB" baseline="30000" dirty="0" smtClean="0"/>
              <a:t>th</a:t>
            </a:r>
            <a:r>
              <a:rPr lang="en-GB" dirty="0" smtClean="0"/>
              <a:t>, 1</a:t>
            </a:r>
            <a:r>
              <a:rPr lang="en-GB" baseline="30000" dirty="0" smtClean="0"/>
              <a:t>st</a:t>
            </a:r>
            <a:r>
              <a:rPr lang="en-GB" dirty="0" smtClean="0"/>
              <a:t>, 2</a:t>
            </a:r>
            <a:r>
              <a:rPr lang="en-GB" baseline="30000" dirty="0" smtClean="0"/>
              <a:t>nd</a:t>
            </a:r>
            <a:r>
              <a:rPr lang="en-GB" dirty="0" smtClean="0"/>
              <a:t>, 3</a:t>
            </a:r>
            <a:r>
              <a:rPr lang="en-GB" baseline="30000" dirty="0" smtClean="0"/>
              <a:t>rd</a:t>
            </a:r>
            <a:r>
              <a:rPr lang="en-GB" dirty="0" smtClean="0"/>
              <a:t>, and 4</a:t>
            </a:r>
            <a:r>
              <a:rPr lang="en-GB" baseline="30000" dirty="0" smtClean="0"/>
              <a:t>th</a:t>
            </a:r>
            <a:r>
              <a:rPr lang="en-GB" dirty="0" smtClean="0"/>
              <a:t> quartiles</a:t>
            </a:r>
          </a:p>
          <a:p>
            <a:pPr lvl="1"/>
            <a:r>
              <a:rPr lang="en-GB" dirty="0" smtClean="0"/>
              <a:t>To calculate the interquartile range we therefore subtract the 1</a:t>
            </a:r>
            <a:r>
              <a:rPr lang="en-GB" baseline="30000" dirty="0" smtClean="0"/>
              <a:t>st</a:t>
            </a:r>
            <a:r>
              <a:rPr lang="en-GB" dirty="0" smtClean="0"/>
              <a:t> from the 3</a:t>
            </a:r>
            <a:r>
              <a:rPr lang="en-GB" baseline="30000" dirty="0" smtClean="0"/>
              <a:t>rd</a:t>
            </a:r>
            <a:endParaRPr lang="en-GB" dirty="0" smtClean="0"/>
          </a:p>
          <a:p>
            <a:pPr marL="402336" lvl="1" indent="0">
              <a:buNone/>
            </a:pPr>
            <a:endParaRPr lang="en-GB" sz="2200" dirty="0" smtClean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2336" lvl="1" indent="0">
              <a:buNone/>
            </a:pPr>
            <a:r>
              <a:rPr lang="en-GB" sz="22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Calculate the quartile values</a:t>
            </a:r>
            <a:endParaRPr lang="en-GB" sz="2200" dirty="0"/>
          </a:p>
          <a:p>
            <a:pPr marL="402336" lvl="1" indent="0">
              <a:buNone/>
            </a:pPr>
            <a:r>
              <a:rPr lang="en-GB" sz="22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qChoc</a:t>
            </a:r>
            <a:r>
              <a:rPr lang="en-GB" sz="22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&lt;-quantile(</a:t>
            </a:r>
            <a:r>
              <a:rPr lang="en-GB" sz="22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chocolateData$survivalTime</a:t>
            </a:r>
            <a:r>
              <a:rPr lang="en-GB" sz="22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na.rm=TRUE)</a:t>
            </a:r>
          </a:p>
          <a:p>
            <a:pPr marL="402336" lvl="1" indent="0">
              <a:buNone/>
            </a:pPr>
            <a:endParaRPr lang="en-GB" sz="2200" dirty="0" smtClean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2336" lvl="1" indent="0">
              <a:buNone/>
            </a:pPr>
            <a:r>
              <a:rPr lang="en-GB" sz="22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Calculate the interquartile range from the quartile values</a:t>
            </a:r>
            <a:endParaRPr lang="en-GB" sz="22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2336" lvl="1" indent="0">
              <a:buNone/>
            </a:pPr>
            <a:r>
              <a:rPr lang="en-GB" sz="22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IQRange</a:t>
            </a:r>
            <a:r>
              <a:rPr lang="en-GB" sz="22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</a:t>
            </a:r>
            <a:r>
              <a:rPr lang="en-GB" sz="22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as.numeric</a:t>
            </a:r>
            <a:r>
              <a:rPr lang="en-GB" sz="22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2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qChoc</a:t>
            </a:r>
            <a:r>
              <a:rPr lang="en-GB" sz="22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[4]-</a:t>
            </a:r>
            <a:r>
              <a:rPr lang="en-GB" sz="22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qChoc</a:t>
            </a:r>
            <a:r>
              <a:rPr lang="en-GB" sz="22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[2])</a:t>
            </a:r>
            <a:endParaRPr lang="en-GB" sz="22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49387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Descriptive Statistics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686800" cy="5593808"/>
          </a:xfrm>
        </p:spPr>
        <p:txBody>
          <a:bodyPr/>
          <a:lstStyle/>
          <a:p>
            <a:r>
              <a:rPr lang="en-GB" dirty="0" smtClean="0"/>
              <a:t>When called with a vector of decimals, 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quantile(</a:t>
            </a:r>
            <a:r>
              <a:rPr lang="en-GB" sz="2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x,v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dirty="0" smtClean="0"/>
              <a:t>returns a vector of the percentile values for those decimals</a:t>
            </a:r>
          </a:p>
          <a:p>
            <a:r>
              <a:rPr lang="en-GB" dirty="0" smtClean="0"/>
              <a:t>To calculate the 10</a:t>
            </a:r>
            <a:r>
              <a:rPr lang="en-GB" baseline="30000" dirty="0" smtClean="0"/>
              <a:t>th</a:t>
            </a:r>
            <a:r>
              <a:rPr lang="en-GB" dirty="0" smtClean="0"/>
              <a:t> and 90</a:t>
            </a:r>
            <a:r>
              <a:rPr lang="en-GB" baseline="30000" dirty="0" smtClean="0"/>
              <a:t>th</a:t>
            </a:r>
            <a:r>
              <a:rPr lang="en-GB" dirty="0" smtClean="0"/>
              <a:t> percentile, the vector would contain the values 0.1 and 0.9</a:t>
            </a:r>
          </a:p>
          <a:p>
            <a:pPr marL="402336" lvl="1" indent="0">
              <a:buNone/>
            </a:pPr>
            <a:endParaRPr lang="en-GB" sz="2200" dirty="0" smtClean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2336" lvl="1" indent="0">
              <a:buNone/>
            </a:pPr>
            <a:r>
              <a:rPr lang="en-GB" sz="22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Calculate the 10</a:t>
            </a:r>
            <a:r>
              <a:rPr lang="en-GB" sz="2200" baseline="300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2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90</a:t>
            </a:r>
            <a:r>
              <a:rPr lang="en-GB" sz="2200" baseline="300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2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percentiles</a:t>
            </a:r>
            <a:endParaRPr lang="en-GB" sz="2200" dirty="0"/>
          </a:p>
          <a:p>
            <a:pPr marL="402336" lvl="1" indent="0">
              <a:buNone/>
            </a:pPr>
            <a:r>
              <a:rPr lang="en-GB" sz="22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qChoc</a:t>
            </a:r>
            <a:r>
              <a:rPr lang="en-GB" sz="22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&lt;-quantile(</a:t>
            </a:r>
            <a:r>
              <a:rPr lang="en-GB" sz="22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chocolateData$survivalTime</a:t>
            </a:r>
            <a:r>
              <a:rPr lang="en-GB" sz="22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</a:p>
          <a:p>
            <a:pPr marL="402336" lvl="1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2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c(0.1,0.9),</a:t>
            </a:r>
          </a:p>
          <a:p>
            <a:pPr marL="402336" lvl="1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2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na.rm=TRUE)</a:t>
            </a:r>
          </a:p>
          <a:p>
            <a:pPr marL="402336" lvl="1" indent="0">
              <a:buNone/>
            </a:pPr>
            <a:endParaRPr lang="en-GB" sz="2200" dirty="0" smtClean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6827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Installing Packages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9380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Skewness and kurtosis do not exist in the vanilla installation of R, but must be imported using the </a:t>
            </a:r>
            <a:r>
              <a:rPr lang="en-GB" i="1" dirty="0" smtClean="0"/>
              <a:t>e1071</a:t>
            </a:r>
            <a:r>
              <a:rPr lang="en-GB" dirty="0" smtClean="0"/>
              <a:t> package</a:t>
            </a:r>
          </a:p>
          <a:p>
            <a:endParaRPr lang="en-GB" dirty="0" smtClean="0"/>
          </a:p>
          <a:p>
            <a:r>
              <a:rPr lang="en-GB" dirty="0" smtClean="0"/>
              <a:t>Packages are installed from the Install </a:t>
            </a:r>
            <a:r>
              <a:rPr lang="en-GB" dirty="0" smtClean="0"/>
              <a:t>control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Installing a package does not include it, it makes it available for inclusion in your code</a:t>
            </a:r>
          </a:p>
          <a:p>
            <a:r>
              <a:rPr lang="en-GB" dirty="0" smtClean="0"/>
              <a:t>New packages should be re-included at the start of every session by ticking the box in the “Packages” tab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7462" y="3284984"/>
            <a:ext cx="4029075" cy="638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21364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Installing Packages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93808"/>
          </a:xfrm>
        </p:spPr>
        <p:txBody>
          <a:bodyPr/>
          <a:lstStyle/>
          <a:p>
            <a:r>
              <a:rPr lang="en-GB" dirty="0" smtClean="0"/>
              <a:t>Type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e1071</a:t>
            </a:r>
            <a:r>
              <a:rPr lang="en-GB" dirty="0" smtClean="0"/>
              <a:t> into the ‘Packages’ box and click ‘Install’ to add the e1071 package to the available packages</a:t>
            </a:r>
          </a:p>
          <a:p>
            <a:r>
              <a:rPr lang="en-GB" dirty="0" smtClean="0"/>
              <a:t>Swap to the ‘Packages’ tab and tick the e1071 entry to access it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1975" y="3356992"/>
            <a:ext cx="4010025" cy="29813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7719" y="2895029"/>
            <a:ext cx="3990975" cy="3905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7211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Exercise </a:t>
            </a:r>
            <a:r>
              <a:rPr lang="en-GB" dirty="0"/>
              <a:t>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587727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Extend your script to create a data frame </a:t>
            </a:r>
            <a:r>
              <a:rPr lang="en-GB" dirty="0" err="1" smtClean="0"/>
              <a:t>descStats</a:t>
            </a:r>
            <a:r>
              <a:rPr lang="en-GB" dirty="0" smtClean="0"/>
              <a:t> that contains two columns, one with a label describing the statistic, the other with the statistic values</a:t>
            </a:r>
          </a:p>
          <a:p>
            <a:r>
              <a:rPr lang="en-GB" dirty="0" smtClean="0"/>
              <a:t>The table should contain the following descriptive statistics:</a:t>
            </a:r>
          </a:p>
          <a:p>
            <a:pPr lvl="1"/>
            <a:r>
              <a:rPr lang="en-GB" dirty="0" smtClean="0"/>
              <a:t>Mean, median, mode, max, min, count, range, </a:t>
            </a:r>
            <a:r>
              <a:rPr lang="en-GB" dirty="0" smtClean="0"/>
              <a:t>standard deviation, 10</a:t>
            </a:r>
            <a:r>
              <a:rPr lang="en-GB" baseline="30000" dirty="0" smtClean="0"/>
              <a:t>th</a:t>
            </a:r>
            <a:r>
              <a:rPr lang="en-GB" dirty="0" smtClean="0"/>
              <a:t> </a:t>
            </a:r>
            <a:r>
              <a:rPr lang="en-GB" dirty="0" smtClean="0"/>
              <a:t>percentile, 1</a:t>
            </a:r>
            <a:r>
              <a:rPr lang="en-GB" baseline="30000" dirty="0" smtClean="0"/>
              <a:t>st</a:t>
            </a:r>
            <a:r>
              <a:rPr lang="en-GB" dirty="0" smtClean="0"/>
              <a:t>, quartile, 3</a:t>
            </a:r>
            <a:r>
              <a:rPr lang="en-GB" baseline="30000" dirty="0" smtClean="0"/>
              <a:t>rd</a:t>
            </a:r>
            <a:r>
              <a:rPr lang="en-GB" dirty="0" smtClean="0"/>
              <a:t> quartile, 90</a:t>
            </a:r>
            <a:r>
              <a:rPr lang="en-GB" baseline="30000" dirty="0" smtClean="0"/>
              <a:t>th</a:t>
            </a:r>
            <a:r>
              <a:rPr lang="en-GB" dirty="0" smtClean="0"/>
              <a:t> percentile, interquartile range, skewness, and kurtosis</a:t>
            </a:r>
          </a:p>
          <a:p>
            <a:r>
              <a:rPr lang="en-GB" dirty="0" smtClean="0"/>
              <a:t>Extension problem:</a:t>
            </a:r>
          </a:p>
          <a:p>
            <a:pPr lvl="1"/>
            <a:r>
              <a:rPr lang="en-GB" dirty="0" smtClean="0"/>
              <a:t>Implement this functionality as a function that is passed a vector of data and returns a vector of </a:t>
            </a:r>
            <a:r>
              <a:rPr lang="en-GB" dirty="0" smtClean="0"/>
              <a:t>15 descriptive </a:t>
            </a:r>
            <a:r>
              <a:rPr lang="en-GB" dirty="0" smtClean="0"/>
              <a:t>statistics to be bound into the data frame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87078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Aggregate Statistics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Very often we don’t want to show descriptive statistics for the whole dataset, but for different categories of data</a:t>
            </a:r>
          </a:p>
          <a:p>
            <a:r>
              <a:rPr lang="en-GB" dirty="0" smtClean="0"/>
              <a:t>R make it easy to calculate these with the 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aggregate(</a:t>
            </a:r>
            <a:r>
              <a:rPr lang="en-GB" sz="2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col,list,fun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dirty="0" smtClean="0"/>
              <a:t>function</a:t>
            </a:r>
          </a:p>
          <a:p>
            <a:r>
              <a:rPr lang="en-GB" dirty="0" smtClean="0"/>
              <a:t>This takes a column from a data frame, a list that contains the factors in the data frame that are to be used as categories, and the name of the function to be applied</a:t>
            </a:r>
          </a:p>
          <a:p>
            <a:pPr lvl="1"/>
            <a:r>
              <a:rPr lang="en-GB" dirty="0" smtClean="0"/>
              <a:t>Even if you only want to calculate for one factor it must be supplied as a list</a:t>
            </a:r>
          </a:p>
          <a:p>
            <a:r>
              <a:rPr lang="en-GB" dirty="0" smtClean="0"/>
              <a:t>The results will be given in reverse list order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65627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Aggregate Statistics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Aggregate by location</a:t>
            </a:r>
          </a:p>
          <a:p>
            <a:endParaRPr lang="en-GB" dirty="0"/>
          </a:p>
          <a:p>
            <a:pPr marL="109728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aggregate(</a:t>
            </a:r>
            <a:r>
              <a:rPr lang="en-GB" sz="26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chocolateData$SurvivalTime</a:t>
            </a: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</a:p>
          <a:p>
            <a:pPr marL="109728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by=list(Location=</a:t>
            </a:r>
            <a:r>
              <a:rPr lang="en-GB" sz="26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chocolateData$Location</a:t>
            </a: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), </a:t>
            </a:r>
          </a:p>
          <a:p>
            <a:pPr marL="109728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FUN=mean, </a:t>
            </a:r>
          </a:p>
          <a:p>
            <a:pPr marL="109728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na.rm=TRUE)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1640" y="4293095"/>
            <a:ext cx="4608512" cy="1593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31719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Aggregate Statistics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Aggregate by location and chocolate type</a:t>
            </a:r>
          </a:p>
          <a:p>
            <a:endParaRPr lang="en-GB" dirty="0"/>
          </a:p>
          <a:p>
            <a:pPr marL="109728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aggregate(</a:t>
            </a:r>
            <a:r>
              <a:rPr lang="en-GB" sz="26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chocolateData$SurvivalTime</a:t>
            </a: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</a:p>
          <a:p>
            <a:pPr marL="109728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</a:t>
            </a:r>
            <a:r>
              <a:rPr lang="en-GB" sz="26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by=list(Location=</a:t>
            </a:r>
            <a:r>
              <a:rPr lang="en-GB" sz="26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chocolateData$Location</a:t>
            </a:r>
            <a:r>
              <a:rPr lang="en-GB" sz="26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</a:p>
          <a:p>
            <a:pPr marL="109728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Chocolate=</a:t>
            </a:r>
            <a:r>
              <a:rPr lang="en-GB" sz="26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chocolateData$Chocolate</a:t>
            </a:r>
            <a:r>
              <a:rPr lang="en-GB" sz="26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), </a:t>
            </a:r>
            <a:endParaRPr lang="en-GB" sz="26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FUN=mean, </a:t>
            </a:r>
          </a:p>
          <a:p>
            <a:pPr marL="109728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na.rm=TRUE)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9712" y="4525641"/>
            <a:ext cx="4905325" cy="2016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77255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Aggregate Statistics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Aggregate by chocolate type and location</a:t>
            </a:r>
          </a:p>
          <a:p>
            <a:endParaRPr lang="en-GB" dirty="0"/>
          </a:p>
          <a:p>
            <a:pPr marL="109728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aggregate(</a:t>
            </a:r>
            <a:r>
              <a:rPr lang="en-GB" sz="26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chocolateData$SurvivalTime</a:t>
            </a: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</a:p>
          <a:p>
            <a:pPr marL="109728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</a:t>
            </a:r>
            <a:r>
              <a:rPr lang="en-GB" sz="26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by=list(Location=</a:t>
            </a:r>
            <a:r>
              <a:rPr lang="en-GB" sz="26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chocolateData$Location</a:t>
            </a:r>
            <a:r>
              <a:rPr lang="en-GB" sz="26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</a:p>
          <a:p>
            <a:pPr marL="109728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Chocolate=</a:t>
            </a:r>
            <a:r>
              <a:rPr lang="en-GB" sz="26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chocolateData$Chocolate</a:t>
            </a:r>
            <a:r>
              <a:rPr lang="en-GB" sz="26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), </a:t>
            </a:r>
            <a:endParaRPr lang="en-GB" sz="26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FUN=mean, </a:t>
            </a:r>
          </a:p>
          <a:p>
            <a:pPr marL="109728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na.rm=TRUE)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5221" y="4352892"/>
            <a:ext cx="5373557" cy="2209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47805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Exercise </a:t>
            </a:r>
            <a:r>
              <a:rPr lang="en-GB" dirty="0" smtClean="0"/>
              <a:t>2/Homework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Extend the script to create a new data frame </a:t>
            </a:r>
            <a:r>
              <a:rPr lang="en-GB" sz="2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whoAteWhat</a:t>
            </a:r>
            <a:r>
              <a:rPr lang="en-GB" dirty="0" smtClean="0"/>
              <a:t> that shows the mean number of chocolates of each type eaten by each type of staff member</a:t>
            </a:r>
            <a:endParaRPr lang="en-GB" dirty="0" smtClean="0"/>
          </a:p>
          <a:p>
            <a:r>
              <a:rPr lang="en-GB" dirty="0"/>
              <a:t>Extend your script to add the following information to the data frame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  <a:r>
              <a:rPr lang="en-GB" dirty="0"/>
              <a:t> (defined last week):</a:t>
            </a:r>
          </a:p>
          <a:p>
            <a:pPr lvl="1"/>
            <a:r>
              <a:rPr lang="en-GB" dirty="0"/>
              <a:t>Mean, standard deviation, </a:t>
            </a:r>
            <a:r>
              <a:rPr lang="en-GB" dirty="0" smtClean="0"/>
              <a:t>median</a:t>
            </a:r>
          </a:p>
          <a:p>
            <a:endParaRPr lang="en-GB" dirty="0" smtClean="0"/>
          </a:p>
          <a:p>
            <a:r>
              <a:rPr lang="en-GB" dirty="0" smtClean="0"/>
              <a:t>Extension </a:t>
            </a:r>
            <a:r>
              <a:rPr lang="en-GB" dirty="0" smtClean="0"/>
              <a:t>problem:</a:t>
            </a:r>
          </a:p>
          <a:p>
            <a:pPr lvl="1"/>
            <a:r>
              <a:rPr lang="en-GB" dirty="0" smtClean="0"/>
              <a:t>Implement </a:t>
            </a:r>
            <a:r>
              <a:rPr lang="en-GB" dirty="0" smtClean="0"/>
              <a:t>the update to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  <a:r>
              <a:rPr lang="en-GB" dirty="0" smtClean="0"/>
              <a:t> as a single function</a:t>
            </a:r>
          </a:p>
          <a:p>
            <a:pPr lvl="1"/>
            <a:r>
              <a:rPr lang="en-GB" dirty="0" smtClean="0"/>
              <a:t>Hint: look at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switch() </a:t>
            </a:r>
            <a:r>
              <a:rPr lang="en-GB" dirty="0" smtClean="0"/>
              <a:t>function to select functions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848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Looking ahead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session: </a:t>
            </a:r>
            <a:r>
              <a:rPr lang="en-GB" dirty="0" smtClean="0"/>
              <a:t>Statistical analyses</a:t>
            </a:r>
          </a:p>
          <a:p>
            <a:endParaRPr lang="en-GB" dirty="0"/>
          </a:p>
          <a:p>
            <a:r>
              <a:rPr lang="en-GB" dirty="0"/>
              <a:t>Homework: </a:t>
            </a:r>
          </a:p>
          <a:p>
            <a:pPr lvl="1"/>
            <a:r>
              <a:rPr lang="en-GB" dirty="0"/>
              <a:t>Read </a:t>
            </a:r>
            <a:r>
              <a:rPr lang="en-GB" dirty="0" smtClean="0"/>
              <a:t>the original BMJ paper and make sure you understand the statistical analyses being performed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Story">
      <a:dk1>
        <a:sysClr val="windowText" lastClr="000000"/>
      </a:dk1>
      <a:lt1>
        <a:sysClr val="window" lastClr="FFFFFF"/>
      </a:lt1>
      <a:dk2>
        <a:srgbClr val="212121"/>
      </a:dk2>
      <a:lt2>
        <a:srgbClr val="CDD4D7"/>
      </a:lt2>
      <a:accent1>
        <a:srgbClr val="1D86CD"/>
      </a:accent1>
      <a:accent2>
        <a:srgbClr val="732E9A"/>
      </a:accent2>
      <a:accent3>
        <a:srgbClr val="B50B1B"/>
      </a:accent3>
      <a:accent4>
        <a:srgbClr val="E8950E"/>
      </a:accent4>
      <a:accent5>
        <a:srgbClr val="55992B"/>
      </a:accent5>
      <a:accent6>
        <a:srgbClr val="2C9C89"/>
      </a:accent6>
      <a:hlink>
        <a:srgbClr val="EC4D4D"/>
      </a:hlink>
      <a:folHlink>
        <a:srgbClr val="F8CE8A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39987</TotalTime>
  <Words>966</Words>
  <Application>Microsoft Office PowerPoint</Application>
  <PresentationFormat>On-screen Show (4:3)</PresentationFormat>
  <Paragraphs>152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Georgia</vt:lpstr>
      <vt:lpstr>Trebuchet MS</vt:lpstr>
      <vt:lpstr>Wingdings 2</vt:lpstr>
      <vt:lpstr>Nik2013</vt:lpstr>
      <vt:lpstr>Data Analysis III</vt:lpstr>
      <vt:lpstr>Case Study Problem</vt:lpstr>
      <vt:lpstr>Current State</vt:lpstr>
      <vt:lpstr>Descriptive Statistics</vt:lpstr>
      <vt:lpstr>Descriptive Statistics</vt:lpstr>
      <vt:lpstr>Descriptive Statistics</vt:lpstr>
      <vt:lpstr>Descriptive Statistics</vt:lpstr>
      <vt:lpstr>Descriptive Statistics</vt:lpstr>
      <vt:lpstr>Installing Packages</vt:lpstr>
      <vt:lpstr>Installing Packages</vt:lpstr>
      <vt:lpstr>Exercise 1</vt:lpstr>
      <vt:lpstr>Aggregate Statistics</vt:lpstr>
      <vt:lpstr>Aggregate Statistics</vt:lpstr>
      <vt:lpstr>Aggregate Statistics</vt:lpstr>
      <vt:lpstr>Aggregate Statistics</vt:lpstr>
      <vt:lpstr>Exercise 2/Homework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ACCA5021 Statistical Programming</dc:title>
  <dc:creator>NJW</dc:creator>
  <cp:lastModifiedBy>Nik Whitehead</cp:lastModifiedBy>
  <cp:revision>669</cp:revision>
  <dcterms:created xsi:type="dcterms:W3CDTF">2011-09-13T10:27:46Z</dcterms:created>
  <dcterms:modified xsi:type="dcterms:W3CDTF">2020-03-09T17:55:59Z</dcterms:modified>
</cp:coreProperties>
</file>