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varScale="1">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2/26/2021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1326" y="1447800"/>
            <a:ext cx="10245438" cy="3329581"/>
          </a:xfrm>
        </p:spPr>
        <p:txBody>
          <a:bodyPr/>
          <a:lstStyle/>
          <a:p>
            <a:r>
              <a:rPr lang="en-GB" sz="4400" dirty="0" smtClean="0"/>
              <a:t>Measure Phase –</a:t>
            </a:r>
            <a:br>
              <a:rPr lang="en-GB" sz="4400" dirty="0" smtClean="0"/>
            </a:br>
            <a:r>
              <a:rPr lang="en-GB" sz="4400" dirty="0" smtClean="0"/>
              <a:t>Measurement System Analysis (MSA)</a:t>
            </a:r>
            <a:br>
              <a:rPr lang="en-GB" sz="4400" dirty="0" smtClean="0"/>
            </a:br>
            <a:r>
              <a:rPr lang="en-GB" sz="4400" dirty="0"/>
              <a:t/>
            </a:r>
            <a:br>
              <a:rPr lang="en-GB" sz="4400" dirty="0"/>
            </a:br>
            <a:endParaRPr lang="en-GB" sz="4400" dirty="0"/>
          </a:p>
        </p:txBody>
      </p:sp>
      <p:sp>
        <p:nvSpPr>
          <p:cNvPr id="3" name="Subtitle 2"/>
          <p:cNvSpPr>
            <a:spLocks noGrp="1"/>
          </p:cNvSpPr>
          <p:nvPr>
            <p:ph type="subTitle" idx="1"/>
          </p:nvPr>
        </p:nvSpPr>
        <p:spPr/>
        <p:txBody>
          <a:bodyPr>
            <a:normAutofit/>
          </a:bodyPr>
          <a:lstStyle/>
          <a:p>
            <a:r>
              <a:rPr lang="en-GB" sz="3200" dirty="0" smtClean="0"/>
              <a:t>By Andrew thorn</a:t>
            </a:r>
            <a:endParaRPr lang="en-GB" sz="3200" dirty="0"/>
          </a:p>
        </p:txBody>
      </p:sp>
    </p:spTree>
    <p:extLst>
      <p:ext uri="{BB962C8B-B14F-4D97-AF65-F5344CB8AC3E}">
        <p14:creationId xmlns:p14="http://schemas.microsoft.com/office/powerpoint/2010/main" val="2923680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Measurement System Analysis</a:t>
            </a:r>
            <a:endParaRPr lang="en-GB" sz="4400" dirty="0"/>
          </a:p>
        </p:txBody>
      </p:sp>
      <p:sp>
        <p:nvSpPr>
          <p:cNvPr id="3" name="Content Placeholder 2"/>
          <p:cNvSpPr>
            <a:spLocks noGrp="1"/>
          </p:cNvSpPr>
          <p:nvPr>
            <p:ph idx="1"/>
          </p:nvPr>
        </p:nvSpPr>
        <p:spPr>
          <a:xfrm>
            <a:off x="360218" y="2052918"/>
            <a:ext cx="11589327" cy="4590337"/>
          </a:xfrm>
        </p:spPr>
        <p:txBody>
          <a:bodyPr>
            <a:normAutofit/>
          </a:bodyPr>
          <a:lstStyle/>
          <a:p>
            <a:pPr marL="0" indent="0">
              <a:buNone/>
            </a:pPr>
            <a:r>
              <a:rPr lang="en-GB" sz="3200" dirty="0" smtClean="0"/>
              <a:t>Excessive measurement system variation, increases the risk of: -</a:t>
            </a:r>
          </a:p>
          <a:p>
            <a:r>
              <a:rPr lang="en-GB" sz="3200" dirty="0" smtClean="0"/>
              <a:t>Good service being rejected (a cost issue)</a:t>
            </a:r>
          </a:p>
          <a:p>
            <a:r>
              <a:rPr lang="en-GB" sz="3200" dirty="0" smtClean="0"/>
              <a:t>Bad service being accepted (a quality issue)</a:t>
            </a:r>
          </a:p>
          <a:p>
            <a:pPr marL="0" indent="0">
              <a:buNone/>
            </a:pPr>
            <a:r>
              <a:rPr lang="en-GB" sz="3200" dirty="0" smtClean="0"/>
              <a:t>It is important that we know how much of the measured variation of a process is due to the variation in the actual process and how much is due to variation in the measurement system.  Overall objective is to reduce error</a:t>
            </a:r>
            <a:endParaRPr lang="en-GB" sz="3200" dirty="0"/>
          </a:p>
        </p:txBody>
      </p:sp>
    </p:spTree>
    <p:extLst>
      <p:ext uri="{BB962C8B-B14F-4D97-AF65-F5344CB8AC3E}">
        <p14:creationId xmlns:p14="http://schemas.microsoft.com/office/powerpoint/2010/main" val="3378450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221673"/>
            <a:ext cx="9404723" cy="1454727"/>
          </a:xfrm>
        </p:spPr>
        <p:txBody>
          <a:bodyPr/>
          <a:lstStyle/>
          <a:p>
            <a:pPr algn="ctr"/>
            <a:r>
              <a:rPr lang="en-GB" sz="4400" dirty="0" smtClean="0"/>
              <a:t>Measurement System Analysis (MSA)</a:t>
            </a:r>
            <a:endParaRPr lang="en-GB" sz="4400" dirty="0"/>
          </a:p>
        </p:txBody>
      </p:sp>
      <p:sp>
        <p:nvSpPr>
          <p:cNvPr id="3" name="Content Placeholder 2"/>
          <p:cNvSpPr>
            <a:spLocks noGrp="1"/>
          </p:cNvSpPr>
          <p:nvPr>
            <p:ph idx="1"/>
          </p:nvPr>
        </p:nvSpPr>
        <p:spPr>
          <a:xfrm>
            <a:off x="277091" y="1814945"/>
            <a:ext cx="11520053" cy="4779819"/>
          </a:xfrm>
        </p:spPr>
        <p:txBody>
          <a:bodyPr>
            <a:normAutofit fontScale="92500"/>
          </a:bodyPr>
          <a:lstStyle/>
          <a:p>
            <a:pPr marL="0" indent="0">
              <a:buNone/>
            </a:pPr>
            <a:r>
              <a:rPr lang="en-GB" sz="3200" dirty="0" smtClean="0"/>
              <a:t>MSA can be used to:</a:t>
            </a:r>
          </a:p>
          <a:p>
            <a:r>
              <a:rPr lang="en-GB" sz="3200" dirty="0" smtClean="0"/>
              <a:t>Compare internal inspection standards with the standards of your customer</a:t>
            </a:r>
          </a:p>
          <a:p>
            <a:r>
              <a:rPr lang="en-GB" sz="3200" dirty="0" smtClean="0"/>
              <a:t>Highlight calibration training is required</a:t>
            </a:r>
          </a:p>
          <a:p>
            <a:r>
              <a:rPr lang="en-GB" sz="3200" dirty="0" smtClean="0"/>
              <a:t>Provide a method to evaluate QA training effectiveness as well as serves as an excellent training tool</a:t>
            </a:r>
          </a:p>
          <a:p>
            <a:r>
              <a:rPr lang="en-GB" sz="3200" dirty="0" smtClean="0"/>
              <a:t>Provides a great way to: (1) Compare existing measurement equipment and; (2) Qualify new inspection equipment</a:t>
            </a:r>
            <a:endParaRPr lang="en-GB" sz="3200" dirty="0"/>
          </a:p>
        </p:txBody>
      </p:sp>
    </p:spTree>
    <p:extLst>
      <p:ext uri="{BB962C8B-B14F-4D97-AF65-F5344CB8AC3E}">
        <p14:creationId xmlns:p14="http://schemas.microsoft.com/office/powerpoint/2010/main" val="96874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Measurement System Analysis is Important to</a:t>
            </a:r>
            <a:endParaRPr lang="en-GB" sz="4400" dirty="0"/>
          </a:p>
        </p:txBody>
      </p:sp>
      <p:sp>
        <p:nvSpPr>
          <p:cNvPr id="3" name="Content Placeholder 2"/>
          <p:cNvSpPr>
            <a:spLocks noGrp="1"/>
          </p:cNvSpPr>
          <p:nvPr>
            <p:ph idx="1"/>
          </p:nvPr>
        </p:nvSpPr>
        <p:spPr>
          <a:xfrm>
            <a:off x="381000" y="2052918"/>
            <a:ext cx="11430000" cy="4514137"/>
          </a:xfrm>
        </p:spPr>
        <p:txBody>
          <a:bodyPr>
            <a:normAutofit/>
          </a:bodyPr>
          <a:lstStyle/>
          <a:p>
            <a:r>
              <a:rPr lang="en-GB" sz="3200" dirty="0" smtClean="0"/>
              <a:t>Study the % of variation in our process that is caused by our measurement system</a:t>
            </a:r>
          </a:p>
          <a:p>
            <a:r>
              <a:rPr lang="en-GB" sz="3200" dirty="0" smtClean="0"/>
              <a:t>Compare measurements between operators</a:t>
            </a:r>
          </a:p>
          <a:p>
            <a:r>
              <a:rPr lang="en-GB" sz="3200" dirty="0" smtClean="0"/>
              <a:t>Compare measurements between two (or more) measurement devices</a:t>
            </a:r>
          </a:p>
          <a:p>
            <a:r>
              <a:rPr lang="en-GB" sz="3200" dirty="0" smtClean="0"/>
              <a:t>Provide criteria to accept new measurement systems (consider new equipment)</a:t>
            </a:r>
            <a:endParaRPr lang="en-GB" sz="3200" dirty="0"/>
          </a:p>
        </p:txBody>
      </p:sp>
    </p:spTree>
    <p:extLst>
      <p:ext uri="{BB962C8B-B14F-4D97-AF65-F5344CB8AC3E}">
        <p14:creationId xmlns:p14="http://schemas.microsoft.com/office/powerpoint/2010/main" val="1262934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Measurement System Analysis is Important to</a:t>
            </a:r>
          </a:p>
        </p:txBody>
      </p:sp>
      <p:sp>
        <p:nvSpPr>
          <p:cNvPr id="3" name="Content Placeholder 2"/>
          <p:cNvSpPr>
            <a:spLocks noGrp="1"/>
          </p:cNvSpPr>
          <p:nvPr>
            <p:ph idx="1"/>
          </p:nvPr>
        </p:nvSpPr>
        <p:spPr>
          <a:xfrm>
            <a:off x="401782" y="2410692"/>
            <a:ext cx="11360727" cy="4170218"/>
          </a:xfrm>
        </p:spPr>
        <p:txBody>
          <a:bodyPr>
            <a:normAutofit/>
          </a:bodyPr>
          <a:lstStyle/>
          <a:p>
            <a:r>
              <a:rPr lang="en-GB" sz="3200" dirty="0" smtClean="0"/>
              <a:t>Evaluate a suspect gauge</a:t>
            </a:r>
          </a:p>
          <a:p>
            <a:r>
              <a:rPr lang="en-GB" sz="3200" dirty="0" smtClean="0"/>
              <a:t>Evaluate a gauge before and after repair</a:t>
            </a:r>
          </a:p>
          <a:p>
            <a:r>
              <a:rPr lang="en-GB" sz="3200" dirty="0" smtClean="0"/>
              <a:t>Determine true process variation</a:t>
            </a:r>
          </a:p>
          <a:p>
            <a:r>
              <a:rPr lang="en-GB" sz="3200" dirty="0" smtClean="0"/>
              <a:t>Evaluate effectiveness of training programme</a:t>
            </a:r>
            <a:endParaRPr lang="en-GB" sz="3200" dirty="0"/>
          </a:p>
        </p:txBody>
      </p:sp>
    </p:spTree>
    <p:extLst>
      <p:ext uri="{BB962C8B-B14F-4D97-AF65-F5344CB8AC3E}">
        <p14:creationId xmlns:p14="http://schemas.microsoft.com/office/powerpoint/2010/main" val="4179333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24692"/>
            <a:ext cx="9404723" cy="1392382"/>
          </a:xfrm>
        </p:spPr>
        <p:txBody>
          <a:bodyPr/>
          <a:lstStyle/>
          <a:p>
            <a:pPr algn="ctr"/>
            <a:r>
              <a:rPr lang="en-GB" sz="4400" dirty="0" smtClean="0"/>
              <a:t>Error can be partitioned into Specific Sources</a:t>
            </a:r>
            <a:endParaRPr lang="en-GB" sz="4400" dirty="0"/>
          </a:p>
        </p:txBody>
      </p:sp>
      <p:sp>
        <p:nvSpPr>
          <p:cNvPr id="3" name="Content Placeholder 2"/>
          <p:cNvSpPr>
            <a:spLocks noGrp="1"/>
          </p:cNvSpPr>
          <p:nvPr>
            <p:ph idx="1"/>
          </p:nvPr>
        </p:nvSpPr>
        <p:spPr>
          <a:xfrm>
            <a:off x="401782" y="1641764"/>
            <a:ext cx="11374582" cy="4911436"/>
          </a:xfrm>
        </p:spPr>
        <p:txBody>
          <a:bodyPr>
            <a:normAutofit fontScale="92500" lnSpcReduction="10000"/>
          </a:bodyPr>
          <a:lstStyle/>
          <a:p>
            <a:pPr marL="0" indent="0">
              <a:buNone/>
            </a:pPr>
            <a:r>
              <a:rPr lang="en-GB" sz="3200" b="1" u="sng" dirty="0" smtClean="0"/>
              <a:t>Precision</a:t>
            </a:r>
          </a:p>
          <a:p>
            <a:r>
              <a:rPr lang="en-GB" sz="3200" dirty="0" smtClean="0"/>
              <a:t>Repeatability – within an operator or piece of equipment</a:t>
            </a:r>
          </a:p>
          <a:p>
            <a:r>
              <a:rPr lang="en-GB" sz="3200" dirty="0" smtClean="0"/>
              <a:t>Reproducibility – operator to operator or attribute gage to attribute</a:t>
            </a:r>
          </a:p>
          <a:p>
            <a:pPr marL="0" indent="0">
              <a:buNone/>
            </a:pPr>
            <a:r>
              <a:rPr lang="en-GB" sz="3200" b="1" u="sng" dirty="0" smtClean="0"/>
              <a:t>Accuracy</a:t>
            </a:r>
          </a:p>
          <a:p>
            <a:r>
              <a:rPr lang="en-GB" sz="3200" dirty="0" smtClean="0"/>
              <a:t>Stability – accuracy over time</a:t>
            </a:r>
          </a:p>
          <a:p>
            <a:r>
              <a:rPr lang="en-GB" sz="3200" dirty="0" smtClean="0"/>
              <a:t>Linearity – accuracy throughout the measurement range</a:t>
            </a:r>
          </a:p>
          <a:p>
            <a:r>
              <a:rPr lang="en-GB" sz="3200" dirty="0" smtClean="0"/>
              <a:t>Resolution</a:t>
            </a:r>
          </a:p>
          <a:p>
            <a:r>
              <a:rPr lang="en-GB" sz="3200" dirty="0" smtClean="0"/>
              <a:t>Bias – off-set from true value</a:t>
            </a:r>
            <a:endParaRPr lang="en-GB" sz="3200" dirty="0"/>
          </a:p>
        </p:txBody>
      </p:sp>
    </p:spTree>
    <p:extLst>
      <p:ext uri="{BB962C8B-B14F-4D97-AF65-F5344CB8AC3E}">
        <p14:creationId xmlns:p14="http://schemas.microsoft.com/office/powerpoint/2010/main" val="2810648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Appropriate measures are:</a:t>
            </a:r>
            <a:endParaRPr lang="en-GB" sz="4400" dirty="0"/>
          </a:p>
        </p:txBody>
      </p:sp>
      <p:sp>
        <p:nvSpPr>
          <p:cNvPr id="3" name="Content Placeholder 2"/>
          <p:cNvSpPr>
            <a:spLocks noGrp="1"/>
          </p:cNvSpPr>
          <p:nvPr>
            <p:ph idx="1"/>
          </p:nvPr>
        </p:nvSpPr>
        <p:spPr>
          <a:xfrm>
            <a:off x="353292" y="2052918"/>
            <a:ext cx="11381508" cy="4195481"/>
          </a:xfrm>
        </p:spPr>
        <p:txBody>
          <a:bodyPr>
            <a:normAutofit/>
          </a:bodyPr>
          <a:lstStyle/>
          <a:p>
            <a:r>
              <a:rPr lang="en-GB" sz="3200" dirty="0" smtClean="0"/>
              <a:t>Sufficient – available to be measured regularly</a:t>
            </a:r>
          </a:p>
          <a:p>
            <a:r>
              <a:rPr lang="en-GB" sz="3200" dirty="0" smtClean="0"/>
              <a:t>Relevant – help to understand/isolate the problems</a:t>
            </a:r>
          </a:p>
          <a:p>
            <a:r>
              <a:rPr lang="en-GB" sz="3200" dirty="0" smtClean="0"/>
              <a:t>Representative – of the process across shifts and people</a:t>
            </a:r>
          </a:p>
          <a:p>
            <a:r>
              <a:rPr lang="en-GB" sz="3200" dirty="0" smtClean="0"/>
              <a:t>Contextual – collected with other relevant information that might explain process variability</a:t>
            </a:r>
            <a:endParaRPr lang="en-GB" sz="3200" dirty="0"/>
          </a:p>
        </p:txBody>
      </p:sp>
    </p:spTree>
    <p:extLst>
      <p:ext uri="{BB962C8B-B14F-4D97-AF65-F5344CB8AC3E}">
        <p14:creationId xmlns:p14="http://schemas.microsoft.com/office/powerpoint/2010/main" val="2205686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437" y="452718"/>
            <a:ext cx="10148454" cy="1400530"/>
          </a:xfrm>
        </p:spPr>
        <p:txBody>
          <a:bodyPr/>
          <a:lstStyle/>
          <a:p>
            <a:pPr algn="ctr"/>
            <a:r>
              <a:rPr lang="en-GB" sz="4400" dirty="0" smtClean="0"/>
              <a:t>Measurement System Analysis (MSA)</a:t>
            </a:r>
            <a:endParaRPr lang="en-GB" sz="4400" dirty="0"/>
          </a:p>
        </p:txBody>
      </p:sp>
      <p:sp>
        <p:nvSpPr>
          <p:cNvPr id="3" name="Content Placeholder 2"/>
          <p:cNvSpPr>
            <a:spLocks noGrp="1"/>
          </p:cNvSpPr>
          <p:nvPr>
            <p:ph idx="1"/>
          </p:nvPr>
        </p:nvSpPr>
        <p:spPr>
          <a:xfrm>
            <a:off x="436418" y="1420092"/>
            <a:ext cx="11284527" cy="5230090"/>
          </a:xfrm>
        </p:spPr>
        <p:txBody>
          <a:bodyPr>
            <a:normAutofit lnSpcReduction="10000"/>
          </a:bodyPr>
          <a:lstStyle/>
          <a:p>
            <a:r>
              <a:rPr lang="en-GB" sz="3200" dirty="0" smtClean="0"/>
              <a:t>The item to be measured can be a physical part, document or a scenario for customer service</a:t>
            </a:r>
          </a:p>
          <a:p>
            <a:r>
              <a:rPr lang="en-GB" sz="3200" dirty="0" smtClean="0"/>
              <a:t>Operator can refer to a person or can be different instruments measuring the same products</a:t>
            </a:r>
          </a:p>
          <a:p>
            <a:r>
              <a:rPr lang="en-GB" sz="3200" dirty="0" smtClean="0"/>
              <a:t>Reference is a standard that is used to calibrate the equipment</a:t>
            </a:r>
          </a:p>
          <a:p>
            <a:r>
              <a:rPr lang="en-GB" sz="3200" dirty="0" smtClean="0"/>
              <a:t>Procedure is the method used to perform the test</a:t>
            </a:r>
          </a:p>
          <a:p>
            <a:r>
              <a:rPr lang="en-GB" sz="3200" dirty="0" smtClean="0"/>
              <a:t>Equipment is the device used to measure the product</a:t>
            </a:r>
          </a:p>
          <a:p>
            <a:r>
              <a:rPr lang="en-GB" sz="3200" dirty="0" smtClean="0"/>
              <a:t>Environment is the surroundings where the measures are performed</a:t>
            </a:r>
            <a:endParaRPr lang="en-GB" sz="3200" dirty="0"/>
          </a:p>
        </p:txBody>
      </p:sp>
    </p:spTree>
    <p:extLst>
      <p:ext uri="{BB962C8B-B14F-4D97-AF65-F5344CB8AC3E}">
        <p14:creationId xmlns:p14="http://schemas.microsoft.com/office/powerpoint/2010/main" val="2167117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Examples of What and When to Measure</a:t>
            </a:r>
            <a:endParaRPr lang="en-GB" sz="4400" dirty="0"/>
          </a:p>
        </p:txBody>
      </p:sp>
      <p:sp>
        <p:nvSpPr>
          <p:cNvPr id="3" name="Content Placeholder 2"/>
          <p:cNvSpPr>
            <a:spLocks noGrp="1"/>
          </p:cNvSpPr>
          <p:nvPr>
            <p:ph idx="1"/>
          </p:nvPr>
        </p:nvSpPr>
        <p:spPr>
          <a:xfrm>
            <a:off x="519546" y="2052918"/>
            <a:ext cx="10758054" cy="4195481"/>
          </a:xfrm>
        </p:spPr>
        <p:txBody>
          <a:bodyPr>
            <a:normAutofit/>
          </a:bodyPr>
          <a:lstStyle/>
          <a:p>
            <a:r>
              <a:rPr lang="en-GB" sz="3200" dirty="0" smtClean="0"/>
              <a:t>Decision points in Process Maps</a:t>
            </a:r>
          </a:p>
          <a:p>
            <a:r>
              <a:rPr lang="en-GB" sz="3200" dirty="0" smtClean="0"/>
              <a:t>Any and all gauges, measurement devices, instruments, etc.</a:t>
            </a:r>
          </a:p>
          <a:p>
            <a:r>
              <a:rPr lang="en-GB" sz="3200" dirty="0" smtClean="0"/>
              <a:t>Prior to Hypothesis Testing</a:t>
            </a:r>
          </a:p>
          <a:p>
            <a:r>
              <a:rPr lang="en-GB" sz="3200" dirty="0" smtClean="0"/>
              <a:t>Prior to planned designed experiments</a:t>
            </a:r>
          </a:p>
          <a:p>
            <a:r>
              <a:rPr lang="en-GB" sz="3200" dirty="0" smtClean="0"/>
              <a:t>Before and after planned changes</a:t>
            </a:r>
          </a:p>
          <a:p>
            <a:endParaRPr lang="en-GB" sz="3200" dirty="0"/>
          </a:p>
        </p:txBody>
      </p:sp>
    </p:spTree>
    <p:extLst>
      <p:ext uri="{BB962C8B-B14F-4D97-AF65-F5344CB8AC3E}">
        <p14:creationId xmlns:p14="http://schemas.microsoft.com/office/powerpoint/2010/main" val="661515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Observed Variation</a:t>
            </a:r>
            <a:endParaRPr lang="en-GB" sz="4400" dirty="0"/>
          </a:p>
        </p:txBody>
      </p:sp>
      <p:pic>
        <p:nvPicPr>
          <p:cNvPr id="4" name="Content Placeholder 3"/>
          <p:cNvPicPr>
            <a:picLocks noGrp="1" noChangeAspect="1"/>
          </p:cNvPicPr>
          <p:nvPr>
            <p:ph idx="1"/>
          </p:nvPr>
        </p:nvPicPr>
        <p:blipFill>
          <a:blip r:embed="rId2"/>
          <a:stretch>
            <a:fillRect/>
          </a:stretch>
        </p:blipFill>
        <p:spPr>
          <a:xfrm>
            <a:off x="646111" y="1766455"/>
            <a:ext cx="10548361" cy="4689763"/>
          </a:xfrm>
          <a:prstGeom prst="rect">
            <a:avLst/>
          </a:prstGeom>
        </p:spPr>
      </p:pic>
    </p:spTree>
    <p:extLst>
      <p:ext uri="{BB962C8B-B14F-4D97-AF65-F5344CB8AC3E}">
        <p14:creationId xmlns:p14="http://schemas.microsoft.com/office/powerpoint/2010/main" val="3937381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Gage R &amp; R</a:t>
            </a:r>
            <a:endParaRPr lang="en-GB" sz="4400" dirty="0"/>
          </a:p>
        </p:txBody>
      </p:sp>
      <p:sp>
        <p:nvSpPr>
          <p:cNvPr id="3" name="Content Placeholder 2"/>
          <p:cNvSpPr>
            <a:spLocks noGrp="1"/>
          </p:cNvSpPr>
          <p:nvPr>
            <p:ph idx="1"/>
          </p:nvPr>
        </p:nvSpPr>
        <p:spPr>
          <a:xfrm>
            <a:off x="554182" y="2052918"/>
            <a:ext cx="11062854" cy="4451791"/>
          </a:xfrm>
        </p:spPr>
        <p:txBody>
          <a:bodyPr>
            <a:normAutofit/>
          </a:bodyPr>
          <a:lstStyle/>
          <a:p>
            <a:r>
              <a:rPr lang="en-GB" sz="3200" dirty="0" smtClean="0"/>
              <a:t>A precise metric is one that returns the same value of a given attribute every time</a:t>
            </a:r>
          </a:p>
          <a:p>
            <a:r>
              <a:rPr lang="en-GB" sz="3200" dirty="0" smtClean="0"/>
              <a:t>Precise data are independent of who estimates them or when the estimates are made</a:t>
            </a:r>
          </a:p>
          <a:p>
            <a:r>
              <a:rPr lang="en-GB" sz="3200" dirty="0" smtClean="0"/>
              <a:t>Precision consists of: -</a:t>
            </a:r>
          </a:p>
          <a:p>
            <a:pPr marL="0" indent="0">
              <a:buNone/>
            </a:pPr>
            <a:r>
              <a:rPr lang="en-GB" sz="3200" dirty="0"/>
              <a:t>	</a:t>
            </a:r>
            <a:r>
              <a:rPr lang="en-GB" sz="3200" dirty="0" smtClean="0"/>
              <a:t>- Repeatability</a:t>
            </a:r>
          </a:p>
          <a:p>
            <a:pPr marL="0" indent="0">
              <a:buNone/>
            </a:pPr>
            <a:r>
              <a:rPr lang="en-GB" sz="3200" dirty="0"/>
              <a:t>	</a:t>
            </a:r>
            <a:r>
              <a:rPr lang="en-GB" sz="3200" dirty="0" smtClean="0"/>
              <a:t>- Reproducibility</a:t>
            </a:r>
            <a:endParaRPr lang="en-GB" sz="3200" dirty="0"/>
          </a:p>
        </p:txBody>
      </p:sp>
    </p:spTree>
    <p:extLst>
      <p:ext uri="{BB962C8B-B14F-4D97-AF65-F5344CB8AC3E}">
        <p14:creationId xmlns:p14="http://schemas.microsoft.com/office/powerpoint/2010/main" val="112937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Gage R &amp; R</a:t>
            </a:r>
            <a:endParaRPr lang="en-GB" sz="4400" dirty="0"/>
          </a:p>
        </p:txBody>
      </p:sp>
      <p:sp>
        <p:nvSpPr>
          <p:cNvPr id="3" name="Content Placeholder 2"/>
          <p:cNvSpPr>
            <a:spLocks noGrp="1"/>
          </p:cNvSpPr>
          <p:nvPr>
            <p:ph idx="1"/>
          </p:nvPr>
        </p:nvSpPr>
        <p:spPr>
          <a:xfrm>
            <a:off x="284018" y="2052918"/>
            <a:ext cx="11540837" cy="4486427"/>
          </a:xfrm>
        </p:spPr>
        <p:txBody>
          <a:bodyPr>
            <a:normAutofit/>
          </a:bodyPr>
          <a:lstStyle/>
          <a:p>
            <a:r>
              <a:rPr lang="en-GB" sz="3200" dirty="0" smtClean="0"/>
              <a:t>Bias is defined as the deviation of the measured value from the actual value</a:t>
            </a:r>
          </a:p>
          <a:p>
            <a:r>
              <a:rPr lang="en-GB" sz="3200" dirty="0" smtClean="0"/>
              <a:t>Stability of a gauge is defined as error (measured in terms of standard deviation) as a function of time</a:t>
            </a:r>
          </a:p>
          <a:p>
            <a:r>
              <a:rPr lang="en-GB" sz="3200" dirty="0" smtClean="0"/>
              <a:t>Linearity is the difference in bias values throughout the measurement range in which the gauge is intended to be used.  This shows the accuracy of the measurements are through the expected range of the measurement</a:t>
            </a:r>
            <a:endParaRPr lang="en-GB" sz="3200" dirty="0"/>
          </a:p>
        </p:txBody>
      </p:sp>
    </p:spTree>
    <p:extLst>
      <p:ext uri="{BB962C8B-B14F-4D97-AF65-F5344CB8AC3E}">
        <p14:creationId xmlns:p14="http://schemas.microsoft.com/office/powerpoint/2010/main" val="264303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Gage R &amp; R Studies</a:t>
            </a:r>
            <a:endParaRPr lang="en-GB" sz="4400" dirty="0"/>
          </a:p>
        </p:txBody>
      </p:sp>
      <p:sp>
        <p:nvSpPr>
          <p:cNvPr id="3" name="Content Placeholder 2"/>
          <p:cNvSpPr>
            <a:spLocks noGrp="1"/>
          </p:cNvSpPr>
          <p:nvPr>
            <p:ph idx="1"/>
          </p:nvPr>
        </p:nvSpPr>
        <p:spPr>
          <a:xfrm>
            <a:off x="464127" y="2052918"/>
            <a:ext cx="11187545" cy="4195481"/>
          </a:xfrm>
        </p:spPr>
        <p:txBody>
          <a:bodyPr>
            <a:normAutofit lnSpcReduction="10000"/>
          </a:bodyPr>
          <a:lstStyle/>
          <a:p>
            <a:r>
              <a:rPr lang="en-GB" sz="3200" dirty="0" smtClean="0"/>
              <a:t>A set of trials conducted to assess the Repeatability and Reproducibility of the </a:t>
            </a:r>
            <a:r>
              <a:rPr lang="en-GB" sz="3200" dirty="0"/>
              <a:t>m</a:t>
            </a:r>
            <a:r>
              <a:rPr lang="en-GB" sz="3200" dirty="0" smtClean="0"/>
              <a:t>easurement system</a:t>
            </a:r>
          </a:p>
          <a:p>
            <a:r>
              <a:rPr lang="en-GB" sz="3200" dirty="0" smtClean="0"/>
              <a:t>Multiple people measure the same characteristic of the same set of multiple units multiple time</a:t>
            </a:r>
          </a:p>
          <a:p>
            <a:r>
              <a:rPr lang="en-GB" sz="3200" dirty="0" smtClean="0"/>
              <a:t>These units are then randomised and a second measure on each unit is taken</a:t>
            </a:r>
          </a:p>
          <a:p>
            <a:r>
              <a:rPr lang="en-GB" sz="3200" dirty="0" smtClean="0"/>
              <a:t>Blind studies are the best, with the operators not knowing their measuring is not part of a test</a:t>
            </a:r>
            <a:endParaRPr lang="en-GB" sz="3200" dirty="0"/>
          </a:p>
        </p:txBody>
      </p:sp>
    </p:spTree>
    <p:extLst>
      <p:ext uri="{BB962C8B-B14F-4D97-AF65-F5344CB8AC3E}">
        <p14:creationId xmlns:p14="http://schemas.microsoft.com/office/powerpoint/2010/main" val="2562537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24692"/>
            <a:ext cx="9404723" cy="858982"/>
          </a:xfrm>
        </p:spPr>
        <p:txBody>
          <a:bodyPr/>
          <a:lstStyle/>
          <a:p>
            <a:pPr algn="ctr"/>
            <a:r>
              <a:rPr lang="en-GB" sz="4400" dirty="0" smtClean="0"/>
              <a:t>Gage R &amp; R Study Design Types</a:t>
            </a:r>
            <a:endParaRPr lang="en-GB" sz="4400" dirty="0"/>
          </a:p>
        </p:txBody>
      </p:sp>
      <p:sp>
        <p:nvSpPr>
          <p:cNvPr id="3" name="Content Placeholder 2"/>
          <p:cNvSpPr>
            <a:spLocks noGrp="1"/>
          </p:cNvSpPr>
          <p:nvPr>
            <p:ph idx="1"/>
          </p:nvPr>
        </p:nvSpPr>
        <p:spPr>
          <a:xfrm>
            <a:off x="311727" y="1392382"/>
            <a:ext cx="11471563" cy="5188527"/>
          </a:xfrm>
        </p:spPr>
        <p:txBody>
          <a:bodyPr>
            <a:normAutofit fontScale="85000" lnSpcReduction="10000"/>
          </a:bodyPr>
          <a:lstStyle/>
          <a:p>
            <a:r>
              <a:rPr lang="en-GB" sz="3200" dirty="0" smtClean="0"/>
              <a:t>A crossed design is only used in non-destructive testing and assumes that all the parts can be measured multiple times by either operators or multiple machines</a:t>
            </a:r>
          </a:p>
          <a:p>
            <a:pPr marL="0" indent="0">
              <a:buNone/>
            </a:pPr>
            <a:r>
              <a:rPr lang="en-GB" sz="3200" dirty="0"/>
              <a:t>	</a:t>
            </a:r>
            <a:r>
              <a:rPr lang="en-GB" sz="3200" dirty="0" smtClean="0"/>
              <a:t>- Gives the ability to separate part-to-part variation 	 	  	  	   	 	   from measurement system variation</a:t>
            </a:r>
          </a:p>
          <a:p>
            <a:pPr marL="0" indent="0">
              <a:buNone/>
            </a:pPr>
            <a:r>
              <a:rPr lang="en-GB" sz="3200" dirty="0"/>
              <a:t>	</a:t>
            </a:r>
            <a:r>
              <a:rPr lang="en-GB" sz="3200" dirty="0" smtClean="0"/>
              <a:t>- Assesses repeatability and reproducibility</a:t>
            </a:r>
          </a:p>
          <a:p>
            <a:pPr marL="0" indent="0">
              <a:buNone/>
            </a:pPr>
            <a:r>
              <a:rPr lang="en-GB" sz="3200" dirty="0"/>
              <a:t>	</a:t>
            </a:r>
            <a:r>
              <a:rPr lang="en-GB" sz="3200" dirty="0" smtClean="0"/>
              <a:t>- Assess the interaction between the operator and the 	  	  part</a:t>
            </a:r>
          </a:p>
          <a:p>
            <a:pPr marL="0" indent="0">
              <a:buNone/>
            </a:pPr>
            <a:r>
              <a:rPr lang="en-GB" sz="3200" dirty="0"/>
              <a:t>	</a:t>
            </a:r>
            <a:r>
              <a:rPr lang="en-GB" sz="3200" dirty="0" smtClean="0"/>
              <a:t>- Single batch are identical enough to claim they are 	  	 	  the 	  same</a:t>
            </a:r>
          </a:p>
          <a:p>
            <a:pPr marL="0" indent="0">
              <a:buNone/>
            </a:pPr>
            <a:r>
              <a:rPr lang="en-GB" sz="3200" dirty="0"/>
              <a:t>	</a:t>
            </a:r>
            <a:r>
              <a:rPr lang="en-GB" sz="3200" dirty="0" smtClean="0"/>
              <a:t>- Nested designs are used to test measurement systems 	 	  	 	  where it is not possible to send operators with parts to different 	  locations</a:t>
            </a:r>
            <a:endParaRPr lang="en-GB" sz="3200" dirty="0"/>
          </a:p>
        </p:txBody>
      </p:sp>
    </p:spTree>
    <p:extLst>
      <p:ext uri="{BB962C8B-B14F-4D97-AF65-F5344CB8AC3E}">
        <p14:creationId xmlns:p14="http://schemas.microsoft.com/office/powerpoint/2010/main" val="40052806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Gage R &amp; R Study Design Types</a:t>
            </a:r>
          </a:p>
        </p:txBody>
      </p:sp>
      <p:sp>
        <p:nvSpPr>
          <p:cNvPr id="3" name="Content Placeholder 2"/>
          <p:cNvSpPr>
            <a:spLocks noGrp="1"/>
          </p:cNvSpPr>
          <p:nvPr>
            <p:ph idx="1"/>
          </p:nvPr>
        </p:nvSpPr>
        <p:spPr>
          <a:xfrm>
            <a:off x="408710" y="1627910"/>
            <a:ext cx="11457708" cy="4953000"/>
          </a:xfrm>
        </p:spPr>
        <p:txBody>
          <a:bodyPr>
            <a:normAutofit/>
          </a:bodyPr>
          <a:lstStyle/>
          <a:p>
            <a:r>
              <a:rPr lang="en-GB" sz="3200" dirty="0" smtClean="0"/>
              <a:t>A nested design is used for destructive testing and situations where it is not possible to have all operators or machines measure all the parts multiple times</a:t>
            </a:r>
          </a:p>
          <a:p>
            <a:pPr marL="0" indent="0">
              <a:buNone/>
            </a:pPr>
            <a:r>
              <a:rPr lang="en-GB" sz="3200" dirty="0"/>
              <a:t>	</a:t>
            </a:r>
            <a:r>
              <a:rPr lang="en-GB" sz="3200" dirty="0" smtClean="0"/>
              <a:t>- Assumes that all the parts within a</a:t>
            </a:r>
          </a:p>
          <a:p>
            <a:r>
              <a:rPr lang="en-GB" sz="3200" dirty="0" err="1" smtClean="0"/>
              <a:t>ASer</a:t>
            </a:r>
            <a:endParaRPr lang="en-GB" sz="3200" dirty="0"/>
          </a:p>
        </p:txBody>
      </p:sp>
    </p:spTree>
    <p:extLst>
      <p:ext uri="{BB962C8B-B14F-4D97-AF65-F5344CB8AC3E}">
        <p14:creationId xmlns:p14="http://schemas.microsoft.com/office/powerpoint/2010/main" val="3908250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
            <a:ext cx="9404723" cy="775854"/>
          </a:xfrm>
        </p:spPr>
        <p:txBody>
          <a:bodyPr/>
          <a:lstStyle/>
          <a:p>
            <a:pPr algn="ctr"/>
            <a:r>
              <a:rPr lang="en-GB" sz="4400" dirty="0" smtClean="0"/>
              <a:t>Gage R &amp; R Studies</a:t>
            </a:r>
            <a:endParaRPr lang="en-GB" sz="4400" dirty="0"/>
          </a:p>
        </p:txBody>
      </p:sp>
      <p:sp>
        <p:nvSpPr>
          <p:cNvPr id="3" name="Content Placeholder 2"/>
          <p:cNvSpPr>
            <a:spLocks noGrp="1"/>
          </p:cNvSpPr>
          <p:nvPr>
            <p:ph idx="1"/>
          </p:nvPr>
        </p:nvSpPr>
        <p:spPr>
          <a:xfrm>
            <a:off x="512618" y="581894"/>
            <a:ext cx="11104418" cy="6123708"/>
          </a:xfrm>
        </p:spPr>
        <p:txBody>
          <a:bodyPr>
            <a:normAutofit/>
          </a:bodyPr>
          <a:lstStyle/>
          <a:p>
            <a:r>
              <a:rPr lang="en-GB" sz="3200" dirty="0" smtClean="0"/>
              <a:t>Estimates for a Gage R &amp; R study are obtained by calculating the variance components for each term and for error</a:t>
            </a:r>
          </a:p>
          <a:p>
            <a:r>
              <a:rPr lang="en-GB" sz="3200" dirty="0" smtClean="0"/>
              <a:t>Repeatability, Operator and Operator x Part components are summed to obtain a total variability due to the measuring system</a:t>
            </a:r>
          </a:p>
          <a:p>
            <a:r>
              <a:rPr lang="en-GB" sz="3200" dirty="0" smtClean="0"/>
              <a:t>We use variance components to assess the variation contributed by each source of measurement error relative to the total variation</a:t>
            </a:r>
            <a:endParaRPr lang="en-GB" sz="3200" dirty="0"/>
          </a:p>
        </p:txBody>
      </p:sp>
      <p:pic>
        <p:nvPicPr>
          <p:cNvPr id="4" name="Picture 3"/>
          <p:cNvPicPr>
            <a:picLocks noChangeAspect="1"/>
          </p:cNvPicPr>
          <p:nvPr/>
        </p:nvPicPr>
        <p:blipFill>
          <a:blip r:embed="rId2"/>
          <a:stretch>
            <a:fillRect/>
          </a:stretch>
        </p:blipFill>
        <p:spPr>
          <a:xfrm>
            <a:off x="1004455" y="5338679"/>
            <a:ext cx="10113818" cy="1500798"/>
          </a:xfrm>
          <a:prstGeom prst="rect">
            <a:avLst/>
          </a:prstGeom>
        </p:spPr>
      </p:pic>
    </p:spTree>
    <p:extLst>
      <p:ext uri="{BB962C8B-B14F-4D97-AF65-F5344CB8AC3E}">
        <p14:creationId xmlns:p14="http://schemas.microsoft.com/office/powerpoint/2010/main" val="3127514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Gage R &amp; R Study Results</a:t>
            </a:r>
            <a:endParaRPr lang="en-GB"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78377888"/>
              </p:ext>
            </p:extLst>
          </p:nvPr>
        </p:nvGraphicFramePr>
        <p:xfrm>
          <a:off x="1103313" y="2052639"/>
          <a:ext cx="8947149" cy="4181905"/>
        </p:xfrm>
        <a:graphic>
          <a:graphicData uri="http://schemas.openxmlformats.org/drawingml/2006/table">
            <a:tbl>
              <a:tblPr firstRow="1" bandRow="1">
                <a:tableStyleId>{5C22544A-7EE6-4342-B048-85BDC9FD1C3A}</a:tableStyleId>
              </a:tblPr>
              <a:tblGrid>
                <a:gridCol w="2692832">
                  <a:extLst>
                    <a:ext uri="{9D8B030D-6E8A-4147-A177-3AD203B41FA5}">
                      <a16:colId xmlns:a16="http://schemas.microsoft.com/office/drawing/2014/main" val="3378233398"/>
                    </a:ext>
                  </a:extLst>
                </a:gridCol>
                <a:gridCol w="3271934">
                  <a:extLst>
                    <a:ext uri="{9D8B030D-6E8A-4147-A177-3AD203B41FA5}">
                      <a16:colId xmlns:a16="http://schemas.microsoft.com/office/drawing/2014/main" val="4119965605"/>
                    </a:ext>
                  </a:extLst>
                </a:gridCol>
                <a:gridCol w="2982383">
                  <a:extLst>
                    <a:ext uri="{9D8B030D-6E8A-4147-A177-3AD203B41FA5}">
                      <a16:colId xmlns:a16="http://schemas.microsoft.com/office/drawing/2014/main" val="3836634133"/>
                    </a:ext>
                  </a:extLst>
                </a:gridCol>
              </a:tblGrid>
              <a:tr h="1297833">
                <a:tc>
                  <a:txBody>
                    <a:bodyPr/>
                    <a:lstStyle/>
                    <a:p>
                      <a:r>
                        <a:rPr lang="en-GB" sz="2400" dirty="0" smtClean="0"/>
                        <a:t>% Tolerance or Study Variance</a:t>
                      </a:r>
                      <a:endParaRPr lang="en-GB" sz="2400" dirty="0"/>
                    </a:p>
                  </a:txBody>
                  <a:tcPr/>
                </a:tc>
                <a:tc>
                  <a:txBody>
                    <a:bodyPr/>
                    <a:lstStyle/>
                    <a:p>
                      <a:r>
                        <a:rPr lang="en-GB" sz="2400" dirty="0" smtClean="0"/>
                        <a:t>% Contribution</a:t>
                      </a:r>
                      <a:endParaRPr lang="en-GB" sz="2400" dirty="0"/>
                    </a:p>
                  </a:txBody>
                  <a:tcPr/>
                </a:tc>
                <a:tc>
                  <a:txBody>
                    <a:bodyPr/>
                    <a:lstStyle/>
                    <a:p>
                      <a:r>
                        <a:rPr lang="en-GB" sz="2400" dirty="0" smtClean="0"/>
                        <a:t>Results are</a:t>
                      </a:r>
                      <a:endParaRPr lang="en-GB" sz="2400" dirty="0"/>
                    </a:p>
                  </a:txBody>
                  <a:tcPr/>
                </a:tc>
                <a:extLst>
                  <a:ext uri="{0D108BD9-81ED-4DB2-BD59-A6C34878D82A}">
                    <a16:rowId xmlns:a16="http://schemas.microsoft.com/office/drawing/2014/main" val="3586328530"/>
                  </a:ext>
                </a:extLst>
              </a:tr>
              <a:tr h="721018">
                <a:tc>
                  <a:txBody>
                    <a:bodyPr/>
                    <a:lstStyle/>
                    <a:p>
                      <a:pPr algn="l"/>
                      <a:r>
                        <a:rPr lang="en-GB" sz="2400" dirty="0" smtClean="0"/>
                        <a:t>&lt; = 10%</a:t>
                      </a:r>
                      <a:endParaRPr lang="en-GB" sz="2400" dirty="0"/>
                    </a:p>
                  </a:txBody>
                  <a:tcPr/>
                </a:tc>
                <a:tc>
                  <a:txBody>
                    <a:bodyPr/>
                    <a:lstStyle/>
                    <a:p>
                      <a:pPr algn="l"/>
                      <a:r>
                        <a:rPr lang="en-GB" sz="2400" dirty="0" smtClean="0"/>
                        <a:t>&lt; = 1%</a:t>
                      </a:r>
                      <a:endParaRPr lang="en-GB" sz="2400" dirty="0"/>
                    </a:p>
                  </a:txBody>
                  <a:tcPr/>
                </a:tc>
                <a:tc>
                  <a:txBody>
                    <a:bodyPr/>
                    <a:lstStyle/>
                    <a:p>
                      <a:pPr algn="l"/>
                      <a:r>
                        <a:rPr lang="en-GB" sz="2400" dirty="0" smtClean="0"/>
                        <a:t>Ideal</a:t>
                      </a:r>
                      <a:endParaRPr lang="en-GB" sz="2400" dirty="0"/>
                    </a:p>
                  </a:txBody>
                  <a:tcPr/>
                </a:tc>
                <a:extLst>
                  <a:ext uri="{0D108BD9-81ED-4DB2-BD59-A6C34878D82A}">
                    <a16:rowId xmlns:a16="http://schemas.microsoft.com/office/drawing/2014/main" val="2313767845"/>
                  </a:ext>
                </a:extLst>
              </a:tr>
              <a:tr h="721018">
                <a:tc>
                  <a:txBody>
                    <a:bodyPr/>
                    <a:lstStyle/>
                    <a:p>
                      <a:pPr algn="l"/>
                      <a:r>
                        <a:rPr lang="en-GB" sz="2400" dirty="0" smtClean="0"/>
                        <a:t>10 – 20%</a:t>
                      </a:r>
                      <a:endParaRPr lang="en-GB" sz="2400" dirty="0"/>
                    </a:p>
                  </a:txBody>
                  <a:tcPr/>
                </a:tc>
                <a:tc>
                  <a:txBody>
                    <a:bodyPr/>
                    <a:lstStyle/>
                    <a:p>
                      <a:pPr algn="l"/>
                      <a:r>
                        <a:rPr lang="en-GB" sz="2400" dirty="0" smtClean="0"/>
                        <a:t>1 – 4%</a:t>
                      </a:r>
                      <a:endParaRPr lang="en-GB" sz="2400" dirty="0"/>
                    </a:p>
                  </a:txBody>
                  <a:tcPr/>
                </a:tc>
                <a:tc>
                  <a:txBody>
                    <a:bodyPr/>
                    <a:lstStyle/>
                    <a:p>
                      <a:pPr algn="l"/>
                      <a:r>
                        <a:rPr lang="en-GB" sz="2400" dirty="0" smtClean="0"/>
                        <a:t>Acceptance</a:t>
                      </a:r>
                      <a:endParaRPr lang="en-GB" sz="2400" dirty="0"/>
                    </a:p>
                  </a:txBody>
                  <a:tcPr/>
                </a:tc>
                <a:extLst>
                  <a:ext uri="{0D108BD9-81ED-4DB2-BD59-A6C34878D82A}">
                    <a16:rowId xmlns:a16="http://schemas.microsoft.com/office/drawing/2014/main" val="3249037117"/>
                  </a:ext>
                </a:extLst>
              </a:tr>
              <a:tr h="721018">
                <a:tc>
                  <a:txBody>
                    <a:bodyPr/>
                    <a:lstStyle/>
                    <a:p>
                      <a:pPr algn="l"/>
                      <a:r>
                        <a:rPr lang="en-GB" sz="2400" dirty="0" smtClean="0"/>
                        <a:t>20 – 30%</a:t>
                      </a:r>
                      <a:endParaRPr lang="en-GB" sz="2400" dirty="0"/>
                    </a:p>
                  </a:txBody>
                  <a:tcPr/>
                </a:tc>
                <a:tc>
                  <a:txBody>
                    <a:bodyPr/>
                    <a:lstStyle/>
                    <a:p>
                      <a:pPr algn="l"/>
                      <a:r>
                        <a:rPr lang="en-GB" sz="2400" dirty="0" smtClean="0"/>
                        <a:t>5 – 9%</a:t>
                      </a:r>
                      <a:endParaRPr lang="en-GB" sz="2400" dirty="0"/>
                    </a:p>
                  </a:txBody>
                  <a:tcPr/>
                </a:tc>
                <a:tc>
                  <a:txBody>
                    <a:bodyPr/>
                    <a:lstStyle/>
                    <a:p>
                      <a:pPr algn="l"/>
                      <a:r>
                        <a:rPr lang="en-GB" sz="2400" dirty="0" smtClean="0"/>
                        <a:t>Marginal</a:t>
                      </a:r>
                      <a:endParaRPr lang="en-GB" sz="2400" dirty="0"/>
                    </a:p>
                  </a:txBody>
                  <a:tcPr/>
                </a:tc>
                <a:extLst>
                  <a:ext uri="{0D108BD9-81ED-4DB2-BD59-A6C34878D82A}">
                    <a16:rowId xmlns:a16="http://schemas.microsoft.com/office/drawing/2014/main" val="3055689894"/>
                  </a:ext>
                </a:extLst>
              </a:tr>
              <a:tr h="721018">
                <a:tc>
                  <a:txBody>
                    <a:bodyPr/>
                    <a:lstStyle/>
                    <a:p>
                      <a:pPr algn="l"/>
                      <a:r>
                        <a:rPr lang="en-GB" sz="2400" dirty="0" smtClean="0"/>
                        <a:t>=&gt; 30%</a:t>
                      </a:r>
                      <a:endParaRPr lang="en-GB" sz="2400" dirty="0"/>
                    </a:p>
                  </a:txBody>
                  <a:tcPr/>
                </a:tc>
                <a:tc>
                  <a:txBody>
                    <a:bodyPr/>
                    <a:lstStyle/>
                    <a:p>
                      <a:pPr algn="l"/>
                      <a:r>
                        <a:rPr lang="en-GB" sz="2400" dirty="0" smtClean="0"/>
                        <a:t>=&gt; 10</a:t>
                      </a:r>
                      <a:endParaRPr lang="en-GB" sz="2400" dirty="0"/>
                    </a:p>
                  </a:txBody>
                  <a:tcPr/>
                </a:tc>
                <a:tc>
                  <a:txBody>
                    <a:bodyPr/>
                    <a:lstStyle/>
                    <a:p>
                      <a:pPr algn="l"/>
                      <a:r>
                        <a:rPr lang="en-GB" sz="2400" dirty="0" smtClean="0"/>
                        <a:t>Poor</a:t>
                      </a:r>
                      <a:endParaRPr lang="en-GB" sz="2400" dirty="0"/>
                    </a:p>
                  </a:txBody>
                  <a:tcPr/>
                </a:tc>
                <a:extLst>
                  <a:ext uri="{0D108BD9-81ED-4DB2-BD59-A6C34878D82A}">
                    <a16:rowId xmlns:a16="http://schemas.microsoft.com/office/drawing/2014/main" val="2520370196"/>
                  </a:ext>
                </a:extLst>
              </a:tr>
            </a:tbl>
          </a:graphicData>
        </a:graphic>
      </p:graphicFrame>
    </p:spTree>
    <p:extLst>
      <p:ext uri="{BB962C8B-B14F-4D97-AF65-F5344CB8AC3E}">
        <p14:creationId xmlns:p14="http://schemas.microsoft.com/office/powerpoint/2010/main" val="3053268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87036"/>
            <a:ext cx="9404723" cy="789709"/>
          </a:xfrm>
        </p:spPr>
        <p:txBody>
          <a:bodyPr/>
          <a:lstStyle/>
          <a:p>
            <a:pPr algn="ctr"/>
            <a:r>
              <a:rPr lang="en-GB" sz="4400" dirty="0" smtClean="0"/>
              <a:t>Conducting a Gage R &amp; R Study</a:t>
            </a:r>
            <a:endParaRPr lang="en-GB" sz="4400" dirty="0"/>
          </a:p>
        </p:txBody>
      </p:sp>
      <p:sp>
        <p:nvSpPr>
          <p:cNvPr id="3" name="Content Placeholder 2"/>
          <p:cNvSpPr>
            <a:spLocks noGrp="1"/>
          </p:cNvSpPr>
          <p:nvPr>
            <p:ph idx="1"/>
          </p:nvPr>
        </p:nvSpPr>
        <p:spPr>
          <a:xfrm>
            <a:off x="491836" y="1066800"/>
            <a:ext cx="11312237" cy="5569528"/>
          </a:xfrm>
        </p:spPr>
        <p:txBody>
          <a:bodyPr>
            <a:normAutofit/>
          </a:bodyPr>
          <a:lstStyle/>
          <a:p>
            <a:r>
              <a:rPr lang="en-GB" sz="3200" b="1" u="sng" dirty="0" smtClean="0"/>
              <a:t>Step 1</a:t>
            </a:r>
            <a:r>
              <a:rPr lang="en-GB" sz="3200" dirty="0" smtClean="0"/>
              <a:t>: - Call a team meeting and introduce the concepts of the Gage R &amp; R</a:t>
            </a:r>
          </a:p>
          <a:p>
            <a:r>
              <a:rPr lang="en-GB" sz="3200" b="1" u="sng" dirty="0" smtClean="0"/>
              <a:t>Step 2</a:t>
            </a:r>
            <a:r>
              <a:rPr lang="en-GB" sz="3200" dirty="0" smtClean="0"/>
              <a:t>: - Select parts for the study across the range of interest</a:t>
            </a:r>
          </a:p>
          <a:p>
            <a:pPr marL="0" indent="0">
              <a:buNone/>
            </a:pPr>
            <a:r>
              <a:rPr lang="en-GB" sz="3200" dirty="0"/>
              <a:t>	</a:t>
            </a:r>
            <a:r>
              <a:rPr lang="en-GB" sz="3200" dirty="0" smtClean="0"/>
              <a:t>- If the intent is to evaluate the measurement system 	 	  throughout the process range, select parts 	 	 	   	  	  throughout</a:t>
            </a:r>
          </a:p>
          <a:p>
            <a:pPr marL="0" indent="0">
              <a:buNone/>
            </a:pPr>
            <a:r>
              <a:rPr lang="en-GB" sz="3200" dirty="0"/>
              <a:t>	</a:t>
            </a:r>
            <a:r>
              <a:rPr lang="en-GB" sz="3200" dirty="0" smtClean="0"/>
              <a:t>- If only a small improvement is being made to the 	 	 	  process, the range of interest is now the 	 	 	  		 	   	  improvement range</a:t>
            </a:r>
          </a:p>
          <a:p>
            <a:pPr marL="0" indent="0">
              <a:buNone/>
            </a:pPr>
            <a:endParaRPr lang="en-GB" sz="3200" b="1" u="sng" dirty="0"/>
          </a:p>
        </p:txBody>
      </p:sp>
    </p:spTree>
    <p:extLst>
      <p:ext uri="{BB962C8B-B14F-4D97-AF65-F5344CB8AC3E}">
        <p14:creationId xmlns:p14="http://schemas.microsoft.com/office/powerpoint/2010/main" val="1017936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Conducting a Gage R &amp; R Study</a:t>
            </a:r>
          </a:p>
        </p:txBody>
      </p:sp>
      <p:sp>
        <p:nvSpPr>
          <p:cNvPr id="3" name="Content Placeholder 2"/>
          <p:cNvSpPr>
            <a:spLocks noGrp="1"/>
          </p:cNvSpPr>
          <p:nvPr>
            <p:ph idx="1"/>
          </p:nvPr>
        </p:nvSpPr>
        <p:spPr>
          <a:xfrm>
            <a:off x="318655" y="1413164"/>
            <a:ext cx="11575472" cy="5119254"/>
          </a:xfrm>
        </p:spPr>
        <p:txBody>
          <a:bodyPr>
            <a:normAutofit/>
          </a:bodyPr>
          <a:lstStyle/>
          <a:p>
            <a:r>
              <a:rPr lang="en-GB" sz="3200" b="1" u="sng" dirty="0" smtClean="0"/>
              <a:t>Step 3</a:t>
            </a:r>
            <a:r>
              <a:rPr lang="en-GB" sz="3200" dirty="0" smtClean="0"/>
              <a:t>: Identify the inspectors or equipment you plan to use for the analysis</a:t>
            </a:r>
          </a:p>
          <a:p>
            <a:pPr marL="0" indent="0">
              <a:buNone/>
            </a:pPr>
            <a:r>
              <a:rPr lang="en-GB" sz="3200" dirty="0" smtClean="0"/>
              <a:t>	- In the case of inspectors, explain the purpose of the 	  analysis and that the inspection system is being 	 	  	  	  evaluated not the people</a:t>
            </a:r>
          </a:p>
          <a:p>
            <a:r>
              <a:rPr lang="en-GB" sz="3200" b="1" u="sng" dirty="0" smtClean="0"/>
              <a:t>Step 4</a:t>
            </a:r>
            <a:r>
              <a:rPr lang="en-GB" sz="3200" dirty="0" smtClean="0"/>
              <a:t>: Calibrate the gage or gauges for the study</a:t>
            </a:r>
          </a:p>
          <a:p>
            <a:pPr marL="0" indent="0">
              <a:buNone/>
            </a:pPr>
            <a:r>
              <a:rPr lang="en-GB" sz="3200" dirty="0" smtClean="0"/>
              <a:t>	- Remember linearity, stability and bias</a:t>
            </a:r>
          </a:p>
          <a:p>
            <a:r>
              <a:rPr lang="en-GB" sz="3200" b="1" u="sng" dirty="0" smtClean="0"/>
              <a:t>Step 5</a:t>
            </a:r>
            <a:r>
              <a:rPr lang="en-GB" sz="3200" dirty="0" smtClean="0"/>
              <a:t>: Have the first inspector measure all the samples in random order</a:t>
            </a:r>
            <a:endParaRPr lang="en-GB" sz="3200" b="1" u="sng" dirty="0" smtClean="0"/>
          </a:p>
          <a:p>
            <a:pPr marL="0" indent="0">
              <a:buNone/>
            </a:pPr>
            <a:endParaRPr lang="en-GB" sz="3200" b="1" u="sng" dirty="0"/>
          </a:p>
        </p:txBody>
      </p:sp>
    </p:spTree>
    <p:extLst>
      <p:ext uri="{BB962C8B-B14F-4D97-AF65-F5344CB8AC3E}">
        <p14:creationId xmlns:p14="http://schemas.microsoft.com/office/powerpoint/2010/main" val="2621789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Conducting a Gage R &amp; R Study</a:t>
            </a:r>
          </a:p>
        </p:txBody>
      </p:sp>
      <p:sp>
        <p:nvSpPr>
          <p:cNvPr id="3" name="Content Placeholder 2"/>
          <p:cNvSpPr>
            <a:spLocks noGrp="1"/>
          </p:cNvSpPr>
          <p:nvPr>
            <p:ph idx="1"/>
          </p:nvPr>
        </p:nvSpPr>
        <p:spPr>
          <a:xfrm>
            <a:off x="387927" y="1336964"/>
            <a:ext cx="11395363" cy="5306291"/>
          </a:xfrm>
        </p:spPr>
        <p:txBody>
          <a:bodyPr>
            <a:normAutofit lnSpcReduction="10000"/>
          </a:bodyPr>
          <a:lstStyle/>
          <a:p>
            <a:r>
              <a:rPr lang="en-GB" sz="3200" b="1" u="sng" dirty="0" smtClean="0"/>
              <a:t>Step 6</a:t>
            </a:r>
            <a:r>
              <a:rPr lang="en-GB" sz="3200" dirty="0" smtClean="0"/>
              <a:t>: Have the second inspector measured all the samples in random order</a:t>
            </a:r>
          </a:p>
          <a:p>
            <a:pPr marL="0" indent="0">
              <a:buNone/>
            </a:pPr>
            <a:r>
              <a:rPr lang="en-GB" sz="3200" dirty="0" smtClean="0"/>
              <a:t>	- Continue this process until all the operators have 	 	 	  measured all the parts one time</a:t>
            </a:r>
          </a:p>
          <a:p>
            <a:pPr marL="0" indent="0">
              <a:buNone/>
            </a:pPr>
            <a:r>
              <a:rPr lang="en-GB" sz="3200" dirty="0"/>
              <a:t>	</a:t>
            </a:r>
            <a:r>
              <a:rPr lang="en-GB" sz="3200" dirty="0" smtClean="0"/>
              <a:t>- This completes the first replicate</a:t>
            </a:r>
          </a:p>
          <a:p>
            <a:r>
              <a:rPr lang="en-GB" sz="3200" b="1" u="sng" dirty="0" smtClean="0"/>
              <a:t>Step 7</a:t>
            </a:r>
            <a:r>
              <a:rPr lang="en-GB" sz="3200" dirty="0" smtClean="0"/>
              <a:t>: Repeat steps 5 and 6 for the required number of replicates</a:t>
            </a:r>
          </a:p>
          <a:p>
            <a:pPr marL="0" indent="0">
              <a:buNone/>
            </a:pPr>
            <a:r>
              <a:rPr lang="en-GB" sz="3200" dirty="0"/>
              <a:t>	</a:t>
            </a:r>
            <a:r>
              <a:rPr lang="en-GB" sz="3200" dirty="0" smtClean="0"/>
              <a:t>- Ensure there is always a delay between the first and 	  second inspection</a:t>
            </a:r>
          </a:p>
          <a:p>
            <a:r>
              <a:rPr lang="en-GB" sz="3200" b="1" u="sng" dirty="0" smtClean="0"/>
              <a:t>Step 8</a:t>
            </a:r>
            <a:r>
              <a:rPr lang="en-GB" sz="3200" dirty="0" smtClean="0"/>
              <a:t>: Analyse your results</a:t>
            </a:r>
            <a:endParaRPr lang="en-GB" sz="3200" b="1" u="sng" dirty="0"/>
          </a:p>
        </p:txBody>
      </p:sp>
    </p:spTree>
    <p:extLst>
      <p:ext uri="{BB962C8B-B14F-4D97-AF65-F5344CB8AC3E}">
        <p14:creationId xmlns:p14="http://schemas.microsoft.com/office/powerpoint/2010/main" val="183654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Example Gage R &amp; R Study</a:t>
            </a:r>
            <a:endParaRPr lang="en-GB" sz="4400" dirty="0"/>
          </a:p>
        </p:txBody>
      </p:sp>
      <p:pic>
        <p:nvPicPr>
          <p:cNvPr id="4" name="Content Placeholder 3"/>
          <p:cNvPicPr>
            <a:picLocks noGrp="1" noChangeAspect="1"/>
          </p:cNvPicPr>
          <p:nvPr>
            <p:ph idx="1"/>
          </p:nvPr>
        </p:nvPicPr>
        <p:blipFill>
          <a:blip r:embed="rId2"/>
          <a:stretch>
            <a:fillRect/>
          </a:stretch>
        </p:blipFill>
        <p:spPr>
          <a:xfrm>
            <a:off x="1059873" y="1925782"/>
            <a:ext cx="10141527" cy="4620491"/>
          </a:xfrm>
          <a:prstGeom prst="rect">
            <a:avLst/>
          </a:prstGeom>
        </p:spPr>
      </p:pic>
    </p:spTree>
    <p:extLst>
      <p:ext uri="{BB962C8B-B14F-4D97-AF65-F5344CB8AC3E}">
        <p14:creationId xmlns:p14="http://schemas.microsoft.com/office/powerpoint/2010/main" val="3439257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Gage R &amp; R Study Capability and Acceptability</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87927" y="2052918"/>
                <a:ext cx="11111345" cy="4195481"/>
              </a:xfrm>
            </p:spPr>
            <p:txBody>
              <a:bodyPr>
                <a:normAutofit/>
              </a:bodyPr>
              <a:lstStyle/>
              <a:p>
                <a:pPr marL="0" indent="0">
                  <a:buNone/>
                </a:pPr>
                <a:r>
                  <a:rPr lang="en-GB" sz="3200" dirty="0" smtClean="0"/>
                  <a:t>The acceptability of a gage is typically expressed in terms of the gage capability relative to the specification tolerance, where specification tolerance = USL – LSL and Gage Acceptability = </a:t>
                </a:r>
              </a:p>
              <a:p>
                <a:pPr marL="0" indent="0">
                  <a:buNone/>
                </a:pPr>
                <a:endParaRPr lang="en-GB" sz="3200" dirty="0"/>
              </a:p>
              <a:p>
                <a:pPr marL="0" indent="0">
                  <a:buNone/>
                </a:pPr>
                <a14:m>
                  <m:oMath xmlns:m="http://schemas.openxmlformats.org/officeDocument/2006/math">
                    <m:rad>
                      <m:radPr>
                        <m:degHide m:val="on"/>
                        <m:ctrlPr>
                          <a:rPr lang="en-GB" sz="3200" i="1" smtClean="0">
                            <a:latin typeface="Cambria Math" panose="02040503050406030204" pitchFamily="18" charset="0"/>
                          </a:rPr>
                        </m:ctrlPr>
                      </m:radPr>
                      <m:deg/>
                      <m:e>
                        <m:sSubSup>
                          <m:sSubSupPr>
                            <m:ctrlPr>
                              <a:rPr lang="en-GB" sz="3200" i="1" smtClean="0">
                                <a:latin typeface="Cambria Math" panose="02040503050406030204" pitchFamily="18" charset="0"/>
                              </a:rPr>
                            </m:ctrlPr>
                          </m:sSubSupPr>
                          <m:e>
                            <m:r>
                              <a:rPr lang="en-GB" sz="3200" i="1" smtClean="0">
                                <a:latin typeface="Cambria Math" panose="02040503050406030204" pitchFamily="18" charset="0"/>
                                <a:ea typeface="Cambria Math" panose="02040503050406030204" pitchFamily="18" charset="0"/>
                              </a:rPr>
                              <m:t>𝜎</m:t>
                            </m:r>
                          </m:e>
                          <m:sub>
                            <m:r>
                              <a:rPr lang="en-GB" sz="3200" b="0" i="1" smtClean="0">
                                <a:latin typeface="Cambria Math" panose="02040503050406030204" pitchFamily="18" charset="0"/>
                              </a:rPr>
                              <m:t>𝑒</m:t>
                            </m:r>
                          </m:sub>
                          <m:sup>
                            <m:r>
                              <a:rPr lang="en-GB" sz="3200" b="0" i="1" smtClean="0">
                                <a:latin typeface="Cambria Math" panose="02040503050406030204" pitchFamily="18" charset="0"/>
                              </a:rPr>
                              <m:t>2</m:t>
                            </m:r>
                          </m:sup>
                        </m:sSubSup>
                      </m:e>
                    </m:rad>
                    <m:r>
                      <a:rPr lang="en-GB" sz="3200" b="0" i="0" smtClean="0">
                        <a:latin typeface="Cambria Math" panose="02040503050406030204" pitchFamily="18" charset="0"/>
                      </a:rPr>
                      <m:t>+ </m:t>
                    </m:r>
                    <m:sSubSup>
                      <m:sSubSupPr>
                        <m:ctrlPr>
                          <a:rPr lang="en-GB" sz="3200" b="0" i="1" smtClean="0">
                            <a:latin typeface="Cambria Math" panose="02040503050406030204" pitchFamily="18" charset="0"/>
                          </a:rPr>
                        </m:ctrlPr>
                      </m:sSubSupPr>
                      <m:e>
                        <m:r>
                          <a:rPr lang="en-GB" sz="3200" b="0" i="1" smtClean="0">
                            <a:latin typeface="Cambria Math" panose="02040503050406030204" pitchFamily="18" charset="0"/>
                            <a:ea typeface="Cambria Math" panose="02040503050406030204" pitchFamily="18" charset="0"/>
                          </a:rPr>
                          <m:t>𝜎</m:t>
                        </m:r>
                      </m:e>
                      <m:sub>
                        <m:r>
                          <a:rPr lang="en-GB" sz="3200" b="0" i="1" smtClean="0">
                            <a:latin typeface="Cambria Math" panose="02040503050406030204" pitchFamily="18" charset="0"/>
                          </a:rPr>
                          <m:t>𝑒</m:t>
                        </m:r>
                      </m:sub>
                      <m:sup>
                        <m:r>
                          <a:rPr lang="en-GB" sz="3200" b="0" i="1" smtClean="0">
                            <a:latin typeface="Cambria Math" panose="02040503050406030204" pitchFamily="18" charset="0"/>
                          </a:rPr>
                          <m:t>2</m:t>
                        </m:r>
                      </m:sup>
                    </m:sSubSup>
                  </m:oMath>
                </a14:m>
                <a:r>
                  <a:rPr lang="en-GB" sz="3200" dirty="0" smtClean="0"/>
                  <a:t>/ (Specification tolerance)</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87927" y="2052918"/>
                <a:ext cx="11111345" cy="4195481"/>
              </a:xfrm>
              <a:blipFill>
                <a:blip r:embed="rId2"/>
                <a:stretch>
                  <a:fillRect l="-1427" t="-1890" r="-329"/>
                </a:stretch>
              </a:blipFill>
            </p:spPr>
            <p:txBody>
              <a:bodyPr/>
              <a:lstStyle/>
              <a:p>
                <a:r>
                  <a:rPr lang="en-GB">
                    <a:noFill/>
                  </a:rPr>
                  <a:t> </a:t>
                </a:r>
              </a:p>
            </p:txBody>
          </p:sp>
        </mc:Fallback>
      </mc:AlternateContent>
      <p:cxnSp>
        <p:nvCxnSpPr>
          <p:cNvPr id="5" name="Straight Connector 4"/>
          <p:cNvCxnSpPr/>
          <p:nvPr/>
        </p:nvCxnSpPr>
        <p:spPr>
          <a:xfrm flipV="1">
            <a:off x="1239982" y="4883727"/>
            <a:ext cx="6227618" cy="13855"/>
          </a:xfrm>
          <a:prstGeom prst="line">
            <a:avLst/>
          </a:prstGeom>
          <a:ln w="2222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426248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Gage R &amp; R Study Capability and Acceptability</a:t>
            </a:r>
            <a:endParaRPr lang="en-GB"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36418" y="2052918"/>
                <a:ext cx="11180618" cy="4195481"/>
              </a:xfrm>
            </p:spPr>
            <p:txBody>
              <a:bodyPr>
                <a:normAutofit/>
              </a:bodyPr>
              <a:lstStyle/>
              <a:p>
                <a:pPr marL="0" indent="0">
                  <a:buNone/>
                </a:pPr>
                <a:r>
                  <a:rPr lang="en-GB" sz="3200" dirty="0" smtClean="0"/>
                  <a:t>Gage Capability is defined as:</a:t>
                </a:r>
              </a:p>
              <a:p>
                <a:pPr marL="0" indent="0">
                  <a:buNone/>
                </a:pPr>
                <a:endParaRPr lang="en-GB" sz="3200" dirty="0"/>
              </a:p>
              <a:p>
                <a:pPr marL="0" indent="0">
                  <a:buNone/>
                </a:pPr>
                <a14:m>
                  <m:oMath xmlns:m="http://schemas.openxmlformats.org/officeDocument/2006/math">
                    <m:rad>
                      <m:radPr>
                        <m:degHide m:val="on"/>
                        <m:ctrlPr>
                          <a:rPr lang="en-GB" sz="3200" i="1" smtClean="0">
                            <a:latin typeface="Cambria Math" panose="02040503050406030204" pitchFamily="18" charset="0"/>
                          </a:rPr>
                        </m:ctrlPr>
                      </m:radPr>
                      <m:deg/>
                      <m:e>
                        <m:sSup>
                          <m:sSupPr>
                            <m:ctrlPr>
                              <a:rPr lang="en-GB" sz="3200" i="1" smtClean="0">
                                <a:latin typeface="Cambria Math" panose="02040503050406030204" pitchFamily="18" charset="0"/>
                              </a:rPr>
                            </m:ctrlPr>
                          </m:sSupPr>
                          <m:e>
                            <m:d>
                              <m:dPr>
                                <m:ctrlPr>
                                  <a:rPr lang="en-GB" sz="3200" i="1" smtClean="0">
                                    <a:latin typeface="Cambria Math" panose="02040503050406030204" pitchFamily="18" charset="0"/>
                                  </a:rPr>
                                </m:ctrlPr>
                              </m:dPr>
                              <m:e>
                                <m:r>
                                  <a:rPr lang="en-GB" sz="3200" b="0" i="1" smtClean="0">
                                    <a:latin typeface="Cambria Math" panose="02040503050406030204" pitchFamily="18" charset="0"/>
                                  </a:rPr>
                                  <m:t>𝑟𝑒𝑝𝑒𝑎𝑡𝑎𝑏𝑖𝑙𝑖𝑡𝑦</m:t>
                                </m:r>
                              </m:e>
                            </m:d>
                          </m:e>
                          <m:sup>
                            <m:r>
                              <a:rPr lang="en-GB" sz="3200" b="0" i="1" smtClean="0">
                                <a:latin typeface="Cambria Math" panose="02040503050406030204" pitchFamily="18" charset="0"/>
                              </a:rPr>
                              <m:t>2</m:t>
                            </m:r>
                          </m:sup>
                        </m:sSup>
                      </m:e>
                    </m:rad>
                  </m:oMath>
                </a14:m>
                <a:r>
                  <a:rPr lang="en-GB" sz="3200" dirty="0" smtClean="0"/>
                  <a:t>+ </a:t>
                </a:r>
                <a14:m>
                  <m:oMath xmlns:m="http://schemas.openxmlformats.org/officeDocument/2006/math">
                    <m:sSup>
                      <m:sSupPr>
                        <m:ctrlPr>
                          <a:rPr lang="en-GB" sz="3200" i="1" smtClean="0">
                            <a:latin typeface="Cambria Math" panose="02040503050406030204" pitchFamily="18" charset="0"/>
                          </a:rPr>
                        </m:ctrlPr>
                      </m:sSupPr>
                      <m:e>
                        <m:d>
                          <m:dPr>
                            <m:ctrlPr>
                              <a:rPr lang="en-GB" sz="3200" i="1" smtClean="0">
                                <a:latin typeface="Cambria Math" panose="02040503050406030204" pitchFamily="18" charset="0"/>
                              </a:rPr>
                            </m:ctrlPr>
                          </m:dPr>
                          <m:e>
                            <m:r>
                              <a:rPr lang="en-GB" sz="3200" b="0" i="1" smtClean="0">
                                <a:latin typeface="Cambria Math" panose="02040503050406030204" pitchFamily="18" charset="0"/>
                              </a:rPr>
                              <m:t>𝑟𝑒𝑝𝑟𝑜𝑑𝑢𝑐𝑖𝑏𝑖𝑙𝑖𝑡𝑦</m:t>
                            </m:r>
                          </m:e>
                        </m:d>
                      </m:e>
                      <m:sup>
                        <m:r>
                          <a:rPr lang="en-GB" sz="3200" b="0" i="1" smtClean="0">
                            <a:latin typeface="Cambria Math" panose="02040503050406030204" pitchFamily="18" charset="0"/>
                          </a:rPr>
                          <m:t>2</m:t>
                        </m:r>
                      </m:sup>
                    </m:sSup>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36418" y="2052918"/>
                <a:ext cx="11180618" cy="4195481"/>
              </a:xfrm>
              <a:blipFill>
                <a:blip r:embed="rId2"/>
                <a:stretch>
                  <a:fillRect l="-1418" t="-1890"/>
                </a:stretch>
              </a:blipFill>
            </p:spPr>
            <p:txBody>
              <a:bodyPr/>
              <a:lstStyle/>
              <a:p>
                <a:r>
                  <a:rPr lang="en-GB">
                    <a:noFill/>
                  </a:rPr>
                  <a:t> </a:t>
                </a:r>
              </a:p>
            </p:txBody>
          </p:sp>
        </mc:Fallback>
      </mc:AlternateContent>
      <p:cxnSp>
        <p:nvCxnSpPr>
          <p:cNvPr id="5" name="Straight Connector 4"/>
          <p:cNvCxnSpPr/>
          <p:nvPr/>
        </p:nvCxnSpPr>
        <p:spPr>
          <a:xfrm flipV="1">
            <a:off x="3789218" y="3415145"/>
            <a:ext cx="3463637" cy="6928"/>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37553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10349</TotalTime>
  <Words>1300</Words>
  <Application>Microsoft Office PowerPoint</Application>
  <PresentationFormat>Widescreen</PresentationFormat>
  <Paragraphs>124</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Cambria Math</vt:lpstr>
      <vt:lpstr>Century Gothic</vt:lpstr>
      <vt:lpstr>Wingdings 3</vt:lpstr>
      <vt:lpstr>Ion</vt:lpstr>
      <vt:lpstr>Measure Phase – Measurement System Analysis (MSA)  </vt:lpstr>
      <vt:lpstr>Measurement System Analysis</vt:lpstr>
      <vt:lpstr>Measurement System Analysis (MSA)</vt:lpstr>
      <vt:lpstr>Measurement System Analysis is Important to</vt:lpstr>
      <vt:lpstr>Measurement System Analysis is Important to</vt:lpstr>
      <vt:lpstr>Error can be partitioned into Specific Sources</vt:lpstr>
      <vt:lpstr>Appropriate measures are:</vt:lpstr>
      <vt:lpstr>Measurement System Analysis (MSA)</vt:lpstr>
      <vt:lpstr>Examples of What and When to Measure</vt:lpstr>
      <vt:lpstr>Observed Variation</vt:lpstr>
      <vt:lpstr>Gage R &amp; R</vt:lpstr>
      <vt:lpstr>Gage R &amp; R</vt:lpstr>
      <vt:lpstr>Gage R &amp; R Studies</vt:lpstr>
      <vt:lpstr>Gage R &amp; R Study Design Types</vt:lpstr>
      <vt:lpstr>Gage R &amp; R Study Design Types</vt:lpstr>
      <vt:lpstr>Gage R &amp; R Studies</vt:lpstr>
      <vt:lpstr>Gage R &amp; R Study Results</vt:lpstr>
      <vt:lpstr>Conducting a Gage R &amp; R Study</vt:lpstr>
      <vt:lpstr>Conducting a Gage R &amp; R Study</vt:lpstr>
      <vt:lpstr>Conducting a Gage R &amp; R Study</vt:lpstr>
      <vt:lpstr>Example Gage R &amp; R Study</vt:lpstr>
      <vt:lpstr>Gage R &amp; R Study Capability and Acceptability</vt:lpstr>
      <vt:lpstr>Gage R &amp; R Study Capability and Acceptability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Measure Phase – Measurement System Analysis (MSA)</dc:title>
  <dc:creator>Andrew Thorn</dc:creator>
  <cp:lastModifiedBy>Andrew Thorn</cp:lastModifiedBy>
  <cp:revision>29</cp:revision>
  <dcterms:created xsi:type="dcterms:W3CDTF">2021-02-20T22:54:21Z</dcterms:created>
  <dcterms:modified xsi:type="dcterms:W3CDTF">2021-02-28T20:12:01Z</dcterms:modified>
</cp:coreProperties>
</file>