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302" r:id="rId3"/>
    <p:sldId id="311" r:id="rId4"/>
    <p:sldId id="312" r:id="rId5"/>
    <p:sldId id="313" r:id="rId6"/>
    <p:sldId id="314" r:id="rId7"/>
    <p:sldId id="315" r:id="rId8"/>
    <p:sldId id="316" r:id="rId9"/>
    <p:sldId id="317" r:id="rId10"/>
    <p:sldId id="309" r:id="rId11"/>
    <p:sldId id="310" r:id="rId12"/>
    <p:sldId id="303" r:id="rId13"/>
    <p:sldId id="300" r:id="rId14"/>
    <p:sldId id="301"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71" autoAdjust="0"/>
    <p:restoredTop sz="94660"/>
  </p:normalViewPr>
  <p:slideViewPr>
    <p:cSldViewPr snapToGrid="0">
      <p:cViewPr varScale="1">
        <p:scale>
          <a:sx n="98" d="100"/>
          <a:sy n="98" d="100"/>
        </p:scale>
        <p:origin x="102"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51E2BE-189D-417C-AE09-37A0E7C1443D}" type="datetimeFigureOut">
              <a:rPr lang="en-GB" smtClean="0"/>
              <a:t>29/10/2023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D8C456-481E-45C7-8653-3E52B4066F1F}" type="slidenum">
              <a:rPr lang="en-GB" smtClean="0"/>
              <a:t>‹#›</a:t>
            </a:fld>
            <a:endParaRPr lang="en-GB"/>
          </a:p>
        </p:txBody>
      </p:sp>
    </p:spTree>
    <p:extLst>
      <p:ext uri="{BB962C8B-B14F-4D97-AF65-F5344CB8AC3E}">
        <p14:creationId xmlns:p14="http://schemas.microsoft.com/office/powerpoint/2010/main" val="2701568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904F0-D950-9A02-E93D-8E2C0C18CF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3BCD010-DB41-12E9-D8BB-3386049AD3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21FE7E6-9D00-67E3-DAE4-E2E6753CFABF}"/>
              </a:ext>
            </a:extLst>
          </p:cNvPr>
          <p:cNvSpPr>
            <a:spLocks noGrp="1"/>
          </p:cNvSpPr>
          <p:nvPr>
            <p:ph type="dt" sz="half" idx="10"/>
          </p:nvPr>
        </p:nvSpPr>
        <p:spPr/>
        <p:txBody>
          <a:bodyPr/>
          <a:lstStyle/>
          <a:p>
            <a:fld id="{4BAC347D-3EA7-48FD-8CBB-1DE3E43F7D73}" type="datetimeFigureOut">
              <a:rPr lang="en-GB" smtClean="0"/>
              <a:t>29/10/2023</a:t>
            </a:fld>
            <a:endParaRPr lang="en-GB"/>
          </a:p>
        </p:txBody>
      </p:sp>
      <p:sp>
        <p:nvSpPr>
          <p:cNvPr id="5" name="Footer Placeholder 4">
            <a:extLst>
              <a:ext uri="{FF2B5EF4-FFF2-40B4-BE49-F238E27FC236}">
                <a16:creationId xmlns:a16="http://schemas.microsoft.com/office/drawing/2014/main" id="{7D52B62B-9661-6D41-765E-20CD63819F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E75822-77AE-7EB1-4BBD-980AFBD455B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87571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97EAF-617E-A22A-30B7-AD2C6D0D13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68B982-B0DE-3CEB-816D-E758BD2482B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3B0C9C-5FCB-446E-0F85-541EB7400163}"/>
              </a:ext>
            </a:extLst>
          </p:cNvPr>
          <p:cNvSpPr>
            <a:spLocks noGrp="1"/>
          </p:cNvSpPr>
          <p:nvPr>
            <p:ph type="dt" sz="half" idx="10"/>
          </p:nvPr>
        </p:nvSpPr>
        <p:spPr/>
        <p:txBody>
          <a:bodyPr/>
          <a:lstStyle/>
          <a:p>
            <a:fld id="{4BAC347D-3EA7-48FD-8CBB-1DE3E43F7D73}" type="datetimeFigureOut">
              <a:rPr lang="en-GB" smtClean="0"/>
              <a:t>29/10/2023</a:t>
            </a:fld>
            <a:endParaRPr lang="en-GB"/>
          </a:p>
        </p:txBody>
      </p:sp>
      <p:sp>
        <p:nvSpPr>
          <p:cNvPr id="5" name="Footer Placeholder 4">
            <a:extLst>
              <a:ext uri="{FF2B5EF4-FFF2-40B4-BE49-F238E27FC236}">
                <a16:creationId xmlns:a16="http://schemas.microsoft.com/office/drawing/2014/main" id="{B61290CE-B08D-8CFF-68CE-7BB879FA2B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C1A2AB-B380-EF49-E891-5FBAEF7EADD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2451962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509CE-1856-FE4B-2FD4-956F596D78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DAB8AE-40BB-E3E9-D445-464F3860E4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727604-252A-F1EA-0A0F-B573EAF6D974}"/>
              </a:ext>
            </a:extLst>
          </p:cNvPr>
          <p:cNvSpPr>
            <a:spLocks noGrp="1"/>
          </p:cNvSpPr>
          <p:nvPr>
            <p:ph type="dt" sz="half" idx="10"/>
          </p:nvPr>
        </p:nvSpPr>
        <p:spPr/>
        <p:txBody>
          <a:bodyPr/>
          <a:lstStyle/>
          <a:p>
            <a:fld id="{4BAC347D-3EA7-48FD-8CBB-1DE3E43F7D73}" type="datetimeFigureOut">
              <a:rPr lang="en-GB" smtClean="0"/>
              <a:t>29/10/2023</a:t>
            </a:fld>
            <a:endParaRPr lang="en-GB"/>
          </a:p>
        </p:txBody>
      </p:sp>
      <p:sp>
        <p:nvSpPr>
          <p:cNvPr id="5" name="Footer Placeholder 4">
            <a:extLst>
              <a:ext uri="{FF2B5EF4-FFF2-40B4-BE49-F238E27FC236}">
                <a16:creationId xmlns:a16="http://schemas.microsoft.com/office/drawing/2014/main" id="{C4D2A553-E4AB-E425-FB7C-71A45968C7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6A280D-9EF8-1495-F35A-BCFA2777FC7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471885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590E2-DE2B-727E-6813-74A41541B2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7F6EC9-8880-4915-B487-560BC68EDF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BF777E-CA71-BD12-EE91-EA1FCBDAC8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7E63E9A-9A6A-2547-2356-C03391FD2DFC}"/>
              </a:ext>
            </a:extLst>
          </p:cNvPr>
          <p:cNvSpPr>
            <a:spLocks noGrp="1"/>
          </p:cNvSpPr>
          <p:nvPr>
            <p:ph type="dt" sz="half" idx="10"/>
          </p:nvPr>
        </p:nvSpPr>
        <p:spPr/>
        <p:txBody>
          <a:bodyPr/>
          <a:lstStyle/>
          <a:p>
            <a:fld id="{4BAC347D-3EA7-48FD-8CBB-1DE3E43F7D73}" type="datetimeFigureOut">
              <a:rPr lang="en-GB" smtClean="0"/>
              <a:t>29/10/2023</a:t>
            </a:fld>
            <a:endParaRPr lang="en-GB"/>
          </a:p>
        </p:txBody>
      </p:sp>
      <p:sp>
        <p:nvSpPr>
          <p:cNvPr id="6" name="Footer Placeholder 5">
            <a:extLst>
              <a:ext uri="{FF2B5EF4-FFF2-40B4-BE49-F238E27FC236}">
                <a16:creationId xmlns:a16="http://schemas.microsoft.com/office/drawing/2014/main" id="{3BE57CE0-B61A-7EDD-89BD-2E3680085E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A5DB2D-4CED-4372-23D1-66935E776DEB}"/>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1322519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7439D-F900-E65D-DD4B-F3382413024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800228-CA94-654A-ED2A-1961D23FFE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24D7E31-AE3A-8AFA-A3F2-02BA922411A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DB698EE-01E7-BE10-24FE-AC4D290D15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D7A4920-CF06-C77B-56DE-8347F37E93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47AFAD-A33D-A6F0-220D-69CEAAA4C1D8}"/>
              </a:ext>
            </a:extLst>
          </p:cNvPr>
          <p:cNvSpPr>
            <a:spLocks noGrp="1"/>
          </p:cNvSpPr>
          <p:nvPr>
            <p:ph type="dt" sz="half" idx="10"/>
          </p:nvPr>
        </p:nvSpPr>
        <p:spPr/>
        <p:txBody>
          <a:bodyPr/>
          <a:lstStyle/>
          <a:p>
            <a:fld id="{4BAC347D-3EA7-48FD-8CBB-1DE3E43F7D73}" type="datetimeFigureOut">
              <a:rPr lang="en-GB" smtClean="0"/>
              <a:t>29/10/2023</a:t>
            </a:fld>
            <a:endParaRPr lang="en-GB"/>
          </a:p>
        </p:txBody>
      </p:sp>
      <p:sp>
        <p:nvSpPr>
          <p:cNvPr id="8" name="Footer Placeholder 7">
            <a:extLst>
              <a:ext uri="{FF2B5EF4-FFF2-40B4-BE49-F238E27FC236}">
                <a16:creationId xmlns:a16="http://schemas.microsoft.com/office/drawing/2014/main" id="{187BFA63-7D2B-1BF5-97EC-B52461D8E1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C4B67E4-4A2F-B30B-F6ED-704BA13466E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336453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13A03-5C61-14F0-4097-F7AA28D1CD7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0C55ED-14D1-D660-700B-E6CA75CAF639}"/>
              </a:ext>
            </a:extLst>
          </p:cNvPr>
          <p:cNvSpPr>
            <a:spLocks noGrp="1"/>
          </p:cNvSpPr>
          <p:nvPr>
            <p:ph type="dt" sz="half" idx="10"/>
          </p:nvPr>
        </p:nvSpPr>
        <p:spPr/>
        <p:txBody>
          <a:bodyPr/>
          <a:lstStyle/>
          <a:p>
            <a:fld id="{4BAC347D-3EA7-48FD-8CBB-1DE3E43F7D73}" type="datetimeFigureOut">
              <a:rPr lang="en-GB" smtClean="0"/>
              <a:t>29/10/2023</a:t>
            </a:fld>
            <a:endParaRPr lang="en-GB"/>
          </a:p>
        </p:txBody>
      </p:sp>
      <p:sp>
        <p:nvSpPr>
          <p:cNvPr id="4" name="Footer Placeholder 3">
            <a:extLst>
              <a:ext uri="{FF2B5EF4-FFF2-40B4-BE49-F238E27FC236}">
                <a16:creationId xmlns:a16="http://schemas.microsoft.com/office/drawing/2014/main" id="{8F20D5B7-33AA-DFFD-5875-A3B38CE962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6DB6F5-9834-2D16-844B-4C8D494B5A77}"/>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064465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98771B-A570-E5F9-D6F1-C0A048E9B411}"/>
              </a:ext>
            </a:extLst>
          </p:cNvPr>
          <p:cNvSpPr>
            <a:spLocks noGrp="1"/>
          </p:cNvSpPr>
          <p:nvPr>
            <p:ph type="dt" sz="half" idx="10"/>
          </p:nvPr>
        </p:nvSpPr>
        <p:spPr/>
        <p:txBody>
          <a:bodyPr/>
          <a:lstStyle/>
          <a:p>
            <a:fld id="{4BAC347D-3EA7-48FD-8CBB-1DE3E43F7D73}" type="datetimeFigureOut">
              <a:rPr lang="en-GB" smtClean="0"/>
              <a:t>29/10/2023</a:t>
            </a:fld>
            <a:endParaRPr lang="en-GB"/>
          </a:p>
        </p:txBody>
      </p:sp>
      <p:sp>
        <p:nvSpPr>
          <p:cNvPr id="3" name="Footer Placeholder 2">
            <a:extLst>
              <a:ext uri="{FF2B5EF4-FFF2-40B4-BE49-F238E27FC236}">
                <a16:creationId xmlns:a16="http://schemas.microsoft.com/office/drawing/2014/main" id="{3CC06A7B-3AA2-DCDA-181F-E0A0D382E45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D8A567D-B4D1-547F-CA54-D71E4967F00D}"/>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2960959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1DC8A-5BC9-0AD6-41E2-B3F9EA8C7F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BFA7FDF-0B29-1D1E-BFCD-F8042102B0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2B63C53-01D7-DABB-876F-8CB2E6EBBE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BA1DE6-35B6-2634-B0C1-3758978A36D1}"/>
              </a:ext>
            </a:extLst>
          </p:cNvPr>
          <p:cNvSpPr>
            <a:spLocks noGrp="1"/>
          </p:cNvSpPr>
          <p:nvPr>
            <p:ph type="dt" sz="half" idx="10"/>
          </p:nvPr>
        </p:nvSpPr>
        <p:spPr/>
        <p:txBody>
          <a:bodyPr/>
          <a:lstStyle/>
          <a:p>
            <a:fld id="{4BAC347D-3EA7-48FD-8CBB-1DE3E43F7D73}" type="datetimeFigureOut">
              <a:rPr lang="en-GB" smtClean="0"/>
              <a:t>29/10/2023</a:t>
            </a:fld>
            <a:endParaRPr lang="en-GB"/>
          </a:p>
        </p:txBody>
      </p:sp>
      <p:sp>
        <p:nvSpPr>
          <p:cNvPr id="6" name="Footer Placeholder 5">
            <a:extLst>
              <a:ext uri="{FF2B5EF4-FFF2-40B4-BE49-F238E27FC236}">
                <a16:creationId xmlns:a16="http://schemas.microsoft.com/office/drawing/2014/main" id="{8300301B-B471-4498-A39A-801F87E21B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CC3497-9E6F-F639-64F5-C5F0E16BF9B4}"/>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1536316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77F74-4860-CC30-C159-576761C0A7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BBEB209-3F99-890C-4484-3ECB773DD9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4EA1318-7FAD-7F76-63D3-FC3F17E2A8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27C810-1D63-BFF3-EFCD-3D5ECF5AF9AE}"/>
              </a:ext>
            </a:extLst>
          </p:cNvPr>
          <p:cNvSpPr>
            <a:spLocks noGrp="1"/>
          </p:cNvSpPr>
          <p:nvPr>
            <p:ph type="dt" sz="half" idx="10"/>
          </p:nvPr>
        </p:nvSpPr>
        <p:spPr/>
        <p:txBody>
          <a:bodyPr/>
          <a:lstStyle/>
          <a:p>
            <a:fld id="{4BAC347D-3EA7-48FD-8CBB-1DE3E43F7D73}" type="datetimeFigureOut">
              <a:rPr lang="en-GB" smtClean="0"/>
              <a:t>29/10/2023</a:t>
            </a:fld>
            <a:endParaRPr lang="en-GB"/>
          </a:p>
        </p:txBody>
      </p:sp>
      <p:sp>
        <p:nvSpPr>
          <p:cNvPr id="6" name="Footer Placeholder 5">
            <a:extLst>
              <a:ext uri="{FF2B5EF4-FFF2-40B4-BE49-F238E27FC236}">
                <a16:creationId xmlns:a16="http://schemas.microsoft.com/office/drawing/2014/main" id="{AA163D8C-349C-FA83-2ECE-94940C49A9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0984CE-9512-B8C1-4C9D-EA08A21880D6}"/>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76455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BB5DC-BBA7-E1CF-F2BA-08CCB611A48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C5C720-6C86-F475-BB72-2817C195E6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E5B3E6-8AD9-07B7-F2B3-2F0A38E22F29}"/>
              </a:ext>
            </a:extLst>
          </p:cNvPr>
          <p:cNvSpPr>
            <a:spLocks noGrp="1"/>
          </p:cNvSpPr>
          <p:nvPr>
            <p:ph type="dt" sz="half" idx="10"/>
          </p:nvPr>
        </p:nvSpPr>
        <p:spPr/>
        <p:txBody>
          <a:bodyPr/>
          <a:lstStyle/>
          <a:p>
            <a:fld id="{4BAC347D-3EA7-48FD-8CBB-1DE3E43F7D73}" type="datetimeFigureOut">
              <a:rPr lang="en-GB" smtClean="0"/>
              <a:t>29/10/2023</a:t>
            </a:fld>
            <a:endParaRPr lang="en-GB"/>
          </a:p>
        </p:txBody>
      </p:sp>
      <p:sp>
        <p:nvSpPr>
          <p:cNvPr id="5" name="Footer Placeholder 4">
            <a:extLst>
              <a:ext uri="{FF2B5EF4-FFF2-40B4-BE49-F238E27FC236}">
                <a16:creationId xmlns:a16="http://schemas.microsoft.com/office/drawing/2014/main" id="{7326EF4D-ED1E-9242-1922-FEAB5539BF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10BFC-36F4-8231-F3BA-D24C7F122706}"/>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815252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0B0CAC-A3A6-070B-3ACF-1311E182217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366D51-4602-7C3D-95E5-4543A043BF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FC0FF4-B3ED-E782-9484-3C109EA90DC2}"/>
              </a:ext>
            </a:extLst>
          </p:cNvPr>
          <p:cNvSpPr>
            <a:spLocks noGrp="1"/>
          </p:cNvSpPr>
          <p:nvPr>
            <p:ph type="dt" sz="half" idx="10"/>
          </p:nvPr>
        </p:nvSpPr>
        <p:spPr/>
        <p:txBody>
          <a:bodyPr/>
          <a:lstStyle/>
          <a:p>
            <a:fld id="{4BAC347D-3EA7-48FD-8CBB-1DE3E43F7D73}" type="datetimeFigureOut">
              <a:rPr lang="en-GB" smtClean="0"/>
              <a:t>29/10/2023</a:t>
            </a:fld>
            <a:endParaRPr lang="en-GB"/>
          </a:p>
        </p:txBody>
      </p:sp>
      <p:sp>
        <p:nvSpPr>
          <p:cNvPr id="5" name="Footer Placeholder 4">
            <a:extLst>
              <a:ext uri="{FF2B5EF4-FFF2-40B4-BE49-F238E27FC236}">
                <a16:creationId xmlns:a16="http://schemas.microsoft.com/office/drawing/2014/main" id="{93FA0947-4E76-13AE-8523-6391BA6B44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466659-77F7-CE45-76EF-425AE83745B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6993593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823D93-9050-9E1B-5D3E-9C6A91C357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EF73620-924C-F6C4-2592-93C979DC8E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0A2BD6-3259-0172-E5EE-775CA65B68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AC347D-3EA7-48FD-8CBB-1DE3E43F7D73}" type="datetimeFigureOut">
              <a:rPr lang="en-GB" smtClean="0"/>
              <a:t>29/10/2023</a:t>
            </a:fld>
            <a:endParaRPr lang="en-GB"/>
          </a:p>
        </p:txBody>
      </p:sp>
      <p:sp>
        <p:nvSpPr>
          <p:cNvPr id="5" name="Footer Placeholder 4">
            <a:extLst>
              <a:ext uri="{FF2B5EF4-FFF2-40B4-BE49-F238E27FC236}">
                <a16:creationId xmlns:a16="http://schemas.microsoft.com/office/drawing/2014/main" id="{4771A30E-37C4-AE7B-CD33-26AC224980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DA1D8AF-C1D8-7ACE-035B-CC32F82F91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68910B-04D3-44D4-98D5-A6E4344328E8}" type="slidenum">
              <a:rPr lang="en-GB" smtClean="0"/>
              <a:t>‹#›</a:t>
            </a:fld>
            <a:endParaRPr lang="en-GB"/>
          </a:p>
        </p:txBody>
      </p:sp>
    </p:spTree>
    <p:extLst>
      <p:ext uri="{BB962C8B-B14F-4D97-AF65-F5344CB8AC3E}">
        <p14:creationId xmlns:p14="http://schemas.microsoft.com/office/powerpoint/2010/main" val="21842695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yKKruTRQ_2A?feature=oembed"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hofstede-insights.com/country-comparison-tool?countrie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cultureandbusiness.weebly.com/trompenaars-model.html" TargetMode="External"/><Relationship Id="rId2" Type="http://schemas.openxmlformats.org/officeDocument/2006/relationships/hyperlink" Target="https://www.mindtools.com/pages/article/seven-dimensions.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6EE4FD-480F-42A5-9FEB-DA630457C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A187062F-BE14-42FC-B06A-607DB2384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8" y="1766812"/>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
            <a:extLst>
              <a:ext uri="{FF2B5EF4-FFF2-40B4-BE49-F238E27FC236}">
                <a16:creationId xmlns:a16="http://schemas.microsoft.com/office/drawing/2014/main" id="{731FE21B-2A45-4BF5-8B03-E1234198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9" y="1423780"/>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2DC5A94D-79ED-48F5-9DC5-96CBB507C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3" y="1239381"/>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a16="http://schemas.microsoft.com/office/drawing/2014/main" id="{93A3D4BE-AF25-4F9A-9C29-1145CCE24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2" y="1230651"/>
            <a:ext cx="1020865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0249D11-6254-B170-9726-BE5F95AA18BF}"/>
              </a:ext>
            </a:extLst>
          </p:cNvPr>
          <p:cNvSpPr>
            <a:spLocks noGrp="1"/>
          </p:cNvSpPr>
          <p:nvPr>
            <p:ph type="ctrTitle"/>
          </p:nvPr>
        </p:nvSpPr>
        <p:spPr>
          <a:xfrm>
            <a:off x="1870997" y="1607809"/>
            <a:ext cx="9236026" cy="2876680"/>
          </a:xfrm>
        </p:spPr>
        <p:txBody>
          <a:bodyPr anchor="b">
            <a:normAutofit/>
          </a:bodyPr>
          <a:lstStyle/>
          <a:p>
            <a:pPr algn="l"/>
            <a:r>
              <a:rPr lang="en-GB" sz="6600">
                <a:solidFill>
                  <a:srgbClr val="FFFFFF"/>
                </a:solidFill>
              </a:rPr>
              <a:t>Week 3</a:t>
            </a:r>
            <a:endParaRPr lang="en-GB" sz="6600" dirty="0">
              <a:solidFill>
                <a:srgbClr val="FFFFFF"/>
              </a:solidFill>
            </a:endParaRPr>
          </a:p>
        </p:txBody>
      </p:sp>
      <p:sp>
        <p:nvSpPr>
          <p:cNvPr id="3" name="Subtitle 2">
            <a:extLst>
              <a:ext uri="{FF2B5EF4-FFF2-40B4-BE49-F238E27FC236}">
                <a16:creationId xmlns:a16="http://schemas.microsoft.com/office/drawing/2014/main" id="{83CC8C34-0AF6-A90A-DC39-EAE01C2C5195}"/>
              </a:ext>
            </a:extLst>
          </p:cNvPr>
          <p:cNvSpPr>
            <a:spLocks noGrp="1"/>
          </p:cNvSpPr>
          <p:nvPr>
            <p:ph type="subTitle" idx="1"/>
          </p:nvPr>
        </p:nvSpPr>
        <p:spPr>
          <a:xfrm>
            <a:off x="1987499" y="4810308"/>
            <a:ext cx="9003022" cy="1076551"/>
          </a:xfrm>
        </p:spPr>
        <p:txBody>
          <a:bodyPr>
            <a:normAutofit/>
          </a:bodyPr>
          <a:lstStyle/>
          <a:p>
            <a:pPr algn="l"/>
            <a:r>
              <a:rPr lang="en-GB"/>
              <a:t>Welcome</a:t>
            </a:r>
            <a:endParaRPr lang="en-GB" dirty="0"/>
          </a:p>
        </p:txBody>
      </p:sp>
    </p:spTree>
    <p:extLst>
      <p:ext uri="{BB962C8B-B14F-4D97-AF65-F5344CB8AC3E}">
        <p14:creationId xmlns:p14="http://schemas.microsoft.com/office/powerpoint/2010/main" val="1576089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6F31BC-47F7-F936-80C7-40197D95C461}"/>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Hofstede’s Cultural Dimensions Theory</a:t>
            </a:r>
          </a:p>
        </p:txBody>
      </p:sp>
      <p:sp>
        <p:nvSpPr>
          <p:cNvPr id="3" name="Content Placeholder 2">
            <a:extLst>
              <a:ext uri="{FF2B5EF4-FFF2-40B4-BE49-F238E27FC236}">
                <a16:creationId xmlns:a16="http://schemas.microsoft.com/office/drawing/2014/main" id="{A0BA707A-BE74-69DC-62DB-51D1B08EBD6A}"/>
              </a:ext>
            </a:extLst>
          </p:cNvPr>
          <p:cNvSpPr>
            <a:spLocks noGrp="1"/>
          </p:cNvSpPr>
          <p:nvPr>
            <p:ph idx="1"/>
          </p:nvPr>
        </p:nvSpPr>
        <p:spPr>
          <a:xfrm>
            <a:off x="4810259" y="649480"/>
            <a:ext cx="6555347" cy="5546047"/>
          </a:xfrm>
        </p:spPr>
        <p:txBody>
          <a:bodyPr anchor="ctr">
            <a:normAutofit/>
          </a:bodyPr>
          <a:lstStyle/>
          <a:p>
            <a:endParaRPr lang="en-GB" sz="2000" b="0" i="0" dirty="0">
              <a:effectLst/>
            </a:endParaRPr>
          </a:p>
          <a:p>
            <a:r>
              <a:rPr lang="en-GB" b="0" i="0" dirty="0">
                <a:effectLst/>
                <a:latin typeface="Söhne"/>
              </a:rPr>
              <a:t>Hofstede's Cultural Dimensions Theory, developed by Dutch social psychologist Geert Hofstede, is a framework for understanding how culture influences the values, behaviours, and beliefs of people within different societies. </a:t>
            </a:r>
          </a:p>
          <a:p>
            <a:endParaRPr lang="en-GB" dirty="0">
              <a:latin typeface="Söhne"/>
            </a:endParaRPr>
          </a:p>
          <a:p>
            <a:r>
              <a:rPr lang="en-GB" b="0" i="0" dirty="0">
                <a:effectLst/>
                <a:latin typeface="Söhne"/>
              </a:rPr>
              <a:t>It identifies six cultural dimensions that provide insights into how individuals and groups from various cultures tend to differ in their approach to work, relationships, and other aspects of life. </a:t>
            </a:r>
            <a:endParaRPr lang="en-GB" dirty="0"/>
          </a:p>
        </p:txBody>
      </p:sp>
    </p:spTree>
    <p:extLst>
      <p:ext uri="{BB962C8B-B14F-4D97-AF65-F5344CB8AC3E}">
        <p14:creationId xmlns:p14="http://schemas.microsoft.com/office/powerpoint/2010/main" val="30217009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DCAFC-7C5D-A071-BD75-25745F1FDEBB}"/>
              </a:ext>
            </a:extLst>
          </p:cNvPr>
          <p:cNvSpPr>
            <a:spLocks noGrp="1"/>
          </p:cNvSpPr>
          <p:nvPr>
            <p:ph type="title"/>
          </p:nvPr>
        </p:nvSpPr>
        <p:spPr/>
        <p:txBody>
          <a:bodyPr/>
          <a:lstStyle/>
          <a:p>
            <a:r>
              <a:rPr lang="en-GB" b="1" u="sng" dirty="0"/>
              <a:t>Hofstede’s 6 Dimensions of Culture</a:t>
            </a:r>
          </a:p>
        </p:txBody>
      </p:sp>
      <p:pic>
        <p:nvPicPr>
          <p:cNvPr id="1026" name="Picture 2" descr="Hofstede">
            <a:extLst>
              <a:ext uri="{FF2B5EF4-FFF2-40B4-BE49-F238E27FC236}">
                <a16:creationId xmlns:a16="http://schemas.microsoft.com/office/drawing/2014/main" id="{9A6A534F-702F-2800-E894-51DE3561FC4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56081" y="1825625"/>
            <a:ext cx="9079838"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4316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6899E-9E44-5866-8B20-3DDE4D8E92AE}"/>
              </a:ext>
            </a:extLst>
          </p:cNvPr>
          <p:cNvSpPr>
            <a:spLocks noGrp="1"/>
          </p:cNvSpPr>
          <p:nvPr>
            <p:ph type="title"/>
          </p:nvPr>
        </p:nvSpPr>
        <p:spPr/>
        <p:txBody>
          <a:bodyPr/>
          <a:lstStyle/>
          <a:p>
            <a:endParaRPr lang="en-GB"/>
          </a:p>
        </p:txBody>
      </p:sp>
      <p:pic>
        <p:nvPicPr>
          <p:cNvPr id="4" name="Online Media 3" title="Hofstede's Six Dimensions of Organizational Culture">
            <a:hlinkClick r:id="" action="ppaction://media"/>
            <a:extLst>
              <a:ext uri="{FF2B5EF4-FFF2-40B4-BE49-F238E27FC236}">
                <a16:creationId xmlns:a16="http://schemas.microsoft.com/office/drawing/2014/main" id="{F9681FF9-9939-5837-BB0C-72DC5B3D6B90}"/>
              </a:ext>
            </a:extLst>
          </p:cNvPr>
          <p:cNvPicPr>
            <a:picLocks noGrp="1" noRot="1" noChangeAspect="1"/>
          </p:cNvPicPr>
          <p:nvPr>
            <p:ph idx="1"/>
            <a:videoFile r:link="rId1"/>
          </p:nvPr>
        </p:nvPicPr>
        <p:blipFill>
          <a:blip r:embed="rId3"/>
          <a:stretch>
            <a:fillRect/>
          </a:stretch>
        </p:blipFill>
        <p:spPr>
          <a:xfrm>
            <a:off x="103746" y="34609"/>
            <a:ext cx="11909914" cy="6729557"/>
          </a:xfrm>
          <a:prstGeom prst="rect">
            <a:avLst/>
          </a:prstGeom>
        </p:spPr>
      </p:pic>
    </p:spTree>
    <p:extLst>
      <p:ext uri="{BB962C8B-B14F-4D97-AF65-F5344CB8AC3E}">
        <p14:creationId xmlns:p14="http://schemas.microsoft.com/office/powerpoint/2010/main" val="3720142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413B62-C4B8-4E3B-D488-218BBDBA7BFD}"/>
              </a:ext>
            </a:extLst>
          </p:cNvPr>
          <p:cNvSpPr>
            <a:spLocks noGrp="1"/>
          </p:cNvSpPr>
          <p:nvPr>
            <p:ph type="title"/>
          </p:nvPr>
        </p:nvSpPr>
        <p:spPr>
          <a:xfrm>
            <a:off x="184826" y="586855"/>
            <a:ext cx="3483262" cy="3907324"/>
          </a:xfrm>
        </p:spPr>
        <p:txBody>
          <a:bodyPr anchor="b">
            <a:normAutofit/>
          </a:bodyPr>
          <a:lstStyle/>
          <a:p>
            <a:r>
              <a:rPr lang="en-GB" sz="4800" b="1" dirty="0">
                <a:solidFill>
                  <a:schemeClr val="bg1"/>
                </a:solidFill>
              </a:rPr>
              <a:t>1. Power Distance (PDI)</a:t>
            </a:r>
            <a:endParaRPr lang="en-GB" sz="4800" dirty="0">
              <a:solidFill>
                <a:schemeClr val="bg1"/>
              </a:solidFill>
            </a:endParaRPr>
          </a:p>
        </p:txBody>
      </p:sp>
      <p:sp>
        <p:nvSpPr>
          <p:cNvPr id="3" name="Content Placeholder 2">
            <a:extLst>
              <a:ext uri="{FF2B5EF4-FFF2-40B4-BE49-F238E27FC236}">
                <a16:creationId xmlns:a16="http://schemas.microsoft.com/office/drawing/2014/main" id="{C946978E-528F-DBF3-7550-CAF18F1423FB}"/>
              </a:ext>
            </a:extLst>
          </p:cNvPr>
          <p:cNvSpPr>
            <a:spLocks noGrp="1"/>
          </p:cNvSpPr>
          <p:nvPr>
            <p:ph idx="1"/>
          </p:nvPr>
        </p:nvSpPr>
        <p:spPr>
          <a:xfrm>
            <a:off x="4435813" y="511388"/>
            <a:ext cx="7470842" cy="5928323"/>
          </a:xfrm>
        </p:spPr>
        <p:txBody>
          <a:bodyPr anchor="ctr">
            <a:normAutofit/>
          </a:bodyPr>
          <a:lstStyle/>
          <a:p>
            <a:pPr algn="l">
              <a:buFont typeface="Arial" panose="020B0604020202020204" pitchFamily="34" charset="0"/>
              <a:buChar char="•"/>
            </a:pPr>
            <a:r>
              <a:rPr lang="en-GB" sz="2400" b="0" i="0" dirty="0">
                <a:solidFill>
                  <a:srgbClr val="374151"/>
                </a:solidFill>
                <a:effectLst/>
                <a:latin typeface="Söhne"/>
              </a:rPr>
              <a:t>Power distance measures the extent to which less powerful members of a society accept and expect unequal distribution of power. In high power distance cultures, there's a significant gap between those in power and those who are not. In low power distance cultures, there's a more equitable distribution of power.</a:t>
            </a:r>
          </a:p>
          <a:p>
            <a:pPr algn="l">
              <a:buFont typeface="Arial" panose="020B0604020202020204" pitchFamily="34" charset="0"/>
              <a:buChar char="•"/>
            </a:pPr>
            <a:endParaRPr lang="en-GB" sz="2400" b="0" i="0" dirty="0">
              <a:solidFill>
                <a:srgbClr val="374151"/>
              </a:solidFill>
              <a:effectLst/>
              <a:latin typeface="Söhne"/>
            </a:endParaRPr>
          </a:p>
          <a:p>
            <a:pPr algn="l">
              <a:buFont typeface="Arial" panose="020B0604020202020204" pitchFamily="34" charset="0"/>
              <a:buChar char="•"/>
            </a:pPr>
            <a:r>
              <a:rPr lang="en-GB" sz="2400" b="0" i="0" dirty="0">
                <a:solidFill>
                  <a:srgbClr val="374151"/>
                </a:solidFill>
                <a:effectLst/>
                <a:latin typeface="Söhne"/>
              </a:rPr>
              <a:t>Example: In a high power distance culture, employees may be less likely to question authority and may expect strict hierarchies in the workplace, while in a low power distance culture, there's a preference for flatter organizational structures and open communication.</a:t>
            </a:r>
          </a:p>
          <a:p>
            <a:endParaRPr lang="en-GB" sz="2000" dirty="0"/>
          </a:p>
        </p:txBody>
      </p:sp>
    </p:spTree>
    <p:extLst>
      <p:ext uri="{BB962C8B-B14F-4D97-AF65-F5344CB8AC3E}">
        <p14:creationId xmlns:p14="http://schemas.microsoft.com/office/powerpoint/2010/main" val="6032585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413B62-C4B8-4E3B-D488-218BBDBA7BFD}"/>
              </a:ext>
            </a:extLst>
          </p:cNvPr>
          <p:cNvSpPr>
            <a:spLocks noGrp="1"/>
          </p:cNvSpPr>
          <p:nvPr>
            <p:ph type="title"/>
          </p:nvPr>
        </p:nvSpPr>
        <p:spPr>
          <a:xfrm>
            <a:off x="184825" y="389106"/>
            <a:ext cx="3716147" cy="4105073"/>
          </a:xfrm>
        </p:spPr>
        <p:txBody>
          <a:bodyPr anchor="b">
            <a:normAutofit/>
          </a:bodyPr>
          <a:lstStyle/>
          <a:p>
            <a:r>
              <a:rPr lang="en-GB" sz="4800" b="1" dirty="0">
                <a:solidFill>
                  <a:schemeClr val="bg1"/>
                </a:solidFill>
              </a:rPr>
              <a:t>2. </a:t>
            </a:r>
            <a:r>
              <a:rPr lang="en-GB" sz="4800" b="1" i="0" dirty="0">
                <a:solidFill>
                  <a:schemeClr val="bg1"/>
                </a:solidFill>
                <a:effectLst/>
                <a:latin typeface="Söhne"/>
              </a:rPr>
              <a:t>Individualism vs. Collectivism (IDV)</a:t>
            </a:r>
            <a:endParaRPr lang="en-GB" sz="4800" dirty="0">
              <a:solidFill>
                <a:schemeClr val="bg1"/>
              </a:solidFill>
            </a:endParaRPr>
          </a:p>
        </p:txBody>
      </p:sp>
      <p:sp>
        <p:nvSpPr>
          <p:cNvPr id="3" name="Content Placeholder 2">
            <a:extLst>
              <a:ext uri="{FF2B5EF4-FFF2-40B4-BE49-F238E27FC236}">
                <a16:creationId xmlns:a16="http://schemas.microsoft.com/office/drawing/2014/main" id="{C946978E-528F-DBF3-7550-CAF18F1423FB}"/>
              </a:ext>
            </a:extLst>
          </p:cNvPr>
          <p:cNvSpPr>
            <a:spLocks noGrp="1"/>
          </p:cNvSpPr>
          <p:nvPr>
            <p:ph idx="1"/>
          </p:nvPr>
        </p:nvSpPr>
        <p:spPr>
          <a:xfrm>
            <a:off x="4435813" y="511388"/>
            <a:ext cx="7470842" cy="5928323"/>
          </a:xfrm>
        </p:spPr>
        <p:txBody>
          <a:bodyPr anchor="ctr">
            <a:normAutofit/>
          </a:bodyPr>
          <a:lstStyle/>
          <a:p>
            <a:pPr algn="l">
              <a:buFont typeface="Arial" panose="020B0604020202020204" pitchFamily="34" charset="0"/>
              <a:buChar char="•"/>
            </a:pPr>
            <a:r>
              <a:rPr lang="en-GB" sz="2400" b="0" i="0" dirty="0">
                <a:solidFill>
                  <a:srgbClr val="374151"/>
                </a:solidFill>
                <a:effectLst/>
                <a:latin typeface="Söhne"/>
              </a:rPr>
              <a:t>This dimension focuses on the extent to which individuals prioritise personal interests over group interests (individualism) or vice versa (collectivism). Individualistic cultures emphasise personal achievement and autonomy, while collectivist cultures prioritise group harmony and cooperation.</a:t>
            </a:r>
          </a:p>
          <a:p>
            <a:pPr algn="l">
              <a:buFont typeface="Arial" panose="020B0604020202020204" pitchFamily="34" charset="0"/>
              <a:buChar char="•"/>
            </a:pPr>
            <a:endParaRPr lang="en-GB" sz="2400" b="0" i="0" dirty="0">
              <a:solidFill>
                <a:srgbClr val="374151"/>
              </a:solidFill>
              <a:effectLst/>
              <a:latin typeface="Söhne"/>
            </a:endParaRPr>
          </a:p>
          <a:p>
            <a:pPr algn="l">
              <a:buFont typeface="Arial" panose="020B0604020202020204" pitchFamily="34" charset="0"/>
              <a:buChar char="•"/>
            </a:pPr>
            <a:r>
              <a:rPr lang="en-GB" sz="2400" b="0" i="0" dirty="0">
                <a:solidFill>
                  <a:srgbClr val="374151"/>
                </a:solidFill>
                <a:effectLst/>
                <a:latin typeface="Söhne"/>
              </a:rPr>
              <a:t>Example: In individualistic cultures, employees may value personal accomplishments and independence, while in collectivist cultures, they may prioritize group cohesion and collaboration.</a:t>
            </a:r>
          </a:p>
          <a:p>
            <a:endParaRPr lang="en-GB" sz="2000" dirty="0"/>
          </a:p>
        </p:txBody>
      </p:sp>
    </p:spTree>
    <p:extLst>
      <p:ext uri="{BB962C8B-B14F-4D97-AF65-F5344CB8AC3E}">
        <p14:creationId xmlns:p14="http://schemas.microsoft.com/office/powerpoint/2010/main" val="30658891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413B62-C4B8-4E3B-D488-218BBDBA7BFD}"/>
              </a:ext>
            </a:extLst>
          </p:cNvPr>
          <p:cNvSpPr>
            <a:spLocks noGrp="1"/>
          </p:cNvSpPr>
          <p:nvPr>
            <p:ph type="title"/>
          </p:nvPr>
        </p:nvSpPr>
        <p:spPr>
          <a:xfrm>
            <a:off x="184825" y="389106"/>
            <a:ext cx="3716147" cy="4105073"/>
          </a:xfrm>
        </p:spPr>
        <p:txBody>
          <a:bodyPr anchor="b">
            <a:normAutofit/>
          </a:bodyPr>
          <a:lstStyle/>
          <a:p>
            <a:r>
              <a:rPr lang="en-GB" sz="4800" b="1" dirty="0">
                <a:solidFill>
                  <a:schemeClr val="bg1"/>
                </a:solidFill>
              </a:rPr>
              <a:t>3. </a:t>
            </a:r>
            <a:br>
              <a:rPr lang="en-GB" sz="4800" b="1" dirty="0">
                <a:solidFill>
                  <a:schemeClr val="bg1"/>
                </a:solidFill>
              </a:rPr>
            </a:br>
            <a:r>
              <a:rPr lang="en-GB" sz="4800" b="1" i="0" dirty="0">
                <a:solidFill>
                  <a:schemeClr val="bg1"/>
                </a:solidFill>
                <a:effectLst/>
                <a:latin typeface="Söhne"/>
              </a:rPr>
              <a:t>Masculinity vs. </a:t>
            </a:r>
            <a:br>
              <a:rPr lang="en-GB" sz="4800" b="1" i="0" dirty="0">
                <a:solidFill>
                  <a:schemeClr val="bg1"/>
                </a:solidFill>
                <a:effectLst/>
                <a:latin typeface="Söhne"/>
              </a:rPr>
            </a:br>
            <a:r>
              <a:rPr lang="en-GB" sz="4800" b="1" i="0" dirty="0">
                <a:solidFill>
                  <a:schemeClr val="bg1"/>
                </a:solidFill>
                <a:effectLst/>
                <a:latin typeface="Söhne"/>
              </a:rPr>
              <a:t>Femininity (MAS):</a:t>
            </a:r>
            <a:endParaRPr lang="en-GB" sz="4800" dirty="0">
              <a:solidFill>
                <a:schemeClr val="bg1"/>
              </a:solidFill>
            </a:endParaRPr>
          </a:p>
        </p:txBody>
      </p:sp>
      <p:sp>
        <p:nvSpPr>
          <p:cNvPr id="3" name="Content Placeholder 2">
            <a:extLst>
              <a:ext uri="{FF2B5EF4-FFF2-40B4-BE49-F238E27FC236}">
                <a16:creationId xmlns:a16="http://schemas.microsoft.com/office/drawing/2014/main" id="{C946978E-528F-DBF3-7550-CAF18F1423FB}"/>
              </a:ext>
            </a:extLst>
          </p:cNvPr>
          <p:cNvSpPr>
            <a:spLocks noGrp="1"/>
          </p:cNvSpPr>
          <p:nvPr>
            <p:ph idx="1"/>
          </p:nvPr>
        </p:nvSpPr>
        <p:spPr>
          <a:xfrm>
            <a:off x="4435813" y="511388"/>
            <a:ext cx="7470842" cy="5928323"/>
          </a:xfrm>
        </p:spPr>
        <p:txBody>
          <a:bodyPr anchor="ctr">
            <a:normAutofit/>
          </a:bodyPr>
          <a:lstStyle/>
          <a:p>
            <a:pPr algn="l">
              <a:buFont typeface="Arial" panose="020B0604020202020204" pitchFamily="34" charset="0"/>
              <a:buChar char="•"/>
            </a:pPr>
            <a:r>
              <a:rPr lang="en-GB" sz="2400" b="0" i="0" dirty="0">
                <a:solidFill>
                  <a:srgbClr val="374151"/>
                </a:solidFill>
                <a:effectLst/>
                <a:latin typeface="Söhne"/>
              </a:rPr>
              <a:t>Masculinity refers to cultures that place a high value on competitiveness, achievement, assertiveness, and material success. In contrast, femininity emphasises qualities like caring for others, quality of life, and cooperation.</a:t>
            </a:r>
          </a:p>
          <a:p>
            <a:pPr algn="l">
              <a:buFont typeface="Arial" panose="020B0604020202020204" pitchFamily="34" charset="0"/>
              <a:buChar char="•"/>
            </a:pPr>
            <a:endParaRPr lang="en-GB" sz="2400" b="0" i="0" dirty="0">
              <a:solidFill>
                <a:srgbClr val="374151"/>
              </a:solidFill>
              <a:effectLst/>
              <a:latin typeface="Söhne"/>
            </a:endParaRPr>
          </a:p>
          <a:p>
            <a:pPr algn="l">
              <a:buFont typeface="Arial" panose="020B0604020202020204" pitchFamily="34" charset="0"/>
              <a:buChar char="•"/>
            </a:pPr>
            <a:r>
              <a:rPr lang="en-GB" sz="2400" b="0" i="0" dirty="0">
                <a:solidFill>
                  <a:srgbClr val="374151"/>
                </a:solidFill>
                <a:effectLst/>
                <a:latin typeface="Söhne"/>
              </a:rPr>
              <a:t>Example: In masculine cultures, the workplace may prioritise competition and assertiveness, while in feminine cultures, there may be a greater emphasis on work-life balance and caring for employees.</a:t>
            </a:r>
          </a:p>
          <a:p>
            <a:endParaRPr lang="en-GB" sz="2000" dirty="0"/>
          </a:p>
        </p:txBody>
      </p:sp>
    </p:spTree>
    <p:extLst>
      <p:ext uri="{BB962C8B-B14F-4D97-AF65-F5344CB8AC3E}">
        <p14:creationId xmlns:p14="http://schemas.microsoft.com/office/powerpoint/2010/main" val="1476974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413B62-C4B8-4E3B-D488-218BBDBA7BFD}"/>
              </a:ext>
            </a:extLst>
          </p:cNvPr>
          <p:cNvSpPr>
            <a:spLocks noGrp="1"/>
          </p:cNvSpPr>
          <p:nvPr>
            <p:ph type="title"/>
          </p:nvPr>
        </p:nvSpPr>
        <p:spPr>
          <a:xfrm>
            <a:off x="184825" y="389106"/>
            <a:ext cx="3716147" cy="4105073"/>
          </a:xfrm>
        </p:spPr>
        <p:txBody>
          <a:bodyPr anchor="b">
            <a:normAutofit/>
          </a:bodyPr>
          <a:lstStyle/>
          <a:p>
            <a:r>
              <a:rPr lang="en-GB" sz="4800" b="1" dirty="0">
                <a:solidFill>
                  <a:schemeClr val="bg1"/>
                </a:solidFill>
              </a:rPr>
              <a:t>4. </a:t>
            </a:r>
            <a:r>
              <a:rPr lang="en-GB" sz="4800" b="1" i="0" dirty="0">
                <a:solidFill>
                  <a:schemeClr val="bg1"/>
                </a:solidFill>
                <a:effectLst/>
                <a:latin typeface="Söhne"/>
              </a:rPr>
              <a:t>Uncertainty Avoidance (UAI):</a:t>
            </a:r>
            <a:endParaRPr lang="en-GB" sz="4800" dirty="0">
              <a:solidFill>
                <a:schemeClr val="bg1"/>
              </a:solidFill>
            </a:endParaRPr>
          </a:p>
        </p:txBody>
      </p:sp>
      <p:sp>
        <p:nvSpPr>
          <p:cNvPr id="3" name="Content Placeholder 2">
            <a:extLst>
              <a:ext uri="{FF2B5EF4-FFF2-40B4-BE49-F238E27FC236}">
                <a16:creationId xmlns:a16="http://schemas.microsoft.com/office/drawing/2014/main" id="{C946978E-528F-DBF3-7550-CAF18F1423FB}"/>
              </a:ext>
            </a:extLst>
          </p:cNvPr>
          <p:cNvSpPr>
            <a:spLocks noGrp="1"/>
          </p:cNvSpPr>
          <p:nvPr>
            <p:ph idx="1"/>
          </p:nvPr>
        </p:nvSpPr>
        <p:spPr>
          <a:xfrm>
            <a:off x="4435813" y="511388"/>
            <a:ext cx="7470842" cy="5928323"/>
          </a:xfrm>
        </p:spPr>
        <p:txBody>
          <a:bodyPr anchor="ctr">
            <a:normAutofit/>
          </a:bodyPr>
          <a:lstStyle/>
          <a:p>
            <a:pPr algn="l">
              <a:buFont typeface="Arial" panose="020B0604020202020204" pitchFamily="34" charset="0"/>
              <a:buChar char="•"/>
            </a:pPr>
            <a:r>
              <a:rPr lang="en-GB" sz="2400" b="0" i="0" dirty="0">
                <a:solidFill>
                  <a:srgbClr val="374151"/>
                </a:solidFill>
                <a:effectLst/>
                <a:latin typeface="Söhne"/>
              </a:rPr>
              <a:t>Uncertainty avoidance examines a society's tolerance for ambiguity and its desire for predictability and structure. High uncertainty avoidance cultures seek to minimize uncertainty and prefer clear rules and structures. Low uncertainty avoidance cultures tend to be more accepting of change and risk.</a:t>
            </a:r>
          </a:p>
          <a:p>
            <a:pPr algn="l">
              <a:buFont typeface="Arial" panose="020B0604020202020204" pitchFamily="34" charset="0"/>
              <a:buChar char="•"/>
            </a:pPr>
            <a:endParaRPr lang="en-GB" sz="2400" b="0" i="0" dirty="0">
              <a:solidFill>
                <a:srgbClr val="374151"/>
              </a:solidFill>
              <a:effectLst/>
              <a:latin typeface="Söhne"/>
            </a:endParaRPr>
          </a:p>
          <a:p>
            <a:pPr algn="l">
              <a:buFont typeface="Arial" panose="020B0604020202020204" pitchFamily="34" charset="0"/>
              <a:buChar char="•"/>
            </a:pPr>
            <a:r>
              <a:rPr lang="en-GB" sz="2400" b="0" i="0" dirty="0">
                <a:solidFill>
                  <a:srgbClr val="374151"/>
                </a:solidFill>
                <a:effectLst/>
                <a:latin typeface="Söhne"/>
              </a:rPr>
              <a:t>Example: In a high uncertainty avoidance culture, there may be strict rules and protocols in the workplace to reduce uncertainty, while in a low uncertainty avoidance culture, there may be a greater willingness to experiment and adapt to change.</a:t>
            </a:r>
          </a:p>
          <a:p>
            <a:endParaRPr lang="en-GB" sz="2000" dirty="0"/>
          </a:p>
        </p:txBody>
      </p:sp>
    </p:spTree>
    <p:extLst>
      <p:ext uri="{BB962C8B-B14F-4D97-AF65-F5344CB8AC3E}">
        <p14:creationId xmlns:p14="http://schemas.microsoft.com/office/powerpoint/2010/main" val="4121728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413B62-C4B8-4E3B-D488-218BBDBA7BFD}"/>
              </a:ext>
            </a:extLst>
          </p:cNvPr>
          <p:cNvSpPr>
            <a:spLocks noGrp="1"/>
          </p:cNvSpPr>
          <p:nvPr>
            <p:ph type="title"/>
          </p:nvPr>
        </p:nvSpPr>
        <p:spPr>
          <a:xfrm>
            <a:off x="184825" y="389106"/>
            <a:ext cx="3716147" cy="4105073"/>
          </a:xfrm>
        </p:spPr>
        <p:txBody>
          <a:bodyPr anchor="b">
            <a:normAutofit/>
          </a:bodyPr>
          <a:lstStyle/>
          <a:p>
            <a:r>
              <a:rPr lang="en-GB" sz="4800" b="1" dirty="0">
                <a:solidFill>
                  <a:schemeClr val="bg1"/>
                </a:solidFill>
              </a:rPr>
              <a:t>5. </a:t>
            </a:r>
            <a:r>
              <a:rPr lang="en-GB" sz="4800" b="1" i="0" dirty="0">
                <a:solidFill>
                  <a:schemeClr val="bg1"/>
                </a:solidFill>
                <a:effectLst/>
                <a:latin typeface="Söhne"/>
              </a:rPr>
              <a:t>Long-Term Orientation vs. </a:t>
            </a:r>
            <a:br>
              <a:rPr lang="en-GB" sz="4800" b="1" i="0" dirty="0">
                <a:solidFill>
                  <a:schemeClr val="bg1"/>
                </a:solidFill>
                <a:effectLst/>
                <a:latin typeface="Söhne"/>
              </a:rPr>
            </a:br>
            <a:r>
              <a:rPr lang="en-GB" sz="4800" b="1" i="0" dirty="0">
                <a:solidFill>
                  <a:schemeClr val="bg1"/>
                </a:solidFill>
                <a:effectLst/>
                <a:latin typeface="Söhne"/>
              </a:rPr>
              <a:t>Short-Term Orientation (LTO):</a:t>
            </a:r>
            <a:endParaRPr lang="en-GB" sz="4800" dirty="0">
              <a:solidFill>
                <a:schemeClr val="bg1"/>
              </a:solidFill>
            </a:endParaRPr>
          </a:p>
        </p:txBody>
      </p:sp>
      <p:sp>
        <p:nvSpPr>
          <p:cNvPr id="3" name="Content Placeholder 2">
            <a:extLst>
              <a:ext uri="{FF2B5EF4-FFF2-40B4-BE49-F238E27FC236}">
                <a16:creationId xmlns:a16="http://schemas.microsoft.com/office/drawing/2014/main" id="{C946978E-528F-DBF3-7550-CAF18F1423FB}"/>
              </a:ext>
            </a:extLst>
          </p:cNvPr>
          <p:cNvSpPr>
            <a:spLocks noGrp="1"/>
          </p:cNvSpPr>
          <p:nvPr>
            <p:ph idx="1"/>
          </p:nvPr>
        </p:nvSpPr>
        <p:spPr>
          <a:xfrm>
            <a:off x="4435813" y="511388"/>
            <a:ext cx="7470842" cy="5928323"/>
          </a:xfrm>
        </p:spPr>
        <p:txBody>
          <a:bodyPr anchor="ctr">
            <a:normAutofit/>
          </a:bodyPr>
          <a:lstStyle/>
          <a:p>
            <a:pPr algn="l">
              <a:buFont typeface="Arial" panose="020B0604020202020204" pitchFamily="34" charset="0"/>
              <a:buChar char="•"/>
            </a:pPr>
            <a:r>
              <a:rPr lang="en-GB" sz="2400" b="0" i="0" dirty="0">
                <a:solidFill>
                  <a:srgbClr val="374151"/>
                </a:solidFill>
                <a:effectLst/>
                <a:latin typeface="Söhne"/>
              </a:rPr>
              <a:t>This dimension assesses a society's orientation towards future planning and goal setting. Long-term orientation cultures prioritize future rewards, persistence, and adaptability. Short-term orientation cultures are more focused on immediate gratification and maintaining traditions.</a:t>
            </a:r>
          </a:p>
          <a:p>
            <a:pPr algn="l">
              <a:buFont typeface="Arial" panose="020B0604020202020204" pitchFamily="34" charset="0"/>
              <a:buChar char="•"/>
            </a:pPr>
            <a:endParaRPr lang="en-GB" sz="2400" b="0" i="0" dirty="0">
              <a:solidFill>
                <a:srgbClr val="374151"/>
              </a:solidFill>
              <a:effectLst/>
              <a:latin typeface="Söhne"/>
            </a:endParaRPr>
          </a:p>
          <a:p>
            <a:pPr algn="l">
              <a:buFont typeface="Arial" panose="020B0604020202020204" pitchFamily="34" charset="0"/>
              <a:buChar char="•"/>
            </a:pPr>
            <a:r>
              <a:rPr lang="en-GB" sz="2400" b="0" i="0" dirty="0">
                <a:solidFill>
                  <a:srgbClr val="374151"/>
                </a:solidFill>
                <a:effectLst/>
                <a:latin typeface="Söhne"/>
              </a:rPr>
              <a:t>Example: In a long-term orientation culture, there may be a strong emphasis on long-range planning and investment in education, while in a short-term orientation culture, there may be a preference for quick results and adherence to tradition.</a:t>
            </a:r>
          </a:p>
          <a:p>
            <a:endParaRPr lang="en-GB" sz="2000" dirty="0"/>
          </a:p>
        </p:txBody>
      </p:sp>
    </p:spTree>
    <p:extLst>
      <p:ext uri="{BB962C8B-B14F-4D97-AF65-F5344CB8AC3E}">
        <p14:creationId xmlns:p14="http://schemas.microsoft.com/office/powerpoint/2010/main" val="39240080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B701B-919B-D7D8-42FC-BBDC57E7B03B}"/>
              </a:ext>
            </a:extLst>
          </p:cNvPr>
          <p:cNvSpPr>
            <a:spLocks noGrp="1"/>
          </p:cNvSpPr>
          <p:nvPr>
            <p:ph type="title"/>
          </p:nvPr>
        </p:nvSpPr>
        <p:spPr/>
        <p:txBody>
          <a:bodyPr/>
          <a:lstStyle/>
          <a:p>
            <a:r>
              <a:rPr lang="en-GB" b="1" dirty="0"/>
              <a:t>6. </a:t>
            </a:r>
            <a:r>
              <a:rPr lang="en-GB" b="1" i="0" dirty="0">
                <a:effectLst/>
                <a:latin typeface="Söhne"/>
              </a:rPr>
              <a:t>Indulgence vs. Restraint (IND):</a:t>
            </a:r>
            <a:endParaRPr lang="en-GB" b="1" dirty="0"/>
          </a:p>
        </p:txBody>
      </p:sp>
      <p:sp>
        <p:nvSpPr>
          <p:cNvPr id="3" name="Content Placeholder 2">
            <a:extLst>
              <a:ext uri="{FF2B5EF4-FFF2-40B4-BE49-F238E27FC236}">
                <a16:creationId xmlns:a16="http://schemas.microsoft.com/office/drawing/2014/main" id="{E12A827D-1B46-C6B8-0368-0972CDE01A56}"/>
              </a:ext>
            </a:extLst>
          </p:cNvPr>
          <p:cNvSpPr>
            <a:spLocks noGrp="1"/>
          </p:cNvSpPr>
          <p:nvPr>
            <p:ph idx="1"/>
          </p:nvPr>
        </p:nvSpPr>
        <p:spPr/>
        <p:txBody>
          <a:bodyPr>
            <a:normAutofit/>
          </a:bodyPr>
          <a:lstStyle/>
          <a:p>
            <a:pPr marL="0" indent="0" algn="l">
              <a:buNone/>
            </a:pPr>
            <a:endParaRPr lang="en-GB" b="0" i="0" dirty="0">
              <a:solidFill>
                <a:srgbClr val="374151"/>
              </a:solidFill>
              <a:effectLst/>
              <a:latin typeface="Söhne"/>
            </a:endParaRPr>
          </a:p>
          <a:p>
            <a:pPr algn="l">
              <a:buFont typeface="Arial" panose="020B0604020202020204" pitchFamily="34" charset="0"/>
              <a:buChar char="•"/>
            </a:pPr>
            <a:r>
              <a:rPr lang="en-GB" b="0" i="0" dirty="0">
                <a:solidFill>
                  <a:srgbClr val="374151"/>
                </a:solidFill>
                <a:effectLst/>
                <a:latin typeface="Söhne"/>
              </a:rPr>
              <a:t>Indulgence measures a society's inclination toward gratifying basic human desires and enjoying life. Restraint, on the other hand, reflects a culture's tendency to control urges and curb self-indulgence.</a:t>
            </a:r>
          </a:p>
          <a:p>
            <a:pPr algn="l">
              <a:buFont typeface="Arial" panose="020B0604020202020204" pitchFamily="34" charset="0"/>
              <a:buChar char="•"/>
            </a:pPr>
            <a:endParaRPr lang="en-GB" b="0" i="0" dirty="0">
              <a:solidFill>
                <a:srgbClr val="374151"/>
              </a:solidFill>
              <a:effectLst/>
              <a:latin typeface="Söhne"/>
            </a:endParaRPr>
          </a:p>
          <a:p>
            <a:pPr algn="l">
              <a:buFont typeface="Arial" panose="020B0604020202020204" pitchFamily="34" charset="0"/>
              <a:buChar char="•"/>
            </a:pPr>
            <a:r>
              <a:rPr lang="en-GB" b="0" i="0" dirty="0">
                <a:solidFill>
                  <a:srgbClr val="374151"/>
                </a:solidFill>
                <a:effectLst/>
                <a:latin typeface="Söhne"/>
              </a:rPr>
              <a:t>Example: In an indulgent culture, there may be a greater emphasis on leisure, enjoyment, and self-expression, while in a restrained culture, there may be more focus on self-discipline and controlling desires.</a:t>
            </a:r>
          </a:p>
          <a:p>
            <a:endParaRPr lang="en-GB" dirty="0"/>
          </a:p>
        </p:txBody>
      </p:sp>
    </p:spTree>
    <p:extLst>
      <p:ext uri="{BB962C8B-B14F-4D97-AF65-F5344CB8AC3E}">
        <p14:creationId xmlns:p14="http://schemas.microsoft.com/office/powerpoint/2010/main" val="4217237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70C22-CDFB-2118-BBCE-3539C8EE939D}"/>
              </a:ext>
            </a:extLst>
          </p:cNvPr>
          <p:cNvSpPr>
            <a:spLocks noGrp="1"/>
          </p:cNvSpPr>
          <p:nvPr>
            <p:ph type="title"/>
          </p:nvPr>
        </p:nvSpPr>
        <p:spPr/>
        <p:txBody>
          <a:bodyPr/>
          <a:lstStyle/>
          <a:p>
            <a:r>
              <a:rPr lang="en-GB" b="1" dirty="0"/>
              <a:t>Summary</a:t>
            </a:r>
          </a:p>
        </p:txBody>
      </p:sp>
      <p:sp>
        <p:nvSpPr>
          <p:cNvPr id="3" name="Content Placeholder 2">
            <a:extLst>
              <a:ext uri="{FF2B5EF4-FFF2-40B4-BE49-F238E27FC236}">
                <a16:creationId xmlns:a16="http://schemas.microsoft.com/office/drawing/2014/main" id="{C65A83BF-8650-87CD-C026-4A4A3C77944B}"/>
              </a:ext>
            </a:extLst>
          </p:cNvPr>
          <p:cNvSpPr>
            <a:spLocks noGrp="1"/>
          </p:cNvSpPr>
          <p:nvPr>
            <p:ph idx="1"/>
          </p:nvPr>
        </p:nvSpPr>
        <p:spPr/>
        <p:txBody>
          <a:bodyPr/>
          <a:lstStyle/>
          <a:p>
            <a:r>
              <a:rPr lang="en-GB" b="0" i="0" dirty="0">
                <a:solidFill>
                  <a:srgbClr val="374151"/>
                </a:solidFill>
                <a:effectLst/>
                <a:latin typeface="Söhne"/>
              </a:rPr>
              <a:t>Hofstede's Cultural Dimensions Theory has been widely used to help understand cultural differences in various contexts, such as international business, cross-cultural communication.</a:t>
            </a:r>
          </a:p>
          <a:p>
            <a:endParaRPr lang="en-GB" dirty="0">
              <a:solidFill>
                <a:srgbClr val="374151"/>
              </a:solidFill>
              <a:latin typeface="Söhne"/>
            </a:endParaRPr>
          </a:p>
          <a:p>
            <a:r>
              <a:rPr lang="en-GB" b="0" i="0" dirty="0">
                <a:solidFill>
                  <a:srgbClr val="374151"/>
                </a:solidFill>
                <a:effectLst/>
                <a:latin typeface="Söhne"/>
              </a:rPr>
              <a:t>It's important to note that while these dimensions provide valuable insights, individual </a:t>
            </a:r>
            <a:r>
              <a:rPr lang="en-GB" b="0" i="0" dirty="0" err="1">
                <a:solidFill>
                  <a:srgbClr val="374151"/>
                </a:solidFill>
                <a:effectLst/>
                <a:latin typeface="Söhne"/>
              </a:rPr>
              <a:t>behavior</a:t>
            </a:r>
            <a:r>
              <a:rPr lang="en-GB" b="0" i="0" dirty="0">
                <a:solidFill>
                  <a:srgbClr val="374151"/>
                </a:solidFill>
                <a:effectLst/>
                <a:latin typeface="Söhne"/>
              </a:rPr>
              <a:t> may vary within a cultural group, and not all members of a culture will conform to these general trends.</a:t>
            </a:r>
            <a:endParaRPr lang="en-GB" dirty="0"/>
          </a:p>
        </p:txBody>
      </p:sp>
    </p:spTree>
    <p:extLst>
      <p:ext uri="{BB962C8B-B14F-4D97-AF65-F5344CB8AC3E}">
        <p14:creationId xmlns:p14="http://schemas.microsoft.com/office/powerpoint/2010/main" val="27211055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143A8-14D9-0B7A-35B6-79FC03114AC8}"/>
              </a:ext>
            </a:extLst>
          </p:cNvPr>
          <p:cNvSpPr>
            <a:spLocks noGrp="1"/>
          </p:cNvSpPr>
          <p:nvPr>
            <p:ph type="title"/>
          </p:nvPr>
        </p:nvSpPr>
        <p:spPr>
          <a:xfrm>
            <a:off x="838200" y="365125"/>
            <a:ext cx="10515600" cy="899471"/>
          </a:xfrm>
        </p:spPr>
        <p:txBody>
          <a:bodyPr/>
          <a:lstStyle/>
          <a:p>
            <a:r>
              <a:rPr lang="en-GB" b="1" dirty="0"/>
              <a:t>Using the model</a:t>
            </a:r>
          </a:p>
        </p:txBody>
      </p:sp>
      <p:sp>
        <p:nvSpPr>
          <p:cNvPr id="3" name="Content Placeholder 2">
            <a:extLst>
              <a:ext uri="{FF2B5EF4-FFF2-40B4-BE49-F238E27FC236}">
                <a16:creationId xmlns:a16="http://schemas.microsoft.com/office/drawing/2014/main" id="{AC61EF78-5378-E15D-2196-03747AE2E2FF}"/>
              </a:ext>
            </a:extLst>
          </p:cNvPr>
          <p:cNvSpPr>
            <a:spLocks noGrp="1"/>
          </p:cNvSpPr>
          <p:nvPr>
            <p:ph idx="1"/>
          </p:nvPr>
        </p:nvSpPr>
        <p:spPr>
          <a:xfrm>
            <a:off x="838200" y="1439694"/>
            <a:ext cx="10515600" cy="4737269"/>
          </a:xfrm>
        </p:spPr>
        <p:txBody>
          <a:bodyPr>
            <a:normAutofit/>
          </a:bodyPr>
          <a:lstStyle/>
          <a:p>
            <a:pPr algn="l"/>
            <a:r>
              <a:rPr lang="en-GB" b="0" i="0" dirty="0">
                <a:effectLst/>
                <a:latin typeface="Libre Franklin" pitchFamily="2" charset="0"/>
              </a:rPr>
              <a:t>You can use the model to better understand people from different cultural backgrounds, so that you can prevent misunderstandings and enjoy a better working relationship with them. This is especially useful if you do business with people from around the world, or if you manage a diverse group of people.</a:t>
            </a:r>
          </a:p>
          <a:p>
            <a:pPr algn="l"/>
            <a:endParaRPr lang="en-GB" b="0" i="0" dirty="0">
              <a:effectLst/>
              <a:latin typeface="Libre Franklin" pitchFamily="2" charset="0"/>
            </a:endParaRPr>
          </a:p>
          <a:p>
            <a:pPr algn="l"/>
            <a:r>
              <a:rPr lang="en-GB" b="0" i="0" dirty="0">
                <a:effectLst/>
                <a:latin typeface="Libre Franklin" pitchFamily="2" charset="0"/>
              </a:rPr>
              <a:t>The model also highlights that one culture is not necessarily better or worse than another; people from different cultural backgrounds simply make different choices.</a:t>
            </a:r>
          </a:p>
          <a:p>
            <a:pPr algn="l"/>
            <a:endParaRPr lang="en-GB" b="0" i="0" dirty="0">
              <a:effectLst/>
              <a:latin typeface="Libre Franklin" pitchFamily="2" charset="0"/>
            </a:endParaRPr>
          </a:p>
          <a:p>
            <a:endParaRPr lang="en-GB" dirty="0"/>
          </a:p>
        </p:txBody>
      </p:sp>
    </p:spTree>
    <p:extLst>
      <p:ext uri="{BB962C8B-B14F-4D97-AF65-F5344CB8AC3E}">
        <p14:creationId xmlns:p14="http://schemas.microsoft.com/office/powerpoint/2010/main" val="21773133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94E428-B69D-F678-5D63-25422CBA6FD2}"/>
              </a:ext>
            </a:extLst>
          </p:cNvPr>
          <p:cNvSpPr>
            <a:spLocks noGrp="1"/>
          </p:cNvSpPr>
          <p:nvPr>
            <p:ph type="title"/>
          </p:nvPr>
        </p:nvSpPr>
        <p:spPr>
          <a:xfrm>
            <a:off x="686834" y="591344"/>
            <a:ext cx="3200400" cy="5585619"/>
          </a:xfrm>
        </p:spPr>
        <p:txBody>
          <a:bodyPr>
            <a:normAutofit/>
          </a:bodyPr>
          <a:lstStyle/>
          <a:p>
            <a:r>
              <a:rPr lang="en-GB">
                <a:solidFill>
                  <a:srgbClr val="FFFFFF"/>
                </a:solidFill>
              </a:rPr>
              <a:t>Activity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EDA49EE-3BF4-1D54-632C-BFD7190A8B4C}"/>
              </a:ext>
            </a:extLst>
          </p:cNvPr>
          <p:cNvSpPr>
            <a:spLocks noGrp="1"/>
          </p:cNvSpPr>
          <p:nvPr>
            <p:ph idx="1"/>
          </p:nvPr>
        </p:nvSpPr>
        <p:spPr>
          <a:xfrm>
            <a:off x="4447308" y="591344"/>
            <a:ext cx="6906491" cy="5585619"/>
          </a:xfrm>
        </p:spPr>
        <p:txBody>
          <a:bodyPr anchor="ctr">
            <a:normAutofit lnSpcReduction="10000"/>
          </a:bodyPr>
          <a:lstStyle/>
          <a:p>
            <a:pPr marL="0" indent="0">
              <a:buNone/>
            </a:pPr>
            <a:r>
              <a:rPr lang="en-GB" dirty="0"/>
              <a:t>You will be placed into Groups: </a:t>
            </a:r>
          </a:p>
          <a:p>
            <a:r>
              <a:rPr lang="en-GB" dirty="0"/>
              <a:t>Each Group will be given a Cultural Dimension to Research and then report back to the Class</a:t>
            </a:r>
          </a:p>
          <a:p>
            <a:r>
              <a:rPr lang="en-GB" dirty="0"/>
              <a:t>DO NOT copy and paste</a:t>
            </a:r>
          </a:p>
          <a:p>
            <a:r>
              <a:rPr lang="en-GB" dirty="0"/>
              <a:t>You have 20 minutes</a:t>
            </a:r>
          </a:p>
          <a:p>
            <a:endParaRPr lang="en-GB" dirty="0"/>
          </a:p>
          <a:p>
            <a:r>
              <a:rPr lang="en-GB" dirty="0"/>
              <a:t>Hofstede's Cultural Dimensions - Understanding Different Countries (mindtools.com)</a:t>
            </a:r>
          </a:p>
          <a:p>
            <a:endParaRPr lang="en-GB" dirty="0"/>
          </a:p>
          <a:p>
            <a:r>
              <a:rPr lang="en-GB" dirty="0">
                <a:hlinkClick r:id="rId2"/>
              </a:rPr>
              <a:t>Country comparison tool (hofstede-insights.com)</a:t>
            </a:r>
            <a:endParaRPr lang="en-GB" dirty="0"/>
          </a:p>
        </p:txBody>
      </p:sp>
    </p:spTree>
    <p:extLst>
      <p:ext uri="{BB962C8B-B14F-4D97-AF65-F5344CB8AC3E}">
        <p14:creationId xmlns:p14="http://schemas.microsoft.com/office/powerpoint/2010/main" val="18546221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AC10698C-86F2-4D34-B035-9F5F6ECB8269}"/>
              </a:ext>
            </a:extLst>
          </p:cNvPr>
          <p:cNvPicPr>
            <a:picLocks noChangeAspect="1"/>
          </p:cNvPicPr>
          <p:nvPr/>
        </p:nvPicPr>
        <p:blipFill rotWithShape="1">
          <a:blip r:embed="rId2"/>
          <a:srcRect t="6250"/>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7EE25F5-EC2A-F132-9A4C-3D822D81F0BA}"/>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t>Any Questions?</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26482583"/>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a:bodyPr>
          <a:lstStyle/>
          <a:p>
            <a:pPr fontAlgn="ctr"/>
            <a:r>
              <a:rPr lang="en-GB" dirty="0"/>
              <a:t>Slides adapted from: </a:t>
            </a:r>
            <a:r>
              <a:rPr lang="en-US" altLang="en-US" dirty="0">
                <a:solidFill>
                  <a:schemeClr val="tx2"/>
                </a:solidFill>
              </a:rPr>
              <a:t>R. Dennis </a:t>
            </a:r>
            <a:r>
              <a:rPr lang="en-US" altLang="en-US" dirty="0" err="1">
                <a:solidFill>
                  <a:schemeClr val="tx2"/>
                </a:solidFill>
              </a:rPr>
              <a:t>Middlemist</a:t>
            </a:r>
            <a:r>
              <a:rPr lang="en-US" altLang="en-US" dirty="0">
                <a:solidFill>
                  <a:schemeClr val="tx2"/>
                </a:solidFill>
              </a:rPr>
              <a:t>, Professor of Management, Colorado State University at </a:t>
            </a:r>
            <a:r>
              <a:rPr lang="en-GB" dirty="0"/>
              <a:t>https://faculty.unlv.edu/phelan/MGT480/Lecture%202.ppt</a:t>
            </a:r>
          </a:p>
          <a:p>
            <a:r>
              <a:rPr lang="en-GB" dirty="0">
                <a:hlinkClick r:id="rId2"/>
              </a:rPr>
              <a:t>https://www.mindtools.com/pages/article/seven-dimensions.htm</a:t>
            </a:r>
            <a:endParaRPr lang="en-GB" dirty="0"/>
          </a:p>
          <a:p>
            <a:r>
              <a:rPr lang="en-GB" dirty="0">
                <a:hlinkClick r:id="rId3"/>
              </a:rPr>
              <a:t>http://cultureandbusiness.weebly.com/trompenaars-model.html</a:t>
            </a:r>
            <a:endParaRPr lang="en-GB" dirty="0"/>
          </a:p>
          <a:p>
            <a:br>
              <a:rPr lang="en-GB" dirty="0"/>
            </a:br>
            <a:endParaRPr lang="en-US" altLang="en-US" dirty="0">
              <a:solidFill>
                <a:schemeClr val="tx2"/>
              </a:solidFill>
            </a:endParaRPr>
          </a:p>
          <a:p>
            <a:endParaRPr lang="en-GB" dirty="0"/>
          </a:p>
        </p:txBody>
      </p:sp>
    </p:spTree>
    <p:extLst>
      <p:ext uri="{BB962C8B-B14F-4D97-AF65-F5344CB8AC3E}">
        <p14:creationId xmlns:p14="http://schemas.microsoft.com/office/powerpoint/2010/main" val="41566803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0</TotalTime>
  <Words>875</Words>
  <Application>Microsoft Office PowerPoint</Application>
  <PresentationFormat>Widescreen</PresentationFormat>
  <Paragraphs>56</Paragraphs>
  <Slides>15</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Söhne</vt:lpstr>
      <vt:lpstr>Arial</vt:lpstr>
      <vt:lpstr>Calibri</vt:lpstr>
      <vt:lpstr>Calibri Light</vt:lpstr>
      <vt:lpstr>Libre Franklin</vt:lpstr>
      <vt:lpstr>Office Theme</vt:lpstr>
      <vt:lpstr>Week 3</vt:lpstr>
      <vt:lpstr>Hofstede’s Cultural Dimensions Theory</vt:lpstr>
      <vt:lpstr>Hofstede’s 6 Dimensions of Culture</vt:lpstr>
      <vt:lpstr>PowerPoint Presentation</vt:lpstr>
      <vt:lpstr>1. Power Distance (PDI)</vt:lpstr>
      <vt:lpstr>2. Individualism vs. Collectivism (IDV)</vt:lpstr>
      <vt:lpstr>3.  Masculinity vs.  Femininity (MAS):</vt:lpstr>
      <vt:lpstr>4. Uncertainty Avoidance (UAI):</vt:lpstr>
      <vt:lpstr>5. Long-Term Orientation vs.  Short-Term Orientation (LTO):</vt:lpstr>
      <vt:lpstr>6. Indulgence vs. Restraint (IND):</vt:lpstr>
      <vt:lpstr>Summary</vt:lpstr>
      <vt:lpstr>Using the model</vt:lpstr>
      <vt:lpstr>Activity</vt:lpstr>
      <vt:lpstr>Any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dc:title>
  <dc:creator>Lisa Knight</dc:creator>
  <cp:lastModifiedBy>Gwyneth Jones</cp:lastModifiedBy>
  <cp:revision>20</cp:revision>
  <dcterms:created xsi:type="dcterms:W3CDTF">2022-10-03T13:55:11Z</dcterms:created>
  <dcterms:modified xsi:type="dcterms:W3CDTF">2023-10-29T23:37:35Z</dcterms:modified>
</cp:coreProperties>
</file>