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5"/>
  </p:notesMasterIdLst>
  <p:sldIdLst>
    <p:sldId id="258" r:id="rId2"/>
    <p:sldId id="1073" r:id="rId3"/>
    <p:sldId id="1076" r:id="rId4"/>
    <p:sldId id="1067" r:id="rId5"/>
    <p:sldId id="1575" r:id="rId6"/>
    <p:sldId id="1576" r:id="rId7"/>
    <p:sldId id="1577" r:id="rId8"/>
    <p:sldId id="1578" r:id="rId9"/>
    <p:sldId id="1579" r:id="rId10"/>
    <p:sldId id="1580" r:id="rId11"/>
    <p:sldId id="1581" r:id="rId12"/>
    <p:sldId id="1582" r:id="rId13"/>
    <p:sldId id="1583" r:id="rId14"/>
    <p:sldId id="1584" r:id="rId15"/>
    <p:sldId id="1585" r:id="rId16"/>
    <p:sldId id="1586" r:id="rId17"/>
    <p:sldId id="1587" r:id="rId18"/>
    <p:sldId id="1588" r:id="rId19"/>
    <p:sldId id="1589" r:id="rId20"/>
    <p:sldId id="1590" r:id="rId21"/>
    <p:sldId id="1591" r:id="rId22"/>
    <p:sldId id="1592" r:id="rId23"/>
    <p:sldId id="1593" r:id="rId24"/>
    <p:sldId id="1594" r:id="rId25"/>
    <p:sldId id="1595" r:id="rId26"/>
    <p:sldId id="1596" r:id="rId27"/>
    <p:sldId id="1597" r:id="rId28"/>
    <p:sldId id="1549" r:id="rId29"/>
    <p:sldId id="1060" r:id="rId30"/>
    <p:sldId id="1062" r:id="rId31"/>
    <p:sldId id="1063" r:id="rId32"/>
    <p:sldId id="1613" r:id="rId33"/>
    <p:sldId id="1606" r:id="rId34"/>
    <p:sldId id="1611" r:id="rId35"/>
    <p:sldId id="1607" r:id="rId36"/>
    <p:sldId id="1612" r:id="rId37"/>
    <p:sldId id="1616" r:id="rId38"/>
    <p:sldId id="1615" r:id="rId39"/>
    <p:sldId id="1617" r:id="rId40"/>
    <p:sldId id="1620" r:id="rId41"/>
    <p:sldId id="1621" r:id="rId42"/>
    <p:sldId id="1622" r:id="rId43"/>
    <p:sldId id="1623" r:id="rId44"/>
    <p:sldId id="1618" r:id="rId45"/>
    <p:sldId id="1619" r:id="rId46"/>
    <p:sldId id="1608" r:id="rId47"/>
    <p:sldId id="1609" r:id="rId48"/>
    <p:sldId id="1610" r:id="rId49"/>
    <p:sldId id="1614" r:id="rId50"/>
    <p:sldId id="1598" r:id="rId51"/>
    <p:sldId id="1471" r:id="rId52"/>
    <p:sldId id="1599" r:id="rId53"/>
    <p:sldId id="1473" r:id="rId54"/>
    <p:sldId id="1469" r:id="rId55"/>
    <p:sldId id="1474" r:id="rId56"/>
    <p:sldId id="1475" r:id="rId57"/>
    <p:sldId id="1478" r:id="rId58"/>
    <p:sldId id="1096" r:id="rId59"/>
    <p:sldId id="1600" r:id="rId60"/>
    <p:sldId id="1603" r:id="rId61"/>
    <p:sldId id="1601" r:id="rId62"/>
    <p:sldId id="1602" r:id="rId63"/>
    <p:sldId id="1604" r:id="rId64"/>
    <p:sldId id="546" r:id="rId65"/>
    <p:sldId id="1605" r:id="rId66"/>
    <p:sldId id="259" r:id="rId67"/>
    <p:sldId id="1070" r:id="rId68"/>
    <p:sldId id="1625" r:id="rId69"/>
    <p:sldId id="1014" r:id="rId70"/>
    <p:sldId id="1016" r:id="rId71"/>
    <p:sldId id="1019" r:id="rId72"/>
    <p:sldId id="1626" r:id="rId73"/>
    <p:sldId id="1021" r:id="rId74"/>
    <p:sldId id="1022" r:id="rId75"/>
    <p:sldId id="1627" r:id="rId76"/>
    <p:sldId id="1024" r:id="rId77"/>
    <p:sldId id="1025" r:id="rId78"/>
    <p:sldId id="1628" r:id="rId79"/>
    <p:sldId id="573" r:id="rId80"/>
    <p:sldId id="1624" r:id="rId81"/>
    <p:sldId id="574" r:id="rId82"/>
    <p:sldId id="1078" r:id="rId83"/>
    <p:sldId id="488" r:id="rId8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849"/>
    <p:restoredTop sz="95840"/>
  </p:normalViewPr>
  <p:slideViewPr>
    <p:cSldViewPr snapToGrid="0" snapToObjects="1">
      <p:cViewPr varScale="1">
        <p:scale>
          <a:sx n="102" d="100"/>
          <a:sy n="102" d="100"/>
        </p:scale>
        <p:origin x="216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tableStyles" Target="tableStyle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viewProps" Target="view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71EF8C-A62B-3E46-BA45-41A6EF707C21}" type="datetimeFigureOut">
              <a:rPr lang="en-US" smtClean="0"/>
              <a:t>2/14/22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6F9D8-6E5F-DF4D-A3D6-7188597BB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476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031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0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-fs5JB_b7E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s://wordwall.net/resource/27884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71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71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71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71.png"/><Relationship Id="rId4" Type="http://schemas.openxmlformats.org/officeDocument/2006/relationships/notesSlide" Target="../notesSlides/notesSlide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71.png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hyperlink" Target="http://www.ngfl-cymru.org.uk/" TargetMode="External"/><Relationship Id="rId1" Type="http://schemas.openxmlformats.org/officeDocument/2006/relationships/slideLayout" Target="../slideLayouts/slideLayout1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e.kahoot.it/details/40614457-c0da-4445-b685-e1d01d228a0a" TargetMode="Externa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3977722" y="2722238"/>
            <a:ext cx="4133183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Chwefror</a:t>
            </a:r>
            <a:r>
              <a:rPr lang="en-US" sz="36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15fed 2022</a:t>
            </a:r>
          </a:p>
          <a:p>
            <a:pPr algn="ctr"/>
            <a:endParaRPr lang="en-US" sz="3600" dirty="0"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rgbClr val="002060"/>
                </a:solidFill>
              </a:rPr>
              <a:t>ŵp</a:t>
            </a:r>
            <a:r>
              <a:rPr lang="en-GB" sz="2800" dirty="0">
                <a:solidFill>
                  <a:srgbClr val="002060"/>
                </a:solidFill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12 (Lecture 12)</a:t>
            </a:r>
            <a:endParaRPr lang="en-US" sz="28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8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935" y="0"/>
            <a:ext cx="782706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2C0F68-1302-2A4C-B678-F5577F83AE5C}"/>
              </a:ext>
            </a:extLst>
          </p:cNvPr>
          <p:cNvSpPr txBox="1"/>
          <p:nvPr/>
        </p:nvSpPr>
        <p:spPr>
          <a:xfrm>
            <a:off x="393917" y="353109"/>
            <a:ext cx="521821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aim of today’s lesson is…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D71A1E-DA68-C648-9BE5-953298864C3C}"/>
              </a:ext>
            </a:extLst>
          </p:cNvPr>
          <p:cNvSpPr txBox="1"/>
          <p:nvPr/>
        </p:nvSpPr>
        <p:spPr>
          <a:xfrm>
            <a:off x="9242771" y="2047050"/>
            <a:ext cx="294922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Adolygu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        </a:t>
            </a:r>
            <a:r>
              <a:rPr lang="en-US" sz="2000" i="1" dirty="0">
                <a:solidFill>
                  <a:srgbClr val="002060"/>
                </a:solidFill>
              </a:rPr>
              <a:t>Revision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Dyma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r>
              <a:rPr lang="en-US" sz="2800" b="1" dirty="0">
                <a:solidFill>
                  <a:srgbClr val="002060"/>
                </a:solidFill>
              </a:rPr>
              <a:t>      </a:t>
            </a:r>
            <a:r>
              <a:rPr lang="en-US" sz="2000" i="1" dirty="0">
                <a:solidFill>
                  <a:srgbClr val="002060"/>
                </a:solidFill>
              </a:rPr>
              <a:t>Here is… / This is…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Lliwiau</a:t>
            </a:r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        </a:t>
            </a:r>
            <a:r>
              <a:rPr lang="en-US" sz="2000" i="1" dirty="0" err="1">
                <a:solidFill>
                  <a:srgbClr val="002060"/>
                </a:solidFill>
              </a:rPr>
              <a:t>Colours</a:t>
            </a:r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Ymadroddion</a:t>
            </a:r>
            <a:r>
              <a:rPr lang="en-US" sz="2800" b="1" dirty="0">
                <a:solidFill>
                  <a:srgbClr val="002060"/>
                </a:solidFill>
              </a:rPr>
              <a:t>       </a:t>
            </a:r>
          </a:p>
          <a:p>
            <a:r>
              <a:rPr lang="en-US" sz="2800" b="1" dirty="0">
                <a:solidFill>
                  <a:srgbClr val="002060"/>
                </a:solidFill>
              </a:rPr>
              <a:t>     </a:t>
            </a:r>
            <a:r>
              <a:rPr lang="en-US" sz="2800" b="1" dirty="0" err="1">
                <a:solidFill>
                  <a:srgbClr val="002060"/>
                </a:solidFill>
              </a:rPr>
              <a:t>Defnyddiol</a:t>
            </a:r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        Useful Phrases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8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015" y="2025571"/>
            <a:ext cx="3335998" cy="4832430"/>
          </a:xfrm>
          <a:prstGeom prst="rect">
            <a:avLst/>
          </a:prstGeom>
        </p:spPr>
      </p:pic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FCB18E26-8EB6-424E-90FB-8E11CE29E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0094042"/>
              </p:ext>
            </p:extLst>
          </p:nvPr>
        </p:nvGraphicFramePr>
        <p:xfrm>
          <a:off x="8176059" y="319617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graphicFrame>
        <p:nvGraphicFramePr>
          <p:cNvPr id="15" name="Table 3">
            <a:extLst>
              <a:ext uri="{FF2B5EF4-FFF2-40B4-BE49-F238E27FC236}">
                <a16:creationId xmlns:a16="http://schemas.microsoft.com/office/drawing/2014/main" id="{20DB89E7-A558-BD4A-8F0B-CECE234D6A6F}"/>
              </a:ext>
            </a:extLst>
          </p:cNvPr>
          <p:cNvGraphicFramePr>
            <a:graphicFrameLocks noGrp="1"/>
          </p:cNvGraphicFramePr>
          <p:nvPr/>
        </p:nvGraphicFramePr>
        <p:xfrm>
          <a:off x="8176059" y="3051457"/>
          <a:ext cx="3793926" cy="22661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6940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26986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4729426" y="290386"/>
            <a:ext cx="1869997" cy="7694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Ydy</a:t>
            </a:r>
            <a:r>
              <a:rPr lang="en-US" sz="2000" b="1" dirty="0">
                <a:solidFill>
                  <a:srgbClr val="002060"/>
                </a:solidFill>
              </a:rPr>
              <a:t> … </a:t>
            </a:r>
            <a:r>
              <a:rPr lang="en-US" sz="2000" b="1" dirty="0" err="1">
                <a:solidFill>
                  <a:srgbClr val="002060"/>
                </a:solidFill>
              </a:rPr>
              <a:t>yma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heddiw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303523" y="1122811"/>
            <a:ext cx="4029945" cy="769442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Bore da, </a:t>
            </a:r>
            <a:r>
              <a:rPr lang="en-US" sz="2000" b="1" dirty="0" err="1">
                <a:solidFill>
                  <a:srgbClr val="002060"/>
                </a:solidFill>
              </a:rPr>
              <a:t>bawb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blant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ddosbarth</a:t>
            </a:r>
            <a:r>
              <a:rPr lang="en-US" sz="20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F30DFB-E898-E748-81CF-B2008A91B658}"/>
              </a:ext>
            </a:extLst>
          </p:cNvPr>
          <p:cNvSpPr txBox="1"/>
          <p:nvPr/>
        </p:nvSpPr>
        <p:spPr>
          <a:xfrm>
            <a:off x="222015" y="212307"/>
            <a:ext cx="3583772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A</a:t>
            </a:r>
            <a:r>
              <a:rPr lang="en-US" sz="3600" b="1" dirty="0" err="1">
                <a:solidFill>
                  <a:srgbClr val="002060"/>
                </a:solidFill>
              </a:rPr>
              <a:t>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cofrestru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B7E76F4D-306B-3046-A0E4-8385F090E18B}"/>
              </a:ext>
            </a:extLst>
          </p:cNvPr>
          <p:cNvSpPr/>
          <p:nvPr/>
        </p:nvSpPr>
        <p:spPr>
          <a:xfrm>
            <a:off x="4857237" y="1282593"/>
            <a:ext cx="3087618" cy="7694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Pwy sy’n absennol heddiw?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C1903E1A-ED06-F148-8843-5AB6F8176613}"/>
              </a:ext>
            </a:extLst>
          </p:cNvPr>
          <p:cNvSpPr/>
          <p:nvPr/>
        </p:nvSpPr>
        <p:spPr>
          <a:xfrm>
            <a:off x="8212292" y="5628387"/>
            <a:ext cx="3757693" cy="8181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eisiau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cinio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ysgol</a:t>
            </a:r>
            <a:r>
              <a:rPr lang="en-US" sz="2000" b="1" dirty="0">
                <a:solidFill>
                  <a:srgbClr val="002060"/>
                </a:solidFill>
              </a:rPr>
              <a:t> neu </a:t>
            </a:r>
            <a:r>
              <a:rPr lang="en-US" sz="2000" b="1" dirty="0" err="1">
                <a:solidFill>
                  <a:srgbClr val="002060"/>
                </a:solidFill>
              </a:rPr>
              <a:t>frechdanau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C85B5209-906C-7B40-88F0-AE86ACA61111}"/>
              </a:ext>
            </a:extLst>
          </p:cNvPr>
          <p:cNvSpPr/>
          <p:nvPr/>
        </p:nvSpPr>
        <p:spPr>
          <a:xfrm>
            <a:off x="3568304" y="2358910"/>
            <a:ext cx="431258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mae’r tywydd heddiw?</a:t>
            </a:r>
          </a:p>
        </p:txBody>
      </p:sp>
      <p:sp>
        <p:nvSpPr>
          <p:cNvPr id="22" name="Oval Callout 21">
            <a:extLst>
              <a:ext uri="{FF2B5EF4-FFF2-40B4-BE49-F238E27FC236}">
                <a16:creationId xmlns:a16="http://schemas.microsoft.com/office/drawing/2014/main" id="{C79C6C5E-F51B-1A4B-98CC-8633FE0681AF}"/>
              </a:ext>
            </a:extLst>
          </p:cNvPr>
          <p:cNvSpPr/>
          <p:nvPr/>
        </p:nvSpPr>
        <p:spPr>
          <a:xfrm>
            <a:off x="4015942" y="4870492"/>
            <a:ext cx="3998644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ddydd ydy hi heddiw?</a:t>
            </a:r>
          </a:p>
        </p:txBody>
      </p:sp>
      <p:sp>
        <p:nvSpPr>
          <p:cNvPr id="23" name="Oval Callout 22">
            <a:extLst>
              <a:ext uri="{FF2B5EF4-FFF2-40B4-BE49-F238E27FC236}">
                <a16:creationId xmlns:a16="http://schemas.microsoft.com/office/drawing/2014/main" id="{C15A0EFC-01B0-3D47-9604-B3FDD0919C4F}"/>
              </a:ext>
            </a:extLst>
          </p:cNvPr>
          <p:cNvSpPr/>
          <p:nvPr/>
        </p:nvSpPr>
        <p:spPr>
          <a:xfrm>
            <a:off x="3384989" y="3173264"/>
            <a:ext cx="431258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oedd y tywydd ddoe?</a:t>
            </a:r>
          </a:p>
        </p:txBody>
      </p:sp>
      <p:sp>
        <p:nvSpPr>
          <p:cNvPr id="24" name="Oval Callout 23">
            <a:extLst>
              <a:ext uri="{FF2B5EF4-FFF2-40B4-BE49-F238E27FC236}">
                <a16:creationId xmlns:a16="http://schemas.microsoft.com/office/drawing/2014/main" id="{E7C67B04-00EC-184C-BC88-FE2004926766}"/>
              </a:ext>
            </a:extLst>
          </p:cNvPr>
          <p:cNvSpPr/>
          <p:nvPr/>
        </p:nvSpPr>
        <p:spPr>
          <a:xfrm>
            <a:off x="2856753" y="4021268"/>
            <a:ext cx="431258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bydd y tywydd yfory?</a:t>
            </a:r>
          </a:p>
        </p:txBody>
      </p:sp>
      <p:sp>
        <p:nvSpPr>
          <p:cNvPr id="25" name="Oval Callout 24">
            <a:extLst>
              <a:ext uri="{FF2B5EF4-FFF2-40B4-BE49-F238E27FC236}">
                <a16:creationId xmlns:a16="http://schemas.microsoft.com/office/drawing/2014/main" id="{2804D8EE-D14E-6349-8808-F49C6181C959}"/>
              </a:ext>
            </a:extLst>
          </p:cNvPr>
          <p:cNvSpPr/>
          <p:nvPr/>
        </p:nvSpPr>
        <p:spPr>
          <a:xfrm>
            <a:off x="2552949" y="5691646"/>
            <a:ext cx="236073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fis ydy hi?</a:t>
            </a:r>
          </a:p>
        </p:txBody>
      </p:sp>
      <p:sp>
        <p:nvSpPr>
          <p:cNvPr id="26" name="Oval Callout 25">
            <a:extLst>
              <a:ext uri="{FF2B5EF4-FFF2-40B4-BE49-F238E27FC236}">
                <a16:creationId xmlns:a16="http://schemas.microsoft.com/office/drawing/2014/main" id="{A020750C-C8DD-A648-99AB-740E716330A0}"/>
              </a:ext>
            </a:extLst>
          </p:cNvPr>
          <p:cNvSpPr/>
          <p:nvPr/>
        </p:nvSpPr>
        <p:spPr>
          <a:xfrm>
            <a:off x="5118109" y="5920771"/>
            <a:ext cx="2826746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dymor ydy hi?</a:t>
            </a:r>
          </a:p>
        </p:txBody>
      </p:sp>
    </p:spTree>
    <p:extLst>
      <p:ext uri="{BB962C8B-B14F-4D97-AF65-F5344CB8AC3E}">
        <p14:creationId xmlns:p14="http://schemas.microsoft.com/office/powerpoint/2010/main" val="2880942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8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044619" y="5257800"/>
            <a:ext cx="2102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74745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96646" y="5116011"/>
            <a:ext cx="29987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eistedd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10" name="Picture 9" descr="A picture containing toy, LEGO, doll&#10;&#10;Description automatically generated">
            <a:extLst>
              <a:ext uri="{FF2B5EF4-FFF2-40B4-BE49-F238E27FC236}">
                <a16:creationId xmlns:a16="http://schemas.microsoft.com/office/drawing/2014/main" id="{4481B657-F41E-7F4B-AD5A-EC3824A0A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345" y="202555"/>
            <a:ext cx="2219309" cy="449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549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997300" y="5243333"/>
            <a:ext cx="2197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sefyll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8" name="Picture 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D6E6E1F-C32E-8B4D-BA23-C93C839EC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8421" y="312516"/>
            <a:ext cx="3075155" cy="471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53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57946" y="5116011"/>
            <a:ext cx="28761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darllen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73690A1-5421-BA49-941B-B034CDA8D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4031" y="518504"/>
            <a:ext cx="3563938" cy="4138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29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60350" y="5223622"/>
            <a:ext cx="28712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rhedeg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943F005-B6B7-4140-B462-6CDC2A089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940" y="387750"/>
            <a:ext cx="2614120" cy="462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264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43976" y="5267728"/>
            <a:ext cx="33040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cerdded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FDC2F40-FC17-8440-A70E-C1A19AB6C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852" y="389943"/>
            <a:ext cx="2876295" cy="4726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85724" y="5116011"/>
            <a:ext cx="3420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chwarae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09B76FB-872F-744F-B6D8-5B3C456ED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9721" y="2131669"/>
            <a:ext cx="3122595" cy="2400863"/>
          </a:xfrm>
          <a:prstGeom prst="rect">
            <a:avLst/>
          </a:prstGeom>
        </p:spPr>
      </p:pic>
      <p:pic>
        <p:nvPicPr>
          <p:cNvPr id="3" name="Picture 2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7792FD45-0407-7E42-96A5-CFD6763D8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554" y="590147"/>
            <a:ext cx="3542763" cy="24887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6723B8-CC54-6F44-8B5E-01862947BE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237" y="2184641"/>
            <a:ext cx="4112374" cy="248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53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3994111" y="5212219"/>
            <a:ext cx="42037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ysgrifennu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vector graphics&#10;&#10;Description automatically generated">
            <a:extLst>
              <a:ext uri="{FF2B5EF4-FFF2-40B4-BE49-F238E27FC236}">
                <a16:creationId xmlns:a16="http://schemas.microsoft.com/office/drawing/2014/main" id="{581C7CE1-6DC0-2A48-A772-1A97ACF0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0" y="445452"/>
            <a:ext cx="3683000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08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30795" y="5210455"/>
            <a:ext cx="31304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paentio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0E2C6A5-0F1B-334D-B4AD-14491DB73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2812" y="447216"/>
            <a:ext cx="4746375" cy="449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7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090243" y="5280974"/>
            <a:ext cx="20115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canu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cartoon of a child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067B2ADC-309B-154E-AE34-A8BD96F5D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6533" y="378267"/>
            <a:ext cx="2678934" cy="4737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59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12072" y="5394981"/>
            <a:ext cx="3167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cweryla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C90C98C4-1349-A346-945A-AAF0E8104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8260" y="393138"/>
            <a:ext cx="4275479" cy="4820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160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49215" y="5278440"/>
            <a:ext cx="24935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siarad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C716E250-CBE6-F349-985D-7E74C5182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875" y="379231"/>
            <a:ext cx="4728248" cy="457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17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94668" y="5254500"/>
            <a:ext cx="34026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dawnsio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cartoon of a child running&#10;&#10;Description automatically generated with low confidence">
            <a:extLst>
              <a:ext uri="{FF2B5EF4-FFF2-40B4-BE49-F238E27FC236}">
                <a16:creationId xmlns:a16="http://schemas.microsoft.com/office/drawing/2014/main" id="{56A811E4-1241-A847-8F5E-9E7F28D80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166" y="403171"/>
            <a:ext cx="2422375" cy="4599791"/>
          </a:xfrm>
          <a:prstGeom prst="rect">
            <a:avLst/>
          </a:prstGeom>
        </p:spPr>
      </p:pic>
      <p:pic>
        <p:nvPicPr>
          <p:cNvPr id="6" name="Picture 5" descr="A cartoon of a child&#10;&#10;Description automatically generated with low confidence">
            <a:extLst>
              <a:ext uri="{FF2B5EF4-FFF2-40B4-BE49-F238E27FC236}">
                <a16:creationId xmlns:a16="http://schemas.microsoft.com/office/drawing/2014/main" id="{FBDE9439-7232-6E4C-AD25-D8A81887C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160" y="403171"/>
            <a:ext cx="2279176" cy="4599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130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03471" y="5209001"/>
            <a:ext cx="27850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edrych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1C3186F1-09CD-7F47-BA94-3B09EBCC6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8566" y="798654"/>
            <a:ext cx="3312850" cy="402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23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15416" y="5193503"/>
            <a:ext cx="35611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gwrando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BD9157A7-6F39-3247-9C66-35B313139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683717"/>
            <a:ext cx="2667000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338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90849" y="5270994"/>
            <a:ext cx="32103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gweiddi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1617762-126E-7347-9AAA-55C0BEDAFE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082" y="256249"/>
            <a:ext cx="4225836" cy="466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69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1415" y="5377107"/>
            <a:ext cx="25891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neidio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A1E0594-3984-CF4B-A2E0-A97A6E83D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4225" y="280564"/>
            <a:ext cx="3016170" cy="4835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98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78358" y="5249440"/>
            <a:ext cx="24352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sgipio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F6DDD1FC-B123-D24A-9289-4D05B8E7F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8358" y="474240"/>
            <a:ext cx="2298700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54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68263" y="5245043"/>
            <a:ext cx="26554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dringo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4C9F7EB-7066-E440-A691-243B106B6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33" y="310221"/>
            <a:ext cx="3908333" cy="465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854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164750" y="5287069"/>
            <a:ext cx="18624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yfed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B482E2E2-06FE-B24C-8E55-2C7936B73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1196" y="306648"/>
            <a:ext cx="3529606" cy="472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21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6577" y="5276429"/>
            <a:ext cx="25788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dirty="0" err="1">
                <a:solidFill>
                  <a:srgbClr val="002060"/>
                </a:solidFill>
              </a:rPr>
              <a:t>bwyta</a:t>
            </a:r>
            <a:endParaRPr lang="en-US" sz="72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vector graphics, clipart&#10;&#10;Description automatically generated">
            <a:extLst>
              <a:ext uri="{FF2B5EF4-FFF2-40B4-BE49-F238E27FC236}">
                <a16:creationId xmlns:a16="http://schemas.microsoft.com/office/drawing/2014/main" id="{62283143-9C00-E547-8ECE-6A66CC146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576" y="381242"/>
            <a:ext cx="2578847" cy="462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907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49845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cofio</a:t>
            </a:r>
            <a:r>
              <a:rPr lang="en-US" sz="3600" b="1" dirty="0">
                <a:solidFill>
                  <a:srgbClr val="002060"/>
                </a:solidFill>
              </a:rPr>
              <a:t>?!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15642E3C-F526-AA49-BC63-EDB1AFBA9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95" y="1681464"/>
            <a:ext cx="2311400" cy="4305300"/>
          </a:xfrm>
          <a:prstGeom prst="rect">
            <a:avLst/>
          </a:prstGeom>
        </p:spPr>
      </p:pic>
      <p:sp>
        <p:nvSpPr>
          <p:cNvPr id="6" name="Oval Callout 5">
            <a:extLst>
              <a:ext uri="{FF2B5EF4-FFF2-40B4-BE49-F238E27FC236}">
                <a16:creationId xmlns:a16="http://schemas.microsoft.com/office/drawing/2014/main" id="{07A1D046-12C1-6E45-9853-0319C9A517FA}"/>
              </a:ext>
            </a:extLst>
          </p:cNvPr>
          <p:cNvSpPr/>
          <p:nvPr/>
        </p:nvSpPr>
        <p:spPr>
          <a:xfrm>
            <a:off x="3333726" y="1307939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Dim </a:t>
            </a:r>
            <a:r>
              <a:rPr lang="en-US" sz="3200" b="1" dirty="0" err="1">
                <a:solidFill>
                  <a:srgbClr val="FF0000"/>
                </a:solidFill>
              </a:rPr>
              <a:t>rhedeg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5F15C-2254-D74A-A774-12FA295F535A}"/>
              </a:ext>
            </a:extLst>
          </p:cNvPr>
          <p:cNvSpPr txBox="1"/>
          <p:nvPr/>
        </p:nvSpPr>
        <p:spPr>
          <a:xfrm>
            <a:off x="4303270" y="227131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No running!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F3BE3A7-5B6E-AE42-8328-1DA82C821658}"/>
              </a:ext>
            </a:extLst>
          </p:cNvPr>
          <p:cNvSpPr/>
          <p:nvPr/>
        </p:nvSpPr>
        <p:spPr>
          <a:xfrm>
            <a:off x="7328921" y="528577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Dim </a:t>
            </a:r>
            <a:r>
              <a:rPr lang="en-US" sz="3200" b="1" dirty="0" err="1">
                <a:solidFill>
                  <a:srgbClr val="FF0000"/>
                </a:solidFill>
              </a:rPr>
              <a:t>siarad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0321D-AE54-394B-AFB0-EAACF39C92D0}"/>
              </a:ext>
            </a:extLst>
          </p:cNvPr>
          <p:cNvSpPr txBox="1"/>
          <p:nvPr/>
        </p:nvSpPr>
        <p:spPr>
          <a:xfrm>
            <a:off x="8298465" y="1496798"/>
            <a:ext cx="1220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No talking!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8B80E9FC-0F59-7C44-AB33-B5711AA99CC0}"/>
              </a:ext>
            </a:extLst>
          </p:cNvPr>
          <p:cNvSpPr/>
          <p:nvPr/>
        </p:nvSpPr>
        <p:spPr>
          <a:xfrm>
            <a:off x="4315536" y="3275637"/>
            <a:ext cx="3560927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Dim </a:t>
            </a:r>
            <a:r>
              <a:rPr lang="en-US" sz="3200" b="1" dirty="0" err="1">
                <a:solidFill>
                  <a:srgbClr val="FF0000"/>
                </a:solidFill>
              </a:rPr>
              <a:t>gweiddi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73CA24-D8CC-1E42-862D-90C521CBAD3A}"/>
              </a:ext>
            </a:extLst>
          </p:cNvPr>
          <p:cNvSpPr txBox="1"/>
          <p:nvPr/>
        </p:nvSpPr>
        <p:spPr>
          <a:xfrm>
            <a:off x="5399334" y="4272504"/>
            <a:ext cx="1393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No shouting!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1A50D18B-B69A-DA44-81AC-46906FFE3410}"/>
              </a:ext>
            </a:extLst>
          </p:cNvPr>
          <p:cNvSpPr/>
          <p:nvPr/>
        </p:nvSpPr>
        <p:spPr>
          <a:xfrm>
            <a:off x="8661938" y="2591720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Dim </a:t>
            </a:r>
            <a:r>
              <a:rPr lang="en-US" sz="3200" b="1" dirty="0" err="1">
                <a:solidFill>
                  <a:srgbClr val="FF0000"/>
                </a:solidFill>
              </a:rPr>
              <a:t>bwyta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2FFABA-E990-5D4D-896D-D8DDBC85649F}"/>
              </a:ext>
            </a:extLst>
          </p:cNvPr>
          <p:cNvSpPr txBox="1"/>
          <p:nvPr/>
        </p:nvSpPr>
        <p:spPr>
          <a:xfrm>
            <a:off x="9683896" y="3649448"/>
            <a:ext cx="1176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No eating!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9CC95CA-1CBD-DA48-9D1C-3CB51A4D7067}"/>
              </a:ext>
            </a:extLst>
          </p:cNvPr>
          <p:cNvSpPr/>
          <p:nvPr/>
        </p:nvSpPr>
        <p:spPr>
          <a:xfrm>
            <a:off x="7282465" y="4813141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Dim </a:t>
            </a:r>
            <a:r>
              <a:rPr lang="en-US" sz="3200" b="1" dirty="0" err="1">
                <a:solidFill>
                  <a:srgbClr val="FF0000"/>
                </a:solidFill>
              </a:rPr>
              <a:t>dringo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D38786-2AB6-8C44-85F6-3A456E259B6D}"/>
              </a:ext>
            </a:extLst>
          </p:cNvPr>
          <p:cNvSpPr txBox="1"/>
          <p:nvPr/>
        </p:nvSpPr>
        <p:spPr>
          <a:xfrm>
            <a:off x="8268008" y="5802098"/>
            <a:ext cx="1374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No climbing!</a:t>
            </a:r>
          </a:p>
        </p:txBody>
      </p:sp>
    </p:spTree>
    <p:extLst>
      <p:ext uri="{BB962C8B-B14F-4D97-AF65-F5344CB8AC3E}">
        <p14:creationId xmlns:p14="http://schemas.microsoft.com/office/powerpoint/2010/main" val="335303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1" grpId="0" animBg="1"/>
      <p:bldP spid="12" grpId="0" animBg="1"/>
      <p:bldP spid="1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49845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cofio</a:t>
            </a:r>
            <a:r>
              <a:rPr lang="en-US" sz="3600" b="1" dirty="0">
                <a:solidFill>
                  <a:srgbClr val="002060"/>
                </a:solidFill>
              </a:rPr>
              <a:t>?!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15642E3C-F526-AA49-BC63-EDB1AFBA9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95" y="1681464"/>
            <a:ext cx="2311400" cy="4305300"/>
          </a:xfrm>
          <a:prstGeom prst="rect">
            <a:avLst/>
          </a:prstGeom>
        </p:spPr>
      </p:pic>
      <p:sp>
        <p:nvSpPr>
          <p:cNvPr id="6" name="Oval Callout 5">
            <a:extLst>
              <a:ext uri="{FF2B5EF4-FFF2-40B4-BE49-F238E27FC236}">
                <a16:creationId xmlns:a16="http://schemas.microsoft.com/office/drawing/2014/main" id="{07A1D046-12C1-6E45-9853-0319C9A517FA}"/>
              </a:ext>
            </a:extLst>
          </p:cNvPr>
          <p:cNvSpPr/>
          <p:nvPr/>
        </p:nvSpPr>
        <p:spPr>
          <a:xfrm>
            <a:off x="3333726" y="1307939"/>
            <a:ext cx="3560927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Paid </a:t>
            </a:r>
            <a:r>
              <a:rPr lang="en-US" sz="3200" b="1" dirty="0" err="1">
                <a:solidFill>
                  <a:srgbClr val="FF0000"/>
                </a:solidFill>
              </a:rPr>
              <a:t>rhedeg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5F15C-2254-D74A-A774-12FA295F535A}"/>
              </a:ext>
            </a:extLst>
          </p:cNvPr>
          <p:cNvSpPr txBox="1"/>
          <p:nvPr/>
        </p:nvSpPr>
        <p:spPr>
          <a:xfrm>
            <a:off x="4071275" y="2290917"/>
            <a:ext cx="2085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Don’t run! (singular)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F3BE3A7-5B6E-AE42-8328-1DA82C821658}"/>
              </a:ext>
            </a:extLst>
          </p:cNvPr>
          <p:cNvSpPr/>
          <p:nvPr/>
        </p:nvSpPr>
        <p:spPr>
          <a:xfrm>
            <a:off x="7328921" y="528577"/>
            <a:ext cx="4199464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Peidiwch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siarad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0321D-AE54-394B-AFB0-EAACF39C92D0}"/>
              </a:ext>
            </a:extLst>
          </p:cNvPr>
          <p:cNvSpPr txBox="1"/>
          <p:nvPr/>
        </p:nvSpPr>
        <p:spPr>
          <a:xfrm>
            <a:off x="8473071" y="1535474"/>
            <a:ext cx="1911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Don’t talk! (plural)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8B80E9FC-0F59-7C44-AB33-B5711AA99CC0}"/>
              </a:ext>
            </a:extLst>
          </p:cNvPr>
          <p:cNvSpPr/>
          <p:nvPr/>
        </p:nvSpPr>
        <p:spPr>
          <a:xfrm>
            <a:off x="4315536" y="3275637"/>
            <a:ext cx="3560927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Paid </a:t>
            </a:r>
            <a:r>
              <a:rPr lang="en-US" sz="3200" b="1" dirty="0" err="1">
                <a:solidFill>
                  <a:srgbClr val="FF0000"/>
                </a:solidFill>
              </a:rPr>
              <a:t>gweiddi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73CA24-D8CC-1E42-862D-90C521CBAD3A}"/>
              </a:ext>
            </a:extLst>
          </p:cNvPr>
          <p:cNvSpPr txBox="1"/>
          <p:nvPr/>
        </p:nvSpPr>
        <p:spPr>
          <a:xfrm>
            <a:off x="4949691" y="4275906"/>
            <a:ext cx="2292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Don’t shout! (singular)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1A50D18B-B69A-DA44-81AC-46906FFE3410}"/>
              </a:ext>
            </a:extLst>
          </p:cNvPr>
          <p:cNvSpPr/>
          <p:nvPr/>
        </p:nvSpPr>
        <p:spPr>
          <a:xfrm>
            <a:off x="8661938" y="2591720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Paid </a:t>
            </a:r>
            <a:r>
              <a:rPr lang="en-US" sz="3200" b="1" dirty="0" err="1">
                <a:solidFill>
                  <a:srgbClr val="FF0000"/>
                </a:solidFill>
              </a:rPr>
              <a:t>poeni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2FFABA-E990-5D4D-896D-D8DDBC85649F}"/>
              </a:ext>
            </a:extLst>
          </p:cNvPr>
          <p:cNvSpPr txBox="1"/>
          <p:nvPr/>
        </p:nvSpPr>
        <p:spPr>
          <a:xfrm>
            <a:off x="9130735" y="3633002"/>
            <a:ext cx="2314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Don’t worry! (singular)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9CC95CA-1CBD-DA48-9D1C-3CB51A4D7067}"/>
              </a:ext>
            </a:extLst>
          </p:cNvPr>
          <p:cNvSpPr/>
          <p:nvPr/>
        </p:nvSpPr>
        <p:spPr>
          <a:xfrm>
            <a:off x="7282465" y="4813141"/>
            <a:ext cx="4356040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Peidiwch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dringo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D38786-2AB6-8C44-85F6-3A456E259B6D}"/>
              </a:ext>
            </a:extLst>
          </p:cNvPr>
          <p:cNvSpPr txBox="1"/>
          <p:nvPr/>
        </p:nvSpPr>
        <p:spPr>
          <a:xfrm>
            <a:off x="8427990" y="5802098"/>
            <a:ext cx="2064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Don’t climb! (plural)</a:t>
            </a:r>
          </a:p>
        </p:txBody>
      </p:sp>
    </p:spTree>
    <p:extLst>
      <p:ext uri="{BB962C8B-B14F-4D97-AF65-F5344CB8AC3E}">
        <p14:creationId xmlns:p14="http://schemas.microsoft.com/office/powerpoint/2010/main" val="368322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1" grpId="0" animBg="1"/>
      <p:bldP spid="12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49845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cofio</a:t>
            </a:r>
            <a:r>
              <a:rPr lang="en-US" sz="3600" b="1" dirty="0">
                <a:solidFill>
                  <a:srgbClr val="002060"/>
                </a:solidFill>
              </a:rPr>
              <a:t>?!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15642E3C-F526-AA49-BC63-EDB1AFBA9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95" y="1681464"/>
            <a:ext cx="2311400" cy="4305300"/>
          </a:xfrm>
          <a:prstGeom prst="rect">
            <a:avLst/>
          </a:prstGeom>
        </p:spPr>
      </p:pic>
      <p:sp>
        <p:nvSpPr>
          <p:cNvPr id="6" name="Oval Callout 5">
            <a:extLst>
              <a:ext uri="{FF2B5EF4-FFF2-40B4-BE49-F238E27FC236}">
                <a16:creationId xmlns:a16="http://schemas.microsoft.com/office/drawing/2014/main" id="{07A1D046-12C1-6E45-9853-0319C9A517FA}"/>
              </a:ext>
            </a:extLst>
          </p:cNvPr>
          <p:cNvSpPr/>
          <p:nvPr/>
        </p:nvSpPr>
        <p:spPr>
          <a:xfrm>
            <a:off x="2963120" y="1307939"/>
            <a:ext cx="3931534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Rhaid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cerdded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5F15C-2254-D74A-A774-12FA295F535A}"/>
              </a:ext>
            </a:extLst>
          </p:cNvPr>
          <p:cNvSpPr txBox="1"/>
          <p:nvPr/>
        </p:nvSpPr>
        <p:spPr>
          <a:xfrm>
            <a:off x="4155755" y="2290917"/>
            <a:ext cx="1587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You must walk.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F3BE3A7-5B6E-AE42-8328-1DA82C821658}"/>
              </a:ext>
            </a:extLst>
          </p:cNvPr>
          <p:cNvSpPr/>
          <p:nvPr/>
        </p:nvSpPr>
        <p:spPr>
          <a:xfrm>
            <a:off x="7328921" y="528577"/>
            <a:ext cx="4199464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Rhaid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gwrando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0321D-AE54-394B-AFB0-EAACF39C92D0}"/>
              </a:ext>
            </a:extLst>
          </p:cNvPr>
          <p:cNvSpPr txBox="1"/>
          <p:nvPr/>
        </p:nvSpPr>
        <p:spPr>
          <a:xfrm>
            <a:off x="8597977" y="1543244"/>
            <a:ext cx="166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You must listen!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8B80E9FC-0F59-7C44-AB33-B5711AA99CC0}"/>
              </a:ext>
            </a:extLst>
          </p:cNvPr>
          <p:cNvSpPr/>
          <p:nvPr/>
        </p:nvSpPr>
        <p:spPr>
          <a:xfrm>
            <a:off x="4051140" y="3275637"/>
            <a:ext cx="3825324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Rhaid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tacluso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73CA24-D8CC-1E42-862D-90C521CBAD3A}"/>
              </a:ext>
            </a:extLst>
          </p:cNvPr>
          <p:cNvSpPr txBox="1"/>
          <p:nvPr/>
        </p:nvSpPr>
        <p:spPr>
          <a:xfrm>
            <a:off x="5060862" y="4333780"/>
            <a:ext cx="1805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You must tidy up!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1A50D18B-B69A-DA44-81AC-46906FFE3410}"/>
              </a:ext>
            </a:extLst>
          </p:cNvPr>
          <p:cNvSpPr/>
          <p:nvPr/>
        </p:nvSpPr>
        <p:spPr>
          <a:xfrm>
            <a:off x="8661938" y="2591720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Rhaid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canu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2FFABA-E990-5D4D-896D-D8DDBC85649F}"/>
              </a:ext>
            </a:extLst>
          </p:cNvPr>
          <p:cNvSpPr txBox="1"/>
          <p:nvPr/>
        </p:nvSpPr>
        <p:spPr>
          <a:xfrm>
            <a:off x="9515777" y="3649448"/>
            <a:ext cx="1544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You must sing!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9CC95CA-1CBD-DA48-9D1C-3CB51A4D7067}"/>
              </a:ext>
            </a:extLst>
          </p:cNvPr>
          <p:cNvSpPr/>
          <p:nvPr/>
        </p:nvSpPr>
        <p:spPr>
          <a:xfrm>
            <a:off x="7282465" y="4813141"/>
            <a:ext cx="4356040" cy="1516283"/>
          </a:xfrm>
          <a:prstGeom prst="wedgeEllipseCallout">
            <a:avLst>
              <a:gd name="adj1" fmla="val -52573"/>
              <a:gd name="adj2" fmla="val 63063"/>
            </a:avLst>
          </a:prstGeom>
          <a:gradFill flip="none" rotWithShape="1">
            <a:gsLst>
              <a:gs pos="0">
                <a:schemeClr val="bg1"/>
              </a:gs>
              <a:gs pos="99000">
                <a:srgbClr val="FF0000">
                  <a:tint val="44500"/>
                  <a:satMod val="160000"/>
                </a:srgbClr>
              </a:gs>
            </a:gsLst>
            <a:lin ang="16200000" scaled="1"/>
            <a:tileRect/>
          </a:gra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Rhaid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eistedd</a:t>
            </a:r>
            <a:r>
              <a:rPr lang="en-US" sz="3200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D38786-2AB6-8C44-85F6-3A456E259B6D}"/>
              </a:ext>
            </a:extLst>
          </p:cNvPr>
          <p:cNvSpPr txBox="1"/>
          <p:nvPr/>
        </p:nvSpPr>
        <p:spPr>
          <a:xfrm>
            <a:off x="8546088" y="5802098"/>
            <a:ext cx="1939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You must sit down.</a:t>
            </a:r>
          </a:p>
        </p:txBody>
      </p:sp>
    </p:spTree>
    <p:extLst>
      <p:ext uri="{BB962C8B-B14F-4D97-AF65-F5344CB8AC3E}">
        <p14:creationId xmlns:p14="http://schemas.microsoft.com/office/powerpoint/2010/main" val="34305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1" grpId="0" animBg="1"/>
      <p:bldP spid="12" grpId="0" animBg="1"/>
      <p:bldP spid="1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8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13842" y="5257659"/>
            <a:ext cx="45643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Dyma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Here is… / This is…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4031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989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1C3B298-22ED-1A44-B23D-90369C773878}"/>
              </a:ext>
            </a:extLst>
          </p:cNvPr>
          <p:cNvSpPr txBox="1"/>
          <p:nvPr/>
        </p:nvSpPr>
        <p:spPr>
          <a:xfrm>
            <a:off x="1731818" y="266941"/>
            <a:ext cx="87283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 fontAlgn="base"/>
            <a:r>
              <a:rPr lang="cy-GB" b="0" i="0" u="none" strike="noStrike" dirty="0">
                <a:solidFill>
                  <a:srgbClr val="002060"/>
                </a:solidFill>
                <a:effectLst/>
              </a:rPr>
              <a:t>​</a:t>
            </a:r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Dyma...    </a:t>
            </a:r>
          </a:p>
          <a:p>
            <a:pPr algn="ctr" rtl="0" fontAlgn="base"/>
            <a:r>
              <a:rPr lang="cy-GB" sz="2800" b="0" i="1" u="none" strike="noStrike" dirty="0">
                <a:solidFill>
                  <a:srgbClr val="002060"/>
                </a:solidFill>
                <a:effectLst/>
              </a:rPr>
              <a:t>(</a:t>
            </a:r>
            <a:r>
              <a:rPr lang="cy-GB" sz="2800" b="0" i="1" strike="noStrike" dirty="0">
                <a:solidFill>
                  <a:srgbClr val="002060"/>
                </a:solidFill>
                <a:effectLst/>
              </a:rPr>
              <a:t>Here is</a:t>
            </a:r>
            <a:r>
              <a:rPr lang="cy-GB" sz="2800" b="0" i="1" u="none" strike="noStrike" dirty="0">
                <a:solidFill>
                  <a:srgbClr val="002060"/>
                </a:solidFill>
                <a:effectLst/>
              </a:rPr>
              <a:t>...    </a:t>
            </a:r>
            <a:r>
              <a:rPr lang="cy-GB" sz="2000" b="0" i="1" u="none" strike="noStrike" dirty="0">
                <a:solidFill>
                  <a:srgbClr val="002060"/>
                </a:solidFill>
                <a:effectLst/>
              </a:rPr>
              <a:t>or </a:t>
            </a:r>
            <a:r>
              <a:rPr lang="cy-GB" sz="2800" b="0" i="1" u="none" strike="noStrike" dirty="0">
                <a:solidFill>
                  <a:srgbClr val="002060"/>
                </a:solidFill>
                <a:effectLst/>
              </a:rPr>
              <a:t>   </a:t>
            </a:r>
            <a:r>
              <a:rPr lang="cy-GB" sz="2800" b="0" i="1" strike="noStrike" dirty="0">
                <a:solidFill>
                  <a:srgbClr val="002060"/>
                </a:solidFill>
                <a:effectLst/>
              </a:rPr>
              <a:t>This is</a:t>
            </a:r>
            <a:r>
              <a:rPr lang="cy-GB" sz="2800" b="0" i="1" u="none" strike="noStrike" dirty="0">
                <a:solidFill>
                  <a:srgbClr val="002060"/>
                </a:solidFill>
                <a:effectLst/>
              </a:rPr>
              <a:t>...) 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</p:txBody>
      </p:sp>
      <p:pic>
        <p:nvPicPr>
          <p:cNvPr id="4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D31D706-2EC0-DC43-BE98-8882C1109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6294" y="2478787"/>
            <a:ext cx="2406861" cy="29390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E7B54B-7277-4141-A3F3-5874B333CD16}"/>
              </a:ext>
            </a:extLst>
          </p:cNvPr>
          <p:cNvSpPr txBox="1"/>
          <p:nvPr/>
        </p:nvSpPr>
        <p:spPr>
          <a:xfrm>
            <a:off x="1960112" y="5832505"/>
            <a:ext cx="1859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Dyma</a:t>
            </a:r>
            <a:r>
              <a:rPr lang="en-US" sz="2800" b="1" dirty="0">
                <a:solidFill>
                  <a:srgbClr val="002060"/>
                </a:solidFill>
              </a:rPr>
              <a:t> Tom.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E91D2A-AB4B-4346-B60C-C916153D67AC}"/>
              </a:ext>
            </a:extLst>
          </p:cNvPr>
          <p:cNvSpPr txBox="1"/>
          <p:nvPr/>
        </p:nvSpPr>
        <p:spPr>
          <a:xfrm>
            <a:off x="7908799" y="5832505"/>
            <a:ext cx="2717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Dyma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Mrs</a:t>
            </a:r>
            <a:r>
              <a:rPr lang="en-US" sz="2800" b="1" dirty="0">
                <a:solidFill>
                  <a:srgbClr val="002060"/>
                </a:solidFill>
              </a:rPr>
              <a:t> Jones.</a:t>
            </a:r>
          </a:p>
        </p:txBody>
      </p:sp>
      <p:pic>
        <p:nvPicPr>
          <p:cNvPr id="14" name="Picture 1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BE9DC083-0DEF-FA42-8D8B-546C6F5EF5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5029" y="2379872"/>
            <a:ext cx="2565400" cy="313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92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989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37E573F9-FA44-4B43-9FFE-1B0D86E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607" y="0"/>
            <a:ext cx="7638393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     &gt;    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      &gt;</a:t>
            </a:r>
            <a:r>
              <a:rPr lang="en-US" sz="2400" b="1" dirty="0"/>
              <a:t>    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      &gt;</a:t>
            </a:r>
            <a:r>
              <a:rPr lang="en-US" sz="2400" b="1" dirty="0"/>
              <a:t>    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      &gt;</a:t>
            </a:r>
            <a:r>
              <a:rPr lang="en-US" sz="2400" b="1" dirty="0"/>
              <a:t>    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      &gt;</a:t>
            </a:r>
            <a:r>
              <a:rPr lang="en-US" sz="2400" b="1" dirty="0"/>
              <a:t>    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      &gt;</a:t>
            </a:r>
            <a:r>
              <a:rPr lang="en-US" sz="2400" b="1" dirty="0"/>
              <a:t>    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     &gt;</a:t>
            </a:r>
            <a:r>
              <a:rPr lang="en-US" sz="2400" b="1" dirty="0"/>
              <a:t>    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      &gt;    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     &gt;</a:t>
            </a:r>
            <a:r>
              <a:rPr lang="en-US" sz="2400" b="1" dirty="0"/>
              <a:t>    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7BB9B7-1991-AF42-B984-912D57C34545}"/>
              </a:ext>
            </a:extLst>
          </p:cNvPr>
          <p:cNvSpPr txBox="1"/>
          <p:nvPr/>
        </p:nvSpPr>
        <p:spPr>
          <a:xfrm>
            <a:off x="630077" y="357563"/>
            <a:ext cx="5055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There is a soft mutation after ‘</a:t>
            </a:r>
            <a:r>
              <a:rPr lang="en-US" sz="3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’.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DBC301-1008-4143-9614-055C8CDFF958}"/>
              </a:ext>
            </a:extLst>
          </p:cNvPr>
          <p:cNvSpPr txBox="1"/>
          <p:nvPr/>
        </p:nvSpPr>
        <p:spPr>
          <a:xfrm>
            <a:off x="304817" y="2711752"/>
            <a:ext cx="514595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cs typeface="Cavolini" panose="03000502040302020204" pitchFamily="66" charset="0"/>
              </a:rPr>
              <a:t>Dd</a:t>
            </a: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osbarth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 Miss Morgan.</a:t>
            </a:r>
          </a:p>
          <a:p>
            <a:r>
              <a:rPr lang="en-US" sz="2400" i="1" dirty="0">
                <a:solidFill>
                  <a:srgbClr val="002060"/>
                </a:solidFill>
                <a:cs typeface="Cavolini" panose="03000502040302020204" pitchFamily="66" charset="0"/>
              </a:rPr>
              <a:t>     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Here is Miss Morgan’s Class.</a:t>
            </a:r>
            <a:r>
              <a:rPr lang="en-US" sz="2000" b="1" i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</a:p>
          <a:p>
            <a:endParaRPr lang="en-US" sz="2000" b="1" i="1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endParaRPr lang="en-US" sz="2000" b="1" i="1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cs typeface="Cavolini" panose="03000502040302020204" pitchFamily="66" charset="0"/>
              </a:rPr>
              <a:t>F</a:t>
            </a: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lwyddyn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 3.</a:t>
            </a:r>
          </a:p>
          <a:p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     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Here is Year 3.</a:t>
            </a:r>
            <a:endParaRPr lang="en-US" sz="2000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41839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780529-263B-7442-A7A7-D838CEA4513E}"/>
              </a:ext>
            </a:extLst>
          </p:cNvPr>
          <p:cNvSpPr txBox="1"/>
          <p:nvPr/>
        </p:nvSpPr>
        <p:spPr>
          <a:xfrm>
            <a:off x="383510" y="303543"/>
            <a:ext cx="32740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2000" b="0" i="0" u="none" strike="noStrike" dirty="0">
                <a:solidFill>
                  <a:srgbClr val="002060"/>
                </a:solidFill>
                <a:effectLst/>
              </a:rPr>
              <a:t>You can also use 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</a:rPr>
              <a:t>​’</a:t>
            </a:r>
            <a:r>
              <a:rPr lang="cy-GB" sz="2000" b="1" i="0" u="none" strike="noStrike" dirty="0">
                <a:solidFill>
                  <a:srgbClr val="002060"/>
                </a:solidFill>
                <a:effectLst/>
              </a:rPr>
              <a:t>Dyma...</a:t>
            </a:r>
            <a:r>
              <a:rPr lang="cy-GB" sz="2000" i="0" u="none" strike="noStrike" dirty="0">
                <a:solidFill>
                  <a:srgbClr val="002060"/>
                </a:solidFill>
                <a:effectLst/>
              </a:rPr>
              <a:t>’</a:t>
            </a:r>
            <a:r>
              <a:rPr lang="cy-GB" sz="2000" b="1" i="0" u="none" strike="noStrike" dirty="0">
                <a:solidFill>
                  <a:srgbClr val="002060"/>
                </a:solidFill>
                <a:effectLst/>
              </a:rPr>
              <a:t> </a:t>
            </a:r>
          </a:p>
          <a:p>
            <a:pPr rtl="0" fontAlgn="base"/>
            <a:r>
              <a:rPr lang="en-US" sz="2000" b="0" i="0" u="none" strike="noStrike" dirty="0">
                <a:solidFill>
                  <a:srgbClr val="002060"/>
                </a:solidFill>
                <a:effectLst/>
              </a:rPr>
              <a:t>​</a:t>
            </a:r>
            <a:r>
              <a:rPr lang="cy-GB" sz="2000" b="0" i="0" u="none" strike="noStrike" dirty="0">
                <a:solidFill>
                  <a:srgbClr val="002060"/>
                </a:solidFill>
                <a:effectLst/>
              </a:rPr>
              <a:t>for general objects. </a:t>
            </a:r>
            <a:r>
              <a:rPr lang="cy-GB" sz="28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548968" y="5475879"/>
            <a:ext cx="36529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i="0" u="none" strike="noStrike" dirty="0">
                <a:solidFill>
                  <a:srgbClr val="FF0000"/>
                </a:solidFill>
                <a:effectLst/>
              </a:rPr>
              <a:t>b</a:t>
            </a:r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ensil.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pic>
        <p:nvPicPr>
          <p:cNvPr id="15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D636A404-3314-5841-826F-DF04BD48D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768" y="1744980"/>
            <a:ext cx="3045270" cy="336804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20955" y="551124"/>
            <a:ext cx="17500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dirty="0">
                <a:solidFill>
                  <a:srgbClr val="002060"/>
                </a:solidFill>
              </a:rPr>
              <a:t>p</a:t>
            </a:r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ensil</a:t>
            </a:r>
          </a:p>
        </p:txBody>
      </p:sp>
    </p:spTree>
    <p:extLst>
      <p:ext uri="{BB962C8B-B14F-4D97-AF65-F5344CB8AC3E}">
        <p14:creationId xmlns:p14="http://schemas.microsoft.com/office/powerpoint/2010/main" val="386824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345910" y="5475879"/>
            <a:ext cx="36529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i="0" u="none" strike="noStrike" dirty="0">
                <a:solidFill>
                  <a:srgbClr val="FF0000"/>
                </a:solidFill>
                <a:effectLst/>
              </a:rPr>
              <a:t>b</a:t>
            </a:r>
            <a:r>
              <a:rPr lang="cy-GB" sz="4800" b="1" dirty="0">
                <a:solidFill>
                  <a:srgbClr val="002060"/>
                </a:solidFill>
              </a:rPr>
              <a:t>aent</a:t>
            </a:r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97358" y="551124"/>
            <a:ext cx="17500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dirty="0">
                <a:solidFill>
                  <a:srgbClr val="002060"/>
                </a:solidFill>
              </a:rPr>
              <a:t>paent</a:t>
            </a:r>
            <a:endParaRPr lang="cy-GB" sz="480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3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0EE8AE2-A9DA-3547-84BE-0137E32C6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6400" y="1841500"/>
            <a:ext cx="37592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67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759063" y="5587278"/>
            <a:ext cx="48266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f</a:t>
            </a:r>
            <a:r>
              <a:rPr lang="cy-GB" sz="4800" b="1" dirty="0">
                <a:solidFill>
                  <a:srgbClr val="002060"/>
                </a:solidFill>
              </a:rPr>
              <a:t>rws paent</a:t>
            </a:r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573365" y="465780"/>
            <a:ext cx="304527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dirty="0">
                <a:solidFill>
                  <a:srgbClr val="002060"/>
                </a:solidFill>
              </a:rPr>
              <a:t>b</a:t>
            </a:r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rws paent</a:t>
            </a:r>
          </a:p>
        </p:txBody>
      </p:sp>
      <p:pic>
        <p:nvPicPr>
          <p:cNvPr id="11" name="Picture 10" descr="A close-up of a pencil&#10;&#10;Description automatically generated with low confidence">
            <a:extLst>
              <a:ext uri="{FF2B5EF4-FFF2-40B4-BE49-F238E27FC236}">
                <a16:creationId xmlns:a16="http://schemas.microsoft.com/office/drawing/2014/main" id="{0A06A065-5AA6-F54E-80FE-E96B788F0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1410" y="1658103"/>
            <a:ext cx="2329180" cy="354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87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086283" y="5575086"/>
            <a:ext cx="425304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g</a:t>
            </a:r>
            <a:r>
              <a:rPr lang="cy-GB" sz="4800" b="1" dirty="0">
                <a:solidFill>
                  <a:srgbClr val="002060"/>
                </a:solidFill>
              </a:rPr>
              <a:t>reonau</a:t>
            </a:r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968922" y="465780"/>
            <a:ext cx="22541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creonau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A8A93F4D-B305-2042-A061-950C7542F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550" y="1949450"/>
            <a:ext cx="4914900" cy="295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961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781483" y="5561223"/>
            <a:ext cx="49704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i="0" u="none" strike="noStrike" dirty="0">
                <a:solidFill>
                  <a:srgbClr val="FF0000"/>
                </a:solidFill>
                <a:effectLst/>
              </a:rPr>
              <a:t>b</a:t>
            </a:r>
            <a:r>
              <a:rPr lang="cy-GB" sz="4800" b="1" dirty="0">
                <a:solidFill>
                  <a:srgbClr val="002060"/>
                </a:solidFill>
              </a:rPr>
              <a:t>ren mesur</a:t>
            </a:r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573365" y="465780"/>
            <a:ext cx="304527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dirty="0">
                <a:solidFill>
                  <a:srgbClr val="002060"/>
                </a:solidFill>
              </a:rPr>
              <a:t>p</a:t>
            </a:r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ren mesur</a:t>
            </a:r>
          </a:p>
        </p:txBody>
      </p:sp>
      <p:pic>
        <p:nvPicPr>
          <p:cNvPr id="3" name="Picture 2" descr="A picture containing text, measuring stick&#10;&#10;Description automatically generated">
            <a:extLst>
              <a:ext uri="{FF2B5EF4-FFF2-40B4-BE49-F238E27FC236}">
                <a16:creationId xmlns:a16="http://schemas.microsoft.com/office/drawing/2014/main" id="{0C52EB74-9191-7042-BC8A-E2213C6A0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838" y="2820563"/>
            <a:ext cx="5981700" cy="124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97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402548" y="5561223"/>
            <a:ext cx="53869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b</a:t>
            </a:r>
            <a:r>
              <a:rPr lang="cy-GB" sz="4800" b="1" dirty="0">
                <a:solidFill>
                  <a:srgbClr val="002060"/>
                </a:solidFill>
              </a:rPr>
              <a:t>ensiliau lliw.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374219" y="465780"/>
            <a:ext cx="34435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dirty="0">
                <a:solidFill>
                  <a:srgbClr val="002060"/>
                </a:solidFill>
              </a:rPr>
              <a:t>pensiliau lliw</a:t>
            </a:r>
            <a:endParaRPr lang="cy-GB" sz="480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3" name="Picture 2" descr="A group of colored pencils&#10;&#10;Description automatically generated with medium confidence">
            <a:extLst>
              <a:ext uri="{FF2B5EF4-FFF2-40B4-BE49-F238E27FC236}">
                <a16:creationId xmlns:a16="http://schemas.microsoft.com/office/drawing/2014/main" id="{0CFF0ADC-EDE4-614F-A38D-51E1D37248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850" y="1727200"/>
            <a:ext cx="2908300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70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841460" y="5561223"/>
            <a:ext cx="49977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b</a:t>
            </a:r>
            <a:r>
              <a:rPr lang="cy-GB" sz="4800" b="1" dirty="0">
                <a:solidFill>
                  <a:srgbClr val="002060"/>
                </a:solidFill>
              </a:rPr>
              <a:t>otel dd</a:t>
            </a:r>
            <a:r>
              <a:rPr lang="en-GB" sz="4800" b="1" dirty="0" err="1">
                <a:solidFill>
                  <a:srgbClr val="002060"/>
                </a:solidFill>
              </a:rPr>
              <a:t>ŵ</a:t>
            </a:r>
            <a:r>
              <a:rPr lang="cy-GB" sz="4800" b="1" dirty="0">
                <a:solidFill>
                  <a:srgbClr val="002060"/>
                </a:solidFill>
              </a:rPr>
              <a:t>r.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641848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dirty="0">
                <a:solidFill>
                  <a:srgbClr val="002060"/>
                </a:solidFill>
              </a:rPr>
              <a:t>potel dd</a:t>
            </a:r>
            <a:r>
              <a:rPr lang="en-GB" sz="4600" dirty="0" err="1">
                <a:solidFill>
                  <a:srgbClr val="002060"/>
                </a:solidFill>
              </a:rPr>
              <a:t>ŵ</a:t>
            </a:r>
            <a:r>
              <a:rPr lang="cy-GB" sz="4800" dirty="0">
                <a:solidFill>
                  <a:srgbClr val="002060"/>
                </a:solidFill>
              </a:rPr>
              <a:t>r</a:t>
            </a:r>
            <a:endParaRPr lang="cy-GB" sz="480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A330C472-2A95-CA43-BC3C-AB9071165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5623" y="1640332"/>
            <a:ext cx="1800754" cy="357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16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975572" y="5561223"/>
            <a:ext cx="49977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g</a:t>
            </a:r>
            <a:r>
              <a:rPr lang="cy-GB" sz="4800" b="1" dirty="0">
                <a:solidFill>
                  <a:srgbClr val="002060"/>
                </a:solidFill>
              </a:rPr>
              <a:t>yfrifiadur.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641848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cyfrifiadur</a:t>
            </a:r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1D297CDB-5B3F-C74E-A301-EEEEDC34B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50" y="1949450"/>
            <a:ext cx="3340100" cy="295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97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072616" y="5561223"/>
            <a:ext cx="429060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l</a:t>
            </a:r>
            <a:r>
              <a:rPr lang="cy-GB" sz="4800" b="1" dirty="0">
                <a:solidFill>
                  <a:srgbClr val="002060"/>
                </a:solidFill>
              </a:rPr>
              <a:t>iniadur.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763768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gliniadur</a:t>
            </a:r>
          </a:p>
        </p:txBody>
      </p:sp>
      <p:pic>
        <p:nvPicPr>
          <p:cNvPr id="4" name="Picture 3" descr="Shape, rectangle&#10;&#10;Description automatically generated">
            <a:extLst>
              <a:ext uri="{FF2B5EF4-FFF2-40B4-BE49-F238E27FC236}">
                <a16:creationId xmlns:a16="http://schemas.microsoft.com/office/drawing/2014/main" id="{1BA02F8F-E398-9247-BDD3-19C845F61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736" y="1895952"/>
            <a:ext cx="3081274" cy="306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914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280372" y="5561223"/>
            <a:ext cx="49977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f</a:t>
            </a:r>
            <a:r>
              <a:rPr lang="cy-GB" sz="4800" b="1" dirty="0">
                <a:solidFill>
                  <a:srgbClr val="002060"/>
                </a:solidFill>
              </a:rPr>
              <a:t>achgen.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886179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bachgen</a:t>
            </a:r>
          </a:p>
        </p:txBody>
      </p:sp>
      <p:pic>
        <p:nvPicPr>
          <p:cNvPr id="3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4AA5FDEF-D021-9344-ABDC-171286C33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8350" y="1911350"/>
            <a:ext cx="3035300" cy="303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564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560788" y="5561223"/>
            <a:ext cx="49977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f</a:t>
            </a:r>
            <a:r>
              <a:rPr lang="cy-GB" sz="4800" b="1" dirty="0">
                <a:solidFill>
                  <a:srgbClr val="002060"/>
                </a:solidFill>
              </a:rPr>
              <a:t>erch.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53912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merch</a:t>
            </a:r>
          </a:p>
        </p:txBody>
      </p:sp>
      <p:pic>
        <p:nvPicPr>
          <p:cNvPr id="3" name="Picture 2" descr="A picture containing transport, wheel, gear&#10;&#10;Description automatically generated">
            <a:extLst>
              <a:ext uri="{FF2B5EF4-FFF2-40B4-BE49-F238E27FC236}">
                <a16:creationId xmlns:a16="http://schemas.microsoft.com/office/drawing/2014/main" id="{1486EBEF-8AB5-484D-8674-F660D05F9C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650" y="1847850"/>
            <a:ext cx="3822700" cy="316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151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316949" y="5561223"/>
            <a:ext cx="387607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g</a:t>
            </a:r>
            <a:r>
              <a:rPr lang="cy-GB" sz="4800" b="1" dirty="0">
                <a:solidFill>
                  <a:srgbClr val="002060"/>
                </a:solidFill>
              </a:rPr>
              <a:t>adair.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17336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cadair</a:t>
            </a:r>
          </a:p>
        </p:txBody>
      </p:sp>
      <p:pic>
        <p:nvPicPr>
          <p:cNvPr id="3" name="Picture 2" descr="A picture containing furniture, seat, chair&#10;&#10;Description automatically generated">
            <a:extLst>
              <a:ext uri="{FF2B5EF4-FFF2-40B4-BE49-F238E27FC236}">
                <a16:creationId xmlns:a16="http://schemas.microsoft.com/office/drawing/2014/main" id="{663B864B-6B1D-1149-B81C-FC29CBC933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7900" y="1644650"/>
            <a:ext cx="2616200" cy="356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41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503128" y="5561223"/>
            <a:ext cx="362004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FF0000"/>
                </a:solidFill>
              </a:rPr>
              <a:t>f</a:t>
            </a:r>
            <a:r>
              <a:rPr lang="cy-GB" sz="4800" b="1" dirty="0">
                <a:solidFill>
                  <a:srgbClr val="002060"/>
                </a:solidFill>
              </a:rPr>
              <a:t>wrdd.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17336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bwrdd</a:t>
            </a:r>
          </a:p>
        </p:txBody>
      </p:sp>
      <p:pic>
        <p:nvPicPr>
          <p:cNvPr id="3" name="Picture 2" descr="A picture containing text, furniture, table, worktable&#10;&#10;Description automatically generated">
            <a:extLst>
              <a:ext uri="{FF2B5EF4-FFF2-40B4-BE49-F238E27FC236}">
                <a16:creationId xmlns:a16="http://schemas.microsoft.com/office/drawing/2014/main" id="{A73CDDB9-6D51-B242-9DC1-019C91897E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3950" y="1809750"/>
            <a:ext cx="48641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4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499828" y="5561223"/>
            <a:ext cx="49977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002060"/>
                </a:solidFill>
              </a:rPr>
              <a:t>athro.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02680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athro</a:t>
            </a:r>
          </a:p>
        </p:txBody>
      </p:sp>
      <p:pic>
        <p:nvPicPr>
          <p:cNvPr id="3" name="Picture 2" descr="A person in a red shirt&#10;&#10;Description automatically generated with low confidence">
            <a:extLst>
              <a:ext uri="{FF2B5EF4-FFF2-40B4-BE49-F238E27FC236}">
                <a16:creationId xmlns:a16="http://schemas.microsoft.com/office/drawing/2014/main" id="{90D402DE-CBC9-6E4A-9AC9-CE894DA8B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950" y="1619250"/>
            <a:ext cx="3086100" cy="361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47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097492" y="5561223"/>
            <a:ext cx="49977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002060"/>
                </a:solidFill>
              </a:rPr>
              <a:t>athrawes.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800344" y="465780"/>
            <a:ext cx="2908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athrawes</a:t>
            </a:r>
          </a:p>
        </p:txBody>
      </p:sp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F9A97D10-F9A8-CF4F-B17C-79023CD3FA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9250" y="1587500"/>
            <a:ext cx="3873500" cy="368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5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420581" y="5561223"/>
            <a:ext cx="369221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002060"/>
                </a:solidFill>
              </a:rPr>
              <a:t>rwber</a:t>
            </a:r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37146" y="465780"/>
            <a:ext cx="171770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rwber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ED6F207A-09B0-E545-A06C-AA2194067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00" y="1854200"/>
            <a:ext cx="3175000" cy="314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333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365715" y="5561223"/>
            <a:ext cx="380194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siswrn.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334681" y="465780"/>
            <a:ext cx="18640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siswrn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17D8BE5F-699E-9540-8126-826813212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300" y="1993900"/>
            <a:ext cx="2684780" cy="3003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20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719283" y="5561223"/>
            <a:ext cx="329086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sialc.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494614" y="465780"/>
            <a:ext cx="132215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i="0" u="none" strike="noStrike" dirty="0">
                <a:solidFill>
                  <a:srgbClr val="002060"/>
                </a:solidFill>
                <a:effectLst/>
              </a:rPr>
              <a:t>sialc</a:t>
            </a:r>
          </a:p>
        </p:txBody>
      </p:sp>
      <p:pic>
        <p:nvPicPr>
          <p:cNvPr id="3" name="Picture 2" descr="A picture containing sky, marker, kazoo, chalk&#10;&#10;Description automatically generated">
            <a:extLst>
              <a:ext uri="{FF2B5EF4-FFF2-40B4-BE49-F238E27FC236}">
                <a16:creationId xmlns:a16="http://schemas.microsoft.com/office/drawing/2014/main" id="{1204016E-3197-1647-A336-F453DCAFDC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250" y="1924049"/>
            <a:ext cx="3290860" cy="318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64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617083" y="5576335"/>
            <a:ext cx="33967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Dyma </a:t>
            </a:r>
            <a:r>
              <a:rPr lang="cy-GB" sz="4800" b="1" dirty="0">
                <a:solidFill>
                  <a:srgbClr val="002060"/>
                </a:solidFill>
              </a:rPr>
              <a:t>glud</a:t>
            </a:r>
            <a:r>
              <a:rPr lang="cy-GB" sz="4800" b="1" i="0" u="none" strike="noStrike" dirty="0">
                <a:solidFill>
                  <a:srgbClr val="002060"/>
                </a:solidFill>
                <a:effectLst/>
              </a:rPr>
              <a:t>.</a:t>
            </a:r>
            <a:r>
              <a:rPr lang="cy-GB" sz="4800" b="0" i="0" u="none" strike="noStrike" dirty="0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560723" y="450668"/>
            <a:ext cx="150946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 dirty="0">
                <a:solidFill>
                  <a:srgbClr val="002060"/>
                </a:solidFill>
              </a:rPr>
              <a:t>glud</a:t>
            </a:r>
            <a:endParaRPr lang="cy-GB" sz="480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4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6A350214-CB1B-0B4D-AED3-2981C4B86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5750" y="1625600"/>
            <a:ext cx="1460500" cy="360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27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8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13842" y="5257659"/>
            <a:ext cx="45643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Lliwiau</a:t>
            </a:r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 err="1">
                <a:solidFill>
                  <a:srgbClr val="002060"/>
                </a:solidFill>
              </a:rPr>
              <a:t>Colours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10579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B0F0">
                <a:alpha val="37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F0D4FF-4364-4E47-B94C-6E77E3B1E8C8}"/>
              </a:ext>
            </a:extLst>
          </p:cNvPr>
          <p:cNvSpPr/>
          <p:nvPr/>
        </p:nvSpPr>
        <p:spPr>
          <a:xfrm>
            <a:off x="762000" y="293076"/>
            <a:ext cx="2180492" cy="186397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/>
              <a:t>coch</a:t>
            </a:r>
            <a:r>
              <a:rPr lang="en-US" sz="4000" dirty="0"/>
              <a:t>​</a:t>
            </a:r>
          </a:p>
          <a:p>
            <a:pPr algn="ctr" fontAlgn="base"/>
            <a:r>
              <a:rPr lang="en-US" sz="2400" i="1" dirty="0"/>
              <a:t>red</a:t>
            </a:r>
            <a:r>
              <a:rPr lang="en-US" sz="2400" dirty="0"/>
              <a:t>​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BD075F-B580-994B-975F-884FE757DD4E}"/>
              </a:ext>
            </a:extLst>
          </p:cNvPr>
          <p:cNvSpPr/>
          <p:nvPr/>
        </p:nvSpPr>
        <p:spPr>
          <a:xfrm>
            <a:off x="3566746" y="293076"/>
            <a:ext cx="2180492" cy="186397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>
                <a:solidFill>
                  <a:schemeClr val="tx1"/>
                </a:solidFill>
              </a:rPr>
              <a:t>melyn</a:t>
            </a:r>
            <a:endParaRPr lang="en-US" sz="4000" b="1" dirty="0">
              <a:solidFill>
                <a:schemeClr val="tx1"/>
              </a:solidFill>
            </a:endParaRPr>
          </a:p>
          <a:p>
            <a:pPr algn="ctr" fontAlgn="base"/>
            <a:r>
              <a:rPr lang="en-US" sz="2400" i="1" dirty="0">
                <a:solidFill>
                  <a:schemeClr val="tx1"/>
                </a:solidFill>
              </a:rPr>
              <a:t>yellow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3DCB13B-22BC-3A4E-9612-47200158C189}"/>
              </a:ext>
            </a:extLst>
          </p:cNvPr>
          <p:cNvSpPr/>
          <p:nvPr/>
        </p:nvSpPr>
        <p:spPr>
          <a:xfrm>
            <a:off x="6371492" y="293076"/>
            <a:ext cx="2180492" cy="186397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/>
              <a:t>glas</a:t>
            </a:r>
            <a:endParaRPr lang="en-US" sz="4000" b="1" dirty="0"/>
          </a:p>
          <a:p>
            <a:pPr algn="ctr" fontAlgn="base"/>
            <a:r>
              <a:rPr lang="en-US" sz="2400" i="1" dirty="0"/>
              <a:t>blue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24F769-7798-9845-BEE8-E680E6DF53A1}"/>
              </a:ext>
            </a:extLst>
          </p:cNvPr>
          <p:cNvSpPr/>
          <p:nvPr/>
        </p:nvSpPr>
        <p:spPr>
          <a:xfrm>
            <a:off x="9176238" y="293076"/>
            <a:ext cx="2180492" cy="186397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/>
              <a:t>gwyrdd</a:t>
            </a:r>
            <a:endParaRPr lang="en-US" sz="4000" b="1" dirty="0"/>
          </a:p>
          <a:p>
            <a:pPr algn="ctr" fontAlgn="base"/>
            <a:r>
              <a:rPr lang="en-US" sz="2400" i="1" dirty="0"/>
              <a:t>green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C1E6C5-4146-A14E-BCF7-C5EEF06D02D9}"/>
              </a:ext>
            </a:extLst>
          </p:cNvPr>
          <p:cNvSpPr/>
          <p:nvPr/>
        </p:nvSpPr>
        <p:spPr>
          <a:xfrm>
            <a:off x="762000" y="2497015"/>
            <a:ext cx="2180492" cy="1863970"/>
          </a:xfrm>
          <a:prstGeom prst="rect">
            <a:avLst/>
          </a:prstGeom>
          <a:solidFill>
            <a:srgbClr val="9437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/>
              <a:t>porffor</a:t>
            </a:r>
            <a:endParaRPr lang="en-US" sz="4000" b="1" dirty="0"/>
          </a:p>
          <a:p>
            <a:pPr algn="ctr" fontAlgn="base"/>
            <a:r>
              <a:rPr lang="en-US" sz="2400" i="1" dirty="0"/>
              <a:t>purple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E4FAF5-3EAE-FA45-BDF6-2C035D1146BF}"/>
              </a:ext>
            </a:extLst>
          </p:cNvPr>
          <p:cNvSpPr/>
          <p:nvPr/>
        </p:nvSpPr>
        <p:spPr>
          <a:xfrm>
            <a:off x="762000" y="4700954"/>
            <a:ext cx="2180492" cy="186397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/>
              <a:t>du</a:t>
            </a:r>
          </a:p>
          <a:p>
            <a:pPr algn="ctr" fontAlgn="base"/>
            <a:r>
              <a:rPr lang="en-US" sz="2400" i="1" dirty="0"/>
              <a:t>black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999FA8-62B0-C04D-8136-F18AA234F00D}"/>
              </a:ext>
            </a:extLst>
          </p:cNvPr>
          <p:cNvSpPr/>
          <p:nvPr/>
        </p:nvSpPr>
        <p:spPr>
          <a:xfrm>
            <a:off x="3566746" y="2497015"/>
            <a:ext cx="2180492" cy="1863970"/>
          </a:xfrm>
          <a:prstGeom prst="rect">
            <a:avLst/>
          </a:prstGeom>
          <a:solidFill>
            <a:srgbClr val="FF4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/>
              <a:t>pinc</a:t>
            </a:r>
            <a:endParaRPr lang="en-US" sz="4000" b="1" dirty="0"/>
          </a:p>
          <a:p>
            <a:pPr algn="ctr" fontAlgn="base"/>
            <a:r>
              <a:rPr lang="en-US" sz="2400" i="1" dirty="0"/>
              <a:t>pink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E92BB4-85A7-BF4D-898D-B0171A5F504D}"/>
              </a:ext>
            </a:extLst>
          </p:cNvPr>
          <p:cNvSpPr/>
          <p:nvPr/>
        </p:nvSpPr>
        <p:spPr>
          <a:xfrm>
            <a:off x="6371492" y="2497015"/>
            <a:ext cx="2180492" cy="1863970"/>
          </a:xfrm>
          <a:prstGeom prst="rect">
            <a:avLst/>
          </a:prstGeom>
          <a:solidFill>
            <a:srgbClr val="9452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/>
              <a:t>brown</a:t>
            </a:r>
          </a:p>
          <a:p>
            <a:pPr algn="ctr" fontAlgn="base"/>
            <a:r>
              <a:rPr lang="en-US" sz="2400" i="1" dirty="0"/>
              <a:t>brown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4BCEC8-B9C3-FE49-A259-2E02F2F8CE2E}"/>
              </a:ext>
            </a:extLst>
          </p:cNvPr>
          <p:cNvSpPr/>
          <p:nvPr/>
        </p:nvSpPr>
        <p:spPr>
          <a:xfrm>
            <a:off x="9176238" y="2497015"/>
            <a:ext cx="2180492" cy="1863970"/>
          </a:xfrm>
          <a:prstGeom prst="rect">
            <a:avLst/>
          </a:prstGeom>
          <a:solidFill>
            <a:srgbClr val="FF9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/>
              <a:t>oren</a:t>
            </a:r>
            <a:endParaRPr lang="en-US" sz="4000" b="1" dirty="0"/>
          </a:p>
          <a:p>
            <a:pPr algn="ctr" fontAlgn="base"/>
            <a:r>
              <a:rPr lang="en-US" sz="2400" i="1" dirty="0"/>
              <a:t>orange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0F9C949-EF1C-6B49-B6E9-12FDC40C929E}"/>
              </a:ext>
            </a:extLst>
          </p:cNvPr>
          <p:cNvSpPr/>
          <p:nvPr/>
        </p:nvSpPr>
        <p:spPr>
          <a:xfrm>
            <a:off x="3566746" y="4700954"/>
            <a:ext cx="2180492" cy="186397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/>
              <a:t>llwyd</a:t>
            </a:r>
            <a:endParaRPr lang="en-US" sz="4000" b="1" dirty="0"/>
          </a:p>
          <a:p>
            <a:pPr algn="ctr" fontAlgn="base"/>
            <a:r>
              <a:rPr lang="en-US" sz="2400" i="1" dirty="0"/>
              <a:t>grey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2F40EF6-0D8F-3543-BF27-5C56EE931D64}"/>
              </a:ext>
            </a:extLst>
          </p:cNvPr>
          <p:cNvSpPr/>
          <p:nvPr/>
        </p:nvSpPr>
        <p:spPr>
          <a:xfrm>
            <a:off x="6371492" y="4700954"/>
            <a:ext cx="2180492" cy="18639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>
                <a:solidFill>
                  <a:schemeClr val="tx1"/>
                </a:solidFill>
              </a:rPr>
              <a:t>gwyn</a:t>
            </a:r>
            <a:endParaRPr lang="en-US" sz="4000" b="1" dirty="0">
              <a:solidFill>
                <a:schemeClr val="tx1"/>
              </a:solidFill>
            </a:endParaRPr>
          </a:p>
          <a:p>
            <a:pPr algn="ctr" fontAlgn="base"/>
            <a:r>
              <a:rPr lang="en-US" sz="2400" i="1" dirty="0">
                <a:solidFill>
                  <a:schemeClr val="tx1"/>
                </a:solidFill>
              </a:rPr>
              <a:t>white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73BBFB5-AA07-D749-9F79-0406939D8B52}"/>
              </a:ext>
            </a:extLst>
          </p:cNvPr>
          <p:cNvSpPr/>
          <p:nvPr/>
        </p:nvSpPr>
        <p:spPr>
          <a:xfrm>
            <a:off x="9176238" y="4700954"/>
            <a:ext cx="2180492" cy="1863970"/>
          </a:xfrm>
          <a:prstGeom prst="rect">
            <a:avLst/>
          </a:prstGeom>
          <a:solidFill>
            <a:srgbClr val="FFD57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dirty="0" err="1">
                <a:solidFill>
                  <a:schemeClr val="tx1"/>
                </a:solidFill>
              </a:rPr>
              <a:t>aur</a:t>
            </a:r>
            <a:endParaRPr lang="en-US" sz="4000" b="1" dirty="0">
              <a:solidFill>
                <a:schemeClr val="tx1"/>
              </a:solidFill>
            </a:endParaRPr>
          </a:p>
          <a:p>
            <a:pPr algn="ctr" fontAlgn="base"/>
            <a:r>
              <a:rPr lang="en-US" sz="2400" i="1" dirty="0">
                <a:solidFill>
                  <a:schemeClr val="tx1"/>
                </a:solidFill>
              </a:rPr>
              <a:t>gold</a:t>
            </a:r>
          </a:p>
        </p:txBody>
      </p:sp>
    </p:spTree>
    <p:extLst>
      <p:ext uri="{BB962C8B-B14F-4D97-AF65-F5344CB8AC3E}">
        <p14:creationId xmlns:p14="http://schemas.microsoft.com/office/powerpoint/2010/main" val="374405804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CC49EF-03EB-5E47-9F5E-C7178BE98571}"/>
              </a:ext>
            </a:extLst>
          </p:cNvPr>
          <p:cNvSpPr txBox="1"/>
          <p:nvPr/>
        </p:nvSpPr>
        <p:spPr>
          <a:xfrm>
            <a:off x="4017262" y="508417"/>
            <a:ext cx="4157471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5400" b="1" dirty="0">
                <a:solidFill>
                  <a:srgbClr val="002060"/>
                </a:solidFill>
              </a:rPr>
              <a:t>Can </a:t>
            </a:r>
            <a:r>
              <a:rPr lang="en-US" sz="5400" b="1" dirty="0" err="1">
                <a:solidFill>
                  <a:srgbClr val="002060"/>
                </a:solidFill>
              </a:rPr>
              <a:t>yr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Enfys</a:t>
            </a:r>
            <a:r>
              <a:rPr lang="en-US" sz="5400" b="1" dirty="0">
                <a:solidFill>
                  <a:srgbClr val="002060"/>
                </a:solidFill>
              </a:rPr>
              <a:t>!</a:t>
            </a:r>
            <a:br>
              <a:rPr lang="en-US" sz="54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8" name="Picture 7" descr="Chart&#10;&#10;Description automatically generated">
            <a:extLst>
              <a:ext uri="{FF2B5EF4-FFF2-40B4-BE49-F238E27FC236}">
                <a16:creationId xmlns:a16="http://schemas.microsoft.com/office/drawing/2014/main" id="{214AD144-2AC4-A947-A762-14D53A3320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696"/>
          <a:stretch/>
        </p:blipFill>
        <p:spPr>
          <a:xfrm>
            <a:off x="1526015" y="1985745"/>
            <a:ext cx="9139967" cy="393393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8ABC243-CAB8-B942-B125-AFA40F6CAE85}"/>
              </a:ext>
            </a:extLst>
          </p:cNvPr>
          <p:cNvSpPr txBox="1"/>
          <p:nvPr/>
        </p:nvSpPr>
        <p:spPr>
          <a:xfrm>
            <a:off x="3669791" y="6265448"/>
            <a:ext cx="48524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2060"/>
                </a:solidFill>
                <a:hlinkClick r:id="rId3"/>
              </a:rPr>
              <a:t>https://www.youtube.com/watch?v=A-fs5JB_b7E</a:t>
            </a:r>
            <a:endParaRPr lang="en-US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25494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C17AFA-3A59-6945-A7DA-1BB9612C4265}"/>
              </a:ext>
            </a:extLst>
          </p:cNvPr>
          <p:cNvSpPr txBox="1"/>
          <p:nvPr/>
        </p:nvSpPr>
        <p:spPr>
          <a:xfrm>
            <a:off x="8097201" y="4864293"/>
            <a:ext cx="38920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https://wordwall.net/resource/278848</a:t>
            </a: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7" name="Picture 6" descr="Qr code&#10;&#10;Description automatically generated">
            <a:extLst>
              <a:ext uri="{FF2B5EF4-FFF2-40B4-BE49-F238E27FC236}">
                <a16:creationId xmlns:a16="http://schemas.microsoft.com/office/drawing/2014/main" id="{9CD7F56C-ABFD-B640-A755-7C81D1324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9877" y="1438981"/>
            <a:ext cx="3146711" cy="315756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4C0858-5742-1B43-88DF-721F3B332645}"/>
              </a:ext>
            </a:extLst>
          </p:cNvPr>
          <p:cNvSpPr txBox="1"/>
          <p:nvPr/>
        </p:nvSpPr>
        <p:spPr>
          <a:xfrm>
            <a:off x="480645" y="312299"/>
            <a:ext cx="4384432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Ydych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cofio</a:t>
            </a:r>
            <a:r>
              <a:rPr lang="en-US" sz="3600" b="1" dirty="0">
                <a:solidFill>
                  <a:srgbClr val="002060"/>
                </a:solidFill>
              </a:rPr>
              <a:t>?!                                   </a:t>
            </a:r>
          </a:p>
          <a:p>
            <a:r>
              <a:rPr lang="en-US" sz="2000" i="1" dirty="0">
                <a:solidFill>
                  <a:srgbClr val="002060"/>
                </a:solidFill>
              </a:rPr>
              <a:t>Do you remember?!                                                                       </a:t>
            </a:r>
          </a:p>
        </p:txBody>
      </p:sp>
      <p:pic>
        <p:nvPicPr>
          <p:cNvPr id="10" name="Picture 9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A3BED00-2BDC-8C4F-8E30-F28825694A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08" y="2180168"/>
            <a:ext cx="6816481" cy="395002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580944C-E716-9940-B0AE-4D09FC200A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9877" y="407476"/>
            <a:ext cx="3146710" cy="76375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1544052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002060"/>
                </a:solidFill>
              </a:rPr>
              <a:t>liw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?                                   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000" i="1" dirty="0">
                <a:solidFill>
                  <a:srgbClr val="002060"/>
                </a:solidFill>
              </a:rPr>
              <a:t>What </a:t>
            </a:r>
            <a:r>
              <a:rPr lang="en-US" sz="2000" i="1" dirty="0" err="1">
                <a:solidFill>
                  <a:srgbClr val="002060"/>
                </a:solidFill>
              </a:rPr>
              <a:t>colour</a:t>
            </a:r>
            <a:r>
              <a:rPr lang="en-US" sz="2000" i="1" dirty="0">
                <a:solidFill>
                  <a:srgbClr val="002060"/>
                </a:solidFill>
              </a:rPr>
              <a:t> do you like?  (singular)                                                                        </a:t>
            </a:r>
          </a:p>
        </p:txBody>
      </p:sp>
      <p:pic>
        <p:nvPicPr>
          <p:cNvPr id="6" name="Picture 5" descr="A person in a blue dress&#10;&#10;Description automatically generated with low confidence">
            <a:extLst>
              <a:ext uri="{FF2B5EF4-FFF2-40B4-BE49-F238E27FC236}">
                <a16:creationId xmlns:a16="http://schemas.microsoft.com/office/drawing/2014/main" id="{174043FB-C553-1A4B-BFBF-A12B7202A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11" y="1969477"/>
            <a:ext cx="3912916" cy="4888523"/>
          </a:xfrm>
          <a:prstGeom prst="rect">
            <a:avLst/>
          </a:prstGeom>
        </p:spPr>
      </p:pic>
      <p:pic>
        <p:nvPicPr>
          <p:cNvPr id="10" name="Picture 9" descr="A group of colored pencils&#10;&#10;Description automatically generated with low confidence">
            <a:extLst>
              <a:ext uri="{FF2B5EF4-FFF2-40B4-BE49-F238E27FC236}">
                <a16:creationId xmlns:a16="http://schemas.microsoft.com/office/drawing/2014/main" id="{4FAFCCC9-3743-584E-9752-6562BAE1C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586" y="3049139"/>
            <a:ext cx="7018703" cy="38088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6295293" y="1307757"/>
            <a:ext cx="4525108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                                   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000" i="1" dirty="0">
                <a:solidFill>
                  <a:srgbClr val="002060"/>
                </a:solidFill>
              </a:rPr>
              <a:t>I like…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88647749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002060"/>
                </a:solidFill>
              </a:rPr>
              <a:t>liw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…..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?                                   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000" i="1" dirty="0">
                <a:solidFill>
                  <a:srgbClr val="002060"/>
                </a:solidFill>
              </a:rPr>
              <a:t>What </a:t>
            </a:r>
            <a:r>
              <a:rPr lang="en-US" sz="2000" i="1" dirty="0" err="1">
                <a:solidFill>
                  <a:srgbClr val="002060"/>
                </a:solidFill>
              </a:rPr>
              <a:t>colour</a:t>
            </a:r>
            <a:r>
              <a:rPr lang="en-US" sz="2000" i="1" dirty="0">
                <a:solidFill>
                  <a:srgbClr val="002060"/>
                </a:solidFill>
              </a:rPr>
              <a:t> does ….. like?                                                                      </a:t>
            </a:r>
          </a:p>
        </p:txBody>
      </p:sp>
      <p:pic>
        <p:nvPicPr>
          <p:cNvPr id="6" name="Picture 5" descr="A person in a blue dress&#10;&#10;Description automatically generated with low confidence">
            <a:extLst>
              <a:ext uri="{FF2B5EF4-FFF2-40B4-BE49-F238E27FC236}">
                <a16:creationId xmlns:a16="http://schemas.microsoft.com/office/drawing/2014/main" id="{174043FB-C553-1A4B-BFBF-A12B7202A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11" y="1969477"/>
            <a:ext cx="3912916" cy="48885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5331272" y="2293372"/>
            <a:ext cx="5785263" cy="35394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Mae </a:t>
            </a:r>
            <a:r>
              <a:rPr lang="en-US" sz="3200" b="1" dirty="0" err="1">
                <a:solidFill>
                  <a:srgbClr val="002060"/>
                </a:solidFill>
              </a:rPr>
              <a:t>Siân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yn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coch</a:t>
            </a:r>
            <a:r>
              <a:rPr lang="en-US" sz="32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</a:rPr>
              <a:t>     Mae </a:t>
            </a:r>
            <a:r>
              <a:rPr lang="en-US" sz="3200" b="1" dirty="0" err="1">
                <a:solidFill>
                  <a:srgbClr val="FF0000"/>
                </a:solidFill>
              </a:rPr>
              <a:t>hi</a:t>
            </a:r>
            <a:r>
              <a:rPr lang="en-US" sz="3200" b="1" dirty="0" err="1">
                <a:solidFill>
                  <a:srgbClr val="002060"/>
                </a:solidFill>
              </a:rPr>
              <a:t>’n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coch</a:t>
            </a:r>
            <a:r>
              <a:rPr lang="en-US" sz="3200" b="1" dirty="0">
                <a:solidFill>
                  <a:srgbClr val="002060"/>
                </a:solidFill>
              </a:rPr>
              <a:t>.</a:t>
            </a:r>
          </a:p>
          <a:p>
            <a:endParaRPr lang="en-US" sz="3200" b="1" dirty="0">
              <a:solidFill>
                <a:srgbClr val="002060"/>
              </a:solidFill>
            </a:endParaRPr>
          </a:p>
          <a:p>
            <a:endParaRPr lang="en-US" sz="3200" b="1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Mae Gareth </a:t>
            </a:r>
            <a:r>
              <a:rPr lang="en-US" sz="3200" b="1" dirty="0" err="1">
                <a:solidFill>
                  <a:srgbClr val="002060"/>
                </a:solidFill>
              </a:rPr>
              <a:t>yn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melyn</a:t>
            </a:r>
            <a:r>
              <a:rPr lang="en-US" sz="32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</a:rPr>
              <a:t>     Mae </a:t>
            </a:r>
            <a:r>
              <a:rPr lang="en-US" sz="3200" b="1" dirty="0" err="1">
                <a:solidFill>
                  <a:srgbClr val="FF0000"/>
                </a:solidFill>
              </a:rPr>
              <a:t>e</a:t>
            </a:r>
            <a:r>
              <a:rPr lang="en-US" sz="3200" b="1" dirty="0" err="1">
                <a:solidFill>
                  <a:srgbClr val="002060"/>
                </a:solidFill>
              </a:rPr>
              <a:t>’n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melyn</a:t>
            </a:r>
            <a:r>
              <a:rPr lang="en-US" sz="3200" b="1" dirty="0">
                <a:solidFill>
                  <a:srgbClr val="002060"/>
                </a:solidFill>
              </a:rPr>
              <a:t>. </a:t>
            </a:r>
          </a:p>
          <a:p>
            <a:r>
              <a:rPr lang="en-US" sz="3200" b="1" dirty="0">
                <a:solidFill>
                  <a:srgbClr val="002060"/>
                </a:solidFill>
              </a:rPr>
              <a:t>                                 </a:t>
            </a:r>
            <a:r>
              <a:rPr lang="en-US" sz="3200" i="1" dirty="0">
                <a:solidFill>
                  <a:srgbClr val="002060"/>
                </a:solidFill>
              </a:rPr>
              <a:t>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2055852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002060"/>
                </a:solidFill>
              </a:rPr>
              <a:t>liw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? </a:t>
            </a:r>
            <a:r>
              <a:rPr lang="en-GB" sz="3600" dirty="0">
                <a:latin typeface="Apple Color Emoji" pitchFamily="2" charset="0"/>
              </a:rPr>
              <a:t>👎🏼</a:t>
            </a:r>
            <a:r>
              <a:rPr lang="en-US" sz="3600" b="1" dirty="0">
                <a:solidFill>
                  <a:srgbClr val="002060"/>
                </a:solidFill>
              </a:rPr>
              <a:t>                                  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000" i="1" dirty="0">
                <a:solidFill>
                  <a:srgbClr val="002060"/>
                </a:solidFill>
              </a:rPr>
              <a:t>What </a:t>
            </a:r>
            <a:r>
              <a:rPr lang="en-US" sz="2000" i="1" dirty="0" err="1">
                <a:solidFill>
                  <a:srgbClr val="002060"/>
                </a:solidFill>
              </a:rPr>
              <a:t>colour</a:t>
            </a:r>
            <a:r>
              <a:rPr lang="en-US" sz="2000" i="1" dirty="0">
                <a:solidFill>
                  <a:srgbClr val="002060"/>
                </a:solidFill>
              </a:rPr>
              <a:t> don’t you like?  (singular)                                                                        </a:t>
            </a:r>
          </a:p>
        </p:txBody>
      </p:sp>
      <p:pic>
        <p:nvPicPr>
          <p:cNvPr id="10" name="Picture 9" descr="A group of colored pencils&#10;&#10;Description automatically generated with low confidence">
            <a:extLst>
              <a:ext uri="{FF2B5EF4-FFF2-40B4-BE49-F238E27FC236}">
                <a16:creationId xmlns:a16="http://schemas.microsoft.com/office/drawing/2014/main" id="{4FAFCCC9-3743-584E-9752-6562BAE1C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99" y="3250256"/>
            <a:ext cx="6648099" cy="36077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6952898" y="1306299"/>
            <a:ext cx="5069393" cy="187743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Dydw</a:t>
            </a:r>
            <a:r>
              <a:rPr lang="en-US" sz="3600" b="1" dirty="0">
                <a:solidFill>
                  <a:srgbClr val="002060"/>
                </a:solidFill>
              </a:rPr>
              <a:t> i </a:t>
            </a:r>
            <a:r>
              <a:rPr lang="en-US" sz="3600" b="1" dirty="0" err="1">
                <a:solidFill>
                  <a:srgbClr val="FF000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 i </a:t>
            </a:r>
            <a:r>
              <a:rPr lang="en-US" sz="3600" b="1" dirty="0" err="1">
                <a:solidFill>
                  <a:srgbClr val="FF000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                                   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000" i="1" dirty="0">
                <a:solidFill>
                  <a:srgbClr val="002060"/>
                </a:solidFill>
              </a:rPr>
              <a:t>I don’t like…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80551230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002060"/>
                </a:solidFill>
              </a:rPr>
              <a:t>liw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…..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?                                   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000" i="1" dirty="0">
                <a:solidFill>
                  <a:srgbClr val="002060"/>
                </a:solidFill>
              </a:rPr>
              <a:t>What </a:t>
            </a:r>
            <a:r>
              <a:rPr lang="en-US" sz="2000" i="1" dirty="0" err="1">
                <a:solidFill>
                  <a:srgbClr val="002060"/>
                </a:solidFill>
              </a:rPr>
              <a:t>colour</a:t>
            </a:r>
            <a:r>
              <a:rPr lang="en-US" sz="2000" i="1" dirty="0">
                <a:solidFill>
                  <a:srgbClr val="002060"/>
                </a:solidFill>
              </a:rPr>
              <a:t> doesn’t (name) like?                                                                      </a:t>
            </a:r>
          </a:p>
        </p:txBody>
      </p:sp>
      <p:pic>
        <p:nvPicPr>
          <p:cNvPr id="6" name="Picture 5" descr="A person in a blue dress&#10;&#10;Description automatically generated with low confidence">
            <a:extLst>
              <a:ext uri="{FF2B5EF4-FFF2-40B4-BE49-F238E27FC236}">
                <a16:creationId xmlns:a16="http://schemas.microsoft.com/office/drawing/2014/main" id="{174043FB-C553-1A4B-BFBF-A12B7202A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11" y="1969477"/>
            <a:ext cx="3912916" cy="48885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5331272" y="2293372"/>
            <a:ext cx="6404017" cy="35394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</a:rPr>
              <a:t>Dydy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Siân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ddim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yn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coch</a:t>
            </a:r>
            <a:r>
              <a:rPr lang="en-US" sz="32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</a:rPr>
              <a:t>     </a:t>
            </a:r>
            <a:r>
              <a:rPr lang="en-US" sz="3200" b="1" dirty="0" err="1">
                <a:solidFill>
                  <a:srgbClr val="002060"/>
                </a:solidFill>
              </a:rPr>
              <a:t>Dydy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>
                <a:solidFill>
                  <a:srgbClr val="FF0000"/>
                </a:solidFill>
              </a:rPr>
              <a:t>hi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ddim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yn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coch</a:t>
            </a:r>
            <a:r>
              <a:rPr lang="en-US" sz="3200" b="1" dirty="0">
                <a:solidFill>
                  <a:srgbClr val="002060"/>
                </a:solidFill>
              </a:rPr>
              <a:t>.</a:t>
            </a:r>
          </a:p>
          <a:p>
            <a:endParaRPr lang="en-US" sz="3200" b="1" dirty="0">
              <a:solidFill>
                <a:srgbClr val="002060"/>
              </a:solidFill>
            </a:endParaRPr>
          </a:p>
          <a:p>
            <a:endParaRPr lang="en-US" sz="3200" b="1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</a:rPr>
              <a:t>Dydy</a:t>
            </a:r>
            <a:r>
              <a:rPr lang="en-US" sz="3200" b="1" dirty="0">
                <a:solidFill>
                  <a:srgbClr val="002060"/>
                </a:solidFill>
              </a:rPr>
              <a:t> Gareth </a:t>
            </a:r>
            <a:r>
              <a:rPr lang="en-US" sz="3200" b="1" dirty="0" err="1">
                <a:solidFill>
                  <a:srgbClr val="002060"/>
                </a:solidFill>
              </a:rPr>
              <a:t>ddim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yn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melyn</a:t>
            </a:r>
            <a:r>
              <a:rPr lang="en-US" sz="32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</a:rPr>
              <a:t>     </a:t>
            </a:r>
            <a:r>
              <a:rPr lang="en-US" sz="3200" b="1" dirty="0" err="1">
                <a:solidFill>
                  <a:srgbClr val="002060"/>
                </a:solidFill>
              </a:rPr>
              <a:t>Dydy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>
                <a:solidFill>
                  <a:srgbClr val="FF0000"/>
                </a:solidFill>
              </a:rPr>
              <a:t>e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ddim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yn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hoffi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melyn</a:t>
            </a:r>
            <a:r>
              <a:rPr lang="en-US" sz="3200" b="1" dirty="0">
                <a:solidFill>
                  <a:srgbClr val="002060"/>
                </a:solidFill>
              </a:rPr>
              <a:t>. </a:t>
            </a:r>
          </a:p>
          <a:p>
            <a:r>
              <a:rPr lang="en-US" sz="3200" b="1" dirty="0">
                <a:solidFill>
                  <a:srgbClr val="002060"/>
                </a:solidFill>
              </a:rPr>
              <a:t>                                 </a:t>
            </a:r>
            <a:r>
              <a:rPr lang="en-US" sz="3200" i="1" dirty="0">
                <a:solidFill>
                  <a:srgbClr val="002060"/>
                </a:solidFill>
              </a:rPr>
              <a:t>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9604395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49116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1569D351-42FD-D046-B958-052F7EF32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607" y="0"/>
            <a:ext cx="763839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C120EE-4BFE-6741-83B6-759A31DAFCFE}"/>
              </a:ext>
            </a:extLst>
          </p:cNvPr>
          <p:cNvSpPr txBox="1"/>
          <p:nvPr/>
        </p:nvSpPr>
        <p:spPr>
          <a:xfrm>
            <a:off x="304800" y="2007666"/>
            <a:ext cx="563198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2060"/>
                </a:solidFill>
              </a:rPr>
              <a:t>Pa </a:t>
            </a:r>
            <a:r>
              <a:rPr lang="en-GB" sz="2800" b="1" dirty="0" err="1">
                <a:solidFill>
                  <a:srgbClr val="FF0000"/>
                </a:solidFill>
              </a:rPr>
              <a:t>l</a:t>
            </a:r>
            <a:r>
              <a:rPr lang="en-GB" sz="2800" b="1" dirty="0" err="1">
                <a:solidFill>
                  <a:srgbClr val="002060"/>
                </a:solidFill>
              </a:rPr>
              <a:t>iw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wyt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hoffi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2060"/>
                </a:solidFill>
              </a:rPr>
              <a:t>Pa </a:t>
            </a:r>
            <a:r>
              <a:rPr lang="en-GB" sz="2800" b="1" dirty="0" err="1">
                <a:solidFill>
                  <a:srgbClr val="FF0000"/>
                </a:solidFill>
              </a:rPr>
              <a:t>f</a:t>
            </a:r>
            <a:r>
              <a:rPr lang="en-GB" sz="2800" b="1" dirty="0" err="1">
                <a:solidFill>
                  <a:srgbClr val="002060"/>
                </a:solidFill>
              </a:rPr>
              <a:t>wyd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wyt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hoffi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l</a:t>
            </a:r>
            <a:r>
              <a:rPr lang="en-GB" sz="2800" b="1" dirty="0" err="1">
                <a:solidFill>
                  <a:srgbClr val="002060"/>
                </a:solidFill>
              </a:rPr>
              <a:t>yfr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wyt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hoffi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dd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illad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wyt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ti’n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chwaraeon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wyt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ti’n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2060"/>
                </a:solidFill>
              </a:rPr>
              <a:t>Pa </a:t>
            </a:r>
            <a:r>
              <a:rPr lang="en-GB" sz="2800" b="1" dirty="0" err="1">
                <a:solidFill>
                  <a:srgbClr val="002060"/>
                </a:solidFill>
              </a:rPr>
              <a:t>ffilmiau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wyt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hoffi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00206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002060"/>
              </a:solidFill>
            </a:endParaRPr>
          </a:p>
          <a:p>
            <a:r>
              <a:rPr lang="en-GB" sz="2800" b="1" i="1" dirty="0">
                <a:solidFill>
                  <a:srgbClr val="002060"/>
                </a:solidFill>
              </a:rPr>
              <a:t>      </a:t>
            </a:r>
            <a:r>
              <a:rPr lang="en-GB" sz="2800" b="1" i="1" dirty="0" err="1">
                <a:solidFill>
                  <a:srgbClr val="002060"/>
                </a:solidFill>
                <a:effectLst/>
              </a:rPr>
              <a:t>Dw</a:t>
            </a:r>
            <a:r>
              <a:rPr lang="en-GB" sz="2800" b="1" i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i="1" dirty="0" err="1">
                <a:solidFill>
                  <a:srgbClr val="002060"/>
                </a:solidFill>
              </a:rPr>
              <a:t>i</a:t>
            </a:r>
            <a:r>
              <a:rPr lang="en-GB" sz="2800" b="1" i="1" dirty="0" err="1">
                <a:solidFill>
                  <a:srgbClr val="002060"/>
                </a:solidFill>
                <a:effectLst/>
              </a:rPr>
              <a:t>’n</a:t>
            </a:r>
            <a:r>
              <a:rPr lang="en-GB" sz="2800" b="1" i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i="1" dirty="0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 i="1" dirty="0">
                <a:solidFill>
                  <a:srgbClr val="002060"/>
                </a:solidFill>
                <a:effectLst/>
              </a:rPr>
              <a:t>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B1F34F-6FA6-E848-85DB-B566D0033B91}"/>
              </a:ext>
            </a:extLst>
          </p:cNvPr>
          <p:cNvSpPr txBox="1"/>
          <p:nvPr/>
        </p:nvSpPr>
        <p:spPr>
          <a:xfrm>
            <a:off x="304800" y="221787"/>
            <a:ext cx="4806462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Pa + </a:t>
            </a:r>
            <a:r>
              <a:rPr lang="en-US" sz="3600" b="1" dirty="0" err="1">
                <a:solidFill>
                  <a:srgbClr val="002060"/>
                </a:solidFill>
              </a:rPr>
              <a:t>Treiglad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Meddal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There is a soft mutation after ‘Pa’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9F8EDE-0672-0243-91B0-03CBD598933F}"/>
              </a:ext>
            </a:extLst>
          </p:cNvPr>
          <p:cNvSpPr txBox="1"/>
          <p:nvPr/>
        </p:nvSpPr>
        <p:spPr>
          <a:xfrm>
            <a:off x="9327380" y="122223"/>
            <a:ext cx="247696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The Soft Mutation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2C9E13-7A21-1143-BAF7-05E4E6F438EF}"/>
              </a:ext>
            </a:extLst>
          </p:cNvPr>
          <p:cNvSpPr txBox="1"/>
          <p:nvPr/>
        </p:nvSpPr>
        <p:spPr>
          <a:xfrm>
            <a:off x="9982101" y="1197176"/>
            <a:ext cx="1418978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</a:rPr>
              <a:t>p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t        &gt;     </a:t>
            </a:r>
            <a:r>
              <a:rPr lang="en-US" sz="2000" b="1" dirty="0">
                <a:solidFill>
                  <a:srgbClr val="FF0000"/>
                </a:solidFill>
              </a:rPr>
              <a:t>d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c 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g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b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f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d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dd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g        &gt;</a:t>
            </a:r>
            <a:r>
              <a:rPr lang="en-US" sz="2000" b="1" dirty="0"/>
              <a:t>      </a:t>
            </a:r>
            <a:r>
              <a:rPr lang="en-US" sz="2000" b="1" dirty="0">
                <a:solidFill>
                  <a:srgbClr val="FF0000"/>
                </a:solidFill>
              </a:rPr>
              <a:t>-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m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f</a:t>
            </a:r>
          </a:p>
          <a:p>
            <a:endParaRPr lang="en-US" sz="2000" b="1" dirty="0"/>
          </a:p>
          <a:p>
            <a:r>
              <a:rPr lang="en-US" sz="2000" b="1" dirty="0" err="1">
                <a:solidFill>
                  <a:srgbClr val="002060"/>
                </a:solidFill>
              </a:rPr>
              <a:t>ll</a:t>
            </a:r>
            <a:r>
              <a:rPr lang="en-US" sz="2000" b="1" dirty="0">
                <a:solidFill>
                  <a:srgbClr val="002060"/>
                </a:solidFill>
              </a:rPr>
              <a:t>        &gt;      </a:t>
            </a:r>
            <a:r>
              <a:rPr lang="en-US" sz="2000" b="1" dirty="0">
                <a:solidFill>
                  <a:srgbClr val="FF0000"/>
                </a:solidFill>
              </a:rPr>
              <a:t>l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rh      &gt;      </a:t>
            </a:r>
            <a:r>
              <a:rPr lang="en-US" sz="2000" b="1" dirty="0">
                <a:solidFill>
                  <a:srgbClr val="FF0000"/>
                </a:solidFill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86440594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947160" y="225203"/>
            <a:ext cx="429768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002060"/>
                </a:solidFill>
              </a:rPr>
              <a:t>liw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ydy’r</a:t>
            </a:r>
            <a:r>
              <a:rPr lang="en-US" sz="4400" b="1" dirty="0">
                <a:solidFill>
                  <a:srgbClr val="002060"/>
                </a:solidFill>
              </a:rPr>
              <a:t>…..?                                   </a:t>
            </a:r>
          </a:p>
          <a:p>
            <a:pPr algn="ctr"/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000" i="1" dirty="0">
                <a:solidFill>
                  <a:srgbClr val="002060"/>
                </a:solidFill>
              </a:rPr>
              <a:t>What </a:t>
            </a:r>
            <a:r>
              <a:rPr lang="en-US" sz="2000" i="1" dirty="0" err="1">
                <a:solidFill>
                  <a:srgbClr val="002060"/>
                </a:solidFill>
              </a:rPr>
              <a:t>colour</a:t>
            </a:r>
            <a:r>
              <a:rPr lang="en-US" sz="2000" i="1" dirty="0">
                <a:solidFill>
                  <a:srgbClr val="002060"/>
                </a:solidFill>
              </a:rPr>
              <a:t> is the …..?                                                                 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6985984" y="5226603"/>
            <a:ext cx="3803967" cy="12618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car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g</a:t>
            </a:r>
            <a:r>
              <a:rPr lang="en-US" sz="3600" b="1" dirty="0" err="1">
                <a:solidFill>
                  <a:srgbClr val="002060"/>
                </a:solidFill>
              </a:rPr>
              <a:t>och</a:t>
            </a:r>
            <a:r>
              <a:rPr lang="en-US" sz="3600" b="1" dirty="0">
                <a:solidFill>
                  <a:srgbClr val="002060"/>
                </a:solidFill>
              </a:rPr>
              <a:t>.                                   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car is red.                                                                      </a:t>
            </a:r>
          </a:p>
        </p:txBody>
      </p:sp>
      <p:pic>
        <p:nvPicPr>
          <p:cNvPr id="22" name="Picture 21" descr="A picture containing text, vector graphics, toy&#10;&#10;Description automatically generated">
            <a:extLst>
              <a:ext uri="{FF2B5EF4-FFF2-40B4-BE49-F238E27FC236}">
                <a16:creationId xmlns:a16="http://schemas.microsoft.com/office/drawing/2014/main" id="{6EAA4AAA-9BB5-2C41-83A2-C49CF2A73B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746" y="2641575"/>
            <a:ext cx="3911770" cy="42164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2F2532-91FB-3346-9086-B2C7C7F81074}"/>
              </a:ext>
            </a:extLst>
          </p:cNvPr>
          <p:cNvSpPr txBox="1"/>
          <p:nvPr/>
        </p:nvSpPr>
        <p:spPr>
          <a:xfrm>
            <a:off x="883075" y="5445359"/>
            <a:ext cx="306408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  <a:latin typeface="GillSansMT"/>
              </a:rPr>
              <a:t>RULE</a:t>
            </a:r>
            <a:r>
              <a:rPr lang="en-GB" sz="2000" b="1" dirty="0">
                <a:solidFill>
                  <a:srgbClr val="002060"/>
                </a:solidFill>
                <a:latin typeface="GillSansMT"/>
              </a:rPr>
              <a:t>:  </a:t>
            </a:r>
            <a:r>
              <a:rPr lang="en-GB" sz="2000" b="1" dirty="0" err="1">
                <a:solidFill>
                  <a:srgbClr val="002060"/>
                </a:solidFill>
                <a:effectLst/>
                <a:latin typeface="GillSansMT"/>
              </a:rPr>
              <a:t>yn</a:t>
            </a:r>
            <a:r>
              <a:rPr lang="en-GB" sz="2000" b="1" dirty="0">
                <a:solidFill>
                  <a:srgbClr val="002060"/>
                </a:solidFill>
                <a:effectLst/>
                <a:latin typeface="GillSansMT"/>
              </a:rPr>
              <a:t> </a:t>
            </a:r>
            <a:r>
              <a:rPr lang="en-GB" sz="2000" dirty="0">
                <a:solidFill>
                  <a:srgbClr val="002060"/>
                </a:solidFill>
                <a:effectLst/>
                <a:latin typeface="GillSansMT"/>
              </a:rPr>
              <a:t>causes an 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>
                <a:solidFill>
                  <a:srgbClr val="002060"/>
                </a:solidFill>
                <a:effectLst/>
                <a:latin typeface="GillSansMT"/>
              </a:rPr>
              <a:t>            adjective to softly         </a:t>
            </a:r>
          </a:p>
          <a:p>
            <a:r>
              <a:rPr lang="en-GB" sz="2000" dirty="0">
                <a:solidFill>
                  <a:srgbClr val="002060"/>
                </a:solidFill>
                <a:latin typeface="GillSansMT"/>
              </a:rPr>
              <a:t>            </a:t>
            </a:r>
            <a:r>
              <a:rPr lang="en-GB" sz="2000" dirty="0">
                <a:solidFill>
                  <a:srgbClr val="002060"/>
                </a:solidFill>
                <a:effectLst/>
                <a:latin typeface="GillSansMT"/>
              </a:rPr>
              <a:t>mutate, e.g. </a:t>
            </a:r>
            <a:r>
              <a:rPr lang="en-GB" sz="2000" b="1" dirty="0" err="1">
                <a:solidFill>
                  <a:srgbClr val="002060"/>
                </a:solidFill>
                <a:effectLst/>
                <a:latin typeface="GillSansMT"/>
              </a:rPr>
              <a:t>yn</a:t>
            </a:r>
            <a:r>
              <a:rPr lang="en-GB" sz="2000" b="1" dirty="0">
                <a:solidFill>
                  <a:srgbClr val="002060"/>
                </a:solidFill>
                <a:effectLst/>
                <a:latin typeface="GillSansM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  <a:latin typeface="GillSansMT"/>
              </a:rPr>
              <a:t>goch</a:t>
            </a:r>
            <a:br>
              <a:rPr lang="en-GB" sz="2000" b="1" dirty="0">
                <a:solidFill>
                  <a:srgbClr val="002060"/>
                </a:solidFill>
                <a:effectLst/>
                <a:latin typeface="GillSansMT"/>
              </a:rPr>
            </a:br>
            <a:r>
              <a:rPr lang="en-GB" sz="2000" b="1" dirty="0">
                <a:solidFill>
                  <a:srgbClr val="002060"/>
                </a:solidFill>
                <a:effectLst/>
                <a:latin typeface="GillSansMT"/>
              </a:rPr>
              <a:t>            </a:t>
            </a:r>
            <a:r>
              <a:rPr lang="en-GB" sz="2000" b="1" dirty="0" err="1">
                <a:solidFill>
                  <a:srgbClr val="002060"/>
                </a:solidFill>
                <a:effectLst/>
                <a:latin typeface="GillSansMT"/>
              </a:rPr>
              <a:t>yn</a:t>
            </a:r>
            <a:r>
              <a:rPr lang="en-GB" sz="2000" b="1" dirty="0">
                <a:solidFill>
                  <a:srgbClr val="002060"/>
                </a:solidFill>
                <a:effectLst/>
                <a:latin typeface="GillSansMT"/>
              </a:rPr>
              <a:t> las </a:t>
            </a:r>
            <a:endParaRPr lang="en-GB" sz="2000" dirty="0">
              <a:solidFill>
                <a:srgbClr val="002060"/>
              </a:solidFill>
              <a:effectLst/>
            </a:endParaRPr>
          </a:p>
        </p:txBody>
      </p:sp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34098D89-2C59-3347-90CF-0895BB4EF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067" y="1806472"/>
            <a:ext cx="5511800" cy="316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11558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3986767" y="5250987"/>
            <a:ext cx="4218464" cy="12618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afal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w</a:t>
            </a:r>
            <a:r>
              <a:rPr lang="en-US" sz="3600" b="1" dirty="0" err="1">
                <a:solidFill>
                  <a:srgbClr val="002060"/>
                </a:solidFill>
              </a:rPr>
              <a:t>yrdd</a:t>
            </a:r>
            <a:r>
              <a:rPr lang="en-US" sz="3600" b="1" dirty="0">
                <a:solidFill>
                  <a:srgbClr val="002060"/>
                </a:solidFill>
              </a:rPr>
              <a:t>.                                   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apple is green.                                                                      </a:t>
            </a:r>
          </a:p>
        </p:txBody>
      </p:sp>
      <p:pic>
        <p:nvPicPr>
          <p:cNvPr id="5" name="Picture 4" descr="Icon&#10;&#10;Description automatically generated with medium confidence">
            <a:extLst>
              <a:ext uri="{FF2B5EF4-FFF2-40B4-BE49-F238E27FC236}">
                <a16:creationId xmlns:a16="http://schemas.microsoft.com/office/drawing/2014/main" id="{66C27BAF-D410-6F4B-A88C-0DC58B877F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132" y="1324864"/>
            <a:ext cx="3229735" cy="33202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D46EA2F-95A9-DB47-93CF-20DAD7D972BF}"/>
              </a:ext>
            </a:extLst>
          </p:cNvPr>
          <p:cNvSpPr txBox="1"/>
          <p:nvPr/>
        </p:nvSpPr>
        <p:spPr>
          <a:xfrm>
            <a:off x="329756" y="345129"/>
            <a:ext cx="429768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002060"/>
                </a:solidFill>
              </a:rPr>
              <a:t>liw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afal</a:t>
            </a:r>
            <a:r>
              <a:rPr lang="en-US" sz="4400" b="1" dirty="0">
                <a:solidFill>
                  <a:srgbClr val="002060"/>
                </a:solidFill>
              </a:rPr>
              <a:t>?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54496767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3785600" y="5153451"/>
            <a:ext cx="4620800" cy="12618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bwrdd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f</a:t>
            </a:r>
            <a:r>
              <a:rPr lang="en-US" sz="3600" b="1" dirty="0">
                <a:solidFill>
                  <a:srgbClr val="002060"/>
                </a:solidFill>
              </a:rPr>
              <a:t>rown.                                   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table is brown.                                                                      </a:t>
            </a:r>
          </a:p>
        </p:txBody>
      </p:sp>
      <p:pic>
        <p:nvPicPr>
          <p:cNvPr id="3" name="Picture 2" descr="A picture containing text, furniture, table, worktable&#10;&#10;Description automatically generated">
            <a:extLst>
              <a:ext uri="{FF2B5EF4-FFF2-40B4-BE49-F238E27FC236}">
                <a16:creationId xmlns:a16="http://schemas.microsoft.com/office/drawing/2014/main" id="{08A5DB8B-B32F-8F47-9838-EDEEE929E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1546" y="1590294"/>
            <a:ext cx="4808908" cy="314020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1D992E-8549-654C-BC37-03BD479EB61A}"/>
              </a:ext>
            </a:extLst>
          </p:cNvPr>
          <p:cNvSpPr txBox="1"/>
          <p:nvPr/>
        </p:nvSpPr>
        <p:spPr>
          <a:xfrm>
            <a:off x="329756" y="345129"/>
            <a:ext cx="507130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002060"/>
                </a:solidFill>
              </a:rPr>
              <a:t>liw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bwrdd</a:t>
            </a:r>
            <a:r>
              <a:rPr lang="en-US" sz="4400" b="1" dirty="0">
                <a:solidFill>
                  <a:srgbClr val="002060"/>
                </a:solidFill>
              </a:rPr>
              <a:t>?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87719621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3816080" y="5177835"/>
            <a:ext cx="4559840" cy="12618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Mae’r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mochyn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b</a:t>
            </a:r>
            <a:r>
              <a:rPr lang="en-US" sz="3600" b="1" dirty="0" err="1">
                <a:solidFill>
                  <a:srgbClr val="002060"/>
                </a:solidFill>
              </a:rPr>
              <a:t>inc</a:t>
            </a:r>
            <a:r>
              <a:rPr lang="en-US" sz="3600" b="1" dirty="0">
                <a:solidFill>
                  <a:srgbClr val="002060"/>
                </a:solidFill>
              </a:rPr>
              <a:t>.                                   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pig is pink.                                                                      </a:t>
            </a:r>
          </a:p>
        </p:txBody>
      </p:sp>
      <p:pic>
        <p:nvPicPr>
          <p:cNvPr id="5" name="Picture 4" descr="A pink piggy bank&#10;&#10;Description automatically generated with medium confidence">
            <a:extLst>
              <a:ext uri="{FF2B5EF4-FFF2-40B4-BE49-F238E27FC236}">
                <a16:creationId xmlns:a16="http://schemas.microsoft.com/office/drawing/2014/main" id="{C884FBD9-1CE2-B740-A5BE-BC1A8E654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6112" y="1538223"/>
            <a:ext cx="4139775" cy="32983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CBF9A5-240D-FB4A-9BC9-9923C01ADE3F}"/>
              </a:ext>
            </a:extLst>
          </p:cNvPr>
          <p:cNvSpPr txBox="1"/>
          <p:nvPr/>
        </p:nvSpPr>
        <p:spPr>
          <a:xfrm>
            <a:off x="329756" y="345129"/>
            <a:ext cx="5351716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002060"/>
                </a:solidFill>
              </a:rPr>
              <a:t>liw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mochyn</a:t>
            </a:r>
            <a:r>
              <a:rPr lang="en-US" sz="4400" b="1" dirty="0">
                <a:solidFill>
                  <a:srgbClr val="002060"/>
                </a:solidFill>
              </a:rPr>
              <a:t>?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2188179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4944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FB1CAC-3FF8-0747-98E0-B57924466536}"/>
              </a:ext>
            </a:extLst>
          </p:cNvPr>
          <p:cNvSpPr txBox="1"/>
          <p:nvPr/>
        </p:nvSpPr>
        <p:spPr>
          <a:xfrm>
            <a:off x="480645" y="312299"/>
            <a:ext cx="2299131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!                                   </a:t>
            </a:r>
          </a:p>
          <a:p>
            <a:r>
              <a:rPr lang="en-US" sz="2000" i="1" dirty="0">
                <a:solidFill>
                  <a:srgbClr val="002060"/>
                </a:solidFill>
              </a:rPr>
              <a:t>Your task!                                          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059109-5845-B443-A693-6667872F4222}"/>
              </a:ext>
            </a:extLst>
          </p:cNvPr>
          <p:cNvSpPr txBox="1"/>
          <p:nvPr/>
        </p:nvSpPr>
        <p:spPr>
          <a:xfrm>
            <a:off x="5971032" y="296910"/>
            <a:ext cx="5318760" cy="153888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Pa </a:t>
            </a:r>
            <a:r>
              <a:rPr lang="en-US" sz="4000" b="1" dirty="0" err="1">
                <a:solidFill>
                  <a:srgbClr val="002060"/>
                </a:solidFill>
              </a:rPr>
              <a:t>liw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ydy’r</a:t>
            </a:r>
            <a:r>
              <a:rPr lang="en-US" sz="4000" b="1" dirty="0">
                <a:solidFill>
                  <a:srgbClr val="002060"/>
                </a:solidFill>
              </a:rPr>
              <a:t>…..? </a:t>
            </a:r>
          </a:p>
          <a:p>
            <a:endParaRPr lang="en-US" sz="1400" b="1" dirty="0">
              <a:solidFill>
                <a:srgbClr val="002060"/>
              </a:solidFill>
            </a:endParaRPr>
          </a:p>
          <a:p>
            <a:r>
              <a:rPr lang="en-US" sz="4000" b="1" dirty="0">
                <a:solidFill>
                  <a:srgbClr val="002060"/>
                </a:solidFill>
              </a:rPr>
              <a:t>             </a:t>
            </a:r>
            <a:r>
              <a:rPr lang="en-US" sz="4000" b="1" dirty="0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….. </a:t>
            </a:r>
            <a:r>
              <a:rPr lang="en-US" sz="4000" b="1" dirty="0" err="1">
                <a:solidFill>
                  <a:srgbClr val="002060"/>
                </a:solidFill>
              </a:rPr>
              <a:t>yn</a:t>
            </a:r>
            <a:r>
              <a:rPr lang="en-US" sz="4000" b="1" dirty="0">
                <a:solidFill>
                  <a:srgbClr val="002060"/>
                </a:solidFill>
              </a:rPr>
              <a:t> …..                    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0360DA-3784-624A-91C5-AE3F5F474D93}"/>
              </a:ext>
            </a:extLst>
          </p:cNvPr>
          <p:cNvSpPr txBox="1"/>
          <p:nvPr/>
        </p:nvSpPr>
        <p:spPr>
          <a:xfrm>
            <a:off x="480645" y="1386760"/>
            <a:ext cx="25938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  <a:t> Ask the questions. </a:t>
            </a:r>
          </a:p>
          <a:p>
            <a:pPr>
              <a:buFont typeface="+mj-lt"/>
              <a:buAutoNum type="arabicPeriod"/>
            </a:pP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  <a:t> Answer the questions. </a:t>
            </a:r>
          </a:p>
          <a:p>
            <a:pPr>
              <a:buFont typeface="+mj-lt"/>
              <a:buAutoNum type="arabicPeriod"/>
            </a:pP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  <a:t> Remember to mutate! </a:t>
            </a:r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AE2D8E71-4F7E-2041-BA27-8A0C624173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560" y="1001990"/>
            <a:ext cx="2336800" cy="2616200"/>
          </a:xfrm>
          <a:prstGeom prst="rect">
            <a:avLst/>
          </a:prstGeom>
        </p:spPr>
      </p:pic>
      <p:pic>
        <p:nvPicPr>
          <p:cNvPr id="15" name="Picture 14" descr="A picture containing writing implement, stationary&#10;&#10;Description automatically generated">
            <a:extLst>
              <a:ext uri="{FF2B5EF4-FFF2-40B4-BE49-F238E27FC236}">
                <a16:creationId xmlns:a16="http://schemas.microsoft.com/office/drawing/2014/main" id="{7F78C71B-9054-4B49-AB41-A4F50E699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7910" y="3135883"/>
            <a:ext cx="1866900" cy="2463800"/>
          </a:xfrm>
          <a:prstGeom prst="rect">
            <a:avLst/>
          </a:prstGeom>
        </p:spPr>
      </p:pic>
      <p:pic>
        <p:nvPicPr>
          <p:cNvPr id="23" name="Picture 22" descr="A picture containing transport, blue, van&#10;&#10;Description automatically generated">
            <a:extLst>
              <a:ext uri="{FF2B5EF4-FFF2-40B4-BE49-F238E27FC236}">
                <a16:creationId xmlns:a16="http://schemas.microsoft.com/office/drawing/2014/main" id="{F8B2DEB0-433C-9C44-B408-0E83E7E52F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2270" y="2253301"/>
            <a:ext cx="2796617" cy="1765165"/>
          </a:xfrm>
          <a:prstGeom prst="rect">
            <a:avLst/>
          </a:prstGeom>
        </p:spPr>
      </p:pic>
      <p:pic>
        <p:nvPicPr>
          <p:cNvPr id="27" name="Picture 26" descr="Icon&#10;&#10;Description automatically generated">
            <a:extLst>
              <a:ext uri="{FF2B5EF4-FFF2-40B4-BE49-F238E27FC236}">
                <a16:creationId xmlns:a16="http://schemas.microsoft.com/office/drawing/2014/main" id="{2C44E86A-DA40-E049-88E9-2659B874F0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4538" y="4442324"/>
            <a:ext cx="2384806" cy="1914121"/>
          </a:xfrm>
          <a:prstGeom prst="rect">
            <a:avLst/>
          </a:prstGeom>
        </p:spPr>
      </p:pic>
      <p:pic>
        <p:nvPicPr>
          <p:cNvPr id="29" name="Picture 28" descr="A picture containing logo&#10;&#10;Description automatically generated">
            <a:extLst>
              <a:ext uri="{FF2B5EF4-FFF2-40B4-BE49-F238E27FC236}">
                <a16:creationId xmlns:a16="http://schemas.microsoft.com/office/drawing/2014/main" id="{837A5BFA-E9F5-124F-B421-725753DA07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3565" y="3618190"/>
            <a:ext cx="2135962" cy="255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31465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BC240E1-1C2F-7E45-AB63-1929EB3721F8}"/>
              </a:ext>
            </a:extLst>
          </p:cNvPr>
          <p:cNvSpPr/>
          <p:nvPr/>
        </p:nvSpPr>
        <p:spPr>
          <a:xfrm>
            <a:off x="5110861" y="485528"/>
            <a:ext cx="6690167" cy="730971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du a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llwyd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  <a:p>
            <a:r>
              <a:rPr lang="en-GB" i="1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              Black and white makes grey.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A3C39A1-4551-B246-9BEA-5897112162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807"/>
          <a:stretch/>
        </p:blipFill>
        <p:spPr>
          <a:xfrm>
            <a:off x="817691" y="3506910"/>
            <a:ext cx="3248880" cy="322609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2AFC4C-5875-C341-B362-AF6F543DF3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362"/>
          <a:stretch/>
        </p:blipFill>
        <p:spPr>
          <a:xfrm>
            <a:off x="817691" y="309113"/>
            <a:ext cx="3248880" cy="319779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2F7F6AB-2013-1448-A3F2-953079F573F2}"/>
              </a:ext>
            </a:extLst>
          </p:cNvPr>
          <p:cNvSpPr/>
          <p:nvPr/>
        </p:nvSpPr>
        <p:spPr>
          <a:xfrm>
            <a:off x="5110862" y="160107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coch</a:t>
            </a:r>
            <a:r>
              <a:rPr lang="en-GB" sz="25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glas</a:t>
            </a:r>
            <a:r>
              <a:rPr lang="en-GB" sz="25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porffor</a:t>
            </a:r>
            <a:r>
              <a:rPr lang="en-GB" sz="25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5A5D06-B737-FA4C-AD85-0CFF5F9A606E}"/>
              </a:ext>
            </a:extLst>
          </p:cNvPr>
          <p:cNvSpPr/>
          <p:nvPr/>
        </p:nvSpPr>
        <p:spPr>
          <a:xfrm>
            <a:off x="5110861" y="2652163"/>
            <a:ext cx="8765895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glas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melyn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coch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brown.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B9B84F-F228-694D-8984-A84E18CDB3A8}"/>
              </a:ext>
            </a:extLst>
          </p:cNvPr>
          <p:cNvSpPr/>
          <p:nvPr/>
        </p:nvSpPr>
        <p:spPr>
          <a:xfrm>
            <a:off x="5110861" y="3760596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coch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melyn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oren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78215D-A2E2-9A49-A71A-4E2DDDE04738}"/>
              </a:ext>
            </a:extLst>
          </p:cNvPr>
          <p:cNvSpPr/>
          <p:nvPr/>
        </p:nvSpPr>
        <p:spPr>
          <a:xfrm>
            <a:off x="5110861" y="486902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glas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melyn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gwyrdd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162A35-3317-1046-92FA-5AF944621C83}"/>
              </a:ext>
            </a:extLst>
          </p:cNvPr>
          <p:cNvSpPr/>
          <p:nvPr/>
        </p:nvSpPr>
        <p:spPr>
          <a:xfrm>
            <a:off x="4066571" y="5977462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coch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dirty="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pinc</a:t>
            </a:r>
            <a:r>
              <a:rPr lang="en-GB" sz="2500" dirty="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850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4944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69072" y="5353448"/>
            <a:ext cx="438244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Ymadroddion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b="1" dirty="0" err="1">
                <a:solidFill>
                  <a:srgbClr val="002060"/>
                </a:solidFill>
              </a:rPr>
              <a:t>Defnyddiol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Useful Phrases</a:t>
            </a:r>
          </a:p>
        </p:txBody>
      </p:sp>
    </p:spTree>
    <p:extLst>
      <p:ext uri="{BB962C8B-B14F-4D97-AF65-F5344CB8AC3E}">
        <p14:creationId xmlns:p14="http://schemas.microsoft.com/office/powerpoint/2010/main" val="17406407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40FF">
                <a:alpha val="6226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839417" y="258901"/>
            <a:ext cx="52664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Wrth </a:t>
            </a:r>
            <a:r>
              <a:rPr lang="en-US" sz="2800" b="1" dirty="0" err="1">
                <a:solidFill>
                  <a:srgbClr val="002060"/>
                </a:solidFill>
              </a:rPr>
              <a:t>gw</a:t>
            </a:r>
            <a:r>
              <a:rPr lang="en-US" sz="2800" b="1" dirty="0" err="1"/>
              <a:t>rs</a:t>
            </a:r>
            <a:r>
              <a:rPr lang="en-US" sz="2800" b="1" dirty="0"/>
              <a:t>             </a:t>
            </a:r>
            <a:r>
              <a:rPr lang="en-US" sz="2000" i="1" dirty="0">
                <a:solidFill>
                  <a:srgbClr val="FF0000"/>
                </a:solidFill>
              </a:rPr>
              <a:t>Of course</a:t>
            </a:r>
          </a:p>
          <a:p>
            <a:endParaRPr lang="en-US" sz="1400" dirty="0"/>
          </a:p>
          <a:p>
            <a:r>
              <a:rPr lang="en-US" sz="2800" b="1" dirty="0">
                <a:solidFill>
                  <a:srgbClr val="002060"/>
                </a:solidFill>
              </a:rPr>
              <a:t>Pam lai!                 </a:t>
            </a:r>
            <a:r>
              <a:rPr lang="en-US" sz="2000" i="1" dirty="0">
                <a:solidFill>
                  <a:srgbClr val="FF0000"/>
                </a:solidFill>
              </a:rPr>
              <a:t>Why not! </a:t>
            </a:r>
          </a:p>
          <a:p>
            <a:endParaRPr lang="en-US" sz="1400" dirty="0">
              <a:solidFill>
                <a:srgbClr val="FF000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Man a man!          </a:t>
            </a:r>
            <a:r>
              <a:rPr lang="en-US" sz="2000" i="1" dirty="0">
                <a:solidFill>
                  <a:srgbClr val="FF0000"/>
                </a:solidFill>
              </a:rPr>
              <a:t>Might as well!</a:t>
            </a:r>
          </a:p>
          <a:p>
            <a:endParaRPr lang="en-US" sz="1400" dirty="0"/>
          </a:p>
          <a:p>
            <a:r>
              <a:rPr lang="en-US" sz="2800" b="1" dirty="0">
                <a:solidFill>
                  <a:srgbClr val="002060"/>
                </a:solidFill>
              </a:rPr>
              <a:t>Dim problem!       </a:t>
            </a:r>
            <a:r>
              <a:rPr lang="en-US" sz="2000" i="1" dirty="0">
                <a:solidFill>
                  <a:srgbClr val="FF0000"/>
                </a:solidFill>
              </a:rPr>
              <a:t>No problem!</a:t>
            </a:r>
          </a:p>
          <a:p>
            <a:endParaRPr lang="en-US" sz="1400" dirty="0"/>
          </a:p>
          <a:p>
            <a:r>
              <a:rPr lang="en-US" sz="2800" b="1" dirty="0" err="1">
                <a:solidFill>
                  <a:srgbClr val="002060"/>
                </a:solidFill>
              </a:rPr>
              <a:t>Efallai</a:t>
            </a:r>
            <a:r>
              <a:rPr lang="en-US" sz="2800" dirty="0"/>
              <a:t>                     </a:t>
            </a:r>
            <a:r>
              <a:rPr lang="en-US" sz="2000" i="1" dirty="0">
                <a:solidFill>
                  <a:srgbClr val="FF0000"/>
                </a:solidFill>
              </a:rPr>
              <a:t>Maybe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82427A-76A5-8446-89AF-0F8B7F47DFC9}"/>
              </a:ext>
            </a:extLst>
          </p:cNvPr>
          <p:cNvSpPr txBox="1"/>
          <p:nvPr/>
        </p:nvSpPr>
        <p:spPr>
          <a:xfrm>
            <a:off x="6839417" y="3544785"/>
            <a:ext cx="53943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Gobeithio</a:t>
            </a:r>
            <a:r>
              <a:rPr lang="en-US" sz="2800" dirty="0"/>
              <a:t>              </a:t>
            </a:r>
            <a:r>
              <a:rPr lang="en-US" sz="2000" i="1" dirty="0">
                <a:solidFill>
                  <a:srgbClr val="FF0000"/>
                </a:solidFill>
              </a:rPr>
              <a:t>I hope so / Hopefully      </a:t>
            </a:r>
          </a:p>
          <a:p>
            <a:endParaRPr lang="en-US" sz="1400" dirty="0"/>
          </a:p>
          <a:p>
            <a:r>
              <a:rPr lang="en-US" sz="2800" b="1" dirty="0">
                <a:solidFill>
                  <a:srgbClr val="002060"/>
                </a:solidFill>
              </a:rPr>
              <a:t>O’r gorau!             </a:t>
            </a:r>
            <a:r>
              <a:rPr lang="en-US" sz="2000" i="1" dirty="0">
                <a:solidFill>
                  <a:srgbClr val="FF0000"/>
                </a:solidFill>
              </a:rPr>
              <a:t>Alright then! / Ok then!</a:t>
            </a:r>
          </a:p>
          <a:p>
            <a:endParaRPr lang="en-US" sz="1400" dirty="0"/>
          </a:p>
          <a:p>
            <a:r>
              <a:rPr lang="en-US" sz="2800" b="1" dirty="0">
                <a:solidFill>
                  <a:srgbClr val="002060"/>
                </a:solidFill>
              </a:rPr>
              <a:t>Dim </a:t>
            </a:r>
            <a:r>
              <a:rPr lang="en-US" sz="2800" b="1" dirty="0" err="1">
                <a:solidFill>
                  <a:srgbClr val="002060"/>
                </a:solidFill>
              </a:rPr>
              <a:t>ots</a:t>
            </a:r>
            <a:r>
              <a:rPr lang="en-US" sz="2800" b="1" dirty="0">
                <a:solidFill>
                  <a:srgbClr val="002060"/>
                </a:solidFill>
              </a:rPr>
              <a:t>!                </a:t>
            </a:r>
            <a:r>
              <a:rPr lang="en-US" sz="2000" i="1" dirty="0">
                <a:solidFill>
                  <a:srgbClr val="FF0000"/>
                </a:solidFill>
              </a:rPr>
              <a:t>Doesn’t matter!</a:t>
            </a:r>
            <a:endParaRPr lang="en-US" sz="2000" i="1" dirty="0"/>
          </a:p>
          <a:p>
            <a:endParaRPr lang="en-US" sz="1400" dirty="0"/>
          </a:p>
          <a:p>
            <a:r>
              <a:rPr lang="en-US" sz="2800" b="1" dirty="0">
                <a:solidFill>
                  <a:srgbClr val="002060"/>
                </a:solidFill>
              </a:rPr>
              <a:t>Dyna </a:t>
            </a:r>
            <a:r>
              <a:rPr lang="en-US" sz="2800" b="1" dirty="0" err="1">
                <a:solidFill>
                  <a:srgbClr val="002060"/>
                </a:solidFill>
              </a:rPr>
              <a:t>ni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r>
              <a:rPr lang="en-US" sz="2800" dirty="0"/>
              <a:t>       </a:t>
            </a:r>
            <a:r>
              <a:rPr lang="en-US" sz="2800" dirty="0">
                <a:solidFill>
                  <a:srgbClr val="FF0000"/>
                </a:solidFill>
              </a:rPr>
              <a:t>         </a:t>
            </a:r>
            <a:r>
              <a:rPr lang="en-US" sz="2000" i="1" dirty="0">
                <a:solidFill>
                  <a:srgbClr val="FF0000"/>
                </a:solidFill>
              </a:rPr>
              <a:t>There we are!</a:t>
            </a:r>
          </a:p>
          <a:p>
            <a:endParaRPr lang="en-US" sz="1400" i="1" dirty="0">
              <a:solidFill>
                <a:srgbClr val="FF000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Dyna </a:t>
            </a:r>
            <a:r>
              <a:rPr lang="en-US" sz="2800" b="1" dirty="0" err="1">
                <a:solidFill>
                  <a:srgbClr val="002060"/>
                </a:solidFill>
              </a:rPr>
              <a:t>drueni</a:t>
            </a:r>
            <a:r>
              <a:rPr lang="en-US" sz="2800" b="1" dirty="0">
                <a:solidFill>
                  <a:srgbClr val="002060"/>
                </a:solidFill>
              </a:rPr>
              <a:t>!        </a:t>
            </a:r>
            <a:r>
              <a:rPr lang="en-US" sz="2000" i="1" dirty="0">
                <a:solidFill>
                  <a:srgbClr val="FF0000"/>
                </a:solidFill>
              </a:rPr>
              <a:t>That’s a pity!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71E324-4339-6843-90EB-73CB13FE60FA}"/>
              </a:ext>
            </a:extLst>
          </p:cNvPr>
          <p:cNvSpPr txBox="1"/>
          <p:nvPr/>
        </p:nvSpPr>
        <p:spPr>
          <a:xfrm>
            <a:off x="403547" y="258901"/>
            <a:ext cx="4949037" cy="95410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sz="3600" b="1" dirty="0">
                <a:solidFill>
                  <a:srgbClr val="002060"/>
                </a:solidFill>
              </a:rPr>
              <a:t>Ymadroddion Defnyddiol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 </a:t>
            </a:r>
          </a:p>
          <a:p>
            <a:r>
              <a:rPr lang="cy-GB" sz="2000" b="0" i="1" u="none" strike="noStrike" dirty="0">
                <a:solidFill>
                  <a:srgbClr val="002060"/>
                </a:solidFill>
                <a:effectLst/>
              </a:rPr>
              <a:t>Useful Phrases</a:t>
            </a:r>
            <a:endParaRPr lang="en-US" sz="2000" i="1" dirty="0">
              <a:solidFill>
                <a:srgbClr val="002060"/>
              </a:solidFill>
            </a:endParaRPr>
          </a:p>
        </p:txBody>
      </p:sp>
      <p:pic>
        <p:nvPicPr>
          <p:cNvPr id="11" name="Picture 10" descr="A picture containing vector graphics, toy, doll&#10;&#10;Description automatically generated">
            <a:extLst>
              <a:ext uri="{FF2B5EF4-FFF2-40B4-BE49-F238E27FC236}">
                <a16:creationId xmlns:a16="http://schemas.microsoft.com/office/drawing/2014/main" id="{A5E8FD6E-04D3-7344-BD62-C31A75285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420" y="2185060"/>
            <a:ext cx="5783989" cy="467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33140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40FF">
                <a:alpha val="6310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091853" y="1028343"/>
            <a:ext cx="55687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Da </a:t>
            </a:r>
            <a:r>
              <a:rPr lang="en-US" sz="2800" b="1" dirty="0" err="1">
                <a:solidFill>
                  <a:srgbClr val="002060"/>
                </a:solidFill>
              </a:rPr>
              <a:t>iawn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r>
              <a:rPr lang="en-US" sz="2800" b="1" dirty="0"/>
              <a:t>            </a:t>
            </a:r>
            <a:r>
              <a:rPr lang="en-US" sz="2000" i="1" dirty="0">
                <a:solidFill>
                  <a:srgbClr val="FF0000"/>
                </a:solidFill>
              </a:rPr>
              <a:t>Well done everyone!</a:t>
            </a:r>
          </a:p>
          <a:p>
            <a:endParaRPr lang="en-US" dirty="0"/>
          </a:p>
          <a:p>
            <a:r>
              <a:rPr lang="en-US" sz="2800" b="1" dirty="0" err="1">
                <a:solidFill>
                  <a:srgbClr val="002060"/>
                </a:solidFill>
              </a:rPr>
              <a:t>Ardderchog</a:t>
            </a:r>
            <a:r>
              <a:rPr lang="en-US" sz="2800" b="1" dirty="0">
                <a:solidFill>
                  <a:srgbClr val="002060"/>
                </a:solidFill>
              </a:rPr>
              <a:t>!                 </a:t>
            </a:r>
            <a:r>
              <a:rPr lang="en-US" sz="2000" i="1" dirty="0">
                <a:solidFill>
                  <a:srgbClr val="FF0000"/>
                </a:solidFill>
              </a:rPr>
              <a:t>Excellent!</a:t>
            </a:r>
          </a:p>
          <a:p>
            <a:endParaRPr lang="en-US" sz="2000" i="1" dirty="0">
              <a:solidFill>
                <a:srgbClr val="FF000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Bendigedig</a:t>
            </a:r>
            <a:r>
              <a:rPr lang="en-US" sz="2800" b="1" dirty="0">
                <a:solidFill>
                  <a:srgbClr val="002060"/>
                </a:solidFill>
              </a:rPr>
              <a:t>!                  </a:t>
            </a:r>
            <a:r>
              <a:rPr lang="en-US" sz="2000" i="1" dirty="0">
                <a:solidFill>
                  <a:srgbClr val="FF0000"/>
                </a:solidFill>
              </a:rPr>
              <a:t>Wonderful!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Da!                                 </a:t>
            </a:r>
            <a:r>
              <a:rPr lang="en-US" sz="2000" i="1" dirty="0">
                <a:solidFill>
                  <a:srgbClr val="FF0000"/>
                </a:solidFill>
              </a:rPr>
              <a:t>Good!</a:t>
            </a:r>
            <a:endParaRPr lang="en-US" sz="2800" b="1" dirty="0">
              <a:solidFill>
                <a:srgbClr val="002060"/>
              </a:solidFill>
            </a:endParaRP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Da </a:t>
            </a:r>
            <a:r>
              <a:rPr lang="en-US" sz="2800" b="1" dirty="0" err="1">
                <a:solidFill>
                  <a:srgbClr val="002060"/>
                </a:solidFill>
              </a:rPr>
              <a:t>iawn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r>
              <a:rPr lang="en-US" sz="2800" b="1" i="1" dirty="0">
                <a:solidFill>
                  <a:srgbClr val="FF0000"/>
                </a:solidFill>
              </a:rPr>
              <a:t>                       </a:t>
            </a:r>
            <a:r>
              <a:rPr lang="en-US" sz="2000" i="1" dirty="0">
                <a:solidFill>
                  <a:srgbClr val="FF0000"/>
                </a:solidFill>
              </a:rPr>
              <a:t>Very good!</a:t>
            </a:r>
          </a:p>
          <a:p>
            <a:endParaRPr lang="en-US" dirty="0"/>
          </a:p>
          <a:p>
            <a:r>
              <a:rPr lang="en-US" sz="2800" b="1" dirty="0">
                <a:solidFill>
                  <a:srgbClr val="002060"/>
                </a:solidFill>
              </a:rPr>
              <a:t>Gwaith </a:t>
            </a:r>
            <a:r>
              <a:rPr lang="en-US" sz="2800" b="1" dirty="0" err="1">
                <a:solidFill>
                  <a:srgbClr val="002060"/>
                </a:solidFill>
              </a:rPr>
              <a:t>gwych</a:t>
            </a:r>
            <a:r>
              <a:rPr lang="en-US" sz="2800" b="1" dirty="0">
                <a:solidFill>
                  <a:srgbClr val="002060"/>
                </a:solidFill>
              </a:rPr>
              <a:t>!            </a:t>
            </a:r>
            <a:r>
              <a:rPr lang="en-US" sz="2000" i="1" dirty="0">
                <a:solidFill>
                  <a:srgbClr val="FF0000"/>
                </a:solidFill>
              </a:rPr>
              <a:t>Great work!</a:t>
            </a:r>
          </a:p>
          <a:p>
            <a:endParaRPr lang="en-US" dirty="0"/>
          </a:p>
          <a:p>
            <a:r>
              <a:rPr lang="en-US" sz="2800" b="1" dirty="0">
                <a:solidFill>
                  <a:srgbClr val="002060"/>
                </a:solidFill>
              </a:rPr>
              <a:t>Dal </a:t>
            </a:r>
            <a:r>
              <a:rPr lang="en-US" sz="2800" b="1" dirty="0" err="1">
                <a:solidFill>
                  <a:srgbClr val="002060"/>
                </a:solidFill>
              </a:rPr>
              <a:t>ati</a:t>
            </a:r>
            <a:r>
              <a:rPr lang="en-US" sz="2800" b="1" dirty="0">
                <a:solidFill>
                  <a:srgbClr val="002060"/>
                </a:solidFill>
              </a:rPr>
              <a:t>!                          </a:t>
            </a:r>
            <a:r>
              <a:rPr lang="en-US" sz="2000" i="1" dirty="0">
                <a:solidFill>
                  <a:srgbClr val="FF0000"/>
                </a:solidFill>
              </a:rPr>
              <a:t>Keep at it!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71E324-4339-6843-90EB-73CB13FE60FA}"/>
              </a:ext>
            </a:extLst>
          </p:cNvPr>
          <p:cNvSpPr txBox="1"/>
          <p:nvPr/>
        </p:nvSpPr>
        <p:spPr>
          <a:xfrm>
            <a:off x="531420" y="257047"/>
            <a:ext cx="3221183" cy="95410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Geiriau Canmol  </a:t>
            </a:r>
          </a:p>
          <a:p>
            <a:r>
              <a:rPr lang="cy-GB" sz="2000" i="1" dirty="0">
                <a:solidFill>
                  <a:srgbClr val="002060"/>
                </a:solidFill>
              </a:rPr>
              <a:t>Praising Vocabulary</a:t>
            </a:r>
            <a:endParaRPr lang="en-US" sz="2000" i="1" dirty="0">
              <a:solidFill>
                <a:srgbClr val="002060"/>
              </a:solidFill>
            </a:endParaRPr>
          </a:p>
        </p:txBody>
      </p:sp>
      <p:pic>
        <p:nvPicPr>
          <p:cNvPr id="11" name="Picture 10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51FA817B-C583-5642-9396-C8FC02D87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664" y="1567541"/>
            <a:ext cx="4335419" cy="4706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30130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4862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13842" y="5257659"/>
            <a:ext cx="45643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ddechrau’r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At the beginning of the lesson…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18601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4706086"/>
              </p:ext>
            </p:extLst>
          </p:nvPr>
        </p:nvGraphicFramePr>
        <p:xfrm>
          <a:off x="403547" y="1785712"/>
          <a:ext cx="11468100" cy="4475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90933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……</a:t>
                      </a:r>
                    </a:p>
                    <a:p>
                      <a:r>
                        <a:rPr lang="en-US" sz="2000" b="1" i="0" dirty="0">
                          <a:solidFill>
                            <a:srgbClr val="002060"/>
                          </a:solidFill>
                          <a:latin typeface="+mn-lt"/>
                        </a:rPr>
                        <a:t>(</a:t>
                      </a:r>
                      <a:r>
                        <a:rPr lang="en-US" sz="20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Gymraeg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0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Fathemateg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0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Saesneg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latin typeface="+mn-lt"/>
                        </a:rPr>
                        <a:t>)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Welcome to the ….. lesson.</a:t>
                      </a:r>
                    </a:p>
                    <a:p>
                      <a:r>
                        <a:rPr lang="en-US" sz="2000" b="0" i="1" dirty="0">
                          <a:solidFill>
                            <a:srgbClr val="002060"/>
                          </a:solidFill>
                          <a:latin typeface="+mn-lt"/>
                        </a:rPr>
                        <a:t>(Welsh / Mathematics / English)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Look at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Listen to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ar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Look at the whiteboard.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Open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Write the date.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dudalen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…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Go to page …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256D23B-5D76-1B4A-9258-B31554ECCDB8}"/>
              </a:ext>
            </a:extLst>
          </p:cNvPr>
          <p:cNvSpPr txBox="1"/>
          <p:nvPr/>
        </p:nvSpPr>
        <p:spPr>
          <a:xfrm>
            <a:off x="403547" y="258901"/>
            <a:ext cx="2489965" cy="95410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Agor y wers  </a:t>
            </a:r>
          </a:p>
          <a:p>
            <a:r>
              <a:rPr lang="cy-GB" sz="2000" i="1" dirty="0">
                <a:solidFill>
                  <a:srgbClr val="002060"/>
                </a:solidFill>
              </a:rPr>
              <a:t>Lesson openers</a:t>
            </a:r>
            <a:endParaRPr lang="en-US" sz="20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24900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650056"/>
              </p:ext>
            </p:extLst>
          </p:nvPr>
        </p:nvGraphicFramePr>
        <p:xfrm>
          <a:off x="641626" y="1755198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how to to count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The aim of the lesson is to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about the Celts.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revise numbers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0" i="1" dirty="0">
                          <a:solidFill>
                            <a:srgbClr val="002060"/>
                          </a:solidFill>
                        </a:rPr>
                        <a:t>learn about the weather.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The aim of today’s lesson is …</a:t>
                      </a:r>
                    </a:p>
                    <a:p>
                      <a:endParaRPr lang="en-US" sz="28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write a personal letter.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the Welsh Alphabet.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F6F279-7E14-5D48-960D-561B590BB8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91736" y="496461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78AECA-5E7D-B645-9FF0-9B9EE226EAA8}"/>
              </a:ext>
            </a:extLst>
          </p:cNvPr>
          <p:cNvSpPr txBox="1"/>
          <p:nvPr/>
        </p:nvSpPr>
        <p:spPr>
          <a:xfrm>
            <a:off x="3436620" y="103574"/>
            <a:ext cx="531876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Beth </a:t>
            </a:r>
            <a:r>
              <a:rPr lang="en-US" sz="4000" b="1" dirty="0" err="1">
                <a:solidFill>
                  <a:srgbClr val="00206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nod y </a:t>
            </a:r>
            <a:r>
              <a:rPr lang="en-US" sz="4000" b="1" dirty="0" err="1">
                <a:solidFill>
                  <a:srgbClr val="002060"/>
                </a:solidFill>
              </a:rPr>
              <a:t>wers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What is the aim of the lesson?</a:t>
            </a:r>
            <a:r>
              <a:rPr lang="en-US" sz="4000" b="1" dirty="0">
                <a:solidFill>
                  <a:srgbClr val="002060"/>
                </a:solidFill>
              </a:rPr>
              <a:t>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6293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4092931"/>
              </p:ext>
            </p:extLst>
          </p:nvPr>
        </p:nvGraphicFramePr>
        <p:xfrm>
          <a:off x="641626" y="1483262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,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rydych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mynd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edeg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0" i="1" dirty="0">
                          <a:solidFill>
                            <a:srgbClr val="002060"/>
                          </a:solidFill>
                        </a:rPr>
                        <a:t>run.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Today, </a:t>
                      </a:r>
                      <a:r>
                        <a:rPr lang="en-US" sz="1800" b="0" i="1" dirty="0">
                          <a:solidFill>
                            <a:srgbClr val="FF0000"/>
                          </a:solidFill>
                        </a:rPr>
                        <a:t>you are </a:t>
                      </a: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going to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eintio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paint.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anu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sing.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w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ylio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rhaglen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deledu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watch a tv </a:t>
                      </a:r>
                      <a:r>
                        <a:rPr lang="en-US" sz="1800" b="0" i="1" dirty="0" err="1">
                          <a:solidFill>
                            <a:srgbClr val="002060"/>
                          </a:solidFill>
                        </a:rPr>
                        <a:t>programme</a:t>
                      </a: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oginio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bisgedi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cook biscuits.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am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</a:rPr>
                        <a:t>Kyffin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</a:rPr>
                        <a:t> Williams.</a:t>
                      </a:r>
                    </a:p>
                    <a:p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learn about </a:t>
                      </a:r>
                      <a:r>
                        <a:rPr lang="en-US" sz="1800" b="0" i="1" dirty="0" err="1">
                          <a:solidFill>
                            <a:srgbClr val="002060"/>
                          </a:solidFill>
                        </a:rPr>
                        <a:t>Kyffin</a:t>
                      </a: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rgbClr val="002060"/>
                          </a:solidFill>
                        </a:rPr>
                        <a:t>Wiliams</a:t>
                      </a:r>
                      <a:r>
                        <a:rPr lang="en-US" sz="1800" b="0" i="1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4CBC4B8-75EB-3F45-A4E7-37B83793405D}"/>
              </a:ext>
            </a:extLst>
          </p:cNvPr>
          <p:cNvCxnSpPr>
            <a:cxnSpLocks/>
          </p:cNvCxnSpPr>
          <p:nvPr/>
        </p:nvCxnSpPr>
        <p:spPr>
          <a:xfrm flipH="1">
            <a:off x="4521896" y="1741663"/>
            <a:ext cx="1574104" cy="1687337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10-Point Star 8">
            <a:extLst>
              <a:ext uri="{FF2B5EF4-FFF2-40B4-BE49-F238E27FC236}">
                <a16:creationId xmlns:a16="http://schemas.microsoft.com/office/drawing/2014/main" id="{9672F234-D63D-8E45-B9BC-BCF3FC66D55B}"/>
              </a:ext>
            </a:extLst>
          </p:cNvPr>
          <p:cNvSpPr/>
          <p:nvPr/>
        </p:nvSpPr>
        <p:spPr>
          <a:xfrm>
            <a:off x="1550944" y="3101009"/>
            <a:ext cx="3200400" cy="1709531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Mae </a:t>
            </a:r>
            <a:r>
              <a:rPr lang="en-US" sz="2400" dirty="0" err="1">
                <a:solidFill>
                  <a:schemeClr val="bg1"/>
                </a:solidFill>
              </a:rPr>
              <a:t>treiglad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meddal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ar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ôl</a:t>
            </a:r>
            <a:r>
              <a:rPr lang="en-US" sz="2400" dirty="0">
                <a:solidFill>
                  <a:schemeClr val="bg1"/>
                </a:solidFill>
              </a:rPr>
              <a:t> ‘</a:t>
            </a:r>
            <a:r>
              <a:rPr lang="en-US" sz="2400" b="1" dirty="0" err="1">
                <a:solidFill>
                  <a:schemeClr val="bg1"/>
                </a:solidFill>
              </a:rPr>
              <a:t>i</a:t>
            </a:r>
            <a:r>
              <a:rPr lang="en-US" sz="2400" dirty="0">
                <a:solidFill>
                  <a:schemeClr val="bg1"/>
                </a:solidFill>
              </a:rPr>
              <a:t>’…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8100CC-8F20-A842-BD7B-6E5E399C7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64599" y="158258"/>
            <a:ext cx="812800" cy="812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64E3E68-2F7F-AB46-8D4C-505FB1C64955}"/>
              </a:ext>
            </a:extLst>
          </p:cNvPr>
          <p:cNvSpPr txBox="1"/>
          <p:nvPr/>
        </p:nvSpPr>
        <p:spPr>
          <a:xfrm>
            <a:off x="3033522" y="203694"/>
            <a:ext cx="531876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Beth </a:t>
            </a:r>
            <a:r>
              <a:rPr lang="en-US" sz="4000" b="1" dirty="0" err="1">
                <a:solidFill>
                  <a:srgbClr val="002060"/>
                </a:solidFill>
              </a:rPr>
              <a:t>ydy</a:t>
            </a:r>
            <a:r>
              <a:rPr lang="en-US" sz="4000" b="1" dirty="0">
                <a:solidFill>
                  <a:srgbClr val="002060"/>
                </a:solidFill>
              </a:rPr>
              <a:t> nod y </a:t>
            </a:r>
            <a:r>
              <a:rPr lang="en-US" sz="4000" b="1" dirty="0" err="1">
                <a:solidFill>
                  <a:srgbClr val="002060"/>
                </a:solidFill>
              </a:rPr>
              <a:t>wers</a:t>
            </a:r>
            <a:r>
              <a:rPr lang="en-US" sz="4000" b="1" dirty="0">
                <a:solidFill>
                  <a:srgbClr val="002060"/>
                </a:solidFill>
              </a:rPr>
              <a:t>?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67290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4862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14050" y="5270186"/>
            <a:ext cx="45643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ystod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During the lesson…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58226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8696425"/>
              </p:ext>
            </p:extLst>
          </p:nvPr>
        </p:nvGraphicFramePr>
        <p:xfrm>
          <a:off x="1238250" y="1936025"/>
          <a:ext cx="97155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Everyone ready?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Are you ready?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Everyone happy?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Are you happy?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problem?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Is there a problem?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Is there a question?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031849-8A39-8747-AACF-AAB094948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90200" y="360844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E01F12-1DCF-4543-A1F1-D9974B24DCDB}"/>
              </a:ext>
            </a:extLst>
          </p:cNvPr>
          <p:cNvSpPr txBox="1"/>
          <p:nvPr/>
        </p:nvSpPr>
        <p:spPr>
          <a:xfrm>
            <a:off x="403547" y="258901"/>
            <a:ext cx="3266579" cy="95410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sz="3600" b="1" dirty="0">
                <a:solidFill>
                  <a:srgbClr val="002060"/>
                </a:solidFill>
              </a:rPr>
              <a:t>Yn ystod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y wers  </a:t>
            </a:r>
          </a:p>
          <a:p>
            <a:r>
              <a:rPr lang="cy-GB" sz="2000" i="1" dirty="0">
                <a:solidFill>
                  <a:srgbClr val="002060"/>
                </a:solidFill>
              </a:rPr>
              <a:t>During the lesson</a:t>
            </a:r>
            <a:endParaRPr lang="en-US" sz="20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06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2108555"/>
              </p:ext>
            </p:extLst>
          </p:nvPr>
        </p:nvGraphicFramePr>
        <p:xfrm>
          <a:off x="1238250" y="1627504"/>
          <a:ext cx="971550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Gwaith da.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Good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Ymdrech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dda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Good effort.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Da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iawn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Very good.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Gwaith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ardderchog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Excellent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Syniad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Good idea.</a:t>
                      </a:r>
                    </a:p>
                    <a:p>
                      <a:endParaRPr lang="en-US" sz="1000" b="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  <a:p>
                      <a:endParaRPr lang="en-US" sz="10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Good question.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rgbClr val="002060"/>
                          </a:solidFill>
                        </a:rPr>
                        <a:t>Ateb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 dirty="0">
                          <a:solidFill>
                            <a:srgbClr val="002060"/>
                          </a:solidFill>
                        </a:rPr>
                        <a:t>Good answer.</a:t>
                      </a:r>
                    </a:p>
                    <a:p>
                      <a:endParaRPr lang="en-US" sz="1000" b="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C39980-C19C-684E-9DE1-3E7EBD489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03837" y="287825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631A2B-BEFD-9A43-8CFA-5CC2E758E631}"/>
              </a:ext>
            </a:extLst>
          </p:cNvPr>
          <p:cNvSpPr txBox="1"/>
          <p:nvPr/>
        </p:nvSpPr>
        <p:spPr>
          <a:xfrm>
            <a:off x="403547" y="258901"/>
            <a:ext cx="3266579" cy="95410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sz="3600" b="1" dirty="0">
                <a:solidFill>
                  <a:srgbClr val="002060"/>
                </a:solidFill>
              </a:rPr>
              <a:t>Yn ystod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y wers  </a:t>
            </a:r>
          </a:p>
          <a:p>
            <a:r>
              <a:rPr lang="cy-GB" sz="2000" i="1" dirty="0">
                <a:solidFill>
                  <a:srgbClr val="002060"/>
                </a:solidFill>
              </a:rPr>
              <a:t>During the lesson</a:t>
            </a:r>
            <a:endParaRPr lang="en-US" sz="20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05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4862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14050" y="5270186"/>
            <a:ext cx="45643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ddiwedd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At the end of the lesson…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32430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2632604"/>
              </p:ext>
            </p:extLst>
          </p:nvPr>
        </p:nvGraphicFramePr>
        <p:xfrm>
          <a:off x="764370" y="1968412"/>
          <a:ext cx="10734675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00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3246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Gorffennwch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Finish your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cartref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Write the homework.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Caewch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Close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Tacluswch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gyflym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Tidy up quickly!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Sefwch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Stand.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Diolch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Thank you.</a:t>
                      </a:r>
                    </a:p>
                    <a:p>
                      <a:endParaRPr lang="en-US" sz="900" b="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Hwyl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fawr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Goodbye!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300D5-6A60-4A48-90CA-74A6EF4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86245" y="232672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409A94-96D4-BE44-9B5D-9C6107BC1B3F}"/>
              </a:ext>
            </a:extLst>
          </p:cNvPr>
          <p:cNvSpPr txBox="1"/>
          <p:nvPr/>
        </p:nvSpPr>
        <p:spPr>
          <a:xfrm>
            <a:off x="403547" y="258901"/>
            <a:ext cx="3817724" cy="95410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Ar dd</a:t>
            </a:r>
            <a:r>
              <a:rPr lang="cy-GB" sz="3600" b="1" dirty="0">
                <a:solidFill>
                  <a:srgbClr val="002060"/>
                </a:solidFill>
              </a:rPr>
              <a:t>iwedd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y wers  </a:t>
            </a:r>
          </a:p>
          <a:p>
            <a:r>
              <a:rPr lang="cy-GB" sz="2000" i="1" dirty="0">
                <a:solidFill>
                  <a:srgbClr val="002060"/>
                </a:solidFill>
              </a:rPr>
              <a:t>At the end of the lesson</a:t>
            </a:r>
            <a:endParaRPr lang="en-US" sz="20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65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518033" y="674400"/>
            <a:ext cx="5310746" cy="5509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 err="1">
                <a:solidFill>
                  <a:srgbClr val="002060"/>
                </a:solidFill>
              </a:rPr>
              <a:t>Meddyliwch</a:t>
            </a:r>
            <a:r>
              <a:rPr lang="en-US" sz="2200" b="1" dirty="0">
                <a:solidFill>
                  <a:srgbClr val="002060"/>
                </a:solidFill>
              </a:rPr>
              <a:t> am </a:t>
            </a:r>
            <a:r>
              <a:rPr lang="en-US" sz="2200" b="1" dirty="0" err="1">
                <a:solidFill>
                  <a:srgbClr val="002060"/>
                </a:solidFill>
              </a:rPr>
              <a:t>wers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rydych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chi’n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mynd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i’w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dysgu</a:t>
            </a:r>
            <a:r>
              <a:rPr lang="en-US" sz="2200" b="1" dirty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 err="1">
                <a:solidFill>
                  <a:srgbClr val="002060"/>
                </a:solidFill>
              </a:rPr>
              <a:t>Sut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fyddech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chi’n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agor</a:t>
            </a:r>
            <a:r>
              <a:rPr lang="en-US" sz="2200" b="1" dirty="0">
                <a:solidFill>
                  <a:srgbClr val="002060"/>
                </a:solidFill>
              </a:rPr>
              <a:t> y </a:t>
            </a:r>
            <a:r>
              <a:rPr lang="en-US" sz="2200" b="1" dirty="0" err="1">
                <a:solidFill>
                  <a:srgbClr val="002060"/>
                </a:solidFill>
              </a:rPr>
              <a:t>wers</a:t>
            </a:r>
            <a:r>
              <a:rPr lang="en-US" sz="2200" b="1" dirty="0">
                <a:solidFill>
                  <a:srgbClr val="002060"/>
                </a:solidFill>
              </a:rPr>
              <a:t>? </a:t>
            </a:r>
            <a:r>
              <a:rPr lang="en-US" sz="2200" b="1" dirty="0" err="1">
                <a:solidFill>
                  <a:srgbClr val="002060"/>
                </a:solidFill>
              </a:rPr>
              <a:t>Meddyliwch</a:t>
            </a:r>
            <a:r>
              <a:rPr lang="en-US" sz="2200" b="1" dirty="0">
                <a:solidFill>
                  <a:srgbClr val="002060"/>
                </a:solidFill>
              </a:rPr>
              <a:t> am 3 </a:t>
            </a:r>
            <a:r>
              <a:rPr lang="en-US" sz="2200" b="1" dirty="0" err="1">
                <a:solidFill>
                  <a:srgbClr val="002060"/>
                </a:solidFill>
              </a:rPr>
              <a:t>ymadrodd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defnyddiol</a:t>
            </a:r>
            <a:r>
              <a:rPr lang="en-US" sz="2200" b="1" dirty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002060"/>
                </a:solidFill>
              </a:rPr>
              <a:t>Pa </a:t>
            </a:r>
            <a:r>
              <a:rPr lang="en-US" sz="2200" b="1" dirty="0" err="1">
                <a:solidFill>
                  <a:srgbClr val="002060"/>
                </a:solidFill>
              </a:rPr>
              <a:t>ymadroddion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fyddech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chi’n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eu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defnyddio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yn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ystod</a:t>
            </a:r>
            <a:r>
              <a:rPr lang="en-US" sz="2200" b="1" dirty="0">
                <a:solidFill>
                  <a:srgbClr val="002060"/>
                </a:solidFill>
              </a:rPr>
              <a:t> y </a:t>
            </a:r>
            <a:r>
              <a:rPr lang="en-US" sz="2200" b="1" dirty="0" err="1">
                <a:solidFill>
                  <a:srgbClr val="002060"/>
                </a:solidFill>
              </a:rPr>
              <a:t>wers</a:t>
            </a:r>
            <a:r>
              <a:rPr lang="en-US" sz="2200" b="1" dirty="0">
                <a:solidFill>
                  <a:srgbClr val="002060"/>
                </a:solidFill>
              </a:rPr>
              <a:t>? </a:t>
            </a:r>
            <a:r>
              <a:rPr lang="en-US" sz="2200" b="1" dirty="0" err="1">
                <a:solidFill>
                  <a:srgbClr val="002060"/>
                </a:solidFill>
              </a:rPr>
              <a:t>Meddylwich</a:t>
            </a:r>
            <a:r>
              <a:rPr lang="en-US" sz="2200" b="1" dirty="0">
                <a:solidFill>
                  <a:srgbClr val="002060"/>
                </a:solidFill>
              </a:rPr>
              <a:t> am 3 </a:t>
            </a:r>
            <a:r>
              <a:rPr lang="en-US" sz="2200" b="1" dirty="0" err="1">
                <a:solidFill>
                  <a:srgbClr val="002060"/>
                </a:solidFill>
              </a:rPr>
              <a:t>ymadrodd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defnyddiol</a:t>
            </a:r>
            <a:r>
              <a:rPr lang="en-US" sz="2200" b="1" dirty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 err="1">
                <a:solidFill>
                  <a:srgbClr val="002060"/>
                </a:solidFill>
              </a:rPr>
              <a:t>Sut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fyddech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chi’n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cloi’r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wers</a:t>
            </a:r>
            <a:r>
              <a:rPr lang="en-US" sz="2200" b="1" dirty="0">
                <a:solidFill>
                  <a:srgbClr val="002060"/>
                </a:solidFill>
              </a:rPr>
              <a:t>?  </a:t>
            </a:r>
            <a:r>
              <a:rPr lang="en-US" sz="2200" b="1" dirty="0" err="1">
                <a:solidFill>
                  <a:srgbClr val="002060"/>
                </a:solidFill>
              </a:rPr>
              <a:t>Meddyliwch</a:t>
            </a:r>
            <a:r>
              <a:rPr lang="en-US" sz="2200" b="1" dirty="0">
                <a:solidFill>
                  <a:srgbClr val="002060"/>
                </a:solidFill>
              </a:rPr>
              <a:t> am 3 </a:t>
            </a:r>
            <a:r>
              <a:rPr lang="en-US" sz="2200" b="1" dirty="0" err="1">
                <a:solidFill>
                  <a:srgbClr val="002060"/>
                </a:solidFill>
              </a:rPr>
              <a:t>ymadrodd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defnyddiol</a:t>
            </a:r>
            <a:r>
              <a:rPr lang="en-US" sz="2200" b="1" dirty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 err="1">
                <a:solidFill>
                  <a:srgbClr val="002060"/>
                </a:solidFill>
              </a:rPr>
              <a:t>Dysgwch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nhw</a:t>
            </a:r>
            <a:r>
              <a:rPr lang="en-US" sz="2200" b="1" dirty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 err="1">
                <a:solidFill>
                  <a:srgbClr val="002060"/>
                </a:solidFill>
              </a:rPr>
              <a:t>Rydych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chi’n</a:t>
            </a:r>
            <a:r>
              <a:rPr lang="en-US" sz="2200" b="1" dirty="0">
                <a:solidFill>
                  <a:srgbClr val="002060"/>
                </a:solidFill>
              </a:rPr>
              <a:t> </a:t>
            </a:r>
            <a:r>
              <a:rPr lang="en-US" sz="2200" b="1" dirty="0" err="1">
                <a:solidFill>
                  <a:srgbClr val="002060"/>
                </a:solidFill>
              </a:rPr>
              <a:t>barod</a:t>
            </a:r>
            <a:r>
              <a:rPr lang="en-US" sz="2200" b="1" dirty="0">
                <a:solidFill>
                  <a:srgbClr val="002060"/>
                </a:solidFill>
              </a:rPr>
              <a:t> i </a:t>
            </a:r>
            <a:r>
              <a:rPr lang="en-US" sz="2200" b="1" dirty="0" err="1">
                <a:solidFill>
                  <a:srgbClr val="002060"/>
                </a:solidFill>
              </a:rPr>
              <a:t>addysgu</a:t>
            </a:r>
            <a:r>
              <a:rPr lang="en-US" sz="22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6363221" y="674400"/>
            <a:ext cx="5310746" cy="5509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srgbClr val="002060"/>
                </a:solidFill>
              </a:rPr>
              <a:t>Think of a lesson you are about to teach (any subject).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srgbClr val="002060"/>
                </a:solidFill>
              </a:rPr>
              <a:t>How would you open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srgbClr val="002060"/>
                </a:solidFill>
              </a:rPr>
              <a:t>What Welsh phrases could you use during the lesson? Think of 3 useful phrases you would be happy to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srgbClr val="002060"/>
                </a:solidFill>
              </a:rPr>
              <a:t>How would you close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srgbClr val="002060"/>
                </a:solidFill>
              </a:rPr>
              <a:t>Learn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srgbClr val="002060"/>
                </a:solidFill>
              </a:rPr>
              <a:t>You are ready to teach!</a:t>
            </a:r>
          </a:p>
        </p:txBody>
      </p:sp>
    </p:spTree>
    <p:extLst>
      <p:ext uri="{BB962C8B-B14F-4D97-AF65-F5344CB8AC3E}">
        <p14:creationId xmlns:p14="http://schemas.microsoft.com/office/powerpoint/2010/main" val="355669701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4996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14050" y="5270186"/>
            <a:ext cx="45643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Methodoleg</a:t>
            </a:r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Methodology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81658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4354E80-E79A-3A4A-805A-49B36B76EFC1}"/>
              </a:ext>
            </a:extLst>
          </p:cNvPr>
          <p:cNvSpPr txBox="1">
            <a:spLocks/>
          </p:cNvSpPr>
          <p:nvPr/>
        </p:nvSpPr>
        <p:spPr>
          <a:xfrm>
            <a:off x="2111302" y="0"/>
            <a:ext cx="781507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600" b="1" dirty="0" err="1">
                <a:solidFill>
                  <a:srgbClr val="002060"/>
                </a:solidFill>
                <a:latin typeface="+mn-lt"/>
              </a:rPr>
              <a:t>Syniadau</a:t>
            </a:r>
            <a:r>
              <a:rPr lang="en-US" sz="36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+mn-lt"/>
              </a:rPr>
              <a:t>Methodoleg</a:t>
            </a:r>
            <a:r>
              <a:rPr lang="en-US" sz="36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latin typeface="+mn-lt"/>
              </a:rPr>
              <a:t> Iaith  </a:t>
            </a:r>
          </a:p>
          <a:p>
            <a:pPr algn="ctr">
              <a:spcAft>
                <a:spcPts val="600"/>
              </a:spcAft>
            </a:pPr>
            <a:r>
              <a:rPr lang="en-US" sz="2400" i="1" dirty="0">
                <a:solidFill>
                  <a:srgbClr val="002060"/>
                </a:solidFill>
                <a:latin typeface="+mn-lt"/>
              </a:rPr>
              <a:t>Language Teaching Methodology Ideas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26A8336-99C3-A443-8C86-3033255BC02E}"/>
              </a:ext>
            </a:extLst>
          </p:cNvPr>
          <p:cNvSpPr txBox="1">
            <a:spLocks/>
          </p:cNvSpPr>
          <p:nvPr/>
        </p:nvSpPr>
        <p:spPr>
          <a:xfrm>
            <a:off x="-579433" y="1094878"/>
            <a:ext cx="4517076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400" b="1" u="sng" dirty="0">
                <a:solidFill>
                  <a:srgbClr val="002060"/>
                </a:solidFill>
                <a:latin typeface="+mn-lt"/>
              </a:rPr>
              <a:t>Foundation Phase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2BD434-A922-B44C-86E6-524FA9DB04CB}"/>
              </a:ext>
            </a:extLst>
          </p:cNvPr>
          <p:cNvSpPr txBox="1"/>
          <p:nvPr/>
        </p:nvSpPr>
        <p:spPr>
          <a:xfrm>
            <a:off x="942569" y="2481701"/>
            <a:ext cx="1030686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‘Hearing and understanding are the first important building blocks towards acquisition of any language. </a:t>
            </a:r>
          </a:p>
          <a:p>
            <a:r>
              <a:rPr lang="en-US" b="1" dirty="0">
                <a:solidFill>
                  <a:srgbClr val="002060"/>
                </a:solidFill>
              </a:rPr>
              <a:t>As a first step, children should hear Welsh through incidental Welsh and Welsh rhymes, songs, commands,</a:t>
            </a:r>
          </a:p>
          <a:p>
            <a:r>
              <a:rPr lang="en-US" b="1" dirty="0">
                <a:solidFill>
                  <a:srgbClr val="002060"/>
                </a:solidFill>
              </a:rPr>
              <a:t>greetings, and simple stories in informal play situations.’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pPr algn="r"/>
            <a:r>
              <a:rPr lang="en-US" i="1" dirty="0">
                <a:solidFill>
                  <a:srgbClr val="002060"/>
                </a:solidFill>
              </a:rPr>
              <a:t>(Welsh Language Development within the Foundation Phase p.6)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F27E18-B82B-9949-8F5D-8DE9ABE75DB1}"/>
              </a:ext>
            </a:extLst>
          </p:cNvPr>
          <p:cNvSpPr txBox="1"/>
          <p:nvPr/>
        </p:nvSpPr>
        <p:spPr>
          <a:xfrm>
            <a:off x="2600874" y="4408271"/>
            <a:ext cx="6835927" cy="203132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When planning a unit of work the following need consideration: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the vocabulary and the patterns to be introduced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the strategies for drilling them and </a:t>
            </a:r>
            <a:r>
              <a:rPr lang="en-US" dirty="0" err="1">
                <a:solidFill>
                  <a:srgbClr val="002060"/>
                </a:solidFill>
              </a:rPr>
              <a:t>practising</a:t>
            </a:r>
            <a:r>
              <a:rPr lang="en-US" dirty="0">
                <a:solidFill>
                  <a:srgbClr val="002060"/>
                </a:solidFill>
              </a:rPr>
              <a:t> them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language modelling by adults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the opportunities and the activities to practice and consolidate vocabulary and patterns across the learning areas</a:t>
            </a:r>
          </a:p>
        </p:txBody>
      </p:sp>
      <p:pic>
        <p:nvPicPr>
          <p:cNvPr id="13" name="Picture 12" descr="Shape&#10;&#10;Description automatically generated">
            <a:extLst>
              <a:ext uri="{FF2B5EF4-FFF2-40B4-BE49-F238E27FC236}">
                <a16:creationId xmlns:a16="http://schemas.microsoft.com/office/drawing/2014/main" id="{585B86EC-FC7F-6C41-8C9E-B7C43E4C6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6374" y="235280"/>
            <a:ext cx="1943046" cy="1954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66441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DB6749E-674B-9448-B1F1-CF0C7F431873}"/>
              </a:ext>
            </a:extLst>
          </p:cNvPr>
          <p:cNvSpPr txBox="1">
            <a:spLocks/>
          </p:cNvSpPr>
          <p:nvPr/>
        </p:nvSpPr>
        <p:spPr>
          <a:xfrm>
            <a:off x="-445321" y="-186359"/>
            <a:ext cx="4517076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400" b="1" u="sng" dirty="0">
                <a:solidFill>
                  <a:srgbClr val="002060"/>
                </a:solidFill>
                <a:latin typeface="+mn-lt"/>
              </a:rPr>
              <a:t>Foundation Phase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DF379C-9940-3449-AAE3-4550D9661752}"/>
              </a:ext>
            </a:extLst>
          </p:cNvPr>
          <p:cNvSpPr txBox="1"/>
          <p:nvPr/>
        </p:nvSpPr>
        <p:spPr>
          <a:xfrm>
            <a:off x="489262" y="1187018"/>
            <a:ext cx="10654226" cy="58939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Recall of previous learning at the start of the lesson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Variety in the methods of revising vocabulary and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Use of familiar vocabulary to introduce and practice a pattern / use of familiar patterns to practice new vocabulary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Clearly stating the lesson’s aim / objectives and sharing success criteria when introducing a 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Articulating the vocabulary and the patterns clearly and modelling the use of the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Preparation and </a:t>
            </a:r>
            <a:r>
              <a:rPr lang="en-US" sz="1500" dirty="0" err="1">
                <a:solidFill>
                  <a:srgbClr val="002060"/>
                </a:solidFill>
              </a:rPr>
              <a:t>organisation</a:t>
            </a:r>
            <a:r>
              <a:rPr lang="en-US" sz="1500" dirty="0">
                <a:solidFill>
                  <a:srgbClr val="002060"/>
                </a:solidFill>
              </a:rPr>
              <a:t> of </a:t>
            </a:r>
            <a:r>
              <a:rPr lang="en-US" sz="1500" dirty="0" err="1">
                <a:solidFill>
                  <a:srgbClr val="002060"/>
                </a:solidFill>
              </a:rPr>
              <a:t>colourful</a:t>
            </a:r>
            <a:r>
              <a:rPr lang="en-US" sz="1500" dirty="0">
                <a:solidFill>
                  <a:srgbClr val="002060"/>
                </a:solidFill>
              </a:rPr>
              <a:t> and attractive resources to introduce language such as: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flash cards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pictures</a:t>
            </a:r>
          </a:p>
          <a:p>
            <a:pPr marL="742950" lvl="1" indent="-285750">
              <a:buFontTx/>
              <a:buChar char="-"/>
            </a:pPr>
            <a:r>
              <a:rPr lang="en-US" sz="1500" dirty="0" err="1">
                <a:solidFill>
                  <a:srgbClr val="002060"/>
                </a:solidFill>
              </a:rPr>
              <a:t>Powerpoint</a:t>
            </a:r>
            <a:endParaRPr lang="en-US" sz="1500" dirty="0">
              <a:solidFill>
                <a:srgbClr val="002060"/>
              </a:solidFill>
            </a:endParaRP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Interactive Whiteboard activities – e.g. resources on the </a:t>
            </a:r>
            <a:r>
              <a:rPr lang="en-US" sz="1500" dirty="0" err="1">
                <a:solidFill>
                  <a:srgbClr val="002060"/>
                </a:solidFill>
              </a:rPr>
              <a:t>NGfL</a:t>
            </a:r>
            <a:r>
              <a:rPr lang="en-US" sz="1500" dirty="0">
                <a:solidFill>
                  <a:srgbClr val="002060"/>
                </a:solidFill>
              </a:rPr>
              <a:t> Cymru website (</a:t>
            </a:r>
            <a:r>
              <a:rPr lang="en-US" sz="1500" dirty="0">
                <a:solidFill>
                  <a:srgbClr val="002060"/>
                </a:solidFill>
                <a:hlinkClick r:id="rId2"/>
              </a:rPr>
              <a:t>www.ngfl-cymru.org.uk</a:t>
            </a:r>
            <a:r>
              <a:rPr lang="en-US" sz="1500" dirty="0">
                <a:solidFill>
                  <a:srgbClr val="002060"/>
                </a:solidFill>
              </a:rPr>
              <a:t>)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video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big book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story sack / box of objects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board / card games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puppets / masks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Ensuring that the language is visible on the classroom walls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Encouraging the pupils to use language learned previously in situations with different themes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Ensuring understanding – using English if necessary – but maintaining the </a:t>
            </a:r>
            <a:r>
              <a:rPr lang="en-US" sz="1500" b="1" dirty="0">
                <a:solidFill>
                  <a:srgbClr val="002060"/>
                </a:solidFill>
              </a:rPr>
              <a:t>target language </a:t>
            </a:r>
            <a:r>
              <a:rPr lang="en-US" sz="1500" dirty="0">
                <a:solidFill>
                  <a:srgbClr val="002060"/>
                </a:solidFill>
              </a:rPr>
              <a:t>as much as possible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Ensuring repetition – as a whole class / groups / individuals to consolidate correct pronunciation and appropriate intonation through: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Talking partners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Drilling using songs / a story which repeats a pattern / question and answer, substitution, i.e. changing or adding one element at a time , language games (and doing all this in a lively manner!)</a:t>
            </a:r>
          </a:p>
          <a:p>
            <a:pPr marL="742950" lvl="1" indent="-285750">
              <a:buFontTx/>
              <a:buChar char="-"/>
            </a:pPr>
            <a:endParaRPr lang="en-US" sz="14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8" name="Picture 7" descr="Shape&#10;&#10;Description automatically generated">
            <a:extLst>
              <a:ext uri="{FF2B5EF4-FFF2-40B4-BE49-F238E27FC236}">
                <a16:creationId xmlns:a16="http://schemas.microsoft.com/office/drawing/2014/main" id="{E21A5FC8-281A-724A-97A5-AF78B595E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9071" y="235280"/>
            <a:ext cx="21590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03875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E6BFBE-1602-D849-AD34-C8CEA1F9B88D}"/>
              </a:ext>
            </a:extLst>
          </p:cNvPr>
          <p:cNvSpPr txBox="1">
            <a:spLocks/>
          </p:cNvSpPr>
          <p:nvPr/>
        </p:nvSpPr>
        <p:spPr>
          <a:xfrm>
            <a:off x="-798889" y="-171470"/>
            <a:ext cx="4517076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400" b="1" u="sng" dirty="0">
                <a:solidFill>
                  <a:srgbClr val="002060"/>
                </a:solidFill>
                <a:latin typeface="+mn-lt"/>
              </a:rPr>
              <a:t>Key Stage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2D1141-BDE4-D645-9964-4EA0B3BE57AC}"/>
              </a:ext>
            </a:extLst>
          </p:cNvPr>
          <p:cNvSpPr txBox="1"/>
          <p:nvPr/>
        </p:nvSpPr>
        <p:spPr>
          <a:xfrm>
            <a:off x="623374" y="1036525"/>
            <a:ext cx="947160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Ensuring a safe learning environment to promote pupils’ confidence in contributing by encouraging risk taking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Planning short introductions before moving to pair /group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Developing from using closed questions to open questions which would expand answers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Preparation of guidelines or frameworks for oral and written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Clear direction to ensure that the pupils know exactly what they should 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Creating a meaningful / communicational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Timing a task – use a timer / music / clock on the interactive whiteboard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Rotating around the classroom offering support / suggestions / encouraging expansion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Sharing good examples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Earmarking a focus group to provide additional support or to challenge groups to expand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Providing opportunities to record pair work / group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Ensuring sufficient variety within a lesson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Interweaving the language skills including elements of listening, reading, oral work – including drilling, performance and discussion – and writing in each session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Using ICT e.g. </a:t>
            </a:r>
            <a:r>
              <a:rPr lang="en-US" dirty="0" err="1">
                <a:solidFill>
                  <a:srgbClr val="002060"/>
                </a:solidFill>
              </a:rPr>
              <a:t>Beebot</a:t>
            </a:r>
            <a:r>
              <a:rPr lang="en-US" dirty="0">
                <a:solidFill>
                  <a:srgbClr val="002060"/>
                </a:solidFill>
              </a:rPr>
              <a:t>, Roamer, listening stations, </a:t>
            </a:r>
            <a:r>
              <a:rPr lang="en-US" dirty="0" err="1">
                <a:solidFill>
                  <a:srgbClr val="002060"/>
                </a:solidFill>
              </a:rPr>
              <a:t>digiblue</a:t>
            </a:r>
            <a:r>
              <a:rPr lang="en-US" dirty="0">
                <a:solidFill>
                  <a:srgbClr val="002060"/>
                </a:solidFill>
              </a:rPr>
              <a:t> cameras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Including opportunities for assessment / self assessment / peer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Concluding the lesson by revising / summarizing / consolidating understanding / celebrating the learning and noting any general 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Ensuring much fun and plenty of </a:t>
            </a:r>
            <a:r>
              <a:rPr lang="en-US" dirty="0" err="1">
                <a:solidFill>
                  <a:srgbClr val="002060"/>
                </a:solidFill>
              </a:rPr>
              <a:t>humour</a:t>
            </a:r>
            <a:r>
              <a:rPr lang="en-US" dirty="0">
                <a:solidFill>
                  <a:srgbClr val="002060"/>
                </a:solidFill>
              </a:rPr>
              <a:t>!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stationary&#10;&#10;Description automatically generated">
            <a:extLst>
              <a:ext uri="{FF2B5EF4-FFF2-40B4-BE49-F238E27FC236}">
                <a16:creationId xmlns:a16="http://schemas.microsoft.com/office/drawing/2014/main" id="{7744E221-FCAF-7D4A-A125-80C8317B6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2640" y="262361"/>
            <a:ext cx="2243328" cy="176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23505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E74938-AEE4-F94F-9BC3-5EEA1E300A2E}"/>
              </a:ext>
            </a:extLst>
          </p:cNvPr>
          <p:cNvSpPr txBox="1"/>
          <p:nvPr/>
        </p:nvSpPr>
        <p:spPr>
          <a:xfrm>
            <a:off x="408158" y="225782"/>
            <a:ext cx="475820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mser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Kahoot!</a:t>
            </a:r>
            <a:endParaRPr lang="en-US" sz="3600" b="1" dirty="0">
              <a:solidFill>
                <a:srgbClr val="002060"/>
              </a:solidFill>
              <a:effectLst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It’s Kahoot time!</a:t>
            </a:r>
            <a:endParaRPr lang="en-GB" sz="2400" i="1" dirty="0">
              <a:effectLst/>
            </a:endParaRPr>
          </a:p>
        </p:txBody>
      </p:sp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6EAC21E-F828-FC43-9E9B-4141E052A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72721">
            <a:off x="1076960" y="2205785"/>
            <a:ext cx="6615430" cy="3721179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89D5CB2E-F5C8-074E-B347-732CE8AA05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52745">
            <a:off x="7031373" y="986729"/>
            <a:ext cx="4622118" cy="2599941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6B8A58-4F52-C64D-900C-93FAF04D6DD9}"/>
              </a:ext>
            </a:extLst>
          </p:cNvPr>
          <p:cNvSpPr txBox="1"/>
          <p:nvPr/>
        </p:nvSpPr>
        <p:spPr>
          <a:xfrm>
            <a:off x="6294432" y="5976310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https://create.kahoot.it/details/40614457-c0da-4445-b685-e1d01d228a0a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50449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48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87414" y="1897347"/>
            <a:ext cx="538998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</a:rPr>
              <a:t>Hwyl </a:t>
            </a:r>
            <a:r>
              <a:rPr lang="en-US" sz="8000" dirty="0" err="1">
                <a:solidFill>
                  <a:srgbClr val="002060"/>
                </a:solidFill>
              </a:rPr>
              <a:t>fawr</a:t>
            </a:r>
            <a:r>
              <a:rPr lang="en-US" sz="8000" dirty="0">
                <a:solidFill>
                  <a:srgbClr val="002060"/>
                </a:solidFill>
              </a:rPr>
              <a:t> a </a:t>
            </a:r>
            <a:r>
              <a:rPr lang="en-US" sz="8000" dirty="0" err="1">
                <a:solidFill>
                  <a:srgbClr val="002060"/>
                </a:solidFill>
              </a:rPr>
              <a:t>phob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lwc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214C2D28-9709-A546-A8EB-C01D67F828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52" y="422656"/>
            <a:ext cx="4922012" cy="51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5644</TotalTime>
  <Words>2251</Words>
  <Application>Microsoft Macintosh PowerPoint</Application>
  <PresentationFormat>Widescreen</PresentationFormat>
  <Paragraphs>533</Paragraphs>
  <Slides>83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83</vt:i4>
      </vt:variant>
    </vt:vector>
  </HeadingPairs>
  <TitlesOfParts>
    <vt:vector size="91" baseType="lpstr">
      <vt:lpstr>Apple Color Emoji</vt:lpstr>
      <vt:lpstr>Arial</vt:lpstr>
      <vt:lpstr>Calibri</vt:lpstr>
      <vt:lpstr>Calibri Light</vt:lpstr>
      <vt:lpstr>Courier</vt:lpstr>
      <vt:lpstr>GillSansMT</vt:lpstr>
      <vt:lpstr>SASSOON PRIMARY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6</cp:revision>
  <dcterms:created xsi:type="dcterms:W3CDTF">2022-02-07T17:28:07Z</dcterms:created>
  <dcterms:modified xsi:type="dcterms:W3CDTF">2022-02-14T10:41:55Z</dcterms:modified>
</cp:coreProperties>
</file>