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11"/>
  </p:notesMasterIdLst>
  <p:sldIdLst>
    <p:sldId id="417" r:id="rId2"/>
    <p:sldId id="445" r:id="rId3"/>
    <p:sldId id="446" r:id="rId4"/>
    <p:sldId id="447" r:id="rId5"/>
    <p:sldId id="448" r:id="rId6"/>
    <p:sldId id="449" r:id="rId7"/>
    <p:sldId id="450" r:id="rId8"/>
    <p:sldId id="451" r:id="rId9"/>
    <p:sldId id="456" r:id="rId10"/>
  </p:sldIdLst>
  <p:sldSz cx="9144000" cy="6858000" type="screen4x3"/>
  <p:notesSz cx="7010400" cy="9296400"/>
  <p:defaultTextStyle>
    <a:defPPr>
      <a:defRPr lang="en-CA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8">
          <p15:clr>
            <a:srgbClr val="A4A3A4"/>
          </p15:clr>
        </p15:guide>
        <p15:guide id="2" pos="2208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4" autoAdjust="0"/>
    <p:restoredTop sz="90143" autoAdjust="0"/>
  </p:normalViewPr>
  <p:slideViewPr>
    <p:cSldViewPr snapToGrid="0">
      <p:cViewPr>
        <p:scale>
          <a:sx n="90" d="100"/>
          <a:sy n="90" d="100"/>
        </p:scale>
        <p:origin x="918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-2742" y="-114"/>
      </p:cViewPr>
      <p:guideLst>
        <p:guide orient="horz" pos="2928"/>
        <p:guide pos="220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defTabSz="931863"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70338" y="0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algn="r" defTabSz="931863"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1100" y="696913"/>
            <a:ext cx="4648200" cy="34861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7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1675" y="4416425"/>
            <a:ext cx="5607050" cy="418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9675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defTabSz="931863"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70338" y="8829675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algn="r" defTabSz="931863" eaLnBrk="1" hangingPunct="1">
              <a:defRPr sz="1200"/>
            </a:lvl1pPr>
          </a:lstStyle>
          <a:p>
            <a:pPr>
              <a:defRPr/>
            </a:pPr>
            <a:fld id="{C93A5F01-EA77-4518-9C35-916306F759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1508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3A5F01-EA77-4518-9C35-916306F7594D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5820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3A5F01-EA77-4518-9C35-916306F7594D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962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3A5F01-EA77-4518-9C35-916306F7594D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18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3A5F01-EA77-4518-9C35-916306F7594D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6368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3A5F01-EA77-4518-9C35-916306F7594D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526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3A5F01-EA77-4518-9C35-916306F7594D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3701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3A5F01-EA77-4518-9C35-916306F7594D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5253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3A5F01-EA77-4518-9C35-916306F7594D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2017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3A5F01-EA77-4518-9C35-916306F7594D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93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7067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067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7D14E-E196-474D-95DF-3ADD6F2906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2B83F9-400B-4F84-AB64-E3C9246D17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049DAF-7EAE-45EB-882A-2DD9CCEFEC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7F0127-11B8-4F04-84F2-071DF753B7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8C9914-415D-4D35-810C-F522120BDB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695B61-F4F6-4AC1-8102-3ACEE3D8D6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66769C-B307-401C-A62F-EA2B76F891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6BEC2A-08C1-47CB-BBAA-28BCED6AD2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A70FF-51E9-466D-B1E5-A8B2D4E738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D5956F-B7FC-4981-B949-8CB3AC6862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D0D8CE-74B5-4933-A4D0-DE8A6BDF29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4038600" cy="1866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000500"/>
            <a:ext cx="4038600" cy="1866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5975A5-55BC-4160-A6F7-110F86765D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8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1DC48D-EF44-4D10-830F-D6322606E4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4038600" cy="1866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000500"/>
            <a:ext cx="4038600" cy="1866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20E568-EC00-49F1-A81E-BFA657B6C99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8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664AD5A3-F846-42BD-861A-B0E41080F0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35844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6963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6963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6963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US">
                <a:solidFill>
                  <a:schemeClr val="hlink"/>
                </a:solidFill>
              </a:endParaRPr>
            </a:p>
          </p:txBody>
        </p:sp>
        <p:sp>
          <p:nvSpPr>
            <p:cNvPr id="6964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US">
                <a:solidFill>
                  <a:schemeClr val="hlink"/>
                </a:solidFill>
              </a:endParaRPr>
            </a:p>
          </p:txBody>
        </p:sp>
        <p:sp>
          <p:nvSpPr>
            <p:cNvPr id="6964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US">
                <a:solidFill>
                  <a:schemeClr val="accent2"/>
                </a:solidFill>
              </a:endParaRPr>
            </a:p>
          </p:txBody>
        </p:sp>
        <p:sp>
          <p:nvSpPr>
            <p:cNvPr id="6964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US">
                <a:solidFill>
                  <a:schemeClr val="hlink"/>
                </a:solidFill>
              </a:endParaRPr>
            </a:p>
          </p:txBody>
        </p:sp>
        <p:sp>
          <p:nvSpPr>
            <p:cNvPr id="6964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6964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US">
                <a:solidFill>
                  <a:schemeClr val="accent2"/>
                </a:solidFill>
              </a:endParaRPr>
            </a:p>
          </p:txBody>
        </p:sp>
        <p:sp>
          <p:nvSpPr>
            <p:cNvPr id="6964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US">
                <a:solidFill>
                  <a:schemeClr val="accent2"/>
                </a:solidFill>
              </a:endParaRPr>
            </a:p>
          </p:txBody>
        </p:sp>
      </p:grpSp>
      <p:sp>
        <p:nvSpPr>
          <p:cNvPr id="35845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35846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964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image" Target="../media/image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notesSlide" Target="../notesSlides/notesSlide4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6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10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wmf"/><Relationship Id="rId10" Type="http://schemas.openxmlformats.org/officeDocument/2006/relationships/image" Target="../media/image22.png"/><Relationship Id="rId4" Type="http://schemas.openxmlformats.org/officeDocument/2006/relationships/oleObject" Target="../embeddings/oleObject7.bin"/><Relationship Id="rId9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8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9EB14CD-8C0D-4B9C-84BC-3BB2C6B5D85C}" type="slidenum">
              <a:rPr lang="en-US" smtClean="0"/>
              <a:pPr/>
              <a:t>1</a:t>
            </a:fld>
            <a:endParaRPr lang="en-US" smtClean="0"/>
          </a:p>
        </p:txBody>
      </p:sp>
      <p:sp>
        <p:nvSpPr>
          <p:cNvPr id="37891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sz="4000" dirty="0" smtClean="0"/>
              <a:t>Electromagnetic Waves</a:t>
            </a:r>
            <a:endParaRPr lang="en-CA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914400"/>
          </a:xfrm>
        </p:spPr>
        <p:txBody>
          <a:bodyPr/>
          <a:lstStyle/>
          <a:p>
            <a:r>
              <a:rPr lang="en-GB" sz="4000" smtClean="0"/>
              <a:t>Wave Nature of Light</a:t>
            </a:r>
          </a:p>
        </p:txBody>
      </p:sp>
      <p:sp>
        <p:nvSpPr>
          <p:cNvPr id="1029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8382000" cy="4419600"/>
          </a:xfrm>
        </p:spPr>
        <p:txBody>
          <a:bodyPr/>
          <a:lstStyle/>
          <a:p>
            <a:r>
              <a:rPr lang="en-GB" sz="2400" dirty="0" smtClean="0"/>
              <a:t>Light = electromagnetic wave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Speed of propagation </a:t>
            </a:r>
            <a:r>
              <a:rPr lang="en-GB" sz="2400" i="1" dirty="0" smtClean="0"/>
              <a:t>c</a:t>
            </a:r>
            <a:r>
              <a:rPr lang="en-GB" sz="2400" dirty="0" smtClean="0"/>
              <a:t> in a medium of refractive index </a:t>
            </a:r>
            <a:r>
              <a:rPr lang="en-GB" sz="2400" i="1" dirty="0" smtClean="0"/>
              <a:t>n</a:t>
            </a:r>
            <a:r>
              <a:rPr lang="en-GB" sz="2400" dirty="0" smtClean="0"/>
              <a:t>:</a:t>
            </a:r>
          </a:p>
          <a:p>
            <a:pPr>
              <a:buFont typeface="Wingdings" pitchFamily="2" charset="2"/>
              <a:buNone/>
            </a:pPr>
            <a:r>
              <a:rPr lang="en-GB" sz="2400" dirty="0" smtClean="0"/>
              <a:t>			where </a:t>
            </a:r>
            <a:r>
              <a:rPr lang="en-GB" sz="2400" i="1" dirty="0" smtClean="0"/>
              <a:t>c</a:t>
            </a:r>
            <a:r>
              <a:rPr lang="en-GB" sz="2400" baseline="-25000" dirty="0" smtClean="0"/>
              <a:t>0 </a:t>
            </a:r>
            <a:r>
              <a:rPr lang="en-GB" sz="2400" dirty="0" smtClean="0"/>
              <a:t>is the speed of light in free space</a:t>
            </a:r>
          </a:p>
          <a:p>
            <a:endParaRPr lang="en-GB" sz="2400" dirty="0" smtClean="0"/>
          </a:p>
          <a:p>
            <a:r>
              <a:rPr lang="en-GB" sz="2400" dirty="0" smtClean="0"/>
              <a:t>Electromagnetic waves are characterized by their:</a:t>
            </a:r>
          </a:p>
          <a:p>
            <a:pPr>
              <a:buFont typeface="Wingdings" pitchFamily="2" charset="2"/>
              <a:buNone/>
            </a:pPr>
            <a:r>
              <a:rPr lang="en-GB" sz="2400" dirty="0" smtClean="0"/>
              <a:t>			Frequency of oscillation </a:t>
            </a:r>
            <a:r>
              <a:rPr lang="en-GB" sz="2400" dirty="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𝜈</a:t>
            </a:r>
          </a:p>
          <a:p>
            <a:pPr>
              <a:buFont typeface="Wingdings" pitchFamily="2" charset="2"/>
              <a:buNone/>
            </a:pPr>
            <a:r>
              <a:rPr lang="en-GB" sz="2400" dirty="0" smtClean="0"/>
              <a:t>			Wavelength </a:t>
            </a:r>
            <a:r>
              <a:rPr lang="en-GB" sz="2400" dirty="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𝜆</a:t>
            </a:r>
          </a:p>
          <a:p>
            <a:pPr>
              <a:buFont typeface="Wingdings" pitchFamily="2" charset="2"/>
              <a:buNone/>
            </a:pPr>
            <a:r>
              <a:rPr lang="en-GB" sz="2400" dirty="0" smtClean="0">
                <a:latin typeface="Cambria Math" pitchFamily="18" charset="0"/>
                <a:ea typeface="Cambria Math" pitchFamily="18" charset="0"/>
                <a:cs typeface="Cambria Math" pitchFamily="18" charset="0"/>
              </a:rPr>
              <a:t>			</a:t>
            </a:r>
            <a:r>
              <a:rPr lang="en-GB" sz="2400" dirty="0" smtClean="0">
                <a:ea typeface="Cambria Math" pitchFamily="18" charset="0"/>
                <a:cs typeface="Cambria Math" pitchFamily="18" charset="0"/>
              </a:rPr>
              <a:t>related as follows:</a:t>
            </a:r>
            <a:endParaRPr lang="en-GB" sz="2400" baseline="-25000" dirty="0" smtClean="0"/>
          </a:p>
          <a:p>
            <a:pPr>
              <a:buFont typeface="Wingdings" pitchFamily="2" charset="2"/>
              <a:buNone/>
            </a:pPr>
            <a:endParaRPr lang="en-GB" sz="2400" baseline="-25000" dirty="0" smtClean="0"/>
          </a:p>
          <a:p>
            <a:pPr>
              <a:buFont typeface="Wingdings" pitchFamily="2" charset="2"/>
              <a:buNone/>
            </a:pPr>
            <a:r>
              <a:rPr lang="en-GB" sz="2400" dirty="0" smtClean="0"/>
              <a:t>	 </a:t>
            </a:r>
          </a:p>
        </p:txBody>
      </p:sp>
      <p:sp>
        <p:nvSpPr>
          <p:cNvPr id="1030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2604F244-AC81-40FB-ADA6-52D72138A95D}" type="slidenum">
              <a:rPr lang="en-US" smtClean="0"/>
              <a:pPr/>
              <a:t>2</a:t>
            </a:fld>
            <a:endParaRPr lang="en-US" dirty="0" smtClean="0"/>
          </a:p>
        </p:txBody>
      </p:sp>
      <p:sp>
        <p:nvSpPr>
          <p:cNvPr id="1031" name="Text Box 13"/>
          <p:cNvSpPr txBox="1">
            <a:spLocks noChangeArrowheads="1"/>
          </p:cNvSpPr>
          <p:nvPr/>
        </p:nvSpPr>
        <p:spPr bwMode="auto">
          <a:xfrm>
            <a:off x="3033713" y="3321050"/>
            <a:ext cx="336550" cy="28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1032" name="Text Box 14"/>
          <p:cNvSpPr txBox="1">
            <a:spLocks noChangeArrowheads="1"/>
          </p:cNvSpPr>
          <p:nvPr/>
        </p:nvSpPr>
        <p:spPr bwMode="auto">
          <a:xfrm>
            <a:off x="3424238" y="4254500"/>
            <a:ext cx="360362" cy="28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/>
          </a:p>
        </p:txBody>
      </p:sp>
      <p:grpSp>
        <p:nvGrpSpPr>
          <p:cNvPr id="1033" name="Group 15"/>
          <p:cNvGrpSpPr>
            <a:grpSpLocks/>
          </p:cNvGrpSpPr>
          <p:nvPr/>
        </p:nvGrpSpPr>
        <p:grpSpPr bwMode="auto">
          <a:xfrm>
            <a:off x="5334000" y="914400"/>
            <a:ext cx="3524250" cy="1724025"/>
            <a:chOff x="3180" y="8530"/>
            <a:chExt cx="5550" cy="2715"/>
          </a:xfrm>
        </p:grpSpPr>
        <p:grpSp>
          <p:nvGrpSpPr>
            <p:cNvPr id="1039" name="Group 16"/>
            <p:cNvGrpSpPr>
              <a:grpSpLocks/>
            </p:cNvGrpSpPr>
            <p:nvPr/>
          </p:nvGrpSpPr>
          <p:grpSpPr bwMode="auto">
            <a:xfrm>
              <a:off x="4522" y="9105"/>
              <a:ext cx="2385" cy="1845"/>
              <a:chOff x="3285" y="9735"/>
              <a:chExt cx="1920" cy="1455"/>
            </a:xfrm>
          </p:grpSpPr>
          <p:sp>
            <p:nvSpPr>
              <p:cNvPr id="1045" name="Line 17"/>
              <p:cNvSpPr>
                <a:spLocks noChangeShapeType="1"/>
              </p:cNvSpPr>
              <p:nvPr/>
            </p:nvSpPr>
            <p:spPr bwMode="auto">
              <a:xfrm flipV="1">
                <a:off x="3285" y="10185"/>
                <a:ext cx="0" cy="63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46" name="Line 18"/>
              <p:cNvSpPr>
                <a:spLocks noChangeShapeType="1"/>
              </p:cNvSpPr>
              <p:nvPr/>
            </p:nvSpPr>
            <p:spPr bwMode="auto">
              <a:xfrm>
                <a:off x="3285" y="10830"/>
                <a:ext cx="435" cy="36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47" name="Line 19"/>
              <p:cNvSpPr>
                <a:spLocks noChangeShapeType="1"/>
              </p:cNvSpPr>
              <p:nvPr/>
            </p:nvSpPr>
            <p:spPr bwMode="auto">
              <a:xfrm flipV="1">
                <a:off x="3285" y="9735"/>
                <a:ext cx="1920" cy="109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40" name="Text Box 20"/>
            <p:cNvSpPr txBox="1">
              <a:spLocks noChangeArrowheads="1"/>
            </p:cNvSpPr>
            <p:nvPr/>
          </p:nvSpPr>
          <p:spPr bwMode="auto">
            <a:xfrm>
              <a:off x="6840" y="8530"/>
              <a:ext cx="1890" cy="9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sz="1000">
                  <a:latin typeface="Calibri" pitchFamily="34" charset="0"/>
                </a:rPr>
                <a:t>Direction of propagation</a:t>
              </a:r>
              <a:endParaRPr lang="en-US"/>
            </a:p>
          </p:txBody>
        </p:sp>
        <p:sp>
          <p:nvSpPr>
            <p:cNvPr id="1041" name="Text Box 21"/>
            <p:cNvSpPr txBox="1">
              <a:spLocks noChangeArrowheads="1"/>
            </p:cNvSpPr>
            <p:nvPr/>
          </p:nvSpPr>
          <p:spPr bwMode="auto">
            <a:xfrm>
              <a:off x="3180" y="9640"/>
              <a:ext cx="1725" cy="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sz="1000">
                  <a:latin typeface="Calibri" pitchFamily="34" charset="0"/>
                </a:rPr>
                <a:t>Electric field vector E</a:t>
              </a:r>
              <a:endParaRPr lang="en-US"/>
            </a:p>
          </p:txBody>
        </p:sp>
        <p:sp>
          <p:nvSpPr>
            <p:cNvPr id="1042" name="Text Box 22"/>
            <p:cNvSpPr txBox="1">
              <a:spLocks noChangeArrowheads="1"/>
            </p:cNvSpPr>
            <p:nvPr/>
          </p:nvSpPr>
          <p:spPr bwMode="auto">
            <a:xfrm>
              <a:off x="4875" y="10510"/>
              <a:ext cx="2505" cy="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sz="1000">
                  <a:latin typeface="Calibri" pitchFamily="34" charset="0"/>
                </a:rPr>
                <a:t>Magnetic field vector H</a:t>
              </a:r>
              <a:endParaRPr lang="en-US"/>
            </a:p>
          </p:txBody>
        </p:sp>
        <p:sp>
          <p:nvSpPr>
            <p:cNvPr id="1043" name="Text Box 23"/>
            <p:cNvSpPr txBox="1">
              <a:spLocks noChangeArrowheads="1"/>
            </p:cNvSpPr>
            <p:nvPr/>
          </p:nvSpPr>
          <p:spPr bwMode="auto">
            <a:xfrm>
              <a:off x="4260" y="9295"/>
              <a:ext cx="523" cy="4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endParaRPr lang="en-US"/>
            </a:p>
          </p:txBody>
        </p:sp>
        <p:sp>
          <p:nvSpPr>
            <p:cNvPr id="1044" name="Text Box 24"/>
            <p:cNvSpPr txBox="1">
              <a:spLocks noChangeArrowheads="1"/>
            </p:cNvSpPr>
            <p:nvPr/>
          </p:nvSpPr>
          <p:spPr bwMode="auto">
            <a:xfrm>
              <a:off x="4875" y="10765"/>
              <a:ext cx="566" cy="4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endParaRPr lang="en-US"/>
            </a:p>
          </p:txBody>
        </p:sp>
      </p:grpSp>
      <p:sp>
        <p:nvSpPr>
          <p:cNvPr id="1034" name="Rectangle 2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1035" name="Rectangle 2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036" name="Rectangle 3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037" name="Rectangle 3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1026" name="Object 33"/>
          <p:cNvGraphicFramePr>
            <a:graphicFrameLocks noChangeAspect="1"/>
          </p:cNvGraphicFramePr>
          <p:nvPr/>
        </p:nvGraphicFramePr>
        <p:xfrm>
          <a:off x="4953000" y="5562600"/>
          <a:ext cx="685800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Equation" r:id="rId4" imgW="368300" imgH="368300" progId="Equation.3">
                  <p:embed/>
                </p:oleObj>
              </mc:Choice>
              <mc:Fallback>
                <p:oleObj name="Equation" r:id="rId4" imgW="368300" imgH="368300" progId="Equation.3">
                  <p:embed/>
                  <p:pic>
                    <p:nvPicPr>
                      <p:cNvPr id="0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3000" y="5562600"/>
                        <a:ext cx="685800" cy="685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8" name="Rectangle 4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1027" name="Object 45"/>
          <p:cNvGraphicFramePr>
            <a:graphicFrameLocks noChangeAspect="1"/>
          </p:cNvGraphicFramePr>
          <p:nvPr/>
        </p:nvGraphicFramePr>
        <p:xfrm>
          <a:off x="1219200" y="3276600"/>
          <a:ext cx="820738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Equation" r:id="rId6" imgW="406224" imgH="368140" progId="Equation.3">
                  <p:embed/>
                </p:oleObj>
              </mc:Choice>
              <mc:Fallback>
                <p:oleObj name="Equation" r:id="rId6" imgW="406224" imgH="368140" progId="Equation.3">
                  <p:embed/>
                  <p:pic>
                    <p:nvPicPr>
                      <p:cNvPr id="0" name="Object 4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3276600"/>
                        <a:ext cx="820738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/>
          <a:lstStyle/>
          <a:p>
            <a:r>
              <a:rPr lang="en-GB" sz="4000" smtClean="0"/>
              <a:t>Electromagnetic Spectrum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1143000"/>
          </a:xfrm>
        </p:spPr>
        <p:txBody>
          <a:bodyPr/>
          <a:lstStyle/>
          <a:p>
            <a:pPr indent="14288">
              <a:buFont typeface="Wingdings" pitchFamily="2" charset="2"/>
              <a:buNone/>
            </a:pPr>
            <a:r>
              <a:rPr lang="en-GB" sz="2800" smtClean="0"/>
              <a:t>Electromagnetic waves have a wide range of frequencies or wavelengths.</a:t>
            </a: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263BF70D-CB12-4840-AFDE-959CBF406C90}" type="slidenum">
              <a:rPr lang="en-US" smtClean="0"/>
              <a:pPr/>
              <a:t>3</a:t>
            </a:fld>
            <a:endParaRPr lang="en-US" smtClean="0"/>
          </a:p>
        </p:txBody>
      </p:sp>
      <p:pic>
        <p:nvPicPr>
          <p:cNvPr id="38917" name="Picture 4" descr="electromagnetic-spectru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2590800"/>
            <a:ext cx="4765675" cy="329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8918" name="Group 2"/>
          <p:cNvGrpSpPr>
            <a:grpSpLocks/>
          </p:cNvGrpSpPr>
          <p:nvPr/>
        </p:nvGrpSpPr>
        <p:grpSpPr bwMode="auto">
          <a:xfrm>
            <a:off x="1219200" y="5943600"/>
            <a:ext cx="5791200" cy="266700"/>
            <a:chOff x="1665" y="6960"/>
            <a:chExt cx="8790" cy="420"/>
          </a:xfrm>
        </p:grpSpPr>
        <p:sp>
          <p:nvSpPr>
            <p:cNvPr id="38919" name="Text Box 3"/>
            <p:cNvSpPr txBox="1">
              <a:spLocks noChangeArrowheads="1"/>
            </p:cNvSpPr>
            <p:nvPr/>
          </p:nvSpPr>
          <p:spPr bwMode="auto">
            <a:xfrm>
              <a:off x="1665" y="6960"/>
              <a:ext cx="1005" cy="3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sz="900">
                  <a:latin typeface="Calibri" pitchFamily="34" charset="0"/>
                </a:rPr>
                <a:t>78</a:t>
              </a:r>
              <a:r>
                <a:rPr lang="en-GB" sz="900">
                  <a:latin typeface="Times New Roman" pitchFamily="18" charset="0"/>
                </a:rPr>
                <a:t>0</a:t>
              </a:r>
              <a:r>
                <a:rPr lang="en-GB" sz="900">
                  <a:latin typeface="Calibri" pitchFamily="34" charset="0"/>
                </a:rPr>
                <a:t>nm</a:t>
              </a:r>
              <a:endParaRPr lang="en-US"/>
            </a:p>
          </p:txBody>
        </p:sp>
        <p:sp>
          <p:nvSpPr>
            <p:cNvPr id="38920" name="Text Box 4"/>
            <p:cNvSpPr txBox="1">
              <a:spLocks noChangeArrowheads="1"/>
            </p:cNvSpPr>
            <p:nvPr/>
          </p:nvSpPr>
          <p:spPr bwMode="auto">
            <a:xfrm>
              <a:off x="9450" y="6990"/>
              <a:ext cx="1005" cy="3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sz="900">
                  <a:latin typeface="Calibri" pitchFamily="34" charset="0"/>
                </a:rPr>
                <a:t>390nm</a:t>
              </a:r>
              <a:endParaRPr lang="en-US"/>
            </a:p>
          </p:txBody>
        </p:sp>
        <p:grpSp>
          <p:nvGrpSpPr>
            <p:cNvPr id="38921" name="Group 5"/>
            <p:cNvGrpSpPr>
              <a:grpSpLocks/>
            </p:cNvGrpSpPr>
            <p:nvPr/>
          </p:nvGrpSpPr>
          <p:grpSpPr bwMode="auto">
            <a:xfrm>
              <a:off x="2366" y="6960"/>
              <a:ext cx="7189" cy="390"/>
              <a:chOff x="2366" y="6960"/>
              <a:chExt cx="7189" cy="390"/>
            </a:xfrm>
          </p:grpSpPr>
          <p:sp>
            <p:nvSpPr>
              <p:cNvPr id="38922" name="Text Box 6"/>
              <p:cNvSpPr txBox="1">
                <a:spLocks noChangeArrowheads="1"/>
              </p:cNvSpPr>
              <p:nvPr/>
            </p:nvSpPr>
            <p:spPr bwMode="auto">
              <a:xfrm>
                <a:off x="4857" y="6960"/>
                <a:ext cx="2085" cy="390"/>
              </a:xfrm>
              <a:prstGeom prst="rect">
                <a:avLst/>
              </a:prstGeom>
              <a:noFill/>
              <a:ln w="317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ctr">
                  <a:spcAft>
                    <a:spcPts val="1000"/>
                  </a:spcAft>
                </a:pPr>
                <a:r>
                  <a:rPr lang="en-GB" sz="900">
                    <a:latin typeface="Calibri" pitchFamily="34" charset="0"/>
                  </a:rPr>
                  <a:t>VISIBLE SPECTRUM</a:t>
                </a:r>
                <a:endParaRPr lang="en-US"/>
              </a:p>
            </p:txBody>
          </p:sp>
          <p:sp>
            <p:nvSpPr>
              <p:cNvPr id="38923" name="Line 7"/>
              <p:cNvSpPr>
                <a:spLocks noChangeShapeType="1"/>
              </p:cNvSpPr>
              <p:nvPr/>
            </p:nvSpPr>
            <p:spPr bwMode="auto">
              <a:xfrm flipH="1">
                <a:off x="2366" y="7155"/>
                <a:ext cx="262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924" name="Line 8"/>
              <p:cNvSpPr>
                <a:spLocks noChangeShapeType="1"/>
              </p:cNvSpPr>
              <p:nvPr/>
            </p:nvSpPr>
            <p:spPr bwMode="auto">
              <a:xfrm>
                <a:off x="6780" y="7155"/>
                <a:ext cx="277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Title 1"/>
          <p:cNvSpPr>
            <a:spLocks noGrp="1"/>
          </p:cNvSpPr>
          <p:nvPr>
            <p:ph type="title"/>
          </p:nvPr>
        </p:nvSpPr>
        <p:spPr>
          <a:xfrm>
            <a:off x="457200" y="498764"/>
            <a:ext cx="8229600" cy="1318161"/>
          </a:xfrm>
        </p:spPr>
        <p:txBody>
          <a:bodyPr/>
          <a:lstStyle/>
          <a:p>
            <a:r>
              <a:rPr lang="en-GB" sz="2800" dirty="0" smtClean="0"/>
              <a:t>According to Maxwell’s electromagnetic theory the following characteristic equation describes the propagation of an electromagnetic wave: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56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101932"/>
                <a:ext cx="8229600" cy="3835730"/>
              </a:xfrm>
            </p:spPr>
            <p:txBody>
              <a:bodyPr/>
              <a:lstStyle/>
              <a:p>
                <a:r>
                  <a:rPr lang="en-GB" sz="2800" dirty="0" smtClean="0"/>
                  <a:t>Helmholtz equation</a:t>
                </a:r>
              </a:p>
              <a:p>
                <a:endParaRPr lang="en-GB" dirty="0" smtClean="0"/>
              </a:p>
              <a:p>
                <a:r>
                  <a:rPr lang="en-GB" sz="2800" dirty="0" smtClean="0"/>
                  <a:t>Solution: monochromatic plane wave</a:t>
                </a:r>
              </a:p>
              <a:p>
                <a:endParaRPr lang="en-GB" dirty="0" smtClean="0"/>
              </a:p>
              <a:p>
                <a:pPr>
                  <a:buFont typeface="Wingdings" pitchFamily="2" charset="2"/>
                  <a:buNone/>
                </a:pPr>
                <a:r>
                  <a:rPr lang="en-GB" sz="2800" dirty="0" smtClean="0"/>
                  <a:t>			V</a:t>
                </a:r>
                <a:r>
                  <a:rPr lang="en-GB" sz="2800" baseline="-25000" dirty="0" smtClean="0"/>
                  <a:t>0 </a:t>
                </a:r>
                <a:r>
                  <a:rPr lang="en-GB" sz="2800" dirty="0" smtClean="0"/>
                  <a:t>= amplitude</a:t>
                </a:r>
              </a:p>
              <a:p>
                <a:pPr>
                  <a:buFont typeface="Wingdings" pitchFamily="2" charset="2"/>
                  <a:buNone/>
                </a:pPr>
                <a:r>
                  <a:rPr lang="en-GB" sz="2800" dirty="0" smtClean="0">
                    <a:latin typeface="Cambria Math" pitchFamily="18" charset="0"/>
                    <a:ea typeface="Cambria Math" pitchFamily="18" charset="0"/>
                    <a:cs typeface="Cambria Math" pitchFamily="18" charset="0"/>
                  </a:rPr>
                  <a:t>			𝜙 = </a:t>
                </a:r>
                <a:r>
                  <a:rPr lang="en-GB" sz="2800" dirty="0" smtClean="0">
                    <a:ea typeface="Cambria Math" pitchFamily="18" charset="0"/>
                    <a:cs typeface="Cambria Math" pitchFamily="18" charset="0"/>
                  </a:rPr>
                  <a:t>phase</a:t>
                </a:r>
              </a:p>
              <a:p>
                <a:pPr>
                  <a:buFont typeface="Wingdings" pitchFamily="2" charset="2"/>
                  <a:buNone/>
                </a:pPr>
                <a:r>
                  <a:rPr lang="en-GB" sz="2800" dirty="0" smtClean="0">
                    <a:latin typeface="Cambria Math" pitchFamily="18" charset="0"/>
                    <a:ea typeface="Cambria Math" pitchFamily="18" charset="0"/>
                    <a:cs typeface="Cambria Math" pitchFamily="18" charset="0"/>
                  </a:rPr>
                  <a:t>			𝜔 = </a:t>
                </a:r>
                <a:r>
                  <a:rPr lang="en-GB" sz="2800" dirty="0" smtClean="0">
                    <a:ea typeface="Cambria Math" pitchFamily="18" charset="0"/>
                    <a:cs typeface="Cambria Math" pitchFamily="18" charset="0"/>
                  </a:rPr>
                  <a:t>angular frequency (</a:t>
                </a:r>
                <a:r>
                  <a:rPr lang="en-GB" sz="2800" dirty="0" err="1" smtClean="0">
                    <a:ea typeface="Cambria Math" pitchFamily="18" charset="0"/>
                    <a:cs typeface="Cambria Math" pitchFamily="18" charset="0"/>
                  </a:rPr>
                  <a:t>rad</a:t>
                </a:r>
                <a:r>
                  <a:rPr lang="en-GB" sz="2800" dirty="0" smtClean="0">
                    <a:ea typeface="Cambria Math" pitchFamily="18" charset="0"/>
                    <a:cs typeface="Cambria Math" pitchFamily="18" charset="0"/>
                  </a:rPr>
                  <a:t>/s)</a:t>
                </a:r>
              </a:p>
              <a:p>
                <a:pPr>
                  <a:buNone/>
                </a:pPr>
                <a:r>
                  <a:rPr lang="en-GB" sz="2800" dirty="0" smtClean="0">
                    <a:latin typeface="Cambria Math" pitchFamily="18" charset="0"/>
                    <a:ea typeface="Cambria Math" pitchFamily="18" charset="0"/>
                    <a:cs typeface="Cambria Math" pitchFamily="18" charset="0"/>
                  </a:rPr>
                  <a:t>    			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2800" b="0" i="1" smtClean="0">
                            <a:latin typeface="Cambria Math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GB" sz="2800" i="1">
                            <a:latin typeface="Cambria Math" pitchFamily="18" charset="0"/>
                            <a:ea typeface="Cambria Math" pitchFamily="18" charset="0"/>
                            <a:cs typeface="Cambria Math" pitchFamily="18" charset="0"/>
                          </a:rPr>
                          <m:t>𝑘</m:t>
                        </m:r>
                      </m:e>
                    </m:acc>
                  </m:oMath>
                </a14:m>
                <a:r>
                  <a:rPr lang="en-GB" sz="2800" dirty="0" smtClean="0">
                    <a:latin typeface="Cambria Math" pitchFamily="18" charset="0"/>
                    <a:ea typeface="Cambria Math" pitchFamily="18" charset="0"/>
                    <a:cs typeface="Cambria Math" pitchFamily="18" charset="0"/>
                  </a:rPr>
                  <a:t>  </a:t>
                </a:r>
                <a:r>
                  <a:rPr lang="en-GB" sz="2800" dirty="0" smtClean="0">
                    <a:latin typeface="Cambria Math" pitchFamily="18" charset="0"/>
                    <a:ea typeface="Cambria Math" pitchFamily="18" charset="0"/>
                    <a:cs typeface="Cambria Math" pitchFamily="18" charset="0"/>
                  </a:rPr>
                  <a:t>= </a:t>
                </a:r>
                <a:r>
                  <a:rPr lang="en-GB" sz="2800" dirty="0" smtClean="0">
                    <a:ea typeface="Cambria Math" pitchFamily="18" charset="0"/>
                    <a:cs typeface="Cambria Math" pitchFamily="18" charset="0"/>
                  </a:rPr>
                  <a:t>wave </a:t>
                </a:r>
                <a:r>
                  <a:rPr lang="en-GB" sz="2800" dirty="0" smtClean="0">
                    <a:ea typeface="Cambria Math" pitchFamily="18" charset="0"/>
                    <a:cs typeface="Cambria Math" pitchFamily="18" charset="0"/>
                  </a:rPr>
                  <a:t>vector		</a:t>
                </a: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itchFamily="18" charset="0"/>
                        <a:cs typeface="Cambria Math" pitchFamily="18" charset="0"/>
                      </a:rPr>
                      <m:t>𝑘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itchFamily="18" charset="0"/>
                        <a:cs typeface="Cambria Math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sz="2800" b="0" i="1" smtClean="0">
                                <a:latin typeface="Cambria Math" panose="02040503050406030204" pitchFamily="18" charset="0"/>
                                <a:ea typeface="Cambria Math" pitchFamily="18" charset="0"/>
                              </a:rPr>
                            </m:ctrlPr>
                          </m:accPr>
                          <m:e>
                            <m:r>
                              <a:rPr lang="en-GB" sz="2800" b="0" i="1" smtClean="0">
                                <a:latin typeface="Cambria Math" panose="02040503050406030204" pitchFamily="18" charset="0"/>
                                <a:ea typeface="Cambria Math" pitchFamily="18" charset="0"/>
                              </a:rPr>
                              <m:t>𝑘</m:t>
                            </m:r>
                          </m:e>
                        </m:acc>
                      </m:e>
                    </m:d>
                    <m:r>
                      <a:rPr lang="en-GB" sz="2800" b="0" i="1" smtClean="0">
                        <a:latin typeface="Cambria Math" panose="02040503050406030204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itchFamily="18" charset="0"/>
                          </a:rPr>
                          <m:t>2</m:t>
                        </m:r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itchFamily="18" charset="0"/>
                          </a:rPr>
                          <m:t>𝜋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itchFamily="18" charset="0"/>
                          </a:rPr>
                          <m:t>𝜆</m:t>
                        </m:r>
                      </m:den>
                    </m:f>
                  </m:oMath>
                </a14:m>
                <a:endParaRPr lang="en-GB" sz="2800" dirty="0" smtClean="0"/>
              </a:p>
            </p:txBody>
          </p:sp>
        </mc:Choice>
        <mc:Fallback>
          <p:sp>
            <p:nvSpPr>
              <p:cNvPr id="2056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101932"/>
                <a:ext cx="8229600" cy="3835730"/>
              </a:xfrm>
              <a:blipFill rotWithShape="0">
                <a:blip r:embed="rId4"/>
                <a:stretch>
                  <a:fillRect l="-741" t="-1749" b="-182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57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F798EE84-FF05-4C4F-B270-8880BE2F60E4}" type="slidenum">
              <a:rPr lang="en-US" smtClean="0"/>
              <a:pPr/>
              <a:t>4</a:t>
            </a:fld>
            <a:endParaRPr lang="en-US" dirty="0" smtClean="0"/>
          </a:p>
        </p:txBody>
      </p:sp>
      <p:sp>
        <p:nvSpPr>
          <p:cNvPr id="20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2050" name="Object 1"/>
          <p:cNvGraphicFramePr>
            <a:graphicFrameLocks noChangeAspect="1"/>
          </p:cNvGraphicFramePr>
          <p:nvPr/>
        </p:nvGraphicFramePr>
        <p:xfrm>
          <a:off x="4281988" y="1969650"/>
          <a:ext cx="2182812" cy="912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Equation" r:id="rId5" imgW="1104840" imgH="457200" progId="Equation.3">
                  <p:embed/>
                </p:oleObj>
              </mc:Choice>
              <mc:Fallback>
                <p:oleObj name="Equation" r:id="rId5" imgW="1104840" imgH="4572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1988" y="1969650"/>
                        <a:ext cx="2182812" cy="9128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9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06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2052" name="Object 5"/>
          <p:cNvGraphicFramePr>
            <a:graphicFrameLocks noChangeAspect="1"/>
          </p:cNvGraphicFramePr>
          <p:nvPr/>
        </p:nvGraphicFramePr>
        <p:xfrm>
          <a:off x="7152905" y="5333999"/>
          <a:ext cx="1349375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Equation" r:id="rId7" imgW="558800" imgH="190500" progId="Equation.3">
                  <p:embed/>
                </p:oleObj>
              </mc:Choice>
              <mc:Fallback>
                <p:oleObj name="Equation" r:id="rId7" imgW="558800" imgH="1905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52905" y="5333999"/>
                        <a:ext cx="1349375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61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0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6650187" y="2244432"/>
            <a:ext cx="1973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where U = E or H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1138657" y="3647747"/>
                <a:ext cx="6602513" cy="6214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i="1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800" i="1">
                          <a:latin typeface="Cambria Math" panose="02040503050406030204" pitchFamily="18" charset="0"/>
                        </a:rPr>
                        <m:t>𝑜𝑟</m:t>
                      </m:r>
                      <m:r>
                        <a:rPr lang="en-GB" sz="2800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800" i="1">
                          <a:latin typeface="Cambria Math" panose="02040503050406030204" pitchFamily="18" charset="0"/>
                        </a:rPr>
                        <m:t>𝐻</m:t>
                      </m:r>
                      <m:d>
                        <m:d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func>
                        <m:func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𝑘</m:t>
                                  </m:r>
                                </m:e>
                              </m:acc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</m:acc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∅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2800" dirty="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8657" y="3647747"/>
                <a:ext cx="6602513" cy="621452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077" name="Title 1"/>
              <p:cNvSpPr>
                <a:spLocks noGrp="1"/>
              </p:cNvSpPr>
              <p:nvPr>
                <p:ph type="title"/>
              </p:nvPr>
            </p:nvSpPr>
            <p:spPr>
              <a:xfrm>
                <a:off x="0" y="525780"/>
                <a:ext cx="8686800" cy="1062038"/>
              </a:xfrm>
            </p:spPr>
            <p:txBody>
              <a:bodyPr/>
              <a:lstStyle/>
              <a:p>
                <a:r>
                  <a:rPr lang="en-GB" sz="2800" dirty="0" smtClean="0"/>
                  <a:t>Plot of the Wave function </a:t>
                </a:r>
                <a:r>
                  <a:rPr lang="en-GB" sz="2800" b="0" i="1" dirty="0" smtClean="0">
                    <a:latin typeface="Cambria Math" panose="02040503050406030204" pitchFamily="18" charset="0"/>
                  </a:rPr>
                  <a:t/>
                </a:r>
                <a:br>
                  <a:rPr lang="en-GB" sz="2800" b="0" i="1" dirty="0" smtClean="0">
                    <a:latin typeface="Cambria Math" panose="02040503050406030204" pitchFamily="18" charset="0"/>
                  </a:rPr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𝑜𝑟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𝐻</m:t>
                      </m:r>
                      <m:d>
                        <m:d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func>
                        <m:func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sz="2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𝑘</m:t>
                                  </m:r>
                                </m:e>
                              </m:acc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sz="2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</m:acc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∅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r>
                  <a:rPr lang="en-GB" sz="2800" dirty="0" smtClean="0"/>
                  <a:t/>
                </a:r>
                <a:br>
                  <a:rPr lang="en-GB" sz="2800" dirty="0" smtClean="0"/>
                </a:br>
                <a:r>
                  <a:rPr lang="en-GB" sz="2800" dirty="0" smtClean="0"/>
                  <a:t>as a function of location in space</a:t>
                </a:r>
              </a:p>
            </p:txBody>
          </p:sp>
        </mc:Choice>
        <mc:Fallback>
          <p:sp>
            <p:nvSpPr>
              <p:cNvPr id="3077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0" y="525780"/>
                <a:ext cx="8686800" cy="1062038"/>
              </a:xfrm>
              <a:blipFill rotWithShape="0">
                <a:blip r:embed="rId4"/>
                <a:stretch>
                  <a:fillRect l="-1404" t="-25287" b="-356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78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C1748A35-2BE8-4CEE-A0B0-FEAE60E2CA81}" type="slidenum">
              <a:rPr lang="en-US" smtClean="0"/>
              <a:pPr/>
              <a:t>5</a:t>
            </a:fld>
            <a:endParaRPr lang="en-US" dirty="0" smtClean="0"/>
          </a:p>
        </p:txBody>
      </p:sp>
      <p:sp>
        <p:nvSpPr>
          <p:cNvPr id="3079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grpSp>
        <p:nvGrpSpPr>
          <p:cNvPr id="3080" name="Group 30"/>
          <p:cNvGrpSpPr>
            <a:grpSpLocks/>
          </p:cNvGrpSpPr>
          <p:nvPr/>
        </p:nvGrpSpPr>
        <p:grpSpPr bwMode="auto">
          <a:xfrm>
            <a:off x="2144713" y="1901190"/>
            <a:ext cx="5267325" cy="3044825"/>
            <a:chOff x="2144094" y="1971810"/>
            <a:chExt cx="5267511" cy="3045024"/>
          </a:xfrm>
        </p:grpSpPr>
        <p:pic>
          <p:nvPicPr>
            <p:cNvPr id="3084" name="Picture 21"/>
            <p:cNvPicPr>
              <a:picLocks noChangeAspect="1" noChangeArrowheads="1"/>
            </p:cNvPicPr>
            <p:nvPr/>
          </p:nvPicPr>
          <p:blipFill>
            <a:blip r:embed="rId5" cstate="print"/>
            <a:srcRect l="737" t="8055" r="589" b="6483"/>
            <a:stretch>
              <a:fillRect/>
            </a:stretch>
          </p:blipFill>
          <p:spPr bwMode="auto">
            <a:xfrm>
              <a:off x="2545199" y="2414604"/>
              <a:ext cx="3991610" cy="26022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3085" name="Group 10"/>
            <p:cNvGrpSpPr>
              <a:grpSpLocks/>
            </p:cNvGrpSpPr>
            <p:nvPr/>
          </p:nvGrpSpPr>
          <p:grpSpPr bwMode="auto">
            <a:xfrm>
              <a:off x="2144094" y="2184911"/>
              <a:ext cx="4414838" cy="2781300"/>
              <a:chOff x="2204" y="1347"/>
              <a:chExt cx="6953" cy="4379"/>
            </a:xfrm>
          </p:grpSpPr>
          <p:sp>
            <p:nvSpPr>
              <p:cNvPr id="3091" name="Text Box 11"/>
              <p:cNvSpPr txBox="1">
                <a:spLocks noChangeArrowheads="1"/>
              </p:cNvSpPr>
              <p:nvPr/>
            </p:nvSpPr>
            <p:spPr bwMode="auto">
              <a:xfrm>
                <a:off x="2388" y="1347"/>
                <a:ext cx="1170" cy="5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spcAft>
                    <a:spcPts val="1000"/>
                  </a:spcAft>
                </a:pPr>
                <a:r>
                  <a:rPr lang="en-GB" sz="1100" i="1">
                    <a:latin typeface="Calibri" pitchFamily="34" charset="0"/>
                  </a:rPr>
                  <a:t>E</a:t>
                </a:r>
                <a:r>
                  <a:rPr lang="en-GB" sz="1100">
                    <a:latin typeface="Calibri" pitchFamily="34" charset="0"/>
                  </a:rPr>
                  <a:t> or </a:t>
                </a:r>
                <a:r>
                  <a:rPr lang="en-GB" sz="1100" i="1">
                    <a:latin typeface="Calibri" pitchFamily="34" charset="0"/>
                  </a:rPr>
                  <a:t>H</a:t>
                </a:r>
                <a:endParaRPr lang="en-US"/>
              </a:p>
            </p:txBody>
          </p:sp>
          <p:sp>
            <p:nvSpPr>
              <p:cNvPr id="3092" name="Line 12"/>
              <p:cNvSpPr>
                <a:spLocks noChangeShapeType="1"/>
              </p:cNvSpPr>
              <p:nvPr/>
            </p:nvSpPr>
            <p:spPr bwMode="auto">
              <a:xfrm rot="-5400000">
                <a:off x="2776" y="1750"/>
                <a:ext cx="135" cy="8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93" name="Text Box 13"/>
              <p:cNvSpPr txBox="1">
                <a:spLocks noChangeArrowheads="1"/>
              </p:cNvSpPr>
              <p:nvPr/>
            </p:nvSpPr>
            <p:spPr bwMode="auto">
              <a:xfrm>
                <a:off x="2323" y="1820"/>
                <a:ext cx="525" cy="5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spcAft>
                    <a:spcPts val="1000"/>
                  </a:spcAft>
                </a:pPr>
                <a:r>
                  <a:rPr lang="en-GB" sz="1100" i="1">
                    <a:latin typeface="Calibri" pitchFamily="34" charset="0"/>
                  </a:rPr>
                  <a:t>V</a:t>
                </a:r>
                <a:r>
                  <a:rPr lang="en-GB" sz="1100" baseline="-25000">
                    <a:latin typeface="Times New Roman" pitchFamily="18" charset="0"/>
                  </a:rPr>
                  <a:t>0</a:t>
                </a:r>
                <a:endParaRPr lang="en-US"/>
              </a:p>
            </p:txBody>
          </p:sp>
          <p:sp>
            <p:nvSpPr>
              <p:cNvPr id="3094" name="Text Box 14"/>
              <p:cNvSpPr txBox="1">
                <a:spLocks noChangeArrowheads="1"/>
              </p:cNvSpPr>
              <p:nvPr/>
            </p:nvSpPr>
            <p:spPr bwMode="auto">
              <a:xfrm>
                <a:off x="2204" y="5201"/>
                <a:ext cx="788" cy="5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spcAft>
                    <a:spcPts val="1000"/>
                  </a:spcAft>
                </a:pPr>
                <a:r>
                  <a:rPr lang="en-GB" sz="1100" i="1">
                    <a:latin typeface="Times New Roman" pitchFamily="18" charset="0"/>
                    <a:sym typeface="Symbol" pitchFamily="18" charset="2"/>
                  </a:rPr>
                  <a:t></a:t>
                </a:r>
                <a:r>
                  <a:rPr lang="en-GB" sz="1100" i="1">
                    <a:latin typeface="Calibri" pitchFamily="34" charset="0"/>
                  </a:rPr>
                  <a:t>V</a:t>
                </a:r>
                <a:r>
                  <a:rPr lang="en-GB" sz="1100" baseline="-25000">
                    <a:latin typeface="Times New Roman" pitchFamily="18" charset="0"/>
                  </a:rPr>
                  <a:t>0</a:t>
                </a:r>
                <a:endParaRPr lang="en-US"/>
              </a:p>
            </p:txBody>
          </p:sp>
          <p:sp>
            <p:nvSpPr>
              <p:cNvPr id="3095" name="Line 15"/>
              <p:cNvSpPr>
                <a:spLocks noChangeShapeType="1"/>
              </p:cNvSpPr>
              <p:nvPr/>
            </p:nvSpPr>
            <p:spPr bwMode="auto">
              <a:xfrm>
                <a:off x="9022" y="3761"/>
                <a:ext cx="135" cy="8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96" name="Line 16"/>
              <p:cNvSpPr>
                <a:spLocks noChangeShapeType="1"/>
              </p:cNvSpPr>
              <p:nvPr/>
            </p:nvSpPr>
            <p:spPr bwMode="auto">
              <a:xfrm>
                <a:off x="2741" y="2061"/>
                <a:ext cx="16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97" name="Line 17"/>
              <p:cNvSpPr>
                <a:spLocks noChangeShapeType="1"/>
              </p:cNvSpPr>
              <p:nvPr/>
            </p:nvSpPr>
            <p:spPr bwMode="auto">
              <a:xfrm>
                <a:off x="2746" y="5442"/>
                <a:ext cx="16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086" name="Text Box 18"/>
            <p:cNvSpPr txBox="1">
              <a:spLocks noChangeArrowheads="1"/>
            </p:cNvSpPr>
            <p:nvPr/>
          </p:nvSpPr>
          <p:spPr bwMode="auto">
            <a:xfrm>
              <a:off x="6459105" y="3502346"/>
              <a:ext cx="952500" cy="6286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sz="1100" i="1">
                  <a:latin typeface="Calibri" pitchFamily="34" charset="0"/>
                </a:rPr>
                <a:t>Direction of propagation</a:t>
              </a:r>
              <a:endParaRPr lang="en-US"/>
            </a:p>
          </p:txBody>
        </p:sp>
        <p:grpSp>
          <p:nvGrpSpPr>
            <p:cNvPr id="3087" name="Group 19"/>
            <p:cNvGrpSpPr>
              <a:grpSpLocks/>
            </p:cNvGrpSpPr>
            <p:nvPr/>
          </p:nvGrpSpPr>
          <p:grpSpPr bwMode="auto">
            <a:xfrm>
              <a:off x="2561418" y="1971810"/>
              <a:ext cx="3105150" cy="754062"/>
              <a:chOff x="2850" y="987"/>
              <a:chExt cx="4890" cy="1188"/>
            </a:xfrm>
          </p:grpSpPr>
          <p:sp>
            <p:nvSpPr>
              <p:cNvPr id="3088" name="Line 20"/>
              <p:cNvSpPr>
                <a:spLocks noChangeShapeType="1"/>
              </p:cNvSpPr>
              <p:nvPr/>
            </p:nvSpPr>
            <p:spPr bwMode="auto">
              <a:xfrm>
                <a:off x="2850" y="1947"/>
                <a:ext cx="4890" cy="0"/>
              </a:xfrm>
              <a:prstGeom prst="line">
                <a:avLst/>
              </a:prstGeom>
              <a:noFill/>
              <a:ln w="9525">
                <a:solidFill>
                  <a:srgbClr val="FF0000"/>
                </a:solidFill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89" name="Line 21"/>
              <p:cNvSpPr>
                <a:spLocks noChangeShapeType="1"/>
              </p:cNvSpPr>
              <p:nvPr/>
            </p:nvSpPr>
            <p:spPr bwMode="auto">
              <a:xfrm>
                <a:off x="7740" y="1710"/>
                <a:ext cx="0" cy="46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90" name="Text Box 22"/>
              <p:cNvSpPr txBox="1">
                <a:spLocks noChangeArrowheads="1"/>
              </p:cNvSpPr>
              <p:nvPr/>
            </p:nvSpPr>
            <p:spPr bwMode="auto">
              <a:xfrm>
                <a:off x="4425" y="987"/>
                <a:ext cx="1740" cy="11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ctr">
                  <a:spcAft>
                    <a:spcPts val="1000"/>
                  </a:spcAft>
                </a:pPr>
                <a:r>
                  <a:rPr lang="en-GB" sz="1100">
                    <a:latin typeface="Calibri" pitchFamily="34" charset="0"/>
                  </a:rPr>
                  <a:t>Spatial period</a:t>
                </a:r>
              </a:p>
              <a:p>
                <a:endParaRPr lang="en-US"/>
              </a:p>
            </p:txBody>
          </p:sp>
        </p:grpSp>
        <p:graphicFrame>
          <p:nvGraphicFramePr>
            <p:cNvPr id="3076" name="Object 23"/>
            <p:cNvGraphicFramePr>
              <a:graphicFrameLocks noChangeAspect="1"/>
            </p:cNvGraphicFramePr>
            <p:nvPr/>
          </p:nvGraphicFramePr>
          <p:xfrm>
            <a:off x="3843579" y="2146516"/>
            <a:ext cx="505483" cy="41070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082" name="Equation" r:id="rId6" imgW="457200" imgH="368280" progId="Equation.3">
                    <p:embed/>
                  </p:oleObj>
                </mc:Choice>
                <mc:Fallback>
                  <p:oleObj name="Equation" r:id="rId6" imgW="457200" imgH="368280" progId="Equation.3">
                    <p:embed/>
                    <p:pic>
                      <p:nvPicPr>
                        <p:cNvPr id="0" name="Object 2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843579" y="2146516"/>
                          <a:ext cx="505483" cy="41070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081" name="TextBox 29"/>
          <p:cNvSpPr txBox="1">
            <a:spLocks noChangeArrowheads="1"/>
          </p:cNvSpPr>
          <p:nvPr/>
        </p:nvSpPr>
        <p:spPr bwMode="auto">
          <a:xfrm>
            <a:off x="1557338" y="4935538"/>
            <a:ext cx="63547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Variation of E or H with distance at a given instant of time.</a:t>
            </a:r>
          </a:p>
        </p:txBody>
      </p:sp>
      <p:sp>
        <p:nvSpPr>
          <p:cNvPr id="3082" name="Rectangle 2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3083" name="TextBox 33"/>
          <p:cNvSpPr txBox="1">
            <a:spLocks noChangeArrowheads="1"/>
          </p:cNvSpPr>
          <p:nvPr/>
        </p:nvSpPr>
        <p:spPr bwMode="auto">
          <a:xfrm>
            <a:off x="1720850" y="5440363"/>
            <a:ext cx="54737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If  </a:t>
            </a:r>
            <a:r>
              <a:rPr lang="en-GB" i="1"/>
              <a:t>t</a:t>
            </a:r>
            <a:r>
              <a:rPr lang="en-GB"/>
              <a:t> = 0 is chosen, the spatial variation of the field is:</a:t>
            </a:r>
          </a:p>
          <a:p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2144713" y="5858214"/>
                <a:ext cx="4006097" cy="432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𝐻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𝑘</m:t>
                                  </m:r>
                                </m:e>
                              </m:acc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</m:acc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∅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4713" y="5858214"/>
                <a:ext cx="4006097" cy="432554"/>
              </a:xfrm>
              <a:prstGeom prst="rect">
                <a:avLst/>
              </a:prstGeom>
              <a:blipFill rotWithShape="0">
                <a:blip r:embed="rId8"/>
                <a:stretch>
                  <a:fillRect t="-84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4101" name="Title 1"/>
              <p:cNvSpPr>
                <a:spLocks noGrp="1"/>
              </p:cNvSpPr>
              <p:nvPr>
                <p:ph type="title"/>
              </p:nvPr>
            </p:nvSpPr>
            <p:spPr>
              <a:xfrm>
                <a:off x="0" y="525780"/>
                <a:ext cx="8686800" cy="1069975"/>
              </a:xfrm>
            </p:spPr>
            <p:txBody>
              <a:bodyPr/>
              <a:lstStyle/>
              <a:p>
                <a:r>
                  <a:rPr lang="en-GB" sz="2800" dirty="0" smtClean="0"/>
                  <a:t>Plot of the Wave function </a:t>
                </a:r>
                <a:r>
                  <a:rPr lang="en-GB" sz="2800" dirty="0" smtClean="0"/>
                  <a:t/>
                </a:r>
                <a:br>
                  <a:rPr lang="en-GB" sz="2800" dirty="0" smtClean="0"/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i="1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800" i="1">
                          <a:latin typeface="Cambria Math" panose="02040503050406030204" pitchFamily="18" charset="0"/>
                        </a:rPr>
                        <m:t>𝑜𝑟</m:t>
                      </m:r>
                      <m:r>
                        <a:rPr lang="en-GB" sz="2800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800" i="1">
                          <a:latin typeface="Cambria Math" panose="02040503050406030204" pitchFamily="18" charset="0"/>
                        </a:rPr>
                        <m:t>𝐻</m:t>
                      </m:r>
                      <m:d>
                        <m:d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func>
                        <m:func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𝑘</m:t>
                                  </m:r>
                                </m:e>
                              </m:acc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</m:acc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∅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r>
                  <a:rPr lang="en-GB" sz="2800" dirty="0" smtClean="0"/>
                  <a:t/>
                </a:r>
                <a:br>
                  <a:rPr lang="en-GB" sz="2800" dirty="0" smtClean="0"/>
                </a:br>
                <a:r>
                  <a:rPr lang="en-GB" sz="2800" dirty="0" smtClean="0"/>
                  <a:t>as a function of location in time</a:t>
                </a:r>
              </a:p>
            </p:txBody>
          </p:sp>
        </mc:Choice>
        <mc:Fallback>
          <p:sp>
            <p:nvSpPr>
              <p:cNvPr id="4101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0" y="525780"/>
                <a:ext cx="8686800" cy="1069975"/>
              </a:xfrm>
              <a:blipFill rotWithShape="0">
                <a:blip r:embed="rId4"/>
                <a:stretch>
                  <a:fillRect l="-1404" t="-24432" b="-346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02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5DD31ACA-17C8-45DB-A4F4-497DE9FFC3DF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4103" name="Text Box 15"/>
          <p:cNvSpPr txBox="1">
            <a:spLocks noChangeArrowheads="1"/>
          </p:cNvSpPr>
          <p:nvPr/>
        </p:nvSpPr>
        <p:spPr bwMode="auto">
          <a:xfrm>
            <a:off x="6583061" y="3410127"/>
            <a:ext cx="571500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en-GB" sz="1100" i="1">
                <a:latin typeface="Calibri" pitchFamily="34" charset="0"/>
              </a:rPr>
              <a:t>t</a:t>
            </a:r>
            <a:endParaRPr lang="en-US"/>
          </a:p>
        </p:txBody>
      </p:sp>
      <p:sp>
        <p:nvSpPr>
          <p:cNvPr id="4104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grpSp>
        <p:nvGrpSpPr>
          <p:cNvPr id="4105" name="Group 21"/>
          <p:cNvGrpSpPr>
            <a:grpSpLocks/>
          </p:cNvGrpSpPr>
          <p:nvPr/>
        </p:nvGrpSpPr>
        <p:grpSpPr bwMode="auto">
          <a:xfrm>
            <a:off x="2195513" y="1848803"/>
            <a:ext cx="4414837" cy="3048000"/>
            <a:chOff x="2180256" y="1681700"/>
            <a:chExt cx="4414838" cy="3048415"/>
          </a:xfrm>
        </p:grpSpPr>
        <p:pic>
          <p:nvPicPr>
            <p:cNvPr id="4109" name="Picture 5"/>
            <p:cNvPicPr>
              <a:picLocks noChangeAspect="1" noChangeArrowheads="1"/>
            </p:cNvPicPr>
            <p:nvPr/>
          </p:nvPicPr>
          <p:blipFill>
            <a:blip r:embed="rId5" cstate="print"/>
            <a:srcRect l="737" t="8055" r="589" b="6483"/>
            <a:stretch>
              <a:fillRect/>
            </a:stretch>
          </p:blipFill>
          <p:spPr bwMode="auto">
            <a:xfrm>
              <a:off x="2576195" y="2127885"/>
              <a:ext cx="3991610" cy="26022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4110" name="Group 3"/>
            <p:cNvGrpSpPr>
              <a:grpSpLocks/>
            </p:cNvGrpSpPr>
            <p:nvPr/>
          </p:nvGrpSpPr>
          <p:grpSpPr bwMode="auto">
            <a:xfrm>
              <a:off x="2180256" y="1900775"/>
              <a:ext cx="4414838" cy="2779712"/>
              <a:chOff x="2204" y="1347"/>
              <a:chExt cx="6953" cy="4379"/>
            </a:xfrm>
          </p:grpSpPr>
          <p:sp>
            <p:nvSpPr>
              <p:cNvPr id="4115" name="Text Box 4"/>
              <p:cNvSpPr txBox="1">
                <a:spLocks noChangeArrowheads="1"/>
              </p:cNvSpPr>
              <p:nvPr/>
            </p:nvSpPr>
            <p:spPr bwMode="auto">
              <a:xfrm>
                <a:off x="2388" y="1347"/>
                <a:ext cx="1170" cy="5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spcAft>
                    <a:spcPts val="1000"/>
                  </a:spcAft>
                </a:pPr>
                <a:r>
                  <a:rPr lang="en-GB" sz="1100" i="1">
                    <a:latin typeface="Calibri" pitchFamily="34" charset="0"/>
                  </a:rPr>
                  <a:t>E</a:t>
                </a:r>
                <a:r>
                  <a:rPr lang="en-GB" sz="1100">
                    <a:latin typeface="Calibri" pitchFamily="34" charset="0"/>
                  </a:rPr>
                  <a:t> or </a:t>
                </a:r>
                <a:r>
                  <a:rPr lang="en-GB" sz="1100" i="1">
                    <a:latin typeface="Calibri" pitchFamily="34" charset="0"/>
                  </a:rPr>
                  <a:t>H</a:t>
                </a:r>
                <a:endParaRPr lang="en-US"/>
              </a:p>
            </p:txBody>
          </p:sp>
          <p:sp>
            <p:nvSpPr>
              <p:cNvPr id="4116" name="Line 5"/>
              <p:cNvSpPr>
                <a:spLocks noChangeShapeType="1"/>
              </p:cNvSpPr>
              <p:nvPr/>
            </p:nvSpPr>
            <p:spPr bwMode="auto">
              <a:xfrm rot="-5400000">
                <a:off x="2776" y="1750"/>
                <a:ext cx="135" cy="8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17" name="Text Box 6"/>
              <p:cNvSpPr txBox="1">
                <a:spLocks noChangeArrowheads="1"/>
              </p:cNvSpPr>
              <p:nvPr/>
            </p:nvSpPr>
            <p:spPr bwMode="auto">
              <a:xfrm>
                <a:off x="2323" y="1820"/>
                <a:ext cx="525" cy="5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spcAft>
                    <a:spcPts val="1000"/>
                  </a:spcAft>
                </a:pPr>
                <a:r>
                  <a:rPr lang="en-GB" sz="1100" i="1">
                    <a:latin typeface="Calibri" pitchFamily="34" charset="0"/>
                  </a:rPr>
                  <a:t>V</a:t>
                </a:r>
                <a:r>
                  <a:rPr lang="en-GB" sz="1100" baseline="-25000">
                    <a:latin typeface="Times New Roman" pitchFamily="18" charset="0"/>
                  </a:rPr>
                  <a:t>0</a:t>
                </a:r>
                <a:endParaRPr lang="en-US"/>
              </a:p>
            </p:txBody>
          </p:sp>
          <p:sp>
            <p:nvSpPr>
              <p:cNvPr id="4118" name="Text Box 7"/>
              <p:cNvSpPr txBox="1">
                <a:spLocks noChangeArrowheads="1"/>
              </p:cNvSpPr>
              <p:nvPr/>
            </p:nvSpPr>
            <p:spPr bwMode="auto">
              <a:xfrm>
                <a:off x="2204" y="5201"/>
                <a:ext cx="788" cy="5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spcAft>
                    <a:spcPts val="1000"/>
                  </a:spcAft>
                </a:pPr>
                <a:r>
                  <a:rPr lang="en-GB" sz="1100" i="1">
                    <a:latin typeface="Times New Roman" pitchFamily="18" charset="0"/>
                    <a:sym typeface="Symbol" pitchFamily="18" charset="2"/>
                  </a:rPr>
                  <a:t></a:t>
                </a:r>
                <a:r>
                  <a:rPr lang="en-GB" sz="1100" i="1">
                    <a:latin typeface="Calibri" pitchFamily="34" charset="0"/>
                  </a:rPr>
                  <a:t>V</a:t>
                </a:r>
                <a:r>
                  <a:rPr lang="en-GB" sz="1100" baseline="-25000">
                    <a:latin typeface="Times New Roman" pitchFamily="18" charset="0"/>
                  </a:rPr>
                  <a:t>0</a:t>
                </a:r>
                <a:endParaRPr lang="en-US"/>
              </a:p>
            </p:txBody>
          </p:sp>
          <p:sp>
            <p:nvSpPr>
              <p:cNvPr id="4119" name="Line 8"/>
              <p:cNvSpPr>
                <a:spLocks noChangeShapeType="1"/>
              </p:cNvSpPr>
              <p:nvPr/>
            </p:nvSpPr>
            <p:spPr bwMode="auto">
              <a:xfrm>
                <a:off x="9022" y="3761"/>
                <a:ext cx="135" cy="8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20" name="Line 9"/>
              <p:cNvSpPr>
                <a:spLocks noChangeShapeType="1"/>
              </p:cNvSpPr>
              <p:nvPr/>
            </p:nvSpPr>
            <p:spPr bwMode="auto">
              <a:xfrm>
                <a:off x="2741" y="2061"/>
                <a:ext cx="16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21" name="Line 10"/>
              <p:cNvSpPr>
                <a:spLocks noChangeShapeType="1"/>
              </p:cNvSpPr>
              <p:nvPr/>
            </p:nvSpPr>
            <p:spPr bwMode="auto">
              <a:xfrm>
                <a:off x="2746" y="5442"/>
                <a:ext cx="16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111" name="Group 11"/>
            <p:cNvGrpSpPr>
              <a:grpSpLocks/>
            </p:cNvGrpSpPr>
            <p:nvPr/>
          </p:nvGrpSpPr>
          <p:grpSpPr bwMode="auto">
            <a:xfrm>
              <a:off x="2580306" y="1681700"/>
              <a:ext cx="3105150" cy="754062"/>
              <a:chOff x="2850" y="987"/>
              <a:chExt cx="4890" cy="1188"/>
            </a:xfrm>
          </p:grpSpPr>
          <p:sp>
            <p:nvSpPr>
              <p:cNvPr id="4112" name="Line 12"/>
              <p:cNvSpPr>
                <a:spLocks noChangeShapeType="1"/>
              </p:cNvSpPr>
              <p:nvPr/>
            </p:nvSpPr>
            <p:spPr bwMode="auto">
              <a:xfrm>
                <a:off x="2850" y="1947"/>
                <a:ext cx="4890" cy="0"/>
              </a:xfrm>
              <a:prstGeom prst="line">
                <a:avLst/>
              </a:prstGeom>
              <a:noFill/>
              <a:ln w="9525">
                <a:solidFill>
                  <a:srgbClr val="FF0000"/>
                </a:solidFill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13" name="Line 13"/>
              <p:cNvSpPr>
                <a:spLocks noChangeShapeType="1"/>
              </p:cNvSpPr>
              <p:nvPr/>
            </p:nvSpPr>
            <p:spPr bwMode="auto">
              <a:xfrm>
                <a:off x="7740" y="1710"/>
                <a:ext cx="0" cy="46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14" name="Text Box 14"/>
              <p:cNvSpPr txBox="1">
                <a:spLocks noChangeArrowheads="1"/>
              </p:cNvSpPr>
              <p:nvPr/>
            </p:nvSpPr>
            <p:spPr bwMode="auto">
              <a:xfrm>
                <a:off x="4425" y="987"/>
                <a:ext cx="1740" cy="11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ctr">
                  <a:spcAft>
                    <a:spcPts val="1000"/>
                  </a:spcAft>
                </a:pPr>
                <a:r>
                  <a:rPr lang="en-GB" sz="1100">
                    <a:latin typeface="Calibri" pitchFamily="34" charset="0"/>
                  </a:rPr>
                  <a:t>Time period</a:t>
                </a:r>
              </a:p>
              <a:p>
                <a:endParaRPr lang="en-US"/>
              </a:p>
            </p:txBody>
          </p:sp>
        </p:grpSp>
        <p:graphicFrame>
          <p:nvGraphicFramePr>
            <p:cNvPr id="4100" name="Object 16"/>
            <p:cNvGraphicFramePr>
              <a:graphicFrameLocks noChangeAspect="1"/>
            </p:cNvGraphicFramePr>
            <p:nvPr/>
          </p:nvGraphicFramePr>
          <p:xfrm>
            <a:off x="3874577" y="1875296"/>
            <a:ext cx="511443" cy="41554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07" name="Equation" r:id="rId6" imgW="457200" imgH="368300" progId="Equation.3">
                    <p:embed/>
                  </p:oleObj>
                </mc:Choice>
                <mc:Fallback>
                  <p:oleObj name="Equation" r:id="rId6" imgW="457200" imgH="368300" progId="Equation.3">
                    <p:embed/>
                    <p:pic>
                      <p:nvPicPr>
                        <p:cNvPr id="0" name="Object 1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874577" y="1875296"/>
                          <a:ext cx="511443" cy="41554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4106" name="TextBox 22"/>
          <p:cNvSpPr txBox="1">
            <a:spLocks noChangeArrowheads="1"/>
          </p:cNvSpPr>
          <p:nvPr/>
        </p:nvSpPr>
        <p:spPr bwMode="auto">
          <a:xfrm>
            <a:off x="1557338" y="5038408"/>
            <a:ext cx="63547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/>
              <a:t>Variation of E or H with time at a given location.</a:t>
            </a:r>
          </a:p>
        </p:txBody>
      </p:sp>
      <p:sp>
        <p:nvSpPr>
          <p:cNvPr id="4107" name="TextBox 23"/>
          <p:cNvSpPr txBox="1">
            <a:spLocks noChangeArrowheads="1"/>
          </p:cNvSpPr>
          <p:nvPr/>
        </p:nvSpPr>
        <p:spPr bwMode="auto">
          <a:xfrm>
            <a:off x="914400" y="5543233"/>
            <a:ext cx="65579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If origin location is chosen, the temporal variation of the field is:</a:t>
            </a:r>
          </a:p>
          <a:p>
            <a:endParaRPr lang="en-GB"/>
          </a:p>
        </p:txBody>
      </p:sp>
      <p:sp>
        <p:nvSpPr>
          <p:cNvPr id="4108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2142506" y="5927650"/>
                <a:ext cx="362381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𝐻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∅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2506" y="5927650"/>
                <a:ext cx="3623813" cy="369332"/>
              </a:xfrm>
              <a:prstGeom prst="rect">
                <a:avLst/>
              </a:prstGeom>
              <a:blipFill rotWithShape="0">
                <a:blip r:embed="rId8"/>
                <a:stretch>
                  <a:fillRect b="-16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itle 1"/>
          <p:cNvSpPr>
            <a:spLocks noGrp="1"/>
          </p:cNvSpPr>
          <p:nvPr>
            <p:ph type="title"/>
          </p:nvPr>
        </p:nvSpPr>
        <p:spPr>
          <a:xfrm>
            <a:off x="0" y="457200"/>
            <a:ext cx="8686800" cy="1371600"/>
          </a:xfrm>
        </p:spPr>
        <p:txBody>
          <a:bodyPr/>
          <a:lstStyle/>
          <a:p>
            <a:r>
              <a:rPr lang="en-GB" dirty="0" smtClean="0"/>
              <a:t>In Plane Wave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47650" y="2693988"/>
                <a:ext cx="8539163" cy="3886200"/>
              </a:xfrm>
            </p:spPr>
            <p:txBody>
              <a:bodyPr/>
              <a:lstStyle/>
              <a:p>
                <a:pPr>
                  <a:defRPr/>
                </a:pPr>
                <a:r>
                  <a:rPr lang="en-GB" sz="2800" dirty="0" smtClean="0"/>
                  <a:t>Wave surfaces or </a:t>
                </a:r>
                <a:r>
                  <a:rPr lang="en-GB" sz="2800" dirty="0" err="1" smtClean="0"/>
                  <a:t>Wavefronts</a:t>
                </a:r>
                <a:endParaRPr lang="en-GB" sz="2800" dirty="0" smtClean="0"/>
              </a:p>
              <a:p>
                <a:pPr marL="1349375" indent="14288">
                  <a:buFont typeface="Wingdings" pitchFamily="2" charset="2"/>
                  <a:buNone/>
                  <a:defRPr/>
                </a:pPr>
                <a:r>
                  <a:rPr lang="en-GB" sz="2800" dirty="0" smtClean="0"/>
                  <a:t>are surfaces </a:t>
                </a:r>
                <a:r>
                  <a:rPr lang="en-GB" sz="2800" dirty="0" smtClean="0"/>
                  <a:t>of constant phase</a:t>
                </a:r>
              </a:p>
              <a:p>
                <a:pPr>
                  <a:spcBef>
                    <a:spcPts val="2400"/>
                  </a:spcBef>
                  <a:defRPr/>
                </a:pPr>
                <a:r>
                  <a:rPr lang="en-GB" sz="2800" dirty="0" smtClean="0"/>
                  <a:t>Velocity of </a:t>
                </a:r>
                <a:r>
                  <a:rPr lang="en-GB" sz="2800" dirty="0" err="1" smtClean="0"/>
                  <a:t>wavefronts</a:t>
                </a:r>
                <a:r>
                  <a:rPr lang="en-GB" sz="2800" dirty="0" smtClean="0"/>
                  <a:t> called </a:t>
                </a:r>
                <a:r>
                  <a:rPr lang="en-GB" sz="2800" i="1" u="sng" dirty="0" smtClean="0"/>
                  <a:t>phase </a:t>
                </a:r>
                <a:r>
                  <a:rPr lang="en-GB" sz="2800" i="1" u="sng" dirty="0" smtClean="0"/>
                  <a:t>velocity</a:t>
                </a:r>
                <a:r>
                  <a:rPr lang="en-GB" sz="2800" dirty="0" smtClean="0"/>
                  <a:t> c</a:t>
                </a:r>
                <a:endParaRPr lang="en-GB" sz="2800" i="1" u="sng" dirty="0" smtClean="0"/>
              </a:p>
              <a:p>
                <a:pPr>
                  <a:buFont typeface="Wingdings" pitchFamily="2" charset="2"/>
                  <a:buNone/>
                  <a:defRPr/>
                </a:pPr>
                <a:endParaRPr lang="en-GB" dirty="0" smtClean="0"/>
              </a:p>
              <a:p>
                <a:pPr marL="0" indent="0">
                  <a:buNone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𝑐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</m:den>
                      </m:f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𝜈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en-GB" sz="2800" dirty="0" smtClean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47650" y="2693988"/>
                <a:ext cx="8539163" cy="3886200"/>
              </a:xfrm>
              <a:blipFill rotWithShape="0">
                <a:blip r:embed="rId3"/>
                <a:stretch>
                  <a:fillRect l="-714" t="-17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26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0F87A5EE-8AC9-4F15-8FF7-2F480B95E76E}" type="slidenum">
              <a:rPr lang="en-US" smtClean="0"/>
              <a:pPr/>
              <a:t>7</a:t>
            </a:fld>
            <a:endParaRPr lang="en-US" smtClean="0"/>
          </a:p>
        </p:txBody>
      </p:sp>
      <p:sp>
        <p:nvSpPr>
          <p:cNvPr id="5127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 1"/>
              <p:cNvSpPr/>
              <p:nvPr/>
            </p:nvSpPr>
            <p:spPr>
              <a:xfrm>
                <a:off x="1215974" y="1710267"/>
                <a:ext cx="6602513" cy="6214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i="1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800" i="1">
                          <a:latin typeface="Cambria Math" panose="02040503050406030204" pitchFamily="18" charset="0"/>
                        </a:rPr>
                        <m:t>𝑜𝑟</m:t>
                      </m:r>
                      <m:r>
                        <a:rPr lang="en-GB" sz="2800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800" i="1">
                          <a:latin typeface="Cambria Math" panose="02040503050406030204" pitchFamily="18" charset="0"/>
                        </a:rPr>
                        <m:t>𝐻</m:t>
                      </m:r>
                      <m:d>
                        <m:d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func>
                        <m:func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𝑘</m:t>
                                  </m:r>
                                </m:e>
                              </m:acc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8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</m:acc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∅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2800" dirty="0"/>
              </a:p>
            </p:txBody>
          </p:sp>
        </mc:Choice>
        <mc:Fallback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5974" y="1710267"/>
                <a:ext cx="6602513" cy="621452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6" name="Content Placeholder 2"/>
          <p:cNvSpPr>
            <a:spLocks noGrp="1"/>
          </p:cNvSpPr>
          <p:nvPr>
            <p:ph idx="1"/>
          </p:nvPr>
        </p:nvSpPr>
        <p:spPr>
          <a:xfrm>
            <a:off x="0" y="547688"/>
            <a:ext cx="8896350" cy="114935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smtClean="0"/>
              <a:t>Plane Wave propagating in direction </a:t>
            </a:r>
            <a:r>
              <a:rPr lang="en-GB" smtClean="0">
                <a:ea typeface="Cambria Math" pitchFamily="18" charset="0"/>
                <a:cs typeface="Cambria Math" pitchFamily="18" charset="0"/>
              </a:rPr>
              <a:t>𝜃 to </a:t>
            </a:r>
            <a:r>
              <a:rPr lang="en-GB" i="1" smtClean="0">
                <a:ea typeface="Cambria Math" pitchFamily="18" charset="0"/>
                <a:cs typeface="Cambria Math" pitchFamily="18" charset="0"/>
              </a:rPr>
              <a:t>x</a:t>
            </a:r>
            <a:r>
              <a:rPr lang="en-GB" smtClean="0">
                <a:ea typeface="Cambria Math" pitchFamily="18" charset="0"/>
                <a:cs typeface="Cambria Math" pitchFamily="18" charset="0"/>
              </a:rPr>
              <a:t>-axis with its wavefronts normal to the (</a:t>
            </a:r>
            <a:r>
              <a:rPr lang="en-GB" i="1" smtClean="0">
                <a:ea typeface="Cambria Math" pitchFamily="18" charset="0"/>
                <a:cs typeface="Cambria Math" pitchFamily="18" charset="0"/>
              </a:rPr>
              <a:t>x</a:t>
            </a:r>
            <a:r>
              <a:rPr lang="en-GB" smtClean="0">
                <a:ea typeface="Cambria Math" pitchFamily="18" charset="0"/>
                <a:cs typeface="Cambria Math" pitchFamily="18" charset="0"/>
              </a:rPr>
              <a:t>, </a:t>
            </a:r>
            <a:r>
              <a:rPr lang="en-GB" i="1" smtClean="0">
                <a:ea typeface="Cambria Math" pitchFamily="18" charset="0"/>
                <a:cs typeface="Cambria Math" pitchFamily="18" charset="0"/>
              </a:rPr>
              <a:t>y</a:t>
            </a:r>
            <a:r>
              <a:rPr lang="en-GB" smtClean="0">
                <a:ea typeface="Cambria Math" pitchFamily="18" charset="0"/>
                <a:cs typeface="Cambria Math" pitchFamily="18" charset="0"/>
              </a:rPr>
              <a:t>) plane</a:t>
            </a:r>
            <a:endParaRPr lang="en-GB" smtClean="0"/>
          </a:p>
        </p:txBody>
      </p:sp>
      <p:sp>
        <p:nvSpPr>
          <p:cNvPr id="6157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37B7A8DF-8387-440B-8976-CCD5E369074C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6158" name="Rectangle 2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59" name="Rectangle 2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60" name="Rectangle 3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61" name="Rectangle 3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grpSp>
        <p:nvGrpSpPr>
          <p:cNvPr id="6162" name="Group 43"/>
          <p:cNvGrpSpPr>
            <a:grpSpLocks/>
          </p:cNvGrpSpPr>
          <p:nvPr/>
        </p:nvGrpSpPr>
        <p:grpSpPr bwMode="auto">
          <a:xfrm>
            <a:off x="503238" y="1562100"/>
            <a:ext cx="5876925" cy="3087688"/>
            <a:chOff x="1362397" y="1546307"/>
            <a:chExt cx="5876925" cy="3087687"/>
          </a:xfrm>
        </p:grpSpPr>
        <p:grpSp>
          <p:nvGrpSpPr>
            <p:cNvPr id="6172" name="Group 2"/>
            <p:cNvGrpSpPr>
              <a:grpSpLocks/>
            </p:cNvGrpSpPr>
            <p:nvPr/>
          </p:nvGrpSpPr>
          <p:grpSpPr bwMode="auto">
            <a:xfrm>
              <a:off x="1362397" y="1546307"/>
              <a:ext cx="5876925" cy="3087687"/>
              <a:chOff x="1035" y="7859"/>
              <a:chExt cx="9255" cy="4864"/>
            </a:xfrm>
          </p:grpSpPr>
          <p:sp>
            <p:nvSpPr>
              <p:cNvPr id="6174" name="Text Box 3"/>
              <p:cNvSpPr txBox="1">
                <a:spLocks noChangeArrowheads="1"/>
              </p:cNvSpPr>
              <p:nvPr/>
            </p:nvSpPr>
            <p:spPr bwMode="auto">
              <a:xfrm>
                <a:off x="5609" y="10767"/>
                <a:ext cx="552" cy="46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endParaRPr lang="en-US"/>
              </a:p>
            </p:txBody>
          </p:sp>
          <p:grpSp>
            <p:nvGrpSpPr>
              <p:cNvPr id="6175" name="Group 4"/>
              <p:cNvGrpSpPr>
                <a:grpSpLocks/>
              </p:cNvGrpSpPr>
              <p:nvPr/>
            </p:nvGrpSpPr>
            <p:grpSpPr bwMode="auto">
              <a:xfrm>
                <a:off x="1035" y="7859"/>
                <a:ext cx="9255" cy="4864"/>
                <a:chOff x="1035" y="7859"/>
                <a:chExt cx="9255" cy="4864"/>
              </a:xfrm>
            </p:grpSpPr>
            <p:grpSp>
              <p:nvGrpSpPr>
                <p:cNvPr id="6176" name="Group 5"/>
                <p:cNvGrpSpPr>
                  <a:grpSpLocks/>
                </p:cNvGrpSpPr>
                <p:nvPr/>
              </p:nvGrpSpPr>
              <p:grpSpPr bwMode="auto">
                <a:xfrm>
                  <a:off x="1445" y="8264"/>
                  <a:ext cx="8275" cy="4459"/>
                  <a:chOff x="1445" y="6630"/>
                  <a:chExt cx="8275" cy="4459"/>
                </a:xfrm>
              </p:grpSpPr>
              <p:sp>
                <p:nvSpPr>
                  <p:cNvPr id="6187" name="Line 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485" y="9240"/>
                    <a:ext cx="8235" cy="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 type="triangle" w="med" len="med"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88" name="Line 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4710" y="6630"/>
                    <a:ext cx="0" cy="439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 type="triangle" w="med" len="med"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89" name="Line 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710" y="8625"/>
                    <a:ext cx="1155" cy="61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 type="triangle" w="med" len="med"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90" name="Line 9"/>
                  <p:cNvSpPr>
                    <a:spLocks noChangeShapeType="1"/>
                  </p:cNvSpPr>
                  <p:nvPr/>
                </p:nvSpPr>
                <p:spPr bwMode="auto">
                  <a:xfrm>
                    <a:off x="4385" y="6645"/>
                    <a:ext cx="2227" cy="438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prstDash val="dash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91" name="Line 10"/>
                  <p:cNvSpPr>
                    <a:spLocks noChangeShapeType="1"/>
                  </p:cNvSpPr>
                  <p:nvPr/>
                </p:nvSpPr>
                <p:spPr bwMode="auto">
                  <a:xfrm>
                    <a:off x="2420" y="6660"/>
                    <a:ext cx="2227" cy="438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prstDash val="dash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92" name="Line 11"/>
                  <p:cNvSpPr>
                    <a:spLocks noChangeShapeType="1"/>
                  </p:cNvSpPr>
                  <p:nvPr/>
                </p:nvSpPr>
                <p:spPr bwMode="auto">
                  <a:xfrm>
                    <a:off x="5420" y="6690"/>
                    <a:ext cx="2227" cy="438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prstDash val="dash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93" name="Line 12"/>
                  <p:cNvSpPr>
                    <a:spLocks noChangeShapeType="1"/>
                  </p:cNvSpPr>
                  <p:nvPr/>
                </p:nvSpPr>
                <p:spPr bwMode="auto">
                  <a:xfrm>
                    <a:off x="7460" y="6645"/>
                    <a:ext cx="2227" cy="438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prstDash val="dash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94" name="Line 13"/>
                  <p:cNvSpPr>
                    <a:spLocks noChangeShapeType="1"/>
                  </p:cNvSpPr>
                  <p:nvPr/>
                </p:nvSpPr>
                <p:spPr bwMode="auto">
                  <a:xfrm>
                    <a:off x="3425" y="6690"/>
                    <a:ext cx="2227" cy="438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prstDash val="dash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95" name="Line 14"/>
                  <p:cNvSpPr>
                    <a:spLocks noChangeShapeType="1"/>
                  </p:cNvSpPr>
                  <p:nvPr/>
                </p:nvSpPr>
                <p:spPr bwMode="auto">
                  <a:xfrm>
                    <a:off x="6455" y="6705"/>
                    <a:ext cx="2227" cy="438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prstDash val="dash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96" name="Line 15"/>
                  <p:cNvSpPr>
                    <a:spLocks noChangeShapeType="1"/>
                  </p:cNvSpPr>
                  <p:nvPr/>
                </p:nvSpPr>
                <p:spPr bwMode="auto">
                  <a:xfrm>
                    <a:off x="1445" y="6675"/>
                    <a:ext cx="2227" cy="438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prstDash val="dash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6177" name="Text Box 16"/>
                <p:cNvSpPr txBox="1">
                  <a:spLocks noChangeArrowheads="1"/>
                </p:cNvSpPr>
                <p:nvPr/>
              </p:nvSpPr>
              <p:spPr bwMode="auto">
                <a:xfrm>
                  <a:off x="5730" y="9929"/>
                  <a:ext cx="483" cy="46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6178" name="Text Box 17"/>
                <p:cNvSpPr txBox="1">
                  <a:spLocks noChangeArrowheads="1"/>
                </p:cNvSpPr>
                <p:nvPr/>
              </p:nvSpPr>
              <p:spPr bwMode="auto">
                <a:xfrm>
                  <a:off x="4313" y="9998"/>
                  <a:ext cx="566" cy="50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6179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5175" y="10481"/>
                  <a:ext cx="483" cy="42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endParaRPr lang="en-US"/>
                </a:p>
              </p:txBody>
            </p:sp>
            <p:grpSp>
              <p:nvGrpSpPr>
                <p:cNvPr id="6180" name="Group 19"/>
                <p:cNvGrpSpPr>
                  <a:grpSpLocks/>
                </p:cNvGrpSpPr>
                <p:nvPr/>
              </p:nvGrpSpPr>
              <p:grpSpPr bwMode="auto">
                <a:xfrm>
                  <a:off x="4710" y="10259"/>
                  <a:ext cx="1133" cy="644"/>
                  <a:chOff x="4710" y="8625"/>
                  <a:chExt cx="1133" cy="644"/>
                </a:xfrm>
              </p:grpSpPr>
              <p:sp>
                <p:nvSpPr>
                  <p:cNvPr id="6184" name="Line 20"/>
                  <p:cNvSpPr>
                    <a:spLocks noChangeShapeType="1"/>
                  </p:cNvSpPr>
                  <p:nvPr/>
                </p:nvSpPr>
                <p:spPr bwMode="auto">
                  <a:xfrm>
                    <a:off x="4710" y="8628"/>
                    <a:ext cx="1133" cy="0"/>
                  </a:xfrm>
                  <a:prstGeom prst="line">
                    <a:avLst/>
                  </a:prstGeom>
                  <a:noFill/>
                  <a:ln w="3175">
                    <a:solidFill>
                      <a:srgbClr val="000000"/>
                    </a:solidFill>
                    <a:prstDash val="dash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85" name="Line 21"/>
                  <p:cNvSpPr>
                    <a:spLocks noChangeShapeType="1"/>
                  </p:cNvSpPr>
                  <p:nvPr/>
                </p:nvSpPr>
                <p:spPr bwMode="auto">
                  <a:xfrm>
                    <a:off x="5843" y="8625"/>
                    <a:ext cx="0" cy="608"/>
                  </a:xfrm>
                  <a:prstGeom prst="line">
                    <a:avLst/>
                  </a:prstGeom>
                  <a:noFill/>
                  <a:ln w="3175">
                    <a:solidFill>
                      <a:srgbClr val="000000"/>
                    </a:solidFill>
                    <a:prstDash val="dash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86" name="Freeform 22"/>
                  <p:cNvSpPr>
                    <a:spLocks/>
                  </p:cNvSpPr>
                  <p:nvPr/>
                </p:nvSpPr>
                <p:spPr bwMode="auto">
                  <a:xfrm>
                    <a:off x="5221" y="8955"/>
                    <a:ext cx="112" cy="314"/>
                  </a:xfrm>
                  <a:custGeom>
                    <a:avLst/>
                    <a:gdLst>
                      <a:gd name="T0" fmla="*/ 0 w 97"/>
                      <a:gd name="T1" fmla="*/ 0 h 180"/>
                      <a:gd name="T2" fmla="*/ 147 w 97"/>
                      <a:gd name="T3" fmla="*/ 769 h 180"/>
                      <a:gd name="T4" fmla="*/ 160 w 97"/>
                      <a:gd name="T5" fmla="*/ 1668 h 180"/>
                      <a:gd name="T6" fmla="*/ 0 60000 65536"/>
                      <a:gd name="T7" fmla="*/ 0 60000 65536"/>
                      <a:gd name="T8" fmla="*/ 0 60000 65536"/>
                      <a:gd name="T9" fmla="*/ 0 w 97"/>
                      <a:gd name="T10" fmla="*/ 0 h 180"/>
                      <a:gd name="T11" fmla="*/ 97 w 97"/>
                      <a:gd name="T12" fmla="*/ 180 h 180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T9" t="T10" r="T11" b="T12"/>
                    <a:pathLst>
                      <a:path w="97" h="180">
                        <a:moveTo>
                          <a:pt x="0" y="0"/>
                        </a:moveTo>
                        <a:cubicBezTo>
                          <a:pt x="33" y="26"/>
                          <a:pt x="67" y="53"/>
                          <a:pt x="82" y="83"/>
                        </a:cubicBezTo>
                        <a:cubicBezTo>
                          <a:pt x="97" y="113"/>
                          <a:pt x="93" y="146"/>
                          <a:pt x="90" y="180"/>
                        </a:cubicBezTo>
                      </a:path>
                    </a:pathLst>
                  </a:custGeom>
                  <a:noFill/>
                  <a:ln w="9525">
                    <a:solidFill>
                      <a:srgbClr val="000000"/>
                    </a:solidFill>
                    <a:round/>
                    <a:headEnd type="arrow" w="sm" len="sm"/>
                    <a:tailEnd type="arrow" w="sm" len="sm"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6181" name="Text Box 23"/>
                <p:cNvSpPr txBox="1">
                  <a:spLocks noChangeArrowheads="1"/>
                </p:cNvSpPr>
                <p:nvPr/>
              </p:nvSpPr>
              <p:spPr bwMode="auto">
                <a:xfrm>
                  <a:off x="9660" y="10619"/>
                  <a:ext cx="630" cy="63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>
                    <a:spcAft>
                      <a:spcPts val="1000"/>
                    </a:spcAft>
                  </a:pPr>
                  <a:r>
                    <a:rPr lang="en-GB" sz="1100" i="1">
                      <a:latin typeface="Calibri" pitchFamily="34" charset="0"/>
                    </a:rPr>
                    <a:t>x</a:t>
                  </a:r>
                  <a:endParaRPr lang="en-US"/>
                </a:p>
              </p:txBody>
            </p:sp>
            <p:sp>
              <p:nvSpPr>
                <p:cNvPr id="6182" name="Text Box 24"/>
                <p:cNvSpPr txBox="1">
                  <a:spLocks noChangeArrowheads="1"/>
                </p:cNvSpPr>
                <p:nvPr/>
              </p:nvSpPr>
              <p:spPr bwMode="auto">
                <a:xfrm>
                  <a:off x="4545" y="7859"/>
                  <a:ext cx="630" cy="63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>
                    <a:spcAft>
                      <a:spcPts val="1000"/>
                    </a:spcAft>
                  </a:pPr>
                  <a:r>
                    <a:rPr lang="en-GB" sz="1100" i="1">
                      <a:latin typeface="Calibri" pitchFamily="34" charset="0"/>
                    </a:rPr>
                    <a:t>y</a:t>
                  </a:r>
                  <a:endParaRPr lang="en-US"/>
                </a:p>
              </p:txBody>
            </p:sp>
            <p:sp>
              <p:nvSpPr>
                <p:cNvPr id="6183" name="Text Box 25"/>
                <p:cNvSpPr txBox="1">
                  <a:spLocks noChangeArrowheads="1"/>
                </p:cNvSpPr>
                <p:nvPr/>
              </p:nvSpPr>
              <p:spPr bwMode="auto">
                <a:xfrm>
                  <a:off x="1035" y="9209"/>
                  <a:ext cx="1485" cy="94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>
                    <a:spcAft>
                      <a:spcPts val="1000"/>
                    </a:spcAft>
                  </a:pPr>
                  <a:r>
                    <a:rPr lang="en-GB" sz="1000">
                      <a:latin typeface="Calibri" pitchFamily="34" charset="0"/>
                    </a:rPr>
                    <a:t>Plane</a:t>
                  </a:r>
                </a:p>
                <a:p>
                  <a:pPr>
                    <a:spcAft>
                      <a:spcPts val="1000"/>
                    </a:spcAft>
                  </a:pPr>
                  <a:r>
                    <a:rPr lang="en-GB" sz="1000">
                      <a:latin typeface="Calibri" pitchFamily="34" charset="0"/>
                    </a:rPr>
                    <a:t>wavefronts</a:t>
                  </a:r>
                  <a:endParaRPr lang="en-US"/>
                </a:p>
              </p:txBody>
            </p:sp>
          </p:grpSp>
        </p:grpSp>
        <p:graphicFrame>
          <p:nvGraphicFramePr>
            <p:cNvPr id="6154" name="Object 30"/>
            <p:cNvGraphicFramePr>
              <a:graphicFrameLocks noChangeAspect="1"/>
            </p:cNvGraphicFramePr>
            <p:nvPr/>
          </p:nvGraphicFramePr>
          <p:xfrm>
            <a:off x="4099304" y="3270143"/>
            <a:ext cx="123825" cy="1714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181" name="Equation" r:id="rId4" imgW="126780" imgH="164814" progId="Equation.3">
                    <p:embed/>
                  </p:oleObj>
                </mc:Choice>
                <mc:Fallback>
                  <p:oleObj name="Equation" r:id="rId4" imgW="126780" imgH="164814" progId="Equation.3">
                    <p:embed/>
                    <p:pic>
                      <p:nvPicPr>
                        <p:cNvPr id="0" name="Object 3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099304" y="3270143"/>
                          <a:ext cx="123825" cy="1714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6163" name="Rectangle 3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64" name="Rectangle 3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65" name="Rectangle 3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66" name="Rectangle 4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67" name="Rectangle 4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171" name="TextBox 44"/>
              <p:cNvSpPr txBox="1">
                <a:spLocks noChangeArrowheads="1"/>
              </p:cNvSpPr>
              <p:nvPr/>
            </p:nvSpPr>
            <p:spPr bwMode="auto">
              <a:xfrm>
                <a:off x="6557963" y="3513139"/>
                <a:ext cx="2686050" cy="8309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600" dirty="0"/>
                  <a:t>Where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</m:acc>
                  </m:oMath>
                </a14:m>
                <a:r>
                  <a:rPr lang="en-GB" sz="1600" dirty="0"/>
                  <a:t>  and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𝑗</m:t>
                        </m:r>
                      </m:e>
                    </m:acc>
                  </m:oMath>
                </a14:m>
                <a:r>
                  <a:rPr lang="en-GB" sz="1600" dirty="0"/>
                  <a:t>  are unit vectors in the </a:t>
                </a:r>
                <a:r>
                  <a:rPr lang="en-GB" sz="1600" i="1" dirty="0"/>
                  <a:t>x</a:t>
                </a:r>
                <a:r>
                  <a:rPr lang="en-GB" sz="1600" dirty="0"/>
                  <a:t> and </a:t>
                </a:r>
                <a:r>
                  <a:rPr lang="en-GB" sz="1600" i="1" dirty="0"/>
                  <a:t>y</a:t>
                </a:r>
                <a:r>
                  <a:rPr lang="en-GB" sz="1600" dirty="0"/>
                  <a:t> directions respectively</a:t>
                </a:r>
              </a:p>
            </p:txBody>
          </p:sp>
        </mc:Choice>
        <mc:Fallback>
          <p:sp>
            <p:nvSpPr>
              <p:cNvPr id="6171" name="TextBox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557963" y="3513139"/>
                <a:ext cx="2686050" cy="830997"/>
              </a:xfrm>
              <a:prstGeom prst="rect">
                <a:avLst/>
              </a:prstGeom>
              <a:blipFill rotWithShape="0">
                <a:blip r:embed="rId6"/>
                <a:stretch>
                  <a:fillRect l="-1364" t="-5109" b="-8029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169" name="Rectangle 4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/>
              <p:cNvSpPr txBox="1"/>
              <p:nvPr/>
            </p:nvSpPr>
            <p:spPr>
              <a:xfrm>
                <a:off x="3474421" y="2809650"/>
                <a:ext cx="382156" cy="4103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4421" y="2809650"/>
                <a:ext cx="382156" cy="410305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4" name="TextBox 53"/>
              <p:cNvSpPr txBox="1"/>
              <p:nvPr/>
            </p:nvSpPr>
            <p:spPr>
              <a:xfrm>
                <a:off x="3365556" y="3402703"/>
                <a:ext cx="4888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54" name="TextBox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5556" y="3402703"/>
                <a:ext cx="488852" cy="369332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5" name="TextBox 54"/>
              <p:cNvSpPr txBox="1"/>
              <p:nvPr/>
            </p:nvSpPr>
            <p:spPr>
              <a:xfrm>
                <a:off x="2431094" y="2833859"/>
                <a:ext cx="496483" cy="391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55" name="TextBox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1094" y="2833859"/>
                <a:ext cx="496483" cy="391261"/>
              </a:xfrm>
              <a:prstGeom prst="rect">
                <a:avLst/>
              </a:prstGeom>
              <a:blipFill rotWithShape="0">
                <a:blip r:embed="rId9"/>
                <a:stretch>
                  <a:fillRect b="-31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6" name="TextBox 55"/>
              <p:cNvSpPr txBox="1"/>
              <p:nvPr/>
            </p:nvSpPr>
            <p:spPr>
              <a:xfrm>
                <a:off x="6750289" y="1989630"/>
                <a:ext cx="1376659" cy="4103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</m:acc>
                  </m:oMath>
                </a14:m>
                <a:r>
                  <a:rPr lang="en-GB" dirty="0" smtClean="0"/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acc>
                      <m:accPr>
                        <m:chr m:val="⃗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acc>
                      <m:accPr>
                        <m:chr m:val="⃗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</m:e>
                    </m:acc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56" name="TextBox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0289" y="1989630"/>
                <a:ext cx="1376659" cy="410305"/>
              </a:xfrm>
              <a:prstGeom prst="rect">
                <a:avLst/>
              </a:prstGeom>
              <a:blipFill rotWithShape="0">
                <a:blip r:embed="rId10"/>
                <a:stretch>
                  <a:fillRect t="-13235" r="-21681" b="-17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Rectangle 2"/>
              <p:cNvSpPr/>
              <p:nvPr/>
            </p:nvSpPr>
            <p:spPr>
              <a:xfrm>
                <a:off x="6786466" y="2428344"/>
                <a:ext cx="113383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</m:acc>
                  </m:oMath>
                </a14:m>
                <a:r>
                  <a:rPr lang="en-GB" dirty="0"/>
                  <a:t>=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𝑥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𝑦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𝑗</m:t>
                        </m:r>
                      </m:e>
                    </m:acc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6466" y="2428344"/>
                <a:ext cx="1133837" cy="369332"/>
              </a:xfrm>
              <a:prstGeom prst="rect">
                <a:avLst/>
              </a:prstGeom>
              <a:blipFill rotWithShape="0">
                <a:blip r:embed="rId11"/>
                <a:stretch>
                  <a:fillRect t="-21311" r="-26882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Rectangle 4"/>
              <p:cNvSpPr/>
              <p:nvPr/>
            </p:nvSpPr>
            <p:spPr>
              <a:xfrm>
                <a:off x="1539940" y="5156685"/>
                <a:ext cx="4264116" cy="43858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𝑘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</m:t>
                          </m:r>
                        </m:e>
                      </m:acc>
                      <m: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𝑦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𝑥𝑘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𝑦𝑘</m:t>
                          </m:r>
                          <m:func>
                            <m:funcPr>
                              <m:ctrlPr>
                                <a:rPr lang="en-GB" b="0" i="1" dirty="0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b="0" i="0" dirty="0" smtClean="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</m:func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9940" y="5156685"/>
                <a:ext cx="4264116" cy="438582"/>
              </a:xfrm>
              <a:prstGeom prst="rect">
                <a:avLst/>
              </a:prstGeom>
              <a:blipFill rotWithShape="0">
                <a:blip r:embed="rId12"/>
                <a:stretch>
                  <a:fillRect t="-8333" b="-5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0" name="Rectangle 59"/>
              <p:cNvSpPr/>
              <p:nvPr/>
            </p:nvSpPr>
            <p:spPr>
              <a:xfrm>
                <a:off x="1326943" y="5677823"/>
                <a:ext cx="577254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𝐻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</m:acc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𝑥𝑘</m:t>
                              </m:r>
                              <m:func>
                                <m:func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cos</m:t>
                                  </m:r>
                                </m:fName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𝜃</m:t>
                                  </m:r>
                                  <m:r>
                                    <m:rPr>
                                      <m:nor/>
                                    </m:rPr>
                                    <a:rPr lang="en-GB" dirty="0"/>
                                    <m:t> </m:t>
                                  </m:r>
                                  <m:r>
                                    <a:rPr lang="en-GB" b="0" i="1" dirty="0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𝑦𝑘</m:t>
                                  </m:r>
                                  <m:func>
                                    <m:funcPr>
                                      <m:ctrlPr>
                                        <a:rPr lang="en-GB" i="1" dirty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GB" dirty="0">
                                          <a:latin typeface="Cambria Math" panose="02040503050406030204" pitchFamily="18" charset="0"/>
                                        </a:rPr>
                                        <m:t>sin</m:t>
                                      </m:r>
                                    </m:fName>
                                    <m:e>
                                      <m:r>
                                        <a:rPr lang="en-GB" i="1" dirty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𝜃</m:t>
                                      </m:r>
                                    </m:e>
                                  </m:func>
                                </m:e>
                              </m:func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∅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60" name="Rectangle 5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6943" y="5677823"/>
                <a:ext cx="5772542" cy="369332"/>
              </a:xfrm>
              <a:prstGeom prst="rect">
                <a:avLst/>
              </a:prstGeom>
              <a:blipFill rotWithShape="0">
                <a:blip r:embed="rId13"/>
                <a:stretch>
                  <a:fillRect t="-21311" b="-147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PROBLEMS</a:t>
            </a:r>
            <a:endParaRPr lang="en-GB" sz="2800" dirty="0" smtClean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9939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981200"/>
                <a:ext cx="8229600" cy="2846388"/>
              </a:xfrm>
            </p:spPr>
            <p:txBody>
              <a:bodyPr/>
              <a:lstStyle/>
              <a:p>
                <a:r>
                  <a:rPr lang="en-GB" sz="2400" dirty="0" smtClean="0"/>
                  <a:t>Sketch the wave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400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func>
                      <m:func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40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𝑘𝑥</m:t>
                            </m:r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r>
                  <a:rPr lang="en-GB" sz="2400" dirty="0" smtClean="0"/>
                  <a:t> at times,</a:t>
                </a:r>
              </a:p>
              <a:p>
                <a:pPr marL="0" indent="0">
                  <a:buNone/>
                </a:pPr>
                <a:r>
                  <a:rPr lang="en-GB" sz="2400" dirty="0"/>
                  <a:t>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=0,  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,   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en-GB" sz="2400" dirty="0" smtClean="0"/>
              </a:p>
              <a:p>
                <a:pPr>
                  <a:buFont typeface="Wingdings" pitchFamily="2" charset="2"/>
                  <a:buNone/>
                </a:pPr>
                <a:endParaRPr lang="en-GB" sz="2400" dirty="0" smtClean="0"/>
              </a:p>
              <a:p>
                <a:r>
                  <a:rPr lang="en-GB" sz="2400" dirty="0" smtClean="0"/>
                  <a:t>Verify that the wave function, </a:t>
                </a:r>
                <a:endParaRPr lang="en-GB" sz="240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4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func>
                        <m:func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4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𝑘𝑥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+∅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240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sz="2400" dirty="0" smtClean="0"/>
                  <a:t>is a solution of the one-dimensional wave equation,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4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  <m:d>
                            <m:dPr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num>
                        <m:den>
                          <m:r>
                            <a:rPr lang="en-GB" sz="2400" i="1" smtClean="0">
                              <a:latin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GB" sz="24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𝐸</m:t>
                          </m:r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num>
                        <m:den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sz="2400" dirty="0" smtClean="0"/>
              </a:p>
            </p:txBody>
          </p:sp>
        </mc:Choice>
        <mc:Fallback>
          <p:sp>
            <p:nvSpPr>
              <p:cNvPr id="39939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981200"/>
                <a:ext cx="8229600" cy="2846388"/>
              </a:xfrm>
              <a:blipFill rotWithShape="0">
                <a:blip r:embed="rId3"/>
                <a:stretch>
                  <a:fillRect l="-1111" t="-1499" b="-209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940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F5B62EF9-94E5-4A5F-9C79-7BCAECAFF451}" type="slidenum">
              <a:rPr lang="en-US" smtClean="0"/>
              <a:pPr/>
              <a:t>9</a:t>
            </a:fld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CA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CA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4305</TotalTime>
  <Words>241</Words>
  <Application>Microsoft Office PowerPoint</Application>
  <PresentationFormat>On-screen Show (4:3)</PresentationFormat>
  <Paragraphs>97</Paragraphs>
  <Slides>9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Arial Black</vt:lpstr>
      <vt:lpstr>Calibri</vt:lpstr>
      <vt:lpstr>Cambria Math</vt:lpstr>
      <vt:lpstr>Symbol</vt:lpstr>
      <vt:lpstr>Times New Roman</vt:lpstr>
      <vt:lpstr>Wingdings</vt:lpstr>
      <vt:lpstr>Pixel</vt:lpstr>
      <vt:lpstr>Equation</vt:lpstr>
      <vt:lpstr>Electromagnetic Waves</vt:lpstr>
      <vt:lpstr>Wave Nature of Light</vt:lpstr>
      <vt:lpstr>Electromagnetic Spectrum</vt:lpstr>
      <vt:lpstr>According to Maxwell’s electromagnetic theory the following characteristic equation describes the propagation of an electromagnetic wave: </vt:lpstr>
      <vt:lpstr>Plot of the Wave function  E(r ⃗,t)or H(r ⃗,t)=V_0  cos⁡(ωt-k ⃗∙r ⃗+∅) as a function of location in space</vt:lpstr>
      <vt:lpstr>Plot of the Wave function  E(r ⃗,t)or H(r ⃗,t)=V_0  cos⁡(ωt-k ⃗∙r ⃗+∅) as a function of location in time</vt:lpstr>
      <vt:lpstr>In Plane Wave</vt:lpstr>
      <vt:lpstr>PowerPoint Presentation</vt:lpstr>
      <vt:lpstr>PROBLEMS</vt:lpstr>
    </vt:vector>
  </TitlesOfParts>
  <Company>Chatoyer Inc.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Propagation of waves</dc:title>
  <dc:creator>Kevin Hewitt</dc:creator>
  <cp:lastModifiedBy>Arnaud Marotin</cp:lastModifiedBy>
  <cp:revision>326</cp:revision>
  <dcterms:created xsi:type="dcterms:W3CDTF">2002-03-30T18:21:07Z</dcterms:created>
  <dcterms:modified xsi:type="dcterms:W3CDTF">2018-02-15T13:13:20Z</dcterms:modified>
</cp:coreProperties>
</file>