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21"/>
  </p:notesMasterIdLst>
  <p:handoutMasterIdLst>
    <p:handoutMasterId r:id="rId22"/>
  </p:handoutMasterIdLst>
  <p:sldIdLst>
    <p:sldId id="257" r:id="rId5"/>
    <p:sldId id="403" r:id="rId6"/>
    <p:sldId id="392" r:id="rId7"/>
    <p:sldId id="393" r:id="rId8"/>
    <p:sldId id="405" r:id="rId9"/>
    <p:sldId id="281" r:id="rId10"/>
    <p:sldId id="396" r:id="rId11"/>
    <p:sldId id="397" r:id="rId12"/>
    <p:sldId id="268" r:id="rId13"/>
    <p:sldId id="398" r:id="rId14"/>
    <p:sldId id="399" r:id="rId15"/>
    <p:sldId id="400" r:id="rId16"/>
    <p:sldId id="401" r:id="rId17"/>
    <p:sldId id="321" r:id="rId18"/>
    <p:sldId id="404" r:id="rId19"/>
    <p:sldId id="402"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37335B"/>
    <a:srgbClr val="FFFFCC"/>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3725" autoAdjust="0"/>
  </p:normalViewPr>
  <p:slideViewPr>
    <p:cSldViewPr snapToGrid="0">
      <p:cViewPr>
        <p:scale>
          <a:sx n="99" d="100"/>
          <a:sy n="99" d="100"/>
        </p:scale>
        <p:origin x="36" y="120"/>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BE77BE8-C92C-4478-BEC0-BA685856F54D}" type="datetime1">
              <a:rPr lang="en-GB" smtClean="0"/>
              <a:t>23/09/2025</a:t>
            </a:fld>
            <a:endParaRPr lang="en-GB"/>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GB" smtClean="0"/>
              <a:t>‹#›</a:t>
            </a:fld>
            <a:endParaRPr lang="en-GB"/>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F695629-D1D6-472E-AD8D-B841B09640C4}" type="datetime1">
              <a:rPr lang="en-GB" smtClean="0"/>
              <a:t>23/09/2025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GB" smtClean="0"/>
              <a:t>‹#›</a:t>
            </a:fld>
            <a:endParaRPr lang="en-GB"/>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a:t>
            </a:fld>
            <a:endParaRPr lang="en-GB"/>
          </a:p>
        </p:txBody>
      </p:sp>
      <p:sp>
        <p:nvSpPr>
          <p:cNvPr id="5" name="Date Placeholder 4">
            <a:extLst>
              <a:ext uri="{FF2B5EF4-FFF2-40B4-BE49-F238E27FC236}">
                <a16:creationId xmlns:a16="http://schemas.microsoft.com/office/drawing/2014/main" id="{7B638BEA-13B4-4493-97CD-5DE130591975}"/>
              </a:ext>
            </a:extLst>
          </p:cNvPr>
          <p:cNvSpPr>
            <a:spLocks noGrp="1"/>
          </p:cNvSpPr>
          <p:nvPr>
            <p:ph type="dt" idx="1"/>
          </p:nvPr>
        </p:nvSpPr>
        <p:spPr/>
        <p:txBody>
          <a:bodyPr/>
          <a:lstStyle/>
          <a:p>
            <a:pPr rtl="0"/>
            <a:fld id="{1A5657D3-E8CC-402E-9DD0-BFC4FEBDA829}" type="datetime1">
              <a:rPr lang="en-GB" smtClean="0"/>
              <a:t>23/09/2025</a:t>
            </a:fld>
            <a:endParaRPr lang="en-GB"/>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2</a:t>
            </a:fld>
            <a:endParaRPr lang="en-GB"/>
          </a:p>
        </p:txBody>
      </p:sp>
      <p:sp>
        <p:nvSpPr>
          <p:cNvPr id="5" name="Date Placeholder 4">
            <a:extLst>
              <a:ext uri="{FF2B5EF4-FFF2-40B4-BE49-F238E27FC236}">
                <a16:creationId xmlns:a16="http://schemas.microsoft.com/office/drawing/2014/main" id="{7B638BEA-13B4-4493-97CD-5DE130591975}"/>
              </a:ext>
            </a:extLst>
          </p:cNvPr>
          <p:cNvSpPr>
            <a:spLocks noGrp="1"/>
          </p:cNvSpPr>
          <p:nvPr>
            <p:ph type="dt" idx="1"/>
          </p:nvPr>
        </p:nvSpPr>
        <p:spPr/>
        <p:txBody>
          <a:bodyPr/>
          <a:lstStyle/>
          <a:p>
            <a:pPr rtl="0"/>
            <a:fld id="{1A5657D3-E8CC-402E-9DD0-BFC4FEBDA829}" type="datetime1">
              <a:rPr lang="en-GB" smtClean="0"/>
              <a:t>23/09/2025</a:t>
            </a:fld>
            <a:endParaRPr lang="en-GB"/>
          </a:p>
        </p:txBody>
      </p:sp>
    </p:spTree>
    <p:extLst>
      <p:ext uri="{BB962C8B-B14F-4D97-AF65-F5344CB8AC3E}">
        <p14:creationId xmlns:p14="http://schemas.microsoft.com/office/powerpoint/2010/main" val="2763925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a:p>
        </p:txBody>
      </p:sp>
    </p:spTree>
    <p:extLst>
      <p:ext uri="{BB962C8B-B14F-4D97-AF65-F5344CB8AC3E}">
        <p14:creationId xmlns:p14="http://schemas.microsoft.com/office/powerpoint/2010/main" val="26116973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9</a:t>
            </a:fld>
            <a:endParaRPr lang="en-GB"/>
          </a:p>
        </p:txBody>
      </p:sp>
      <p:sp>
        <p:nvSpPr>
          <p:cNvPr id="5" name="Date Placeholder 4">
            <a:extLst>
              <a:ext uri="{FF2B5EF4-FFF2-40B4-BE49-F238E27FC236}">
                <a16:creationId xmlns:a16="http://schemas.microsoft.com/office/drawing/2014/main" id="{A603DCC6-A6C8-450B-8F81-32548BB96E83}"/>
              </a:ext>
            </a:extLst>
          </p:cNvPr>
          <p:cNvSpPr>
            <a:spLocks noGrp="1"/>
          </p:cNvSpPr>
          <p:nvPr>
            <p:ph type="dt" idx="1"/>
          </p:nvPr>
        </p:nvSpPr>
        <p:spPr/>
        <p:txBody>
          <a:bodyPr/>
          <a:lstStyle/>
          <a:p>
            <a:pPr rtl="0"/>
            <a:fld id="{FC28D2C7-AFA1-47CB-8905-CC67B863F75E}" type="datetime1">
              <a:rPr lang="en-GB" smtClean="0"/>
              <a:t>23/09/2025</a:t>
            </a:fld>
            <a:endParaRPr lang="en-GB"/>
          </a:p>
        </p:txBody>
      </p:sp>
    </p:spTree>
    <p:extLst>
      <p:ext uri="{BB962C8B-B14F-4D97-AF65-F5344CB8AC3E}">
        <p14:creationId xmlns:p14="http://schemas.microsoft.com/office/powerpoint/2010/main" val="3963304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10</a:t>
            </a:fld>
            <a:endParaRPr lang="en-GB"/>
          </a:p>
        </p:txBody>
      </p:sp>
      <p:sp>
        <p:nvSpPr>
          <p:cNvPr id="5" name="Date Placeholder 4">
            <a:extLst>
              <a:ext uri="{FF2B5EF4-FFF2-40B4-BE49-F238E27FC236}">
                <a16:creationId xmlns:a16="http://schemas.microsoft.com/office/drawing/2014/main" id="{A603DCC6-A6C8-450B-8F81-32548BB96E83}"/>
              </a:ext>
            </a:extLst>
          </p:cNvPr>
          <p:cNvSpPr>
            <a:spLocks noGrp="1"/>
          </p:cNvSpPr>
          <p:nvPr>
            <p:ph type="dt" idx="1"/>
          </p:nvPr>
        </p:nvSpPr>
        <p:spPr/>
        <p:txBody>
          <a:bodyPr/>
          <a:lstStyle/>
          <a:p>
            <a:pPr rtl="0"/>
            <a:fld id="{FC28D2C7-AFA1-47CB-8905-CC67B863F75E}" type="datetime1">
              <a:rPr lang="en-GB" smtClean="0"/>
              <a:t>23/09/2025</a:t>
            </a:fld>
            <a:endParaRPr lang="en-GB"/>
          </a:p>
        </p:txBody>
      </p:sp>
    </p:spTree>
    <p:extLst>
      <p:ext uri="{BB962C8B-B14F-4D97-AF65-F5344CB8AC3E}">
        <p14:creationId xmlns:p14="http://schemas.microsoft.com/office/powerpoint/2010/main" val="561940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11</a:t>
            </a:fld>
            <a:endParaRPr lang="en-GB"/>
          </a:p>
        </p:txBody>
      </p:sp>
      <p:sp>
        <p:nvSpPr>
          <p:cNvPr id="5" name="Date Placeholder 4">
            <a:extLst>
              <a:ext uri="{FF2B5EF4-FFF2-40B4-BE49-F238E27FC236}">
                <a16:creationId xmlns:a16="http://schemas.microsoft.com/office/drawing/2014/main" id="{A603DCC6-A6C8-450B-8F81-32548BB96E83}"/>
              </a:ext>
            </a:extLst>
          </p:cNvPr>
          <p:cNvSpPr>
            <a:spLocks noGrp="1"/>
          </p:cNvSpPr>
          <p:nvPr>
            <p:ph type="dt" idx="1"/>
          </p:nvPr>
        </p:nvSpPr>
        <p:spPr/>
        <p:txBody>
          <a:bodyPr/>
          <a:lstStyle/>
          <a:p>
            <a:pPr rtl="0"/>
            <a:fld id="{FC28D2C7-AFA1-47CB-8905-CC67B863F75E}" type="datetime1">
              <a:rPr lang="en-GB" smtClean="0"/>
              <a:t>23/09/2025</a:t>
            </a:fld>
            <a:endParaRPr lang="en-GB"/>
          </a:p>
        </p:txBody>
      </p:sp>
    </p:spTree>
    <p:extLst>
      <p:ext uri="{BB962C8B-B14F-4D97-AF65-F5344CB8AC3E}">
        <p14:creationId xmlns:p14="http://schemas.microsoft.com/office/powerpoint/2010/main" val="638671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12</a:t>
            </a:fld>
            <a:endParaRPr lang="en-GB"/>
          </a:p>
        </p:txBody>
      </p:sp>
      <p:sp>
        <p:nvSpPr>
          <p:cNvPr id="5" name="Date Placeholder 4">
            <a:extLst>
              <a:ext uri="{FF2B5EF4-FFF2-40B4-BE49-F238E27FC236}">
                <a16:creationId xmlns:a16="http://schemas.microsoft.com/office/drawing/2014/main" id="{A603DCC6-A6C8-450B-8F81-32548BB96E83}"/>
              </a:ext>
            </a:extLst>
          </p:cNvPr>
          <p:cNvSpPr>
            <a:spLocks noGrp="1"/>
          </p:cNvSpPr>
          <p:nvPr>
            <p:ph type="dt" idx="1"/>
          </p:nvPr>
        </p:nvSpPr>
        <p:spPr/>
        <p:txBody>
          <a:bodyPr/>
          <a:lstStyle/>
          <a:p>
            <a:pPr rtl="0"/>
            <a:fld id="{FC28D2C7-AFA1-47CB-8905-CC67B863F75E}" type="datetime1">
              <a:rPr lang="en-GB" smtClean="0"/>
              <a:t>23/09/2025</a:t>
            </a:fld>
            <a:endParaRPr lang="en-GB"/>
          </a:p>
        </p:txBody>
      </p:sp>
    </p:spTree>
    <p:extLst>
      <p:ext uri="{BB962C8B-B14F-4D97-AF65-F5344CB8AC3E}">
        <p14:creationId xmlns:p14="http://schemas.microsoft.com/office/powerpoint/2010/main" val="23957612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13</a:t>
            </a:fld>
            <a:endParaRPr lang="en-GB"/>
          </a:p>
        </p:txBody>
      </p:sp>
      <p:sp>
        <p:nvSpPr>
          <p:cNvPr id="5" name="Date Placeholder 4">
            <a:extLst>
              <a:ext uri="{FF2B5EF4-FFF2-40B4-BE49-F238E27FC236}">
                <a16:creationId xmlns:a16="http://schemas.microsoft.com/office/drawing/2014/main" id="{A603DCC6-A6C8-450B-8F81-32548BB96E83}"/>
              </a:ext>
            </a:extLst>
          </p:cNvPr>
          <p:cNvSpPr>
            <a:spLocks noGrp="1"/>
          </p:cNvSpPr>
          <p:nvPr>
            <p:ph type="dt" idx="1"/>
          </p:nvPr>
        </p:nvSpPr>
        <p:spPr/>
        <p:txBody>
          <a:bodyPr/>
          <a:lstStyle/>
          <a:p>
            <a:pPr rtl="0"/>
            <a:fld id="{FC28D2C7-AFA1-47CB-8905-CC67B863F75E}" type="datetime1">
              <a:rPr lang="en-GB" smtClean="0"/>
              <a:t>23/09/2025</a:t>
            </a:fld>
            <a:endParaRPr lang="en-GB"/>
          </a:p>
        </p:txBody>
      </p:sp>
    </p:spTree>
    <p:extLst>
      <p:ext uri="{BB962C8B-B14F-4D97-AF65-F5344CB8AC3E}">
        <p14:creationId xmlns:p14="http://schemas.microsoft.com/office/powerpoint/2010/main" val="17334884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14</a:t>
            </a:fld>
            <a:endParaRPr lang="en-GB"/>
          </a:p>
        </p:txBody>
      </p:sp>
      <p:sp>
        <p:nvSpPr>
          <p:cNvPr id="5" name="Date Placeholder 4">
            <a:extLst>
              <a:ext uri="{FF2B5EF4-FFF2-40B4-BE49-F238E27FC236}">
                <a16:creationId xmlns:a16="http://schemas.microsoft.com/office/drawing/2014/main" id="{2BD0D2D7-C33C-454C-BB95-A55C1C66958D}"/>
              </a:ext>
            </a:extLst>
          </p:cNvPr>
          <p:cNvSpPr>
            <a:spLocks noGrp="1"/>
          </p:cNvSpPr>
          <p:nvPr>
            <p:ph type="dt" idx="1"/>
          </p:nvPr>
        </p:nvSpPr>
        <p:spPr/>
        <p:txBody>
          <a:bodyPr/>
          <a:lstStyle/>
          <a:p>
            <a:pPr rtl="0"/>
            <a:fld id="{7C383082-EA5C-4909-9BC1-11E6110F3D9A}" type="datetime1">
              <a:rPr lang="en-GB" smtClean="0"/>
              <a:t>23/09/2025</a:t>
            </a:fld>
            <a:endParaRPr lang="en-GB"/>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r>
              <a:rPr lang="en-US"/>
              <a:t>Click icon to add picture</a:t>
            </a:r>
            <a:endParaRPr lang="en-GB"/>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r>
              <a:rPr lang="en-US"/>
              <a:t>Click to edit Master title style</a:t>
            </a:r>
            <a:endParaRPr lang="en-GB"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r>
              <a:rPr lang="en-US"/>
              <a:t>Click icon to add picture</a:t>
            </a:r>
            <a:endParaRPr lang="en-GB"/>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r>
              <a:rPr lang="en-US"/>
              <a:t>Click icon to add picture</a:t>
            </a:r>
            <a:endParaRPr lang="en-GB"/>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r>
              <a:rPr lang="en-US"/>
              <a:t>Click icon to add picture</a:t>
            </a:r>
            <a:endParaRPr lang="en-GB"/>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r>
              <a:rPr lang="en-US"/>
              <a:t>Click icon to add picture</a:t>
            </a:r>
            <a:endParaRPr lang="en-GB"/>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rtlCol="0"/>
          <a:lstStyle/>
          <a:p>
            <a:pPr rtl="0"/>
            <a:r>
              <a:rPr lang="en-GB"/>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rtlCol="0"/>
          <a:lstStyle/>
          <a:p>
            <a:pPr rtl="0"/>
            <a:fld id="{DBA1B0FB-D917-4C8C-928F-313BD683BF39}" type="slidenum">
              <a:rPr lang="en-GB" smtClean="0"/>
              <a:t>‹#›</a:t>
            </a:fld>
            <a:endParaRPr lang="en-GB"/>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r>
              <a:rPr lang="en-US"/>
              <a:t>Click to edit Master title style</a:t>
            </a:r>
            <a:endParaRPr lang="en-GB"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r>
              <a:rPr lang="en-US"/>
              <a:t>Click icon to add picture</a:t>
            </a:r>
            <a:endParaRPr lang="en-GB"/>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r>
              <a:rPr lang="en-US"/>
              <a:t>Click to edit Master title style</a:t>
            </a:r>
            <a:endParaRPr lang="en-GB"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GB" dirty="0"/>
            </a:lvl1pPr>
          </a:lstStyle>
          <a:p>
            <a:pPr lvl="0" rtl="0">
              <a:lnSpc>
                <a:spcPct val="100000"/>
              </a:lnSpc>
            </a:pPr>
            <a:r>
              <a:rPr lang="en-US"/>
              <a:t>Click to edit Master title style</a:t>
            </a:r>
            <a:endParaRPr lang="en-GB"/>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rtlCol="0">
            <a:noAutofit/>
          </a:bodyPr>
          <a:lstStyle/>
          <a:p>
            <a:pPr rtl="0"/>
            <a:r>
              <a:rPr lang="en-GB"/>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r>
              <a:rPr lang="en-US"/>
              <a:t>Click to edit Master title style</a:t>
            </a:r>
            <a:endParaRPr lang="en-GB"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r>
              <a:rPr lang="en-US"/>
              <a:t>Click icon to add picture</a:t>
            </a:r>
            <a:endParaRPr lang="en-GB"/>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r>
              <a:rPr lang="en-US"/>
              <a:t>Click icon to add picture</a:t>
            </a:r>
            <a:endParaRPr lang="en-GB"/>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r>
              <a:rPr lang="en-US"/>
              <a:t>Click icon to add picture</a:t>
            </a:r>
            <a:endParaRPr lang="en-GB"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r>
              <a:rPr lang="en-US"/>
              <a:t>Click icon to add picture</a:t>
            </a:r>
            <a:endParaRPr lang="en-GB"/>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US"/>
              <a:t>Click to edit Master title style</a:t>
            </a:r>
            <a:endParaRPr lang="en-GB"/>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GB" sz="1400" b="0" cap="all" spc="200" baseline="0" dirty="0">
                <a:solidFill>
                  <a:schemeClr val="tx1"/>
                </a:solidFill>
              </a:defRPr>
            </a:lvl1pPr>
          </a:lstStyle>
          <a:p>
            <a:pPr marL="228600" lvl="0" indent="-228600" rtl="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rtlCol="0">
            <a:noAutofit/>
          </a:bodyPr>
          <a:lstStyle/>
          <a:p>
            <a:pPr rtl="0"/>
            <a:r>
              <a:rPr lang="en-GB"/>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rtlCol="0">
            <a:noAutofit/>
          </a:bodyPr>
          <a:lstStyle/>
          <a:p>
            <a:pPr rtl="0"/>
            <a:r>
              <a:rPr lang="en-GB"/>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US"/>
              <a:t>Click to edit Master title style</a:t>
            </a:r>
            <a:endParaRPr lang="en-GB"/>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r>
              <a:rPr lang="en-US"/>
              <a:t>Click to edit Master title style</a:t>
            </a:r>
            <a:endParaRPr lang="en-GB"/>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r>
              <a:rPr lang="en-US"/>
              <a:t>Click icon to add picture</a:t>
            </a:r>
            <a:endParaRPr lang="en-GB"/>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r>
              <a:rPr lang="en-US"/>
              <a:t>Click to edit Master title style</a:t>
            </a:r>
            <a:endParaRPr lang="en-GB"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r>
              <a:rPr lang="en-US"/>
              <a:t>Click icon to add picture</a:t>
            </a:r>
            <a:endParaRPr lang="en-GB"/>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US"/>
              <a:t>Click to edit Master title style</a:t>
            </a:r>
            <a:endParaRPr lang="en-GB"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Sample Footer Text</a:t>
            </a:r>
            <a:endParaRPr lang="en-GB"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GB" smtClean="0"/>
              <a:pPr/>
              <a:t>‹#›</a:t>
            </a:fld>
            <a:endParaRPr lang="en-GB"/>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GB"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hyperlink" Target="https://en.wikipedia.org/wiki/Se%C3%B1or_Vivo_and_the_Coca_Lord"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ainting of a person snorkeling in the ocean&#10;&#10;Description automatically generated">
            <a:extLst>
              <a:ext uri="{FF2B5EF4-FFF2-40B4-BE49-F238E27FC236}">
                <a16:creationId xmlns:a16="http://schemas.microsoft.com/office/drawing/2014/main" id="{9560B295-D76F-AB39-32ED-806B4C1F1E44}"/>
              </a:ext>
            </a:extLst>
          </p:cNvPr>
          <p:cNvPicPr>
            <a:picLocks noChangeAspect="1"/>
          </p:cNvPicPr>
          <p:nvPr/>
        </p:nvPicPr>
        <p:blipFill rotWithShape="1">
          <a:blip r:embed="rId3"/>
          <a:srcRect t="903" b="14827"/>
          <a:stretch/>
        </p:blipFill>
        <p:spPr>
          <a:xfrm>
            <a:off x="20" y="10"/>
            <a:ext cx="12191980" cy="6857990"/>
          </a:xfrm>
          <a:prstGeom prst="rect">
            <a:avLst/>
          </a:prstGeom>
          <a:noFill/>
        </p:spPr>
      </p:pic>
      <p:sp>
        <p:nvSpPr>
          <p:cNvPr id="22" name="Slide Number Placeholder 4">
            <a:extLst>
              <a:ext uri="{FF2B5EF4-FFF2-40B4-BE49-F238E27FC236}">
                <a16:creationId xmlns:a16="http://schemas.microsoft.com/office/drawing/2014/main" id="{B67FBA60-8B98-69CA-B645-A04B55953395}"/>
              </a:ext>
            </a:extLst>
          </p:cNvPr>
          <p:cNvSpPr>
            <a:spLocks noGrp="1"/>
          </p:cNvSpPr>
          <p:nvPr>
            <p:ph type="sldNum" sz="quarter" idx="12"/>
          </p:nvPr>
        </p:nvSpPr>
        <p:spPr>
          <a:xfrm>
            <a:off x="9948863" y="6507212"/>
            <a:ext cx="1692274" cy="153888"/>
          </a:xfrm>
        </p:spPr>
        <p:txBody>
          <a:bodyPr/>
          <a:lstStyle/>
          <a:p>
            <a:pPr rtl="0">
              <a:spcAft>
                <a:spcPts val="600"/>
              </a:spcAft>
            </a:pPr>
            <a:fld id="{DBA1B0FB-D917-4C8C-928F-313BD683BF39}" type="slidenum">
              <a:rPr lang="en-GB" smtClean="0"/>
              <a:pPr rtl="0">
                <a:spcAft>
                  <a:spcPts val="600"/>
                </a:spcAft>
              </a:pPr>
              <a:t>1</a:t>
            </a:fld>
            <a:endParaRPr lang="en-GB"/>
          </a:p>
        </p:txBody>
      </p:sp>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346755" y="3429000"/>
            <a:ext cx="6658202" cy="2986234"/>
          </a:xfrm>
        </p:spPr>
        <p:txBody>
          <a:bodyPr wrap="square" rtlCol="0" anchor="b" anchorCtr="0">
            <a:normAutofit/>
          </a:bodyPr>
          <a:lstStyle/>
          <a:p>
            <a:pPr rtl="0"/>
            <a:r>
              <a:rPr lang="en-GB" sz="7500" dirty="0"/>
              <a:t>Magic Realism</a:t>
            </a: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ainting of a person snorkeling in the ocean&#10;&#10;Description automatically generated">
            <a:extLst>
              <a:ext uri="{FF2B5EF4-FFF2-40B4-BE49-F238E27FC236}">
                <a16:creationId xmlns:a16="http://schemas.microsoft.com/office/drawing/2014/main" id="{9560B295-D76F-AB39-32ED-806B4C1F1E44}"/>
              </a:ext>
            </a:extLst>
          </p:cNvPr>
          <p:cNvPicPr>
            <a:picLocks noChangeAspect="1"/>
          </p:cNvPicPr>
          <p:nvPr/>
        </p:nvPicPr>
        <p:blipFill rotWithShape="1">
          <a:blip r:embed="rId3"/>
          <a:srcRect t="903" b="14827"/>
          <a:stretch/>
        </p:blipFill>
        <p:spPr>
          <a:xfrm>
            <a:off x="20" y="10"/>
            <a:ext cx="12191980" cy="6857990"/>
          </a:xfrm>
          <a:prstGeom prst="rect">
            <a:avLst/>
          </a:prstGeom>
          <a:noFill/>
        </p:spPr>
      </p:pic>
      <p:sp>
        <p:nvSpPr>
          <p:cNvPr id="22" name="Slide Number Placeholder 4">
            <a:extLst>
              <a:ext uri="{FF2B5EF4-FFF2-40B4-BE49-F238E27FC236}">
                <a16:creationId xmlns:a16="http://schemas.microsoft.com/office/drawing/2014/main" id="{B67FBA60-8B98-69CA-B645-A04B55953395}"/>
              </a:ext>
            </a:extLst>
          </p:cNvPr>
          <p:cNvSpPr>
            <a:spLocks noGrp="1"/>
          </p:cNvSpPr>
          <p:nvPr>
            <p:ph type="sldNum" sz="quarter" idx="12"/>
          </p:nvPr>
        </p:nvSpPr>
        <p:spPr>
          <a:xfrm>
            <a:off x="9948863" y="6507212"/>
            <a:ext cx="1692274" cy="153888"/>
          </a:xfrm>
        </p:spPr>
        <p:txBody>
          <a:bodyPr/>
          <a:lstStyle/>
          <a:p>
            <a:pPr rtl="0">
              <a:spcAft>
                <a:spcPts val="600"/>
              </a:spcAft>
            </a:pPr>
            <a:fld id="{DBA1B0FB-D917-4C8C-928F-313BD683BF39}" type="slidenum">
              <a:rPr lang="en-GB" smtClean="0"/>
              <a:pPr rtl="0">
                <a:spcAft>
                  <a:spcPts val="600"/>
                </a:spcAft>
              </a:pPr>
              <a:t>2</a:t>
            </a:fld>
            <a:endParaRPr lang="en-GB"/>
          </a:p>
        </p:txBody>
      </p:sp>
      <p:sp>
        <p:nvSpPr>
          <p:cNvPr id="3" name="Rectangle 2">
            <a:extLst>
              <a:ext uri="{FF2B5EF4-FFF2-40B4-BE49-F238E27FC236}">
                <a16:creationId xmlns:a16="http://schemas.microsoft.com/office/drawing/2014/main" id="{E968B9B6-D218-78A5-6D8A-130CD0D76E64}"/>
              </a:ext>
            </a:extLst>
          </p:cNvPr>
          <p:cNvSpPr/>
          <p:nvPr/>
        </p:nvSpPr>
        <p:spPr>
          <a:xfrm>
            <a:off x="1094015" y="1502229"/>
            <a:ext cx="8923564" cy="41148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1285648" y="2718706"/>
            <a:ext cx="9874930" cy="2724977"/>
          </a:xfrm>
        </p:spPr>
        <p:txBody>
          <a:bodyPr wrap="square" rtlCol="0" anchor="b" anchorCtr="0">
            <a:normAutofit fontScale="90000"/>
          </a:bodyPr>
          <a:lstStyle/>
          <a:p>
            <a:pPr rtl="0"/>
            <a:r>
              <a:rPr lang="en-GB" sz="7500" dirty="0"/>
              <a:t>Magic Realist texts are grounded in the ‘real’ world but contain fantastical elements. </a:t>
            </a:r>
          </a:p>
        </p:txBody>
      </p:sp>
    </p:spTree>
    <p:extLst>
      <p:ext uri="{BB962C8B-B14F-4D97-AF65-F5344CB8AC3E}">
        <p14:creationId xmlns:p14="http://schemas.microsoft.com/office/powerpoint/2010/main" val="402521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3" y="4507200"/>
            <a:ext cx="4500562" cy="1562959"/>
          </a:xfrm>
        </p:spPr>
        <p:txBody>
          <a:bodyPr/>
          <a:lstStyle/>
          <a:p>
            <a:r>
              <a:rPr lang="en-US" dirty="0"/>
              <a:t>New Objectivity</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3</a:t>
            </a:fld>
            <a:endParaRPr lang="en-US"/>
          </a:p>
        </p:txBody>
      </p:sp>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62563" y="4508500"/>
            <a:ext cx="6221412" cy="1563688"/>
          </a:xfrm>
          <a:noFill/>
        </p:spPr>
        <p:txBody>
          <a:bodyPr>
            <a:normAutofit fontScale="85000" lnSpcReduction="10000"/>
          </a:bodyPr>
          <a:lstStyle/>
          <a:p>
            <a:pPr marL="0" indent="0" fontAlgn="base">
              <a:buNone/>
            </a:pPr>
            <a:r>
              <a:rPr lang="en-GB" sz="1800" spc="15" dirty="0">
                <a:solidFill>
                  <a:schemeClr val="tx1"/>
                </a:solidFill>
                <a:effectLst/>
                <a:latin typeface="Helvetica" panose="020B0604020202020204" pitchFamily="34" charset="0"/>
                <a:ea typeface="Times New Roman" panose="02020603050405020304" pitchFamily="18" charset="0"/>
              </a:rPr>
              <a:t>The term  “magic realism,” was coined by German art critic Franz </a:t>
            </a:r>
            <a:r>
              <a:rPr lang="en-GB" sz="1800" spc="15" dirty="0" err="1">
                <a:solidFill>
                  <a:schemeClr val="tx1"/>
                </a:solidFill>
                <a:effectLst/>
                <a:latin typeface="Helvetica" panose="020B0604020202020204" pitchFamily="34" charset="0"/>
                <a:ea typeface="Times New Roman" panose="02020603050405020304" pitchFamily="18" charset="0"/>
              </a:rPr>
              <a:t>Roh</a:t>
            </a:r>
            <a:r>
              <a:rPr lang="en-GB" sz="1800" spc="15" dirty="0">
                <a:solidFill>
                  <a:schemeClr val="tx1"/>
                </a:solidFill>
                <a:effectLst/>
                <a:latin typeface="Helvetica" panose="020B0604020202020204" pitchFamily="34" charset="0"/>
                <a:ea typeface="Times New Roman" panose="02020603050405020304" pitchFamily="18" charset="0"/>
              </a:rPr>
              <a:t> in his book,</a:t>
            </a:r>
            <a:r>
              <a:rPr lang="en-GB" sz="1800" i="1" spc="15" dirty="0">
                <a:solidFill>
                  <a:schemeClr val="tx1"/>
                </a:solidFill>
                <a:effectLst/>
                <a:latin typeface="inherit"/>
                <a:ea typeface="Times New Roman" panose="02020603050405020304" pitchFamily="18" charset="0"/>
                <a:cs typeface="Helvetica" panose="020B0604020202020204" pitchFamily="34" charset="0"/>
              </a:rPr>
              <a:t> After Expressionism: Magical Realism </a:t>
            </a:r>
            <a:r>
              <a:rPr lang="en-GB" sz="1800" spc="15" dirty="0">
                <a:solidFill>
                  <a:schemeClr val="tx1"/>
                </a:solidFill>
                <a:effectLst/>
                <a:latin typeface="inherit"/>
                <a:ea typeface="Times New Roman" panose="02020603050405020304" pitchFamily="18" charset="0"/>
                <a:cs typeface="Helvetica" panose="020B0604020202020204" pitchFamily="34" charset="0"/>
              </a:rPr>
              <a:t>(1925)</a:t>
            </a:r>
            <a:r>
              <a:rPr lang="en-GB" sz="1800" spc="15" dirty="0">
                <a:solidFill>
                  <a:schemeClr val="tx1"/>
                </a:solidFill>
                <a:effectLst/>
                <a:latin typeface="Helvetica" panose="020B0604020202020204" pitchFamily="34" charset="0"/>
                <a:ea typeface="Times New Roman" panose="02020603050405020304" pitchFamily="18" charset="0"/>
              </a:rPr>
              <a:t>. He used the term to describe the New Objectivity, a style of painting that emerged as a response to the romanticism of expressionism. The artistic style emphasised how magical and strange normal objects can appear in the real world when you stop to observe them closely. </a:t>
            </a:r>
            <a:endParaRPr lang="en-GB" sz="1800" dirty="0">
              <a:solidFill>
                <a:schemeClr val="tx1"/>
              </a:solidFill>
              <a:effectLst/>
              <a:latin typeface="Times New Roman" panose="02020603050405020304" pitchFamily="18" charset="0"/>
              <a:ea typeface="Times New Roman" panose="02020603050405020304" pitchFamily="18" charset="0"/>
            </a:endParaRPr>
          </a:p>
        </p:txBody>
      </p:sp>
      <p:pic>
        <p:nvPicPr>
          <p:cNvPr id="17" name="Picture Placeholder 16">
            <a:extLst>
              <a:ext uri="{FF2B5EF4-FFF2-40B4-BE49-F238E27FC236}">
                <a16:creationId xmlns:a16="http://schemas.microsoft.com/office/drawing/2014/main" id="{FA5AB6FE-0AEF-E76C-35CC-047268E938E7}"/>
              </a:ext>
            </a:extLst>
          </p:cNvPr>
          <p:cNvPicPr>
            <a:picLocks noGrp="1" noChangeAspect="1"/>
          </p:cNvPicPr>
          <p:nvPr>
            <p:ph type="pic" sz="quarter" idx="13"/>
          </p:nvPr>
        </p:nvPicPr>
        <p:blipFill>
          <a:blip r:embed="rId3"/>
          <a:srcRect t="1730" b="1730"/>
          <a:stretch>
            <a:fillRect/>
          </a:stretch>
        </p:blipFill>
        <p:spPr>
          <a:prstGeom prst="rect">
            <a:avLst/>
          </a:prstGeom>
        </p:spPr>
      </p:pic>
      <p:pic>
        <p:nvPicPr>
          <p:cNvPr id="16" name="Picture Placeholder 15">
            <a:extLst>
              <a:ext uri="{FF2B5EF4-FFF2-40B4-BE49-F238E27FC236}">
                <a16:creationId xmlns:a16="http://schemas.microsoft.com/office/drawing/2014/main" id="{94B25A60-E643-F6C1-0B21-6EB81B0B69F0}"/>
              </a:ext>
            </a:extLst>
          </p:cNvPr>
          <p:cNvPicPr>
            <a:picLocks noGrp="1" noChangeAspect="1"/>
          </p:cNvPicPr>
          <p:nvPr>
            <p:ph type="pic" sz="quarter" idx="14"/>
          </p:nvPr>
        </p:nvPicPr>
        <p:blipFill>
          <a:blip r:embed="rId4"/>
          <a:srcRect l="445" r="445"/>
          <a:stretch>
            <a:fillRect/>
          </a:stretch>
        </p:blipFill>
        <p:spPr>
          <a:prstGeom prst="rect">
            <a:avLst/>
          </a:prstGeom>
        </p:spPr>
      </p:pic>
      <p:pic>
        <p:nvPicPr>
          <p:cNvPr id="15" name="Picture Placeholder 14">
            <a:extLst>
              <a:ext uri="{FF2B5EF4-FFF2-40B4-BE49-F238E27FC236}">
                <a16:creationId xmlns:a16="http://schemas.microsoft.com/office/drawing/2014/main" id="{9EE7844C-C656-2755-4539-C23D83BD1312}"/>
              </a:ext>
            </a:extLst>
          </p:cNvPr>
          <p:cNvPicPr>
            <a:picLocks noGrp="1" noChangeAspect="1"/>
          </p:cNvPicPr>
          <p:nvPr>
            <p:ph type="pic" sz="quarter" idx="15"/>
          </p:nvPr>
        </p:nvPicPr>
        <p:blipFill>
          <a:blip r:embed="rId5"/>
          <a:srcRect l="17706" r="17706"/>
          <a:stretch>
            <a:fillRect/>
          </a:stretch>
        </p:blipFill>
        <p:spPr>
          <a:prstGeom prst="rect">
            <a:avLst/>
          </a:prstGeom>
        </p:spPr>
      </p:pic>
      <p:pic>
        <p:nvPicPr>
          <p:cNvPr id="22" name="Picture Placeholder 21">
            <a:extLst>
              <a:ext uri="{FF2B5EF4-FFF2-40B4-BE49-F238E27FC236}">
                <a16:creationId xmlns:a16="http://schemas.microsoft.com/office/drawing/2014/main" id="{CC8C0623-1DD4-8B06-B5B7-8942D1EE57B4}"/>
              </a:ext>
            </a:extLst>
          </p:cNvPr>
          <p:cNvPicPr>
            <a:picLocks noGrp="1" noChangeAspect="1"/>
          </p:cNvPicPr>
          <p:nvPr>
            <p:ph type="pic" sz="quarter" idx="16"/>
          </p:nvPr>
        </p:nvPicPr>
        <p:blipFill>
          <a:blip r:embed="rId6"/>
          <a:srcRect t="3272" b="3272"/>
          <a:stretch>
            <a:fillRect/>
          </a:stretch>
        </p:blipFill>
        <p:spPr>
          <a:prstGeom prst="rect">
            <a:avLst/>
          </a:prstGeom>
        </p:spPr>
      </p:pic>
    </p:spTree>
    <p:extLst>
      <p:ext uri="{BB962C8B-B14F-4D97-AF65-F5344CB8AC3E}">
        <p14:creationId xmlns:p14="http://schemas.microsoft.com/office/powerpoint/2010/main" val="2255360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3" y="4507200"/>
            <a:ext cx="4500562" cy="1562959"/>
          </a:xfrm>
        </p:spPr>
        <p:txBody>
          <a:bodyPr vert="horz" wrap="square" lIns="0" tIns="0" rIns="0" bIns="0" rtlCol="0" anchor="t" anchorCtr="0">
            <a:normAutofit/>
          </a:bodyPr>
          <a:lstStyle/>
          <a:p>
            <a:pPr>
              <a:lnSpc>
                <a:spcPct val="100000"/>
              </a:lnSpc>
            </a:pPr>
            <a:r>
              <a:rPr lang="en-US" dirty="0"/>
              <a:t>Magic Realism</a:t>
            </a:r>
          </a:p>
        </p:txBody>
      </p:sp>
      <p:pic>
        <p:nvPicPr>
          <p:cNvPr id="4" name="Picture Placeholder 3">
            <a:extLst>
              <a:ext uri="{FF2B5EF4-FFF2-40B4-BE49-F238E27FC236}">
                <a16:creationId xmlns:a16="http://schemas.microsoft.com/office/drawing/2014/main" id="{BB9AC90A-8BF3-EFAA-FDC9-92A0A8F3EE5E}"/>
              </a:ext>
            </a:extLst>
          </p:cNvPr>
          <p:cNvPicPr>
            <a:picLocks noGrp="1" noChangeAspect="1"/>
          </p:cNvPicPr>
          <p:nvPr>
            <p:ph type="pic" sz="quarter" idx="13"/>
          </p:nvPr>
        </p:nvPicPr>
        <p:blipFill>
          <a:blip r:embed="rId3"/>
          <a:srcRect t="10042" b="10042"/>
          <a:stretch>
            <a:fillRect/>
          </a:stretch>
        </p:blipFill>
        <p:spPr>
          <a:xfrm>
            <a:off x="1023772" y="549275"/>
            <a:ext cx="2619706" cy="3233304"/>
          </a:xfrm>
          <a:custGeom>
            <a:avLst/>
            <a:gdLst/>
            <a:ahLst/>
            <a:cxnLst/>
            <a:rect l="l" t="t" r="r" b="b"/>
            <a:pathLst>
              <a:path w="4064400" h="3782578">
                <a:moveTo>
                  <a:pt x="0" y="0"/>
                </a:moveTo>
                <a:lnTo>
                  <a:pt x="4064400" y="0"/>
                </a:lnTo>
                <a:lnTo>
                  <a:pt x="4064400" y="3782578"/>
                </a:lnTo>
                <a:lnTo>
                  <a:pt x="0" y="3782578"/>
                </a:lnTo>
                <a:close/>
              </a:path>
            </a:pathLst>
          </a:custGeom>
        </p:spPr>
      </p:pic>
      <p:pic>
        <p:nvPicPr>
          <p:cNvPr id="13" name="Picture Placeholder 12">
            <a:extLst>
              <a:ext uri="{FF2B5EF4-FFF2-40B4-BE49-F238E27FC236}">
                <a16:creationId xmlns:a16="http://schemas.microsoft.com/office/drawing/2014/main" id="{D56DA058-976F-BC2B-984A-63F30C803B49}"/>
              </a:ext>
            </a:extLst>
          </p:cNvPr>
          <p:cNvPicPr>
            <a:picLocks noGrp="1" noChangeAspect="1"/>
          </p:cNvPicPr>
          <p:nvPr>
            <p:ph type="pic" sz="quarter" idx="15"/>
          </p:nvPr>
        </p:nvPicPr>
        <p:blipFill>
          <a:blip r:embed="rId4"/>
          <a:srcRect t="8962" b="8962"/>
          <a:stretch>
            <a:fillRect/>
          </a:stretch>
        </p:blipFill>
        <p:spPr>
          <a:xfrm>
            <a:off x="4768686" y="549275"/>
            <a:ext cx="2619703" cy="3233304"/>
          </a:xfrm>
          <a:custGeom>
            <a:avLst/>
            <a:gdLst/>
            <a:ahLst/>
            <a:cxnLst/>
            <a:rect l="l" t="t" r="r" b="b"/>
            <a:pathLst>
              <a:path w="4064400" h="3782578">
                <a:moveTo>
                  <a:pt x="0" y="0"/>
                </a:moveTo>
                <a:lnTo>
                  <a:pt x="4064400" y="0"/>
                </a:lnTo>
                <a:lnTo>
                  <a:pt x="4064400" y="3782578"/>
                </a:lnTo>
                <a:lnTo>
                  <a:pt x="0" y="3782578"/>
                </a:lnTo>
                <a:close/>
              </a:path>
            </a:pathLst>
          </a:custGeom>
        </p:spPr>
      </p:pic>
      <p:pic>
        <p:nvPicPr>
          <p:cNvPr id="8" name="Picture Placeholder 7">
            <a:extLst>
              <a:ext uri="{FF2B5EF4-FFF2-40B4-BE49-F238E27FC236}">
                <a16:creationId xmlns:a16="http://schemas.microsoft.com/office/drawing/2014/main" id="{AABC9559-D988-422E-E32E-D147FDCDD009}"/>
              </a:ext>
            </a:extLst>
          </p:cNvPr>
          <p:cNvPicPr>
            <a:picLocks noGrp="1" noChangeAspect="1"/>
          </p:cNvPicPr>
          <p:nvPr>
            <p:ph type="pic" sz="quarter" idx="14"/>
          </p:nvPr>
        </p:nvPicPr>
        <p:blipFill>
          <a:blip r:embed="rId5"/>
          <a:srcRect t="11043" b="11043"/>
          <a:stretch>
            <a:fillRect/>
          </a:stretch>
        </p:blipFill>
        <p:spPr>
          <a:xfrm>
            <a:off x="8551177" y="549275"/>
            <a:ext cx="2614397" cy="3233304"/>
          </a:xfrm>
          <a:custGeom>
            <a:avLst/>
            <a:gdLst/>
            <a:ahLst/>
            <a:cxnLst/>
            <a:rect l="l" t="t" r="r" b="b"/>
            <a:pathLst>
              <a:path w="4064400" h="3782578">
                <a:moveTo>
                  <a:pt x="0" y="0"/>
                </a:moveTo>
                <a:lnTo>
                  <a:pt x="4064400" y="0"/>
                </a:lnTo>
                <a:lnTo>
                  <a:pt x="4064400" y="3782578"/>
                </a:lnTo>
                <a:lnTo>
                  <a:pt x="0" y="3782578"/>
                </a:lnTo>
                <a:close/>
              </a:path>
            </a:pathLst>
          </a:custGeom>
        </p:spPr>
      </p:pic>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149517" y="4508500"/>
            <a:ext cx="6491622" cy="1562959"/>
          </a:xfrm>
        </p:spPr>
        <p:txBody>
          <a:bodyPr vert="horz" wrap="square" lIns="0" tIns="0" rIns="0" bIns="0" rtlCol="0" anchor="ctr">
            <a:normAutofit/>
          </a:bodyPr>
          <a:lstStyle/>
          <a:p>
            <a:pPr marL="457200" lvl="1" indent="0" fontAlgn="base">
              <a:buNone/>
            </a:pPr>
            <a:r>
              <a:rPr lang="en-GB" sz="2000" b="0" i="0" dirty="0">
                <a:solidFill>
                  <a:schemeClr val="tx1"/>
                </a:solidFill>
                <a:effectLst/>
                <a:latin typeface="Sohne"/>
              </a:rPr>
              <a:t>Magical realist texts are still grounded in the real world, but fantastical elements are considered normal in this world. Like fairy tales, magical realism blurs the line between fantasy and reality.</a:t>
            </a:r>
            <a:endParaRPr lang="en-US" sz="2000" dirty="0">
              <a:solidFill>
                <a:schemeClr val="tx1"/>
              </a:solidFill>
              <a:effectLst/>
            </a:endParaRP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4</a:t>
            </a:fld>
            <a:endParaRPr lang="en-US">
              <a:solidFill>
                <a:schemeClr val="tx1">
                  <a:alpha val="80000"/>
                </a:schemeClr>
              </a:solidFill>
            </a:endParaRPr>
          </a:p>
        </p:txBody>
      </p:sp>
    </p:spTree>
    <p:extLst>
      <p:ext uri="{BB962C8B-B14F-4D97-AF65-F5344CB8AC3E}">
        <p14:creationId xmlns:p14="http://schemas.microsoft.com/office/powerpoint/2010/main" val="2631861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C62AB-C9CC-AA7E-7B5F-B25E43E61D2B}"/>
              </a:ext>
            </a:extLst>
          </p:cNvPr>
          <p:cNvSpPr>
            <a:spLocks noGrp="1"/>
          </p:cNvSpPr>
          <p:nvPr>
            <p:ph type="title"/>
          </p:nvPr>
        </p:nvSpPr>
        <p:spPr/>
        <p:txBody>
          <a:bodyPr/>
          <a:lstStyle/>
          <a:p>
            <a:r>
              <a:rPr lang="en-GB" dirty="0"/>
              <a:t>Suggested Reading…</a:t>
            </a:r>
          </a:p>
        </p:txBody>
      </p:sp>
      <p:sp>
        <p:nvSpPr>
          <p:cNvPr id="3" name="Content Placeholder 2">
            <a:extLst>
              <a:ext uri="{FF2B5EF4-FFF2-40B4-BE49-F238E27FC236}">
                <a16:creationId xmlns:a16="http://schemas.microsoft.com/office/drawing/2014/main" id="{0770CC71-57B0-BF8C-BEF8-8EE1D701B6F9}"/>
              </a:ext>
            </a:extLst>
          </p:cNvPr>
          <p:cNvSpPr>
            <a:spLocks noGrp="1"/>
          </p:cNvSpPr>
          <p:nvPr>
            <p:ph idx="1"/>
          </p:nvPr>
        </p:nvSpPr>
        <p:spPr>
          <a:xfrm>
            <a:off x="393020" y="1881275"/>
            <a:ext cx="5702980" cy="3979625"/>
          </a:xfrm>
        </p:spPr>
        <p:txBody>
          <a:bodyPr/>
          <a:lstStyle/>
          <a:p>
            <a:pPr marL="342900" lvl="0" indent="-342900" rtl="0">
              <a:lnSpc>
                <a:spcPct val="107000"/>
              </a:lnSpc>
              <a:spcAft>
                <a:spcPts val="800"/>
              </a:spcAft>
              <a:buFont typeface="Arial" panose="020B0604020202020204" pitchFamily="34" charset="0"/>
              <a:buChar char="•"/>
              <a:tabLst>
                <a:tab pos="457200" algn="l"/>
              </a:tabLst>
            </a:pPr>
            <a:r>
              <a:rPr lang="en-GB" sz="1800" kern="100" dirty="0" err="1">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Alejo</a:t>
            </a:r>
            <a:r>
              <a:rPr lang="en-GB" sz="1800" kern="1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 </a:t>
            </a:r>
            <a:r>
              <a:rPr lang="en-GB" sz="1800" kern="100" dirty="0" err="1">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Carpentier</a:t>
            </a:r>
            <a:r>
              <a:rPr lang="en-GB" sz="1800" kern="1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  The Kingdom of This World</a:t>
            </a:r>
            <a:endParaRPr lang="en-GB" sz="1800" kern="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Gunter Grass: The Tin Drum </a:t>
            </a:r>
            <a:endParaRPr lang="en-GB" sz="1800" kern="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Franz Kafka: Metamorphosis </a:t>
            </a:r>
            <a:endParaRPr lang="en-GB" sz="1800" kern="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Milan Kundera: The Unbearable Lightness of Being</a:t>
            </a:r>
            <a:endParaRPr lang="en-GB" sz="1800" kern="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Salman Rushdie: Midnight’s Children</a:t>
            </a:r>
            <a:endParaRPr lang="en-GB" sz="1800" kern="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Angela Carter: Nights at the Circus</a:t>
            </a:r>
            <a:endParaRPr lang="en-GB" sz="1800" kern="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fr-FR" sz="1800" kern="1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Louis de </a:t>
            </a:r>
            <a:r>
              <a:rPr lang="fr-FR" sz="1800" kern="100" dirty="0" err="1">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Bernieres</a:t>
            </a:r>
            <a:r>
              <a:rPr lang="fr-FR" sz="1800" kern="1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 Se</a:t>
            </a:r>
            <a:r>
              <a:rPr lang="en-GB" sz="1800" kern="1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ñ</a:t>
            </a:r>
            <a:r>
              <a:rPr lang="fr-FR" sz="1800" kern="1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or Vivo and the Coco Lord</a:t>
            </a:r>
            <a:endParaRPr lang="en-GB" sz="1800" kern="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fi-FI" sz="1800" kern="100" dirty="0" err="1">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Haruki</a:t>
            </a:r>
            <a:r>
              <a:rPr lang="fi-FI" sz="1800" kern="1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 </a:t>
            </a:r>
            <a:r>
              <a:rPr lang="fi-FI" sz="1800" kern="100" dirty="0" err="1">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Murakami</a:t>
            </a:r>
            <a:r>
              <a:rPr lang="fi-FI" sz="1800" kern="1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 Kafka on </a:t>
            </a:r>
            <a:r>
              <a:rPr lang="fi-FI" sz="1800" kern="100" dirty="0" err="1">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the</a:t>
            </a:r>
            <a:r>
              <a:rPr lang="fi-FI" sz="1800" kern="1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 </a:t>
            </a:r>
            <a:r>
              <a:rPr lang="fi-FI" sz="1800" kern="100" dirty="0" err="1">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Shore</a:t>
            </a:r>
            <a:endParaRPr lang="en-GB" sz="1800" kern="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Toni Morrison:  Beloved</a:t>
            </a:r>
            <a:endParaRPr lang="en-GB" sz="1800" kern="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7" name="Content Placeholder 2">
            <a:extLst>
              <a:ext uri="{FF2B5EF4-FFF2-40B4-BE49-F238E27FC236}">
                <a16:creationId xmlns:a16="http://schemas.microsoft.com/office/drawing/2014/main" id="{D5F51FA2-7001-5363-A0F6-A9668A54F4FC}"/>
              </a:ext>
            </a:extLst>
          </p:cNvPr>
          <p:cNvSpPr txBox="1">
            <a:spLocks/>
          </p:cNvSpPr>
          <p:nvPr/>
        </p:nvSpPr>
        <p:spPr>
          <a:xfrm>
            <a:off x="6253842" y="1881275"/>
            <a:ext cx="5702980" cy="3979625"/>
          </a:xfrm>
          <a:prstGeom prst="rect">
            <a:avLst/>
          </a:prstGeom>
        </p:spPr>
        <p:txBody>
          <a:bodyPr vert="horz" wrap="square" lIns="0" tIns="0" rIns="0" bIns="0" rtlCol="0">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07000"/>
              </a:lnSpc>
              <a:tabLst>
                <a:tab pos="457200" algn="l"/>
              </a:tabLst>
            </a:pPr>
            <a:r>
              <a:rPr lang="en-GB" sz="1800" kern="100" dirty="0">
                <a:solidFill>
                  <a:srgbClr val="FFFFFF"/>
                </a:solidFill>
                <a:latin typeface="Arial" panose="020B0604020202020204" pitchFamily="34" charset="0"/>
                <a:ea typeface="DengXian" panose="02010600030101010101" pitchFamily="2" charset="-122"/>
                <a:cs typeface="Times New Roman" panose="02020603050405020304" pitchFamily="18" charset="0"/>
              </a:rPr>
              <a:t>Alice Thomas Ellis: The 27th Kingdom</a:t>
            </a:r>
            <a:endParaRPr lang="en-GB" sz="1800" kern="100" dirty="0">
              <a:solidFill>
                <a:srgbClr val="FFFFFF"/>
              </a:solidFill>
              <a:latin typeface="Calibri" panose="020F0502020204030204" pitchFamily="34" charset="0"/>
              <a:ea typeface="DengXian" panose="02010600030101010101" pitchFamily="2" charset="-122"/>
              <a:cs typeface="Times New Roman" panose="02020603050405020304" pitchFamily="18" charset="0"/>
            </a:endParaRPr>
          </a:p>
          <a:p>
            <a:pPr marL="342900" indent="-342900">
              <a:lnSpc>
                <a:spcPct val="107000"/>
              </a:lnSpc>
              <a:tabLst>
                <a:tab pos="457200" algn="l"/>
              </a:tabLst>
            </a:pPr>
            <a:r>
              <a:rPr lang="en-GB" sz="1800" kern="100" dirty="0" err="1">
                <a:solidFill>
                  <a:srgbClr val="FFFFFF"/>
                </a:solidFill>
                <a:latin typeface="Arial" panose="020B0604020202020204" pitchFamily="34" charset="0"/>
                <a:ea typeface="DengXian" panose="02010600030101010101" pitchFamily="2" charset="-122"/>
                <a:cs typeface="Times New Roman" panose="02020603050405020304" pitchFamily="18" charset="0"/>
              </a:rPr>
              <a:t>Alejo</a:t>
            </a:r>
            <a:r>
              <a:rPr lang="en-GB" sz="1800" kern="100" dirty="0">
                <a:solidFill>
                  <a:srgbClr val="FFFFFF"/>
                </a:solidFill>
                <a:latin typeface="Arial" panose="020B0604020202020204" pitchFamily="34" charset="0"/>
                <a:ea typeface="DengXian" panose="02010600030101010101" pitchFamily="2" charset="-122"/>
                <a:cs typeface="Times New Roman" panose="02020603050405020304" pitchFamily="18" charset="0"/>
              </a:rPr>
              <a:t> </a:t>
            </a:r>
            <a:r>
              <a:rPr lang="en-GB" sz="1800" kern="100" dirty="0" err="1">
                <a:solidFill>
                  <a:srgbClr val="FFFFFF"/>
                </a:solidFill>
                <a:latin typeface="Arial" panose="020B0604020202020204" pitchFamily="34" charset="0"/>
                <a:ea typeface="DengXian" panose="02010600030101010101" pitchFamily="2" charset="-122"/>
                <a:cs typeface="Times New Roman" panose="02020603050405020304" pitchFamily="18" charset="0"/>
              </a:rPr>
              <a:t>Carpentier</a:t>
            </a:r>
            <a:r>
              <a:rPr lang="en-GB" sz="1800" kern="100" dirty="0">
                <a:solidFill>
                  <a:srgbClr val="FFFFFF"/>
                </a:solidFill>
                <a:latin typeface="Arial" panose="020B0604020202020204" pitchFamily="34" charset="0"/>
                <a:ea typeface="DengXian" panose="02010600030101010101" pitchFamily="2" charset="-122"/>
                <a:cs typeface="Times New Roman" panose="02020603050405020304" pitchFamily="18" charset="0"/>
              </a:rPr>
              <a:t>:  The Kingdom of This World</a:t>
            </a:r>
            <a:endParaRPr lang="en-GB" sz="1800" kern="100" dirty="0">
              <a:solidFill>
                <a:srgbClr val="FFFFFF"/>
              </a:solidFill>
              <a:latin typeface="Calibri" panose="020F0502020204030204" pitchFamily="34" charset="0"/>
              <a:ea typeface="DengXian" panose="02010600030101010101" pitchFamily="2" charset="-122"/>
              <a:cs typeface="Times New Roman" panose="02020603050405020304" pitchFamily="18" charset="0"/>
            </a:endParaRPr>
          </a:p>
          <a:p>
            <a:pPr marL="342900" indent="-342900">
              <a:lnSpc>
                <a:spcPct val="107000"/>
              </a:lnSpc>
              <a:tabLst>
                <a:tab pos="457200" algn="l"/>
              </a:tabLst>
            </a:pPr>
            <a:r>
              <a:rPr lang="en-GB" sz="1800" kern="100" dirty="0">
                <a:solidFill>
                  <a:srgbClr val="FFFFFF"/>
                </a:solidFill>
                <a:latin typeface="Arial" panose="020B0604020202020204" pitchFamily="34" charset="0"/>
                <a:ea typeface="DengXian" panose="02010600030101010101" pitchFamily="2" charset="-122"/>
                <a:cs typeface="Times New Roman" panose="02020603050405020304" pitchFamily="18" charset="0"/>
              </a:rPr>
              <a:t>Gunter Grass: The Tin Drum </a:t>
            </a:r>
            <a:endParaRPr lang="en-GB" sz="1800" kern="100" dirty="0">
              <a:solidFill>
                <a:srgbClr val="FFFFFF"/>
              </a:solidFill>
              <a:latin typeface="Calibri" panose="020F0502020204030204" pitchFamily="34" charset="0"/>
              <a:ea typeface="DengXian" panose="02010600030101010101" pitchFamily="2" charset="-122"/>
              <a:cs typeface="Times New Roman" panose="02020603050405020304" pitchFamily="18" charset="0"/>
            </a:endParaRPr>
          </a:p>
          <a:p>
            <a:pPr marL="342900" indent="-342900">
              <a:lnSpc>
                <a:spcPct val="107000"/>
              </a:lnSpc>
              <a:tabLst>
                <a:tab pos="457200" algn="l"/>
              </a:tabLst>
            </a:pPr>
            <a:r>
              <a:rPr lang="en-GB" sz="1800" kern="100" dirty="0">
                <a:solidFill>
                  <a:srgbClr val="FFFFFF"/>
                </a:solidFill>
                <a:latin typeface="Arial" panose="020B0604020202020204" pitchFamily="34" charset="0"/>
                <a:ea typeface="DengXian" panose="02010600030101010101" pitchFamily="2" charset="-122"/>
                <a:cs typeface="Times New Roman" panose="02020603050405020304" pitchFamily="18" charset="0"/>
              </a:rPr>
              <a:t>Helen Oyeyemi: The Icarus Girl</a:t>
            </a:r>
            <a:endParaRPr lang="en-GB" sz="1800" kern="100" dirty="0">
              <a:solidFill>
                <a:srgbClr val="FFFFFF"/>
              </a:solidFill>
              <a:latin typeface="Calibri" panose="020F0502020204030204" pitchFamily="34" charset="0"/>
              <a:ea typeface="DengXian" panose="02010600030101010101" pitchFamily="2" charset="-122"/>
              <a:cs typeface="Times New Roman" panose="02020603050405020304" pitchFamily="18" charset="0"/>
            </a:endParaRPr>
          </a:p>
          <a:p>
            <a:pPr marL="342900" indent="-342900">
              <a:lnSpc>
                <a:spcPct val="107000"/>
              </a:lnSpc>
              <a:tabLst>
                <a:tab pos="457200" algn="l"/>
              </a:tabLst>
            </a:pPr>
            <a:r>
              <a:rPr lang="en-GB" sz="1800" kern="100" dirty="0">
                <a:solidFill>
                  <a:srgbClr val="FFFFFF"/>
                </a:solidFill>
                <a:latin typeface="Arial" panose="020B0604020202020204" pitchFamily="34" charset="0"/>
                <a:ea typeface="DengXian" panose="02010600030101010101" pitchFamily="2" charset="-122"/>
                <a:cs typeface="Times New Roman" panose="02020603050405020304" pitchFamily="18" charset="0"/>
              </a:rPr>
              <a:t>Isabel Allende: The House of Spirits</a:t>
            </a:r>
            <a:endParaRPr lang="en-GB" sz="1800" kern="100" dirty="0">
              <a:solidFill>
                <a:srgbClr val="FFFFFF"/>
              </a:solidFill>
              <a:latin typeface="Calibri" panose="020F0502020204030204" pitchFamily="34" charset="0"/>
              <a:ea typeface="DengXian" panose="02010600030101010101" pitchFamily="2" charset="-122"/>
              <a:cs typeface="Times New Roman" panose="02020603050405020304" pitchFamily="18" charset="0"/>
            </a:endParaRPr>
          </a:p>
          <a:p>
            <a:pPr marL="342900" indent="-342900">
              <a:lnSpc>
                <a:spcPct val="107000"/>
              </a:lnSpc>
              <a:tabLst>
                <a:tab pos="457200" algn="l"/>
              </a:tabLst>
            </a:pPr>
            <a:r>
              <a:rPr lang="en-GB" sz="1800" kern="100" dirty="0">
                <a:solidFill>
                  <a:srgbClr val="FFFFFF"/>
                </a:solidFill>
                <a:latin typeface="Arial" panose="020B0604020202020204" pitchFamily="34" charset="0"/>
                <a:ea typeface="DengXian" panose="02010600030101010101" pitchFamily="2" charset="-122"/>
                <a:cs typeface="Times New Roman" panose="02020603050405020304" pitchFamily="18" charset="0"/>
              </a:rPr>
              <a:t>Emma Tennant: Wild Nights</a:t>
            </a:r>
            <a:endParaRPr lang="en-GB" sz="1800" kern="100" dirty="0">
              <a:solidFill>
                <a:srgbClr val="FFFFFF"/>
              </a:solidFill>
              <a:latin typeface="Calibri" panose="020F0502020204030204" pitchFamily="34" charset="0"/>
              <a:ea typeface="DengXian" panose="02010600030101010101" pitchFamily="2" charset="-122"/>
              <a:cs typeface="Times New Roman" panose="02020603050405020304" pitchFamily="18" charset="0"/>
            </a:endParaRPr>
          </a:p>
          <a:p>
            <a:pPr marL="342900" indent="-342900">
              <a:lnSpc>
                <a:spcPct val="107000"/>
              </a:lnSpc>
              <a:tabLst>
                <a:tab pos="457200" algn="l"/>
              </a:tabLst>
            </a:pPr>
            <a:r>
              <a:rPr lang="en-GB" sz="1800" kern="100" dirty="0">
                <a:solidFill>
                  <a:srgbClr val="FFFFFF"/>
                </a:solidFill>
                <a:latin typeface="Arial" panose="020B0604020202020204" pitchFamily="34" charset="0"/>
                <a:ea typeface="DengXian" panose="02010600030101010101" pitchFamily="2" charset="-122"/>
                <a:cs typeface="Times New Roman" panose="02020603050405020304" pitchFamily="18" charset="0"/>
              </a:rPr>
              <a:t>Marina Warner: Indigo</a:t>
            </a:r>
            <a:endParaRPr lang="en-GB" sz="1800" kern="100" dirty="0">
              <a:solidFill>
                <a:srgbClr val="FFFFFF"/>
              </a:solidFill>
              <a:latin typeface="Calibri" panose="020F0502020204030204" pitchFamily="34" charset="0"/>
              <a:ea typeface="DengXian" panose="02010600030101010101" pitchFamily="2" charset="-122"/>
              <a:cs typeface="Times New Roman" panose="02020603050405020304" pitchFamily="18" charset="0"/>
            </a:endParaRPr>
          </a:p>
          <a:p>
            <a:pPr marL="342900" indent="-342900">
              <a:lnSpc>
                <a:spcPct val="107000"/>
              </a:lnSpc>
              <a:tabLst>
                <a:tab pos="457200" algn="l"/>
              </a:tabLst>
            </a:pPr>
            <a:r>
              <a:rPr lang="en-GB" sz="1800" kern="100" dirty="0">
                <a:solidFill>
                  <a:srgbClr val="FFFFFF"/>
                </a:solidFill>
                <a:latin typeface="Arial" panose="020B0604020202020204" pitchFamily="34" charset="0"/>
                <a:ea typeface="DengXian" panose="02010600030101010101" pitchFamily="2" charset="-122"/>
                <a:cs typeface="Times New Roman" panose="02020603050405020304" pitchFamily="18" charset="0"/>
              </a:rPr>
              <a:t>Laura </a:t>
            </a:r>
            <a:r>
              <a:rPr lang="en-GB" sz="1800" kern="100" dirty="0" err="1">
                <a:solidFill>
                  <a:srgbClr val="FFFFFF"/>
                </a:solidFill>
                <a:latin typeface="Arial" panose="020B0604020202020204" pitchFamily="34" charset="0"/>
                <a:ea typeface="DengXian" panose="02010600030101010101" pitchFamily="2" charset="-122"/>
                <a:cs typeface="Times New Roman" panose="02020603050405020304" pitchFamily="18" charset="0"/>
              </a:rPr>
              <a:t>Esquievel</a:t>
            </a:r>
            <a:r>
              <a:rPr lang="en-GB" sz="1800" kern="100" dirty="0">
                <a:solidFill>
                  <a:srgbClr val="FFFFFF"/>
                </a:solidFill>
                <a:latin typeface="Arial" panose="020B0604020202020204" pitchFamily="34" charset="0"/>
                <a:ea typeface="DengXian" panose="02010600030101010101" pitchFamily="2" charset="-122"/>
                <a:cs typeface="Times New Roman" panose="02020603050405020304" pitchFamily="18" charset="0"/>
              </a:rPr>
              <a:t>: Like Water for Chocolate</a:t>
            </a:r>
            <a:endParaRPr lang="en-GB" sz="1800" kern="100" dirty="0">
              <a:solidFill>
                <a:srgbClr val="FFFFFF"/>
              </a:solidFill>
              <a:latin typeface="Calibri" panose="020F0502020204030204" pitchFamily="34" charset="0"/>
              <a:ea typeface="DengXian" panose="02010600030101010101" pitchFamily="2" charset="-122"/>
              <a:cs typeface="Times New Roman" panose="02020603050405020304" pitchFamily="18" charset="0"/>
            </a:endParaRPr>
          </a:p>
          <a:p>
            <a:endParaRPr lang="en-GB" dirty="0">
              <a:solidFill>
                <a:srgbClr val="FFFFFF"/>
              </a:solidFill>
            </a:endParaRPr>
          </a:p>
        </p:txBody>
      </p:sp>
    </p:spTree>
    <p:extLst>
      <p:ext uri="{BB962C8B-B14F-4D97-AF65-F5344CB8AC3E}">
        <p14:creationId xmlns:p14="http://schemas.microsoft.com/office/powerpoint/2010/main" val="1976502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 collage of a person holding a phone&#10;&#10;Description automatically generated">
            <a:extLst>
              <a:ext uri="{FF2B5EF4-FFF2-40B4-BE49-F238E27FC236}">
                <a16:creationId xmlns:a16="http://schemas.microsoft.com/office/drawing/2014/main" id="{075F4064-7983-0954-0D2D-6DE5A9700A14}"/>
              </a:ext>
            </a:extLst>
          </p:cNvPr>
          <p:cNvPicPr>
            <a:picLocks noChangeAspect="1"/>
          </p:cNvPicPr>
          <p:nvPr/>
        </p:nvPicPr>
        <p:blipFill rotWithShape="1">
          <a:blip r:embed="rId2"/>
          <a:srcRect/>
          <a:stretch/>
        </p:blipFill>
        <p:spPr>
          <a:xfrm>
            <a:off x="20" y="10"/>
            <a:ext cx="12191980" cy="6857990"/>
          </a:xfrm>
          <a:prstGeom prst="rect">
            <a:avLst/>
          </a:prstGeom>
          <a:noFill/>
        </p:spPr>
      </p:pic>
      <p:sp>
        <p:nvSpPr>
          <p:cNvPr id="16" name="Slide Number Placeholder 15" hidden="1">
            <a:extLst>
              <a:ext uri="{FF2B5EF4-FFF2-40B4-BE49-F238E27FC236}">
                <a16:creationId xmlns:a16="http://schemas.microsoft.com/office/drawing/2014/main" id="{CF0A8666-4477-461C-A79D-E91232EE973E}"/>
              </a:ext>
            </a:extLst>
          </p:cNvPr>
          <p:cNvSpPr>
            <a:spLocks noGrp="1"/>
          </p:cNvSpPr>
          <p:nvPr>
            <p:ph type="sldNum" sz="quarter" idx="12"/>
          </p:nvPr>
        </p:nvSpPr>
        <p:spPr>
          <a:xfrm>
            <a:off x="9948863" y="6507212"/>
            <a:ext cx="1692274" cy="153888"/>
          </a:xfrm>
        </p:spPr>
        <p:txBody>
          <a:bodyPr rtlCol="0"/>
          <a:lstStyle/>
          <a:p>
            <a:pPr rtl="0">
              <a:spcAft>
                <a:spcPts val="600"/>
              </a:spcAft>
            </a:pPr>
            <a:fld id="{DBA1B0FB-D917-4C8C-928F-313BD683BF39}" type="slidenum">
              <a:rPr lang="en-GB" smtClean="0"/>
              <a:pPr rtl="0">
                <a:spcAft>
                  <a:spcPts val="600"/>
                </a:spcAft>
              </a:pPr>
              <a:t>6</a:t>
            </a:fld>
            <a:endParaRPr lang="en-GB"/>
          </a:p>
        </p:txBody>
      </p:sp>
    </p:spTree>
    <p:extLst>
      <p:ext uri="{BB962C8B-B14F-4D97-AF65-F5344CB8AC3E}">
        <p14:creationId xmlns:p14="http://schemas.microsoft.com/office/powerpoint/2010/main" val="1420547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76D70B5-AD3D-1A14-BC0F-383B86253CFA}"/>
              </a:ext>
            </a:extLst>
          </p:cNvPr>
          <p:cNvPicPr>
            <a:picLocks noChangeAspect="1"/>
          </p:cNvPicPr>
          <p:nvPr/>
        </p:nvPicPr>
        <p:blipFill rotWithShape="1">
          <a:blip r:embed="rId2"/>
          <a:srcRect t="10561" r="1" b="9253"/>
          <a:stretch/>
        </p:blipFill>
        <p:spPr>
          <a:xfrm>
            <a:off x="0" y="0"/>
            <a:ext cx="12192001" cy="6858000"/>
          </a:xfrm>
          <a:prstGeom prst="rect">
            <a:avLst/>
          </a:prstGeom>
          <a:noFill/>
        </p:spPr>
      </p:pic>
      <p:sp>
        <p:nvSpPr>
          <p:cNvPr id="6" name="Slide Number Placeholder 5">
            <a:extLst>
              <a:ext uri="{FF2B5EF4-FFF2-40B4-BE49-F238E27FC236}">
                <a16:creationId xmlns:a16="http://schemas.microsoft.com/office/drawing/2014/main" id="{AA25C27D-2F4F-F7AE-F05F-F39C2C8F7045}"/>
              </a:ext>
            </a:extLst>
          </p:cNvPr>
          <p:cNvSpPr>
            <a:spLocks noGrp="1"/>
          </p:cNvSpPr>
          <p:nvPr>
            <p:ph type="sldNum" sz="quarter" idx="12"/>
          </p:nvPr>
        </p:nvSpPr>
        <p:spPr>
          <a:xfrm>
            <a:off x="9948863" y="6507212"/>
            <a:ext cx="1692274" cy="153888"/>
          </a:xfrm>
        </p:spPr>
        <p:txBody>
          <a:bodyPr wrap="square" anchor="ctr">
            <a:normAutofit/>
          </a:bodyPr>
          <a:lstStyle/>
          <a:p>
            <a:pPr rtl="0">
              <a:spcAft>
                <a:spcPts val="600"/>
              </a:spcAft>
            </a:pPr>
            <a:fld id="{DBA1B0FB-D917-4C8C-928F-313BD683BF39}" type="slidenum">
              <a:rPr lang="en-GB" smtClean="0"/>
              <a:pPr rtl="0">
                <a:spcAft>
                  <a:spcPts val="600"/>
                </a:spcAft>
              </a:pPr>
              <a:t>7</a:t>
            </a:fld>
            <a:endParaRPr lang="en-GB"/>
          </a:p>
        </p:txBody>
      </p:sp>
      <p:pic>
        <p:nvPicPr>
          <p:cNvPr id="8" name="Picture 7">
            <a:extLst>
              <a:ext uri="{FF2B5EF4-FFF2-40B4-BE49-F238E27FC236}">
                <a16:creationId xmlns:a16="http://schemas.microsoft.com/office/drawing/2014/main" id="{C52933A7-28EE-4E4B-F0D4-E017BC8E973C}"/>
              </a:ext>
            </a:extLst>
          </p:cNvPr>
          <p:cNvPicPr>
            <a:picLocks noChangeAspect="1"/>
          </p:cNvPicPr>
          <p:nvPr/>
        </p:nvPicPr>
        <p:blipFill>
          <a:blip r:embed="rId3"/>
          <a:stretch>
            <a:fillRect/>
          </a:stretch>
        </p:blipFill>
        <p:spPr>
          <a:xfrm>
            <a:off x="289056" y="652924"/>
            <a:ext cx="11613887" cy="5029636"/>
          </a:xfrm>
          <a:prstGeom prst="rect">
            <a:avLst/>
          </a:prstGeom>
          <a:solidFill>
            <a:schemeClr val="bg1"/>
          </a:solidFill>
        </p:spPr>
      </p:pic>
      <p:sp>
        <p:nvSpPr>
          <p:cNvPr id="19" name="TextBox 18">
            <a:extLst>
              <a:ext uri="{FF2B5EF4-FFF2-40B4-BE49-F238E27FC236}">
                <a16:creationId xmlns:a16="http://schemas.microsoft.com/office/drawing/2014/main" id="{16ECECE0-FFFF-0863-7090-B58B35C8CD76}"/>
              </a:ext>
            </a:extLst>
          </p:cNvPr>
          <p:cNvSpPr txBox="1"/>
          <p:nvPr/>
        </p:nvSpPr>
        <p:spPr>
          <a:xfrm>
            <a:off x="289055" y="5914036"/>
            <a:ext cx="11613887" cy="670120"/>
          </a:xfrm>
          <a:prstGeom prst="rect">
            <a:avLst/>
          </a:prstGeom>
          <a:noFill/>
        </p:spPr>
        <p:txBody>
          <a:bodyPr wrap="square">
            <a:spAutoFit/>
          </a:bodyPr>
          <a:lstStyle/>
          <a:p>
            <a:pPr>
              <a:lnSpc>
                <a:spcPct val="107000"/>
              </a:lnSpc>
              <a:spcAft>
                <a:spcPts val="800"/>
              </a:spcAft>
            </a:pPr>
            <a:r>
              <a:rPr lang="en-GB" sz="1800" kern="100" dirty="0">
                <a:effectLst/>
                <a:latin typeface="Arial" panose="020B0604020202020204" pitchFamily="34" charset="0"/>
                <a:ea typeface="DengXian" panose="02010600030101010101" pitchFamily="2" charset="-122"/>
                <a:cs typeface="Arial" panose="020B0604020202020204" pitchFamily="34" charset="0"/>
              </a:rPr>
              <a:t>Anne C. </a:t>
            </a:r>
            <a:r>
              <a:rPr lang="en-GB" sz="1800" kern="100" dirty="0" err="1">
                <a:effectLst/>
                <a:latin typeface="Arial" panose="020B0604020202020204" pitchFamily="34" charset="0"/>
                <a:ea typeface="DengXian" panose="02010600030101010101" pitchFamily="2" charset="-122"/>
                <a:cs typeface="Arial" panose="020B0604020202020204" pitchFamily="34" charset="0"/>
              </a:rPr>
              <a:t>Hegerfeldt</a:t>
            </a:r>
            <a:r>
              <a:rPr lang="en-GB" sz="1800" kern="100" dirty="0">
                <a:effectLst/>
                <a:latin typeface="Arial" panose="020B0604020202020204" pitchFamily="34" charset="0"/>
                <a:ea typeface="DengXian" panose="02010600030101010101" pitchFamily="2" charset="-122"/>
                <a:cs typeface="Arial" panose="020B0604020202020204" pitchFamily="34" charset="0"/>
              </a:rPr>
              <a:t>, </a:t>
            </a:r>
            <a:r>
              <a:rPr lang="en-GB" sz="1800" i="1" kern="100" dirty="0">
                <a:effectLst/>
                <a:latin typeface="Arial" panose="020B0604020202020204" pitchFamily="34" charset="0"/>
                <a:ea typeface="DengXian" panose="02010600030101010101" pitchFamily="2" charset="-122"/>
                <a:cs typeface="Arial" panose="020B0604020202020204" pitchFamily="34" charset="0"/>
              </a:rPr>
              <a:t>Lies that Tell the Truth: Magic Realism Seen through Contemporary Fiction from Britain</a:t>
            </a:r>
            <a:r>
              <a:rPr lang="en-GB" sz="1800" kern="100" dirty="0">
                <a:effectLst/>
                <a:latin typeface="Arial" panose="020B0604020202020204" pitchFamily="34" charset="0"/>
                <a:ea typeface="DengXian" panose="02010600030101010101" pitchFamily="2" charset="-122"/>
                <a:cs typeface="Arial" panose="020B0604020202020204" pitchFamily="34" charset="0"/>
              </a:rPr>
              <a:t> (Leiden: Brill, 2005) p. 2.</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728486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76D70B5-AD3D-1A14-BC0F-383B86253CFA}"/>
              </a:ext>
            </a:extLst>
          </p:cNvPr>
          <p:cNvPicPr>
            <a:picLocks noChangeAspect="1"/>
          </p:cNvPicPr>
          <p:nvPr/>
        </p:nvPicPr>
        <p:blipFill rotWithShape="1">
          <a:blip r:embed="rId2"/>
          <a:srcRect t="10561" r="1" b="9253"/>
          <a:stretch/>
        </p:blipFill>
        <p:spPr>
          <a:xfrm>
            <a:off x="0" y="0"/>
            <a:ext cx="12192001" cy="6858000"/>
          </a:xfrm>
          <a:prstGeom prst="rect">
            <a:avLst/>
          </a:prstGeom>
          <a:noFill/>
        </p:spPr>
      </p:pic>
      <p:sp>
        <p:nvSpPr>
          <p:cNvPr id="6" name="Slide Number Placeholder 5">
            <a:extLst>
              <a:ext uri="{FF2B5EF4-FFF2-40B4-BE49-F238E27FC236}">
                <a16:creationId xmlns:a16="http://schemas.microsoft.com/office/drawing/2014/main" id="{AA25C27D-2F4F-F7AE-F05F-F39C2C8F7045}"/>
              </a:ext>
            </a:extLst>
          </p:cNvPr>
          <p:cNvSpPr>
            <a:spLocks noGrp="1"/>
          </p:cNvSpPr>
          <p:nvPr>
            <p:ph type="sldNum" sz="quarter" idx="12"/>
          </p:nvPr>
        </p:nvSpPr>
        <p:spPr>
          <a:xfrm>
            <a:off x="9948863" y="6507212"/>
            <a:ext cx="1692274" cy="153888"/>
          </a:xfrm>
        </p:spPr>
        <p:txBody>
          <a:bodyPr wrap="square" anchor="ctr">
            <a:normAutofit/>
          </a:bodyPr>
          <a:lstStyle/>
          <a:p>
            <a:pPr rtl="0">
              <a:spcAft>
                <a:spcPts val="600"/>
              </a:spcAft>
            </a:pPr>
            <a:fld id="{DBA1B0FB-D917-4C8C-928F-313BD683BF39}" type="slidenum">
              <a:rPr lang="en-GB" smtClean="0"/>
              <a:pPr rtl="0">
                <a:spcAft>
                  <a:spcPts val="600"/>
                </a:spcAft>
              </a:pPr>
              <a:t>8</a:t>
            </a:fld>
            <a:endParaRPr lang="en-GB"/>
          </a:p>
        </p:txBody>
      </p:sp>
      <p:sp>
        <p:nvSpPr>
          <p:cNvPr id="19" name="TextBox 18">
            <a:extLst>
              <a:ext uri="{FF2B5EF4-FFF2-40B4-BE49-F238E27FC236}">
                <a16:creationId xmlns:a16="http://schemas.microsoft.com/office/drawing/2014/main" id="{16ECECE0-FFFF-0863-7090-B58B35C8CD76}"/>
              </a:ext>
            </a:extLst>
          </p:cNvPr>
          <p:cNvSpPr txBox="1"/>
          <p:nvPr/>
        </p:nvSpPr>
        <p:spPr>
          <a:xfrm>
            <a:off x="427848" y="5914036"/>
            <a:ext cx="11124616" cy="670120"/>
          </a:xfrm>
          <a:prstGeom prst="rect">
            <a:avLst/>
          </a:prstGeom>
          <a:noFill/>
        </p:spPr>
        <p:txBody>
          <a:bodyPr wrap="square">
            <a:spAutoFit/>
          </a:bodyPr>
          <a:lstStyle/>
          <a:p>
            <a:pPr>
              <a:lnSpc>
                <a:spcPct val="107000"/>
              </a:lnSpc>
              <a:spcAft>
                <a:spcPts val="800"/>
              </a:spcAft>
            </a:pPr>
            <a:r>
              <a:rPr lang="en-GB" sz="1800" kern="100" dirty="0">
                <a:effectLst/>
                <a:latin typeface="Arial" panose="020B0604020202020204" pitchFamily="34" charset="0"/>
                <a:ea typeface="DengXian" panose="02010600030101010101" pitchFamily="2" charset="-122"/>
                <a:cs typeface="Arial" panose="020B0604020202020204" pitchFamily="34" charset="0"/>
              </a:rPr>
              <a:t>Anne C. </a:t>
            </a:r>
            <a:r>
              <a:rPr lang="en-GB" sz="1800" kern="100" dirty="0" err="1">
                <a:effectLst/>
                <a:latin typeface="Arial" panose="020B0604020202020204" pitchFamily="34" charset="0"/>
                <a:ea typeface="DengXian" panose="02010600030101010101" pitchFamily="2" charset="-122"/>
                <a:cs typeface="Arial" panose="020B0604020202020204" pitchFamily="34" charset="0"/>
              </a:rPr>
              <a:t>Hegerfeldt</a:t>
            </a:r>
            <a:r>
              <a:rPr lang="en-GB" sz="1800" kern="100" dirty="0">
                <a:effectLst/>
                <a:latin typeface="Arial" panose="020B0604020202020204" pitchFamily="34" charset="0"/>
                <a:ea typeface="DengXian" panose="02010600030101010101" pitchFamily="2" charset="-122"/>
                <a:cs typeface="Arial" panose="020B0604020202020204" pitchFamily="34" charset="0"/>
              </a:rPr>
              <a:t>, </a:t>
            </a:r>
            <a:r>
              <a:rPr lang="en-GB" sz="1800" i="1" kern="100" dirty="0">
                <a:effectLst/>
                <a:latin typeface="Arial" panose="020B0604020202020204" pitchFamily="34" charset="0"/>
                <a:ea typeface="DengXian" panose="02010600030101010101" pitchFamily="2" charset="-122"/>
                <a:cs typeface="Arial" panose="020B0604020202020204" pitchFamily="34" charset="0"/>
              </a:rPr>
              <a:t>Lies that Tell the Truth: Magic Realism Seen through Contemporary Fiction from Britain</a:t>
            </a:r>
            <a:r>
              <a:rPr lang="en-GB" sz="1800" kern="100" dirty="0">
                <a:effectLst/>
                <a:latin typeface="Arial" panose="020B0604020202020204" pitchFamily="34" charset="0"/>
                <a:ea typeface="DengXian" panose="02010600030101010101" pitchFamily="2" charset="-122"/>
                <a:cs typeface="Arial" panose="020B0604020202020204" pitchFamily="34" charset="0"/>
              </a:rPr>
              <a:t> (Leiden: Brill, 2005) p. 3.</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521FA542-96CF-0A93-C543-0DAC59DD2F30}"/>
              </a:ext>
            </a:extLst>
          </p:cNvPr>
          <p:cNvSpPr txBox="1"/>
          <p:nvPr/>
        </p:nvSpPr>
        <p:spPr>
          <a:xfrm>
            <a:off x="427848" y="843667"/>
            <a:ext cx="11124616" cy="4679358"/>
          </a:xfrm>
          <a:prstGeom prst="rect">
            <a:avLst/>
          </a:prstGeom>
          <a:solidFill>
            <a:schemeClr val="bg1"/>
          </a:solidFill>
        </p:spPr>
        <p:txBody>
          <a:bodyPr wrap="square">
            <a:spAutoFit/>
          </a:bodyPr>
          <a:lstStyle/>
          <a:p>
            <a:pPr lvl="0" rtl="0">
              <a:lnSpc>
                <a:spcPct val="107000"/>
              </a:lnSpc>
              <a:spcAft>
                <a:spcPts val="800"/>
              </a:spcAft>
            </a:pPr>
            <a:r>
              <a:rPr lang="en-GB" sz="2800" kern="100" dirty="0">
                <a:effectLst/>
                <a:latin typeface="Arial" panose="020B0604020202020204" pitchFamily="34" charset="0"/>
                <a:ea typeface="DengXian" panose="02010600030101010101" pitchFamily="2" charset="-122"/>
                <a:cs typeface="Arial" panose="020B0604020202020204" pitchFamily="34" charset="0"/>
              </a:rPr>
              <a:t>“Using an ensemble of literary techniques, magic realist fiction insists that the concept of reality cannot be confined to the empirically perceivable. Rather, people's multiple ways of perceiving and constructing their world must be acknowledged as real, for insofar as these fundamentally influence actions and decisions, they have significant repercussions on the level of social and material reality. In rendering metaphors, stories, dreams or magical beliefs real on the level of the text, magic realist fiction re-evaluates modes of knowledge production generally rejected within the dominant Western paradigm.”</a:t>
            </a:r>
            <a:endParaRPr lang="en-GB" sz="2800"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268872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B1328E7A-378D-0728-E77F-F80A938D3505}"/>
              </a:ext>
            </a:extLst>
          </p:cNvPr>
          <p:cNvPicPr>
            <a:picLocks noChangeAspect="1"/>
          </p:cNvPicPr>
          <p:nvPr/>
        </p:nvPicPr>
        <p:blipFill rotWithShape="1">
          <a:blip r:embed="rId3"/>
          <a:srcRect t="10561" r="1" b="9253"/>
          <a:stretch/>
        </p:blipFill>
        <p:spPr>
          <a:xfrm>
            <a:off x="0" y="1434287"/>
            <a:ext cx="12192001" cy="5423713"/>
          </a:xfrm>
          <a:prstGeom prst="rect">
            <a:avLst/>
          </a:prstGeom>
          <a:noFill/>
        </p:spPr>
      </p:pic>
      <p:sp>
        <p:nvSpPr>
          <p:cNvPr id="6" name="Title 5">
            <a:extLst>
              <a:ext uri="{FF2B5EF4-FFF2-40B4-BE49-F238E27FC236}">
                <a16:creationId xmlns:a16="http://schemas.microsoft.com/office/drawing/2014/main" id="{ED2A30C0-1BC4-4764-9C0F-5D811CAB8312}"/>
              </a:ext>
            </a:extLst>
          </p:cNvPr>
          <p:cNvSpPr>
            <a:spLocks noGrp="1"/>
          </p:cNvSpPr>
          <p:nvPr>
            <p:ph type="ctrTitle"/>
          </p:nvPr>
        </p:nvSpPr>
        <p:spPr>
          <a:xfrm>
            <a:off x="883556" y="484320"/>
            <a:ext cx="10848703" cy="1253041"/>
          </a:xfrm>
        </p:spPr>
        <p:txBody>
          <a:bodyPr rtlCol="0"/>
          <a:lstStyle/>
          <a:p>
            <a:pPr rtl="0"/>
            <a:r>
              <a:rPr lang="en-GB" dirty="0"/>
              <a:t>Some characteristics of Magic Realism:</a:t>
            </a:r>
          </a:p>
        </p:txBody>
      </p:sp>
      <p:sp>
        <p:nvSpPr>
          <p:cNvPr id="41" name="Text Placeholder 40">
            <a:extLst>
              <a:ext uri="{FF2B5EF4-FFF2-40B4-BE49-F238E27FC236}">
                <a16:creationId xmlns:a16="http://schemas.microsoft.com/office/drawing/2014/main" id="{91181F6D-A54F-4289-8C36-80ECE3B2C8E2}"/>
              </a:ext>
            </a:extLst>
          </p:cNvPr>
          <p:cNvSpPr>
            <a:spLocks noGrp="1"/>
          </p:cNvSpPr>
          <p:nvPr>
            <p:ph type="body" sz="quarter" idx="18"/>
          </p:nvPr>
        </p:nvSpPr>
        <p:spPr>
          <a:xfrm>
            <a:off x="883556" y="1768386"/>
            <a:ext cx="10757581" cy="4353904"/>
          </a:xfrm>
          <a:solidFill>
            <a:schemeClr val="bg1">
              <a:lumMod val="95000"/>
              <a:lumOff val="5000"/>
            </a:schemeClr>
          </a:solidFill>
        </p:spPr>
        <p:txBody>
          <a:bodyPr rtlCol="0"/>
          <a:lstStyle/>
          <a:p>
            <a:pPr marL="0" indent="0"/>
            <a:endParaRPr lang="en-GB" sz="100" b="0" dirty="0">
              <a:solidFill>
                <a:srgbClr val="FFFFFF"/>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800" b="0" dirty="0">
                <a:solidFill>
                  <a:srgbClr val="FFFFFF"/>
                </a:solidFill>
                <a:latin typeface="Arial" panose="020B0604020202020204" pitchFamily="34" charset="0"/>
                <a:cs typeface="Arial" panose="020B0604020202020204" pitchFamily="34" charset="0"/>
              </a:rPr>
              <a:t>The fusion of realistic and fantastical elements</a:t>
            </a:r>
          </a:p>
          <a:p>
            <a:pPr marL="342900" indent="-342900">
              <a:buFont typeface="Arial" panose="020B0604020202020204" pitchFamily="34" charset="0"/>
              <a:buChar char="•"/>
            </a:pPr>
            <a:r>
              <a:rPr lang="en-GB" sz="2800" b="0" dirty="0">
                <a:solidFill>
                  <a:srgbClr val="FFFFFF"/>
                </a:solidFill>
                <a:latin typeface="Arial" panose="020B0604020202020204" pitchFamily="34" charset="0"/>
                <a:cs typeface="Arial" panose="020B0604020202020204" pitchFamily="34" charset="0"/>
              </a:rPr>
              <a:t>Narrative voices that call upon oral storytelling traditions </a:t>
            </a:r>
          </a:p>
          <a:p>
            <a:pPr marL="342900" indent="-342900">
              <a:buFont typeface="Arial" panose="020B0604020202020204" pitchFamily="34" charset="0"/>
              <a:buChar char="•"/>
            </a:pPr>
            <a:r>
              <a:rPr lang="en-GB" sz="2800" b="0" dirty="0">
                <a:solidFill>
                  <a:srgbClr val="FFFFFF"/>
                </a:solidFill>
                <a:latin typeface="Arial" panose="020B0604020202020204" pitchFamily="34" charset="0"/>
                <a:cs typeface="Arial" panose="020B0604020202020204" pitchFamily="34" charset="0"/>
              </a:rPr>
              <a:t>The abstract becomes concrete</a:t>
            </a:r>
          </a:p>
          <a:p>
            <a:pPr marL="342900" indent="-342900">
              <a:buFont typeface="Arial" panose="020B0604020202020204" pitchFamily="34" charset="0"/>
              <a:buChar char="•"/>
            </a:pPr>
            <a:r>
              <a:rPr lang="en-GB" sz="2800" b="0" dirty="0">
                <a:solidFill>
                  <a:srgbClr val="FFFFFF"/>
                </a:solidFill>
                <a:latin typeface="Arial" panose="020B0604020202020204" pitchFamily="34" charset="0"/>
                <a:cs typeface="Arial" panose="020B0604020202020204" pitchFamily="34" charset="0"/>
              </a:rPr>
              <a:t>The inversion of ordinary and extraordinary</a:t>
            </a:r>
          </a:p>
          <a:p>
            <a:pPr marL="342900" indent="-342900">
              <a:buFont typeface="Arial" panose="020B0604020202020204" pitchFamily="34" charset="0"/>
              <a:buChar char="•"/>
            </a:pPr>
            <a:r>
              <a:rPr lang="en-GB" sz="2800" b="0" dirty="0">
                <a:solidFill>
                  <a:srgbClr val="FFFFFF"/>
                </a:solidFill>
                <a:latin typeface="Arial" panose="020B0604020202020204" pitchFamily="34" charset="0"/>
                <a:cs typeface="Arial" panose="020B0604020202020204" pitchFamily="34" charset="0"/>
              </a:rPr>
              <a:t>The use of ‘authorization strategies’ such as faux reports / encyclopaedia entries etc.</a:t>
            </a:r>
          </a:p>
          <a:p>
            <a:pPr marL="342900" indent="-342900">
              <a:buFont typeface="Arial" panose="020B0604020202020204" pitchFamily="34" charset="0"/>
              <a:buChar char="•"/>
            </a:pPr>
            <a:endParaRPr lang="en-GB" dirty="0"/>
          </a:p>
          <a:p>
            <a:pPr marL="0" indent="0" algn="ctr"/>
            <a:endParaRPr lang="en-GB" dirty="0"/>
          </a:p>
        </p:txBody>
      </p:sp>
      <p:sp>
        <p:nvSpPr>
          <p:cNvPr id="9" name="Slide Number Placeholder 8">
            <a:extLst>
              <a:ext uri="{FF2B5EF4-FFF2-40B4-BE49-F238E27FC236}">
                <a16:creationId xmlns:a16="http://schemas.microsoft.com/office/drawing/2014/main" id="{7AF9A883-CC44-4401-AE67-8FCEACB7DDD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9</a:t>
            </a:fld>
            <a:endParaRPr lang="en-GB"/>
          </a:p>
        </p:txBody>
      </p:sp>
    </p:spTree>
    <p:extLst>
      <p:ext uri="{BB962C8B-B14F-4D97-AF65-F5344CB8AC3E}">
        <p14:creationId xmlns:p14="http://schemas.microsoft.com/office/powerpoint/2010/main" val="2979876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B1328E7A-378D-0728-E77F-F80A938D3505}"/>
              </a:ext>
            </a:extLst>
          </p:cNvPr>
          <p:cNvPicPr>
            <a:picLocks noChangeAspect="1"/>
          </p:cNvPicPr>
          <p:nvPr/>
        </p:nvPicPr>
        <p:blipFill rotWithShape="1">
          <a:blip r:embed="rId3"/>
          <a:srcRect t="10561" r="1" b="9253"/>
          <a:stretch/>
        </p:blipFill>
        <p:spPr>
          <a:xfrm>
            <a:off x="0" y="1"/>
            <a:ext cx="12192001" cy="6858000"/>
          </a:xfrm>
          <a:prstGeom prst="rect">
            <a:avLst/>
          </a:prstGeom>
          <a:noFill/>
        </p:spPr>
      </p:pic>
      <p:sp>
        <p:nvSpPr>
          <p:cNvPr id="4" name="Rectangle 3">
            <a:extLst>
              <a:ext uri="{FF2B5EF4-FFF2-40B4-BE49-F238E27FC236}">
                <a16:creationId xmlns:a16="http://schemas.microsoft.com/office/drawing/2014/main" id="{CF04A98F-6CC9-FC38-01B9-394BA844E897}"/>
              </a:ext>
            </a:extLst>
          </p:cNvPr>
          <p:cNvSpPr/>
          <p:nvPr/>
        </p:nvSpPr>
        <p:spPr>
          <a:xfrm>
            <a:off x="921205" y="987879"/>
            <a:ext cx="10652580" cy="5127172"/>
          </a:xfrm>
          <a:prstGeom prst="rect">
            <a:avLst/>
          </a:prstGeom>
          <a:solidFill>
            <a:srgbClr val="3733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 Placeholder 40">
            <a:extLst>
              <a:ext uri="{FF2B5EF4-FFF2-40B4-BE49-F238E27FC236}">
                <a16:creationId xmlns:a16="http://schemas.microsoft.com/office/drawing/2014/main" id="{91181F6D-A54F-4289-8C36-80ECE3B2C8E2}"/>
              </a:ext>
            </a:extLst>
          </p:cNvPr>
          <p:cNvSpPr>
            <a:spLocks noGrp="1"/>
          </p:cNvSpPr>
          <p:nvPr>
            <p:ph type="body" sz="quarter" idx="18"/>
          </p:nvPr>
        </p:nvSpPr>
        <p:spPr>
          <a:xfrm>
            <a:off x="736599" y="466724"/>
            <a:ext cx="10652580" cy="5648326"/>
          </a:xfrm>
          <a:noFill/>
        </p:spPr>
        <p:txBody>
          <a:bodyPr rtlCol="0"/>
          <a:lstStyle/>
          <a:p>
            <a:pPr marL="457200" lvl="1" indent="0">
              <a:buNone/>
            </a:pPr>
            <a:endParaRPr lang="en-GB" sz="2600" b="0" i="0" dirty="0">
              <a:solidFill>
                <a:schemeClr val="tx1"/>
              </a:solidFill>
              <a:effectLst/>
              <a:latin typeface="FortLight"/>
            </a:endParaRPr>
          </a:p>
          <a:p>
            <a:pPr marL="457200" lvl="1" indent="0">
              <a:buNone/>
            </a:pPr>
            <a:r>
              <a:rPr lang="en-GB" sz="2800" b="0" i="0" dirty="0">
                <a:solidFill>
                  <a:schemeClr val="tx1"/>
                </a:solidFill>
                <a:effectLst/>
                <a:latin typeface="FortLight"/>
              </a:rPr>
              <a:t>I WAS BORN in the city of Bombay … once upon a time. No, that won’t do, there’s no getting away from the date: I was born in Doctor </a:t>
            </a:r>
            <a:r>
              <a:rPr lang="en-GB" sz="2800" b="0" i="0" dirty="0" err="1">
                <a:solidFill>
                  <a:schemeClr val="tx1"/>
                </a:solidFill>
                <a:effectLst/>
                <a:latin typeface="FortLight"/>
              </a:rPr>
              <a:t>Narlikar’s</a:t>
            </a:r>
            <a:r>
              <a:rPr lang="en-GB" sz="2800" b="0" i="0" dirty="0">
                <a:solidFill>
                  <a:schemeClr val="tx1"/>
                </a:solidFill>
                <a:effectLst/>
                <a:latin typeface="FortLight"/>
              </a:rPr>
              <a:t> Nursing Home on August 15th, 1947. And the time? The time matters, too. Well then: at night. No, it’s important to be more… On the stroke of midnight, as a matter of fact. Clock-hands joined palms in respectful greeting as I came. Oh, spell it out, spell it out: at the precise instant of India’s arrival at independence, I tumbled forth into the world. There were gasps. And, outside the window, fireworks and crowds. </a:t>
            </a:r>
          </a:p>
          <a:p>
            <a:pPr marL="457200" lvl="1" indent="0">
              <a:buNone/>
            </a:pPr>
            <a:r>
              <a:rPr lang="en-GB" sz="2000" dirty="0">
                <a:solidFill>
                  <a:schemeClr val="tx1"/>
                </a:solidFill>
              </a:rPr>
              <a:t>Salman Rushdie, </a:t>
            </a:r>
            <a:r>
              <a:rPr lang="en-GB" sz="2000" i="1" dirty="0">
                <a:solidFill>
                  <a:schemeClr val="tx1"/>
                </a:solidFill>
              </a:rPr>
              <a:t>Midnight’s Children</a:t>
            </a:r>
            <a:r>
              <a:rPr lang="en-GB" sz="2000" dirty="0">
                <a:solidFill>
                  <a:schemeClr val="tx1"/>
                </a:solidFill>
              </a:rPr>
              <a:t> (London:  Vintage, 1995) p. 1.</a:t>
            </a:r>
          </a:p>
          <a:p>
            <a:pPr marL="457200" lvl="1" indent="0">
              <a:buNone/>
            </a:pPr>
            <a:endParaRPr lang="en-GB" sz="2800" dirty="0">
              <a:solidFill>
                <a:schemeClr val="tx1"/>
              </a:solidFill>
            </a:endParaRPr>
          </a:p>
          <a:p>
            <a:pPr marL="0" indent="0"/>
            <a:endParaRPr lang="en-GB" dirty="0"/>
          </a:p>
          <a:p>
            <a:pPr marL="0" indent="0" algn="ctr"/>
            <a:endParaRPr lang="en-GB" dirty="0"/>
          </a:p>
        </p:txBody>
      </p:sp>
      <p:sp>
        <p:nvSpPr>
          <p:cNvPr id="9" name="Slide Number Placeholder 8">
            <a:extLst>
              <a:ext uri="{FF2B5EF4-FFF2-40B4-BE49-F238E27FC236}">
                <a16:creationId xmlns:a16="http://schemas.microsoft.com/office/drawing/2014/main" id="{7AF9A883-CC44-4401-AE67-8FCEACB7DDD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10</a:t>
            </a:fld>
            <a:endParaRPr lang="en-GB" dirty="0"/>
          </a:p>
        </p:txBody>
      </p:sp>
    </p:spTree>
    <p:extLst>
      <p:ext uri="{BB962C8B-B14F-4D97-AF65-F5344CB8AC3E}">
        <p14:creationId xmlns:p14="http://schemas.microsoft.com/office/powerpoint/2010/main" val="27211189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B1328E7A-378D-0728-E77F-F80A938D3505}"/>
              </a:ext>
            </a:extLst>
          </p:cNvPr>
          <p:cNvPicPr>
            <a:picLocks noChangeAspect="1"/>
          </p:cNvPicPr>
          <p:nvPr/>
        </p:nvPicPr>
        <p:blipFill rotWithShape="1">
          <a:blip r:embed="rId3"/>
          <a:srcRect t="10561" r="1" b="9253"/>
          <a:stretch/>
        </p:blipFill>
        <p:spPr>
          <a:xfrm>
            <a:off x="0" y="1"/>
            <a:ext cx="12192001" cy="6858000"/>
          </a:xfrm>
          <a:prstGeom prst="rect">
            <a:avLst/>
          </a:prstGeom>
          <a:noFill/>
        </p:spPr>
      </p:pic>
      <p:sp>
        <p:nvSpPr>
          <p:cNvPr id="4" name="Rectangle 3">
            <a:extLst>
              <a:ext uri="{FF2B5EF4-FFF2-40B4-BE49-F238E27FC236}">
                <a16:creationId xmlns:a16="http://schemas.microsoft.com/office/drawing/2014/main" id="{CF04A98F-6CC9-FC38-01B9-394BA844E897}"/>
              </a:ext>
            </a:extLst>
          </p:cNvPr>
          <p:cNvSpPr/>
          <p:nvPr/>
        </p:nvSpPr>
        <p:spPr>
          <a:xfrm>
            <a:off x="921205" y="987879"/>
            <a:ext cx="10652580" cy="5127172"/>
          </a:xfrm>
          <a:prstGeom prst="rect">
            <a:avLst/>
          </a:prstGeom>
          <a:solidFill>
            <a:srgbClr val="37335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 Placeholder 40">
            <a:extLst>
              <a:ext uri="{FF2B5EF4-FFF2-40B4-BE49-F238E27FC236}">
                <a16:creationId xmlns:a16="http://schemas.microsoft.com/office/drawing/2014/main" id="{91181F6D-A54F-4289-8C36-80ECE3B2C8E2}"/>
              </a:ext>
            </a:extLst>
          </p:cNvPr>
          <p:cNvSpPr>
            <a:spLocks noGrp="1"/>
          </p:cNvSpPr>
          <p:nvPr>
            <p:ph type="body" sz="quarter" idx="18"/>
          </p:nvPr>
        </p:nvSpPr>
        <p:spPr>
          <a:xfrm>
            <a:off x="769710" y="858886"/>
            <a:ext cx="10652580" cy="5648326"/>
          </a:xfrm>
          <a:noFill/>
        </p:spPr>
        <p:txBody>
          <a:bodyPr rtlCol="0"/>
          <a:lstStyle/>
          <a:p>
            <a:pPr marL="457200" lvl="1" indent="0">
              <a:buNone/>
            </a:pPr>
            <a:endParaRPr lang="en-GB" sz="2600" b="0" i="0" dirty="0">
              <a:solidFill>
                <a:schemeClr val="tx1"/>
              </a:solidFill>
              <a:effectLst/>
              <a:latin typeface="FortLight"/>
            </a:endParaRPr>
          </a:p>
          <a:p>
            <a:pPr marL="457200">
              <a:lnSpc>
                <a:spcPct val="107000"/>
              </a:lnSpc>
              <a:spcAft>
                <a:spcPts val="800"/>
              </a:spcAft>
            </a:pPr>
            <a:r>
              <a:rPr lang="en-GB" sz="2800" b="0" kern="100" dirty="0">
                <a:effectLst/>
                <a:latin typeface="Arial" panose="020B0604020202020204" pitchFamily="34" charset="0"/>
                <a:ea typeface="DengXian" panose="02010600030101010101" pitchFamily="2" charset="-122"/>
                <a:cs typeface="Arial" panose="020B0604020202020204" pitchFamily="34" charset="0"/>
              </a:rPr>
              <a:t>	</a:t>
            </a:r>
            <a:r>
              <a:rPr lang="en-GB" sz="2800" b="0" kern="100" dirty="0">
                <a:solidFill>
                  <a:srgbClr val="CCE8DA"/>
                </a:solidFill>
                <a:effectLst/>
                <a:latin typeface="Arial" panose="020B0604020202020204" pitchFamily="34" charset="0"/>
                <a:ea typeface="DengXian" panose="02010600030101010101" pitchFamily="2" charset="-122"/>
                <a:cs typeface="Arial" panose="020B0604020202020204" pitchFamily="34" charset="0"/>
              </a:rPr>
              <a:t>"Lor' love you, sir!" </a:t>
            </a:r>
            <a:r>
              <a:rPr lang="en-GB" sz="2800" b="0" kern="100" dirty="0" err="1">
                <a:solidFill>
                  <a:srgbClr val="CCE8DA"/>
                </a:solidFill>
                <a:effectLst/>
                <a:latin typeface="Arial" panose="020B0604020202020204" pitchFamily="34" charset="0"/>
                <a:ea typeface="DengXian" panose="02010600030101010101" pitchFamily="2" charset="-122"/>
                <a:cs typeface="Arial" panose="020B0604020202020204" pitchFamily="34" charset="0"/>
              </a:rPr>
              <a:t>Fevvers</a:t>
            </a:r>
            <a:r>
              <a:rPr lang="en-GB" sz="2800" b="0" kern="100" dirty="0">
                <a:solidFill>
                  <a:srgbClr val="CCE8DA"/>
                </a:solidFill>
                <a:effectLst/>
                <a:latin typeface="Arial" panose="020B0604020202020204" pitchFamily="34" charset="0"/>
                <a:ea typeface="DengXian" panose="02010600030101010101" pitchFamily="2" charset="-122"/>
                <a:cs typeface="Arial" panose="020B0604020202020204" pitchFamily="34" charset="0"/>
              </a:rPr>
              <a:t> sang out in a voice that clanged like dustbin lids. "As to my place of birth, why, I first saw the light of day right here in smoky old London, didn't I! Not billed the 'Cockney Venus', for nothing, sir, though they could just as well '</a:t>
            </a:r>
            <a:r>
              <a:rPr lang="en-GB" sz="2800" b="0" kern="100" dirty="0" err="1">
                <a:solidFill>
                  <a:srgbClr val="CCE8DA"/>
                </a:solidFill>
                <a:effectLst/>
                <a:latin typeface="Arial" panose="020B0604020202020204" pitchFamily="34" charset="0"/>
                <a:ea typeface="DengXian" panose="02010600030101010101" pitchFamily="2" charset="-122"/>
                <a:cs typeface="Arial" panose="020B0604020202020204" pitchFamily="34" charset="0"/>
              </a:rPr>
              <a:t>ave</a:t>
            </a:r>
            <a:r>
              <a:rPr lang="en-GB" sz="2800" b="0" kern="100" dirty="0">
                <a:solidFill>
                  <a:srgbClr val="CCE8DA"/>
                </a:solidFill>
                <a:effectLst/>
                <a:latin typeface="Arial" panose="020B0604020202020204" pitchFamily="34" charset="0"/>
                <a:ea typeface="DengXian" panose="02010600030101010101" pitchFamily="2" charset="-122"/>
                <a:cs typeface="Arial" panose="020B0604020202020204" pitchFamily="34" charset="0"/>
              </a:rPr>
              <a:t> called me 'Helen of the High Wire', due to the unusual circumstances in which I come ashore - for I never docked via what you might call the normal channels, sir, oh, dear me, no; but, just like Helen of Troy, was hatched." </a:t>
            </a:r>
          </a:p>
          <a:p>
            <a:pPr marL="457200" lvl="1" indent="0">
              <a:buNone/>
            </a:pPr>
            <a:endParaRPr lang="en-GB" sz="800" dirty="0">
              <a:solidFill>
                <a:srgbClr val="CCE8DA"/>
              </a:solidFill>
              <a:effectLst/>
              <a:latin typeface="Arial" panose="020B0604020202020204" pitchFamily="34" charset="0"/>
              <a:ea typeface="DengXian" panose="02010600030101010101" pitchFamily="2" charset="-122"/>
              <a:cs typeface="Arial" panose="020B0604020202020204" pitchFamily="34" charset="0"/>
            </a:endParaRPr>
          </a:p>
          <a:p>
            <a:pPr marL="457200" lvl="1" indent="0">
              <a:buNone/>
            </a:pPr>
            <a:r>
              <a:rPr lang="en-GB" sz="1800" dirty="0">
                <a:solidFill>
                  <a:srgbClr val="CCE8DA"/>
                </a:solidFill>
                <a:effectLst/>
                <a:latin typeface="Arial" panose="020B0604020202020204" pitchFamily="34" charset="0"/>
                <a:ea typeface="DengXian" panose="02010600030101010101" pitchFamily="2" charset="-122"/>
                <a:cs typeface="Arial" panose="020B0604020202020204" pitchFamily="34" charset="0"/>
              </a:rPr>
              <a:t>Angela Carter, </a:t>
            </a:r>
            <a:r>
              <a:rPr lang="en-GB" sz="1800" i="1" dirty="0">
                <a:solidFill>
                  <a:srgbClr val="CCE8DA"/>
                </a:solidFill>
                <a:effectLst/>
                <a:latin typeface="Arial" panose="020B0604020202020204" pitchFamily="34" charset="0"/>
                <a:ea typeface="DengXian" panose="02010600030101010101" pitchFamily="2" charset="-122"/>
                <a:cs typeface="Arial" panose="020B0604020202020204" pitchFamily="34" charset="0"/>
              </a:rPr>
              <a:t>Nights at the Circus</a:t>
            </a:r>
            <a:r>
              <a:rPr lang="en-GB" sz="1800" dirty="0">
                <a:solidFill>
                  <a:srgbClr val="CCE8DA"/>
                </a:solidFill>
                <a:effectLst/>
                <a:latin typeface="Arial" panose="020B0604020202020204" pitchFamily="34" charset="0"/>
                <a:ea typeface="DengXian" panose="02010600030101010101" pitchFamily="2" charset="-122"/>
                <a:cs typeface="Arial" panose="020B0604020202020204" pitchFamily="34" charset="0"/>
              </a:rPr>
              <a:t> (London: Penguin, 1984) </a:t>
            </a:r>
            <a:r>
              <a:rPr lang="en-GB" sz="1800" dirty="0">
                <a:solidFill>
                  <a:srgbClr val="CCE8DA"/>
                </a:solidFill>
                <a:latin typeface="Arial" panose="020B0604020202020204" pitchFamily="34" charset="0"/>
                <a:cs typeface="Arial" panose="020B0604020202020204" pitchFamily="34" charset="0"/>
              </a:rPr>
              <a:t>p. 1.</a:t>
            </a:r>
          </a:p>
          <a:p>
            <a:pPr marL="457200" lvl="1" indent="0">
              <a:buNone/>
            </a:pPr>
            <a:endParaRPr lang="en-GB" sz="2800" dirty="0">
              <a:solidFill>
                <a:schemeClr val="tx1"/>
              </a:solidFill>
            </a:endParaRPr>
          </a:p>
          <a:p>
            <a:pPr marL="0" indent="0"/>
            <a:endParaRPr lang="en-GB" dirty="0"/>
          </a:p>
          <a:p>
            <a:pPr marL="0" indent="0" algn="ctr"/>
            <a:endParaRPr lang="en-GB" dirty="0"/>
          </a:p>
        </p:txBody>
      </p:sp>
      <p:sp>
        <p:nvSpPr>
          <p:cNvPr id="9" name="Slide Number Placeholder 8">
            <a:extLst>
              <a:ext uri="{FF2B5EF4-FFF2-40B4-BE49-F238E27FC236}">
                <a16:creationId xmlns:a16="http://schemas.microsoft.com/office/drawing/2014/main" id="{7AF9A883-CC44-4401-AE67-8FCEACB7DDD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11</a:t>
            </a:fld>
            <a:endParaRPr lang="en-GB" dirty="0"/>
          </a:p>
        </p:txBody>
      </p:sp>
    </p:spTree>
    <p:extLst>
      <p:ext uri="{BB962C8B-B14F-4D97-AF65-F5344CB8AC3E}">
        <p14:creationId xmlns:p14="http://schemas.microsoft.com/office/powerpoint/2010/main" val="992268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B1328E7A-378D-0728-E77F-F80A938D3505}"/>
              </a:ext>
            </a:extLst>
          </p:cNvPr>
          <p:cNvPicPr>
            <a:picLocks noChangeAspect="1"/>
          </p:cNvPicPr>
          <p:nvPr/>
        </p:nvPicPr>
        <p:blipFill rotWithShape="1">
          <a:blip r:embed="rId3"/>
          <a:srcRect t="10561" r="1" b="9253"/>
          <a:stretch/>
        </p:blipFill>
        <p:spPr>
          <a:xfrm>
            <a:off x="0" y="1434287"/>
            <a:ext cx="12192001" cy="5423713"/>
          </a:xfrm>
          <a:prstGeom prst="rect">
            <a:avLst/>
          </a:prstGeom>
          <a:noFill/>
        </p:spPr>
      </p:pic>
      <p:sp>
        <p:nvSpPr>
          <p:cNvPr id="6" name="Title 5">
            <a:extLst>
              <a:ext uri="{FF2B5EF4-FFF2-40B4-BE49-F238E27FC236}">
                <a16:creationId xmlns:a16="http://schemas.microsoft.com/office/drawing/2014/main" id="{ED2A30C0-1BC4-4764-9C0F-5D811CAB8312}"/>
              </a:ext>
            </a:extLst>
          </p:cNvPr>
          <p:cNvSpPr>
            <a:spLocks noGrp="1"/>
          </p:cNvSpPr>
          <p:nvPr>
            <p:ph type="ctrTitle"/>
          </p:nvPr>
        </p:nvSpPr>
        <p:spPr>
          <a:xfrm>
            <a:off x="883556" y="484320"/>
            <a:ext cx="10848703" cy="1253041"/>
          </a:xfrm>
        </p:spPr>
        <p:txBody>
          <a:bodyPr rtlCol="0"/>
          <a:lstStyle/>
          <a:p>
            <a:pPr rtl="0"/>
            <a:r>
              <a:rPr lang="en-GB" dirty="0"/>
              <a:t>The abstract becomes concrete:</a:t>
            </a:r>
          </a:p>
        </p:txBody>
      </p:sp>
      <p:sp>
        <p:nvSpPr>
          <p:cNvPr id="2" name="Rectangle 1">
            <a:extLst>
              <a:ext uri="{FF2B5EF4-FFF2-40B4-BE49-F238E27FC236}">
                <a16:creationId xmlns:a16="http://schemas.microsoft.com/office/drawing/2014/main" id="{F8631ED8-0AC4-0B31-7CB8-CD8F72D151BF}"/>
              </a:ext>
            </a:extLst>
          </p:cNvPr>
          <p:cNvSpPr/>
          <p:nvPr/>
        </p:nvSpPr>
        <p:spPr>
          <a:xfrm>
            <a:off x="824593" y="2053320"/>
            <a:ext cx="10458450" cy="4069894"/>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 Placeholder 40">
            <a:extLst>
              <a:ext uri="{FF2B5EF4-FFF2-40B4-BE49-F238E27FC236}">
                <a16:creationId xmlns:a16="http://schemas.microsoft.com/office/drawing/2014/main" id="{91181F6D-A54F-4289-8C36-80ECE3B2C8E2}"/>
              </a:ext>
            </a:extLst>
          </p:cNvPr>
          <p:cNvSpPr>
            <a:spLocks noGrp="1"/>
          </p:cNvSpPr>
          <p:nvPr>
            <p:ph type="body" sz="quarter" idx="18"/>
          </p:nvPr>
        </p:nvSpPr>
        <p:spPr>
          <a:xfrm>
            <a:off x="548820" y="2356394"/>
            <a:ext cx="10497457" cy="4137932"/>
          </a:xfrm>
          <a:noFill/>
        </p:spPr>
        <p:txBody>
          <a:bodyPr rtlCol="0"/>
          <a:lstStyle/>
          <a:p>
            <a:pPr marL="800100" lvl="1" indent="-342900"/>
            <a:r>
              <a:rPr lang="en-GB" sz="2400" b="0" dirty="0">
                <a:solidFill>
                  <a:schemeClr val="tx1"/>
                </a:solidFill>
                <a:latin typeface="Arial" panose="020B0604020202020204" pitchFamily="34" charset="0"/>
                <a:cs typeface="Arial" panose="020B0604020202020204" pitchFamily="34" charset="0"/>
              </a:rPr>
              <a:t>In Octavia Butler’s </a:t>
            </a:r>
            <a:r>
              <a:rPr lang="en-GB" sz="2400" b="0" i="1" dirty="0">
                <a:solidFill>
                  <a:schemeClr val="tx1"/>
                </a:solidFill>
                <a:latin typeface="Arial" panose="020B0604020202020204" pitchFamily="34" charset="0"/>
                <a:cs typeface="Arial" panose="020B0604020202020204" pitchFamily="34" charset="0"/>
              </a:rPr>
              <a:t>Kindred</a:t>
            </a:r>
            <a:r>
              <a:rPr lang="en-GB" sz="2400" b="0" dirty="0">
                <a:solidFill>
                  <a:schemeClr val="tx1"/>
                </a:solidFill>
                <a:latin typeface="Arial" panose="020B0604020202020204" pitchFamily="34" charset="0"/>
                <a:cs typeface="Arial" panose="020B0604020202020204" pitchFamily="34" charset="0"/>
              </a:rPr>
              <a:t> the past literally intrudes upon the present.</a:t>
            </a:r>
          </a:p>
          <a:p>
            <a:pPr marL="800100" lvl="1" indent="-342900"/>
            <a:r>
              <a:rPr lang="en-GB" sz="2400" b="0" i="0" dirty="0">
                <a:solidFill>
                  <a:schemeClr val="tx1"/>
                </a:solidFill>
                <a:effectLst/>
                <a:latin typeface="Arial" panose="020B0604020202020204" pitchFamily="34" charset="0"/>
                <a:cs typeface="Arial" panose="020B0604020202020204" pitchFamily="34" charset="0"/>
              </a:rPr>
              <a:t>In </a:t>
            </a:r>
            <a:r>
              <a:rPr lang="en-GB" sz="2400" dirty="0">
                <a:solidFill>
                  <a:schemeClr val="tx1"/>
                </a:solidFill>
                <a:latin typeface="Arial" panose="020B0604020202020204" pitchFamily="34" charset="0"/>
                <a:cs typeface="Arial" panose="020B0604020202020204" pitchFamily="34" charset="0"/>
              </a:rPr>
              <a:t>Rushdie’s </a:t>
            </a:r>
            <a:r>
              <a:rPr lang="en-GB" sz="2400" i="1" dirty="0">
                <a:solidFill>
                  <a:schemeClr val="tx1"/>
                </a:solidFill>
                <a:latin typeface="Arial" panose="020B0604020202020204" pitchFamily="34" charset="0"/>
                <a:cs typeface="Arial" panose="020B0604020202020204" pitchFamily="34" charset="0"/>
              </a:rPr>
              <a:t>Midnight’s </a:t>
            </a:r>
            <a:r>
              <a:rPr lang="en-GB" sz="2400" dirty="0">
                <a:solidFill>
                  <a:schemeClr val="tx1"/>
                </a:solidFill>
                <a:latin typeface="Arial" panose="020B0604020202020204" pitchFamily="34" charset="0"/>
                <a:cs typeface="Arial" panose="020B0604020202020204" pitchFamily="34" charset="0"/>
              </a:rPr>
              <a:t>Children, when </a:t>
            </a:r>
            <a:r>
              <a:rPr lang="en-GB" sz="2400" b="0" i="0" dirty="0" err="1">
                <a:solidFill>
                  <a:schemeClr val="tx1"/>
                </a:solidFill>
                <a:effectLst/>
                <a:latin typeface="Arial" panose="020B0604020202020204" pitchFamily="34" charset="0"/>
                <a:cs typeface="Arial" panose="020B0604020202020204" pitchFamily="34" charset="0"/>
              </a:rPr>
              <a:t>Aadam</a:t>
            </a:r>
            <a:r>
              <a:rPr lang="en-GB" sz="2400" b="0" i="0" dirty="0">
                <a:solidFill>
                  <a:schemeClr val="tx1"/>
                </a:solidFill>
                <a:effectLst/>
                <a:latin typeface="Arial" panose="020B0604020202020204" pitchFamily="34" charset="0"/>
                <a:cs typeface="Arial" panose="020B0604020202020204" pitchFamily="34" charset="0"/>
              </a:rPr>
              <a:t> Aziz hits his nose, the three drops of blood that he sheds literally turn into rubies.</a:t>
            </a:r>
          </a:p>
          <a:p>
            <a:pPr marL="800100" lvl="1" indent="-342900"/>
            <a:r>
              <a:rPr lang="en-GB" sz="2400" dirty="0">
                <a:solidFill>
                  <a:schemeClr val="tx1"/>
                </a:solidFill>
                <a:latin typeface="Arial" panose="020B0604020202020204" pitchFamily="34" charset="0"/>
                <a:cs typeface="Arial" panose="020B0604020202020204" pitchFamily="34" charset="0"/>
              </a:rPr>
              <a:t>In Kafka’s </a:t>
            </a:r>
            <a:r>
              <a:rPr lang="en-GB" sz="2400" i="1" dirty="0">
                <a:solidFill>
                  <a:schemeClr val="tx1"/>
                </a:solidFill>
                <a:latin typeface="Arial" panose="020B0604020202020204" pitchFamily="34" charset="0"/>
                <a:cs typeface="Arial" panose="020B0604020202020204" pitchFamily="34" charset="0"/>
              </a:rPr>
              <a:t>Metamorphosis</a:t>
            </a:r>
            <a:r>
              <a:rPr lang="en-GB" sz="2400" dirty="0">
                <a:solidFill>
                  <a:schemeClr val="tx1"/>
                </a:solidFill>
                <a:latin typeface="Arial" panose="020B0604020202020204" pitchFamily="34" charset="0"/>
                <a:cs typeface="Arial" panose="020B0604020202020204" pitchFamily="34" charset="0"/>
              </a:rPr>
              <a:t> Gregor Samsa literally loses his humanity to the hum drum existence of making ends meet.</a:t>
            </a:r>
          </a:p>
          <a:p>
            <a:pPr marL="800100" lvl="1" indent="-342900"/>
            <a:r>
              <a:rPr lang="en-GB" sz="2400" b="0" i="0" dirty="0">
                <a:solidFill>
                  <a:schemeClr val="tx1"/>
                </a:solidFill>
                <a:effectLst/>
                <a:latin typeface="Arial" panose="020B0604020202020204" pitchFamily="34" charset="0"/>
                <a:cs typeface="Arial" panose="020B0604020202020204" pitchFamily="34" charset="0"/>
              </a:rPr>
              <a:t>In Gogol’s </a:t>
            </a:r>
            <a:r>
              <a:rPr lang="en-GB" sz="2400" b="0" i="1" dirty="0">
                <a:solidFill>
                  <a:schemeClr val="tx1"/>
                </a:solidFill>
                <a:effectLst/>
                <a:latin typeface="Arial" panose="020B0604020202020204" pitchFamily="34" charset="0"/>
                <a:cs typeface="Arial" panose="020B0604020202020204" pitchFamily="34" charset="0"/>
              </a:rPr>
              <a:t>The Nose, </a:t>
            </a:r>
            <a:r>
              <a:rPr lang="en-GB" sz="2400" b="0" dirty="0">
                <a:solidFill>
                  <a:schemeClr val="tx1"/>
                </a:solidFill>
                <a:effectLst/>
                <a:latin typeface="Arial" panose="020B0604020202020204" pitchFamily="34" charset="0"/>
                <a:cs typeface="Arial" panose="020B0604020202020204" pitchFamily="34" charset="0"/>
              </a:rPr>
              <a:t>the snobbish Kovalyov literally loses his ability to look down his nose at other people.</a:t>
            </a:r>
            <a:endParaRPr lang="en-GB" dirty="0"/>
          </a:p>
          <a:p>
            <a:pPr marL="342900" indent="-342900">
              <a:buFont typeface="Arial" panose="020B0604020202020204" pitchFamily="34" charset="0"/>
              <a:buChar char="•"/>
            </a:pPr>
            <a:endParaRPr lang="en-GB" dirty="0"/>
          </a:p>
          <a:p>
            <a:pPr marL="0" indent="0" algn="ctr"/>
            <a:endParaRPr lang="en-GB" dirty="0"/>
          </a:p>
        </p:txBody>
      </p:sp>
      <p:sp>
        <p:nvSpPr>
          <p:cNvPr id="9" name="Slide Number Placeholder 8">
            <a:extLst>
              <a:ext uri="{FF2B5EF4-FFF2-40B4-BE49-F238E27FC236}">
                <a16:creationId xmlns:a16="http://schemas.microsoft.com/office/drawing/2014/main" id="{7AF9A883-CC44-4401-AE67-8FCEACB7DDD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12</a:t>
            </a:fld>
            <a:endParaRPr lang="en-GB"/>
          </a:p>
        </p:txBody>
      </p:sp>
    </p:spTree>
    <p:extLst>
      <p:ext uri="{BB962C8B-B14F-4D97-AF65-F5344CB8AC3E}">
        <p14:creationId xmlns:p14="http://schemas.microsoft.com/office/powerpoint/2010/main" val="1084046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B1328E7A-378D-0728-E77F-F80A938D3505}"/>
              </a:ext>
            </a:extLst>
          </p:cNvPr>
          <p:cNvPicPr>
            <a:picLocks noChangeAspect="1"/>
          </p:cNvPicPr>
          <p:nvPr/>
        </p:nvPicPr>
        <p:blipFill rotWithShape="1">
          <a:blip r:embed="rId3"/>
          <a:srcRect t="10561" r="1" b="9253"/>
          <a:stretch/>
        </p:blipFill>
        <p:spPr>
          <a:xfrm>
            <a:off x="0" y="1434287"/>
            <a:ext cx="12192001" cy="5423713"/>
          </a:xfrm>
          <a:prstGeom prst="rect">
            <a:avLst/>
          </a:prstGeom>
          <a:noFill/>
        </p:spPr>
      </p:pic>
      <p:sp>
        <p:nvSpPr>
          <p:cNvPr id="6" name="Title 5">
            <a:extLst>
              <a:ext uri="{FF2B5EF4-FFF2-40B4-BE49-F238E27FC236}">
                <a16:creationId xmlns:a16="http://schemas.microsoft.com/office/drawing/2014/main" id="{ED2A30C0-1BC4-4764-9C0F-5D811CAB8312}"/>
              </a:ext>
            </a:extLst>
          </p:cNvPr>
          <p:cNvSpPr>
            <a:spLocks noGrp="1"/>
          </p:cNvSpPr>
          <p:nvPr>
            <p:ph type="ctrTitle"/>
          </p:nvPr>
        </p:nvSpPr>
        <p:spPr>
          <a:xfrm>
            <a:off x="375557" y="467132"/>
            <a:ext cx="11716428" cy="1253041"/>
          </a:xfrm>
        </p:spPr>
        <p:txBody>
          <a:bodyPr rtlCol="0"/>
          <a:lstStyle/>
          <a:p>
            <a:pPr rtl="0"/>
            <a:r>
              <a:rPr lang="en-GB" sz="3900" dirty="0"/>
              <a:t>The inversion of the ordinary and the extraordinary:</a:t>
            </a:r>
          </a:p>
        </p:txBody>
      </p:sp>
      <p:sp>
        <p:nvSpPr>
          <p:cNvPr id="2" name="Rectangle 1">
            <a:extLst>
              <a:ext uri="{FF2B5EF4-FFF2-40B4-BE49-F238E27FC236}">
                <a16:creationId xmlns:a16="http://schemas.microsoft.com/office/drawing/2014/main" id="{F8631ED8-0AC4-0B31-7CB8-CD8F72D151BF}"/>
              </a:ext>
            </a:extLst>
          </p:cNvPr>
          <p:cNvSpPr/>
          <p:nvPr/>
        </p:nvSpPr>
        <p:spPr>
          <a:xfrm>
            <a:off x="587826" y="1818624"/>
            <a:ext cx="10907487" cy="4491687"/>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 Placeholder 40">
            <a:extLst>
              <a:ext uri="{FF2B5EF4-FFF2-40B4-BE49-F238E27FC236}">
                <a16:creationId xmlns:a16="http://schemas.microsoft.com/office/drawing/2014/main" id="{91181F6D-A54F-4289-8C36-80ECE3B2C8E2}"/>
              </a:ext>
            </a:extLst>
          </p:cNvPr>
          <p:cNvSpPr>
            <a:spLocks noGrp="1"/>
          </p:cNvSpPr>
          <p:nvPr>
            <p:ph type="body" sz="quarter" idx="18"/>
          </p:nvPr>
        </p:nvSpPr>
        <p:spPr>
          <a:xfrm>
            <a:off x="548820" y="2356394"/>
            <a:ext cx="10497457" cy="4137932"/>
          </a:xfrm>
          <a:noFill/>
        </p:spPr>
        <p:txBody>
          <a:bodyPr rtlCol="0"/>
          <a:lstStyle/>
          <a:p>
            <a:pPr marL="800100" lvl="1" indent="-342900"/>
            <a:r>
              <a:rPr lang="en-GB" sz="2000" b="0" dirty="0">
                <a:solidFill>
                  <a:schemeClr val="tx1"/>
                </a:solidFill>
                <a:latin typeface="Arial" panose="020B0604020202020204" pitchFamily="34" charset="0"/>
                <a:cs typeface="Arial" panose="020B0604020202020204" pitchFamily="34" charset="0"/>
              </a:rPr>
              <a:t>In </a:t>
            </a:r>
            <a:r>
              <a:rPr lang="en-GB" sz="2000" i="1" dirty="0">
                <a:solidFill>
                  <a:schemeClr val="tx1"/>
                </a:solidFill>
                <a:effectLst/>
                <a:latin typeface="Arial" panose="020B0604020202020204" pitchFamily="34" charset="0"/>
                <a:ea typeface="DengXian" panose="02010600030101010101" pitchFamily="2" charset="-122"/>
                <a:cs typeface="Arial" panose="020B0604020202020204" pitchFamily="34" charset="0"/>
              </a:rPr>
              <a:t>One Hundred Years of Solitude</a:t>
            </a:r>
            <a:r>
              <a:rPr lang="en-GB" sz="2000" dirty="0">
                <a:solidFill>
                  <a:schemeClr val="tx1"/>
                </a:solidFill>
                <a:effectLst/>
                <a:latin typeface="Arial" panose="020B0604020202020204" pitchFamily="34" charset="0"/>
                <a:ea typeface="DengXian" panose="02010600030101010101" pitchFamily="2" charset="-122"/>
                <a:cs typeface="Arial" panose="020B0604020202020204" pitchFamily="34" charset="0"/>
              </a:rPr>
              <a:t>, flying carpets or Father Nicanor's levitation by chocolate are ‘normal’, while magnets </a:t>
            </a:r>
            <a:r>
              <a:rPr lang="en-GB" sz="2000" dirty="0">
                <a:solidFill>
                  <a:schemeClr val="tx1"/>
                </a:solidFill>
                <a:latin typeface="Arial" panose="020B0604020202020204" pitchFamily="34" charset="0"/>
                <a:ea typeface="DengXian" panose="02010600030101010101" pitchFamily="2" charset="-122"/>
                <a:cs typeface="Arial" panose="020B0604020202020204" pitchFamily="34" charset="0"/>
              </a:rPr>
              <a:t>a</a:t>
            </a:r>
            <a:r>
              <a:rPr lang="en-GB" sz="2000" dirty="0">
                <a:solidFill>
                  <a:schemeClr val="tx1"/>
                </a:solidFill>
                <a:effectLst/>
                <a:latin typeface="Arial" panose="020B0604020202020204" pitchFamily="34" charset="0"/>
                <a:ea typeface="DengXian" panose="02010600030101010101" pitchFamily="2" charset="-122"/>
                <a:cs typeface="Arial" panose="020B0604020202020204" pitchFamily="34" charset="0"/>
              </a:rPr>
              <a:t>nd ice are incredible.</a:t>
            </a:r>
            <a:endParaRPr lang="en-GB" sz="2000" dirty="0">
              <a:solidFill>
                <a:schemeClr val="tx1"/>
              </a:solidFill>
              <a:latin typeface="Arial" panose="020B0604020202020204" pitchFamily="34" charset="0"/>
              <a:ea typeface="DengXian" panose="02010600030101010101" pitchFamily="2" charset="-122"/>
              <a:cs typeface="Arial" panose="020B0604020202020204" pitchFamily="34" charset="0"/>
            </a:endParaRPr>
          </a:p>
          <a:p>
            <a:pPr marL="800100" lvl="1" indent="-342900"/>
            <a:r>
              <a:rPr lang="en-GB" sz="2000" b="0" i="0" dirty="0">
                <a:solidFill>
                  <a:schemeClr val="tx1"/>
                </a:solidFill>
                <a:effectLst/>
                <a:latin typeface="Arial" panose="020B0604020202020204" pitchFamily="34" charset="0"/>
                <a:cs typeface="Arial" panose="020B0604020202020204" pitchFamily="34" charset="0"/>
              </a:rPr>
              <a:t>In </a:t>
            </a:r>
            <a:r>
              <a:rPr lang="en-GB" sz="2000" b="0" i="0" dirty="0" err="1">
                <a:solidFill>
                  <a:schemeClr val="tx1"/>
                </a:solidFill>
                <a:effectLst/>
                <a:latin typeface="Arial" panose="020B0604020202020204" pitchFamily="34" charset="0"/>
                <a:cs typeface="Arial" panose="020B0604020202020204" pitchFamily="34" charset="0"/>
              </a:rPr>
              <a:t>Nnedi</a:t>
            </a:r>
            <a:r>
              <a:rPr lang="en-GB" sz="2000" b="0" i="0" dirty="0">
                <a:solidFill>
                  <a:schemeClr val="tx1"/>
                </a:solidFill>
                <a:effectLst/>
                <a:latin typeface="Arial" panose="020B0604020202020204" pitchFamily="34" charset="0"/>
                <a:cs typeface="Arial" panose="020B0604020202020204" pitchFamily="34" charset="0"/>
              </a:rPr>
              <a:t> </a:t>
            </a:r>
            <a:r>
              <a:rPr lang="en-GB" sz="2000" b="0" i="0" dirty="0" err="1">
                <a:solidFill>
                  <a:schemeClr val="tx1"/>
                </a:solidFill>
                <a:effectLst/>
                <a:latin typeface="Arial" panose="020B0604020202020204" pitchFamily="34" charset="0"/>
                <a:cs typeface="Arial" panose="020B0604020202020204" pitchFamily="34" charset="0"/>
              </a:rPr>
              <a:t>Okorafor’s</a:t>
            </a:r>
            <a:r>
              <a:rPr lang="en-GB" sz="2000" b="0" i="0" dirty="0">
                <a:solidFill>
                  <a:schemeClr val="tx1"/>
                </a:solidFill>
                <a:effectLst/>
                <a:latin typeface="Arial" panose="020B0604020202020204" pitchFamily="34" charset="0"/>
                <a:cs typeface="Arial" panose="020B0604020202020204" pitchFamily="34" charset="0"/>
              </a:rPr>
              <a:t> </a:t>
            </a:r>
            <a:r>
              <a:rPr lang="en-GB" sz="2000" b="0" i="1" dirty="0">
                <a:solidFill>
                  <a:schemeClr val="tx1"/>
                </a:solidFill>
                <a:effectLst/>
                <a:latin typeface="Arial" panose="020B0604020202020204" pitchFamily="34" charset="0"/>
                <a:cs typeface="Arial" panose="020B0604020202020204" pitchFamily="34" charset="0"/>
              </a:rPr>
              <a:t>Who Fears Death,</a:t>
            </a:r>
            <a:r>
              <a:rPr lang="en-GB" sz="2000" b="0" dirty="0">
                <a:solidFill>
                  <a:schemeClr val="tx1"/>
                </a:solidFill>
                <a:effectLst/>
                <a:latin typeface="Arial" panose="020B0604020202020204" pitchFamily="34" charset="0"/>
                <a:cs typeface="Arial" panose="020B0604020202020204" pitchFamily="34" charset="0"/>
              </a:rPr>
              <a:t> </a:t>
            </a:r>
            <a:r>
              <a:rPr lang="en-GB" sz="2000" b="0" dirty="0" err="1">
                <a:solidFill>
                  <a:schemeClr val="tx1"/>
                </a:solidFill>
                <a:effectLst/>
                <a:latin typeface="Arial" panose="020B0604020202020204" pitchFamily="34" charset="0"/>
                <a:cs typeface="Arial" panose="020B0604020202020204" pitchFamily="34" charset="0"/>
              </a:rPr>
              <a:t>Onye</a:t>
            </a:r>
            <a:r>
              <a:rPr lang="en-GB" sz="2000" b="0" dirty="0">
                <a:solidFill>
                  <a:schemeClr val="tx1"/>
                </a:solidFill>
                <a:effectLst/>
                <a:latin typeface="Arial" panose="020B0604020202020204" pitchFamily="34" charset="0"/>
                <a:cs typeface="Arial" panose="020B0604020202020204" pitchFamily="34" charset="0"/>
              </a:rPr>
              <a:t> conjures a campfire from stones alone, but she is fascinated when she encounters the Vah people who ‘carried their plants in large sacks of a type of fragrant substance called soil.’ </a:t>
            </a:r>
            <a:r>
              <a:rPr lang="en-GB" sz="2000" b="0" dirty="0" err="1">
                <a:solidFill>
                  <a:schemeClr val="tx1"/>
                </a:solidFill>
                <a:effectLst/>
                <a:latin typeface="Arial" panose="020B0604020202020204" pitchFamily="34" charset="0"/>
                <a:cs typeface="Arial" panose="020B0604020202020204" pitchFamily="34" charset="0"/>
              </a:rPr>
              <a:t>Nnedi</a:t>
            </a:r>
            <a:r>
              <a:rPr lang="en-GB" sz="2000" b="0" dirty="0">
                <a:solidFill>
                  <a:schemeClr val="tx1"/>
                </a:solidFill>
                <a:effectLst/>
                <a:latin typeface="Arial" panose="020B0604020202020204" pitchFamily="34" charset="0"/>
                <a:cs typeface="Arial" panose="020B0604020202020204" pitchFamily="34" charset="0"/>
              </a:rPr>
              <a:t> </a:t>
            </a:r>
            <a:r>
              <a:rPr lang="en-GB" sz="2000" b="0" dirty="0" err="1">
                <a:solidFill>
                  <a:schemeClr val="tx1"/>
                </a:solidFill>
                <a:effectLst/>
                <a:latin typeface="Arial" panose="020B0604020202020204" pitchFamily="34" charset="0"/>
                <a:cs typeface="Arial" panose="020B0604020202020204" pitchFamily="34" charset="0"/>
              </a:rPr>
              <a:t>Okorafor</a:t>
            </a:r>
            <a:r>
              <a:rPr lang="en-GB" sz="2000" b="0" dirty="0">
                <a:solidFill>
                  <a:schemeClr val="tx1"/>
                </a:solidFill>
                <a:effectLst/>
                <a:latin typeface="Arial" panose="020B0604020202020204" pitchFamily="34" charset="0"/>
                <a:cs typeface="Arial" panose="020B0604020202020204" pitchFamily="34" charset="0"/>
              </a:rPr>
              <a:t>, </a:t>
            </a:r>
            <a:r>
              <a:rPr lang="en-GB" sz="2000" b="0" i="1" dirty="0">
                <a:solidFill>
                  <a:schemeClr val="tx1"/>
                </a:solidFill>
                <a:effectLst/>
                <a:latin typeface="Arial" panose="020B0604020202020204" pitchFamily="34" charset="0"/>
                <a:cs typeface="Arial" panose="020B0604020202020204" pitchFamily="34" charset="0"/>
              </a:rPr>
              <a:t>Who Fears Death</a:t>
            </a:r>
            <a:r>
              <a:rPr lang="en-GB" sz="2000" i="1" dirty="0">
                <a:solidFill>
                  <a:schemeClr val="tx1"/>
                </a:solidFill>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(London: Harper Voyager, 2018)</a:t>
            </a:r>
            <a:r>
              <a:rPr lang="en-GB" sz="2000" b="0" dirty="0">
                <a:solidFill>
                  <a:schemeClr val="tx1"/>
                </a:solidFill>
                <a:effectLst/>
                <a:latin typeface="Arial" panose="020B0604020202020204" pitchFamily="34" charset="0"/>
                <a:cs typeface="Arial" panose="020B0604020202020204" pitchFamily="34" charset="0"/>
              </a:rPr>
              <a:t> p. 256.</a:t>
            </a:r>
          </a:p>
          <a:p>
            <a:pPr marL="800100" lvl="1" indent="-342900"/>
            <a:r>
              <a:rPr lang="en-GB" sz="2000" b="0" dirty="0">
                <a:solidFill>
                  <a:schemeClr val="tx1"/>
                </a:solidFill>
                <a:effectLst/>
                <a:latin typeface="Arial" panose="020B0604020202020204" pitchFamily="34" charset="0"/>
                <a:cs typeface="Arial" panose="020B0604020202020204" pitchFamily="34" charset="0"/>
              </a:rPr>
              <a:t>In Primo Levi’s short story, ‘Angelic Butterfly’, Dr </a:t>
            </a:r>
            <a:r>
              <a:rPr lang="en-GB" sz="2000" b="0" dirty="0" err="1">
                <a:solidFill>
                  <a:schemeClr val="tx1"/>
                </a:solidFill>
                <a:effectLst/>
                <a:latin typeface="Arial" panose="020B0604020202020204" pitchFamily="34" charset="0"/>
                <a:cs typeface="Arial" panose="020B0604020202020204" pitchFamily="34" charset="0"/>
              </a:rPr>
              <a:t>Leeb</a:t>
            </a:r>
            <a:r>
              <a:rPr lang="en-GB" sz="2000" b="0" dirty="0">
                <a:solidFill>
                  <a:schemeClr val="tx1"/>
                </a:solidFill>
                <a:effectLst/>
                <a:latin typeface="Arial" panose="020B0604020202020204" pitchFamily="34" charset="0"/>
                <a:cs typeface="Arial" panose="020B0604020202020204" pitchFamily="34" charset="0"/>
              </a:rPr>
              <a:t> attempts to transform humans into birds, which are then devoured by hungry crowds. Here, the extraordinary draws attention to the comparative banality of evil perpetrated during the Holocaust. </a:t>
            </a:r>
            <a:endParaRPr lang="en-GB" sz="2000" b="0" i="0" dirty="0">
              <a:solidFill>
                <a:schemeClr val="tx1"/>
              </a:solidFill>
              <a:effectLst/>
              <a:latin typeface="Arial" panose="020B0604020202020204" pitchFamily="34" charset="0"/>
              <a:cs typeface="Arial" panose="020B0604020202020204" pitchFamily="34" charset="0"/>
            </a:endParaRPr>
          </a:p>
          <a:p>
            <a:pPr marL="0" indent="0" algn="ctr"/>
            <a:endParaRPr lang="en-GB" dirty="0"/>
          </a:p>
        </p:txBody>
      </p:sp>
      <p:sp>
        <p:nvSpPr>
          <p:cNvPr id="9" name="Slide Number Placeholder 8">
            <a:extLst>
              <a:ext uri="{FF2B5EF4-FFF2-40B4-BE49-F238E27FC236}">
                <a16:creationId xmlns:a16="http://schemas.microsoft.com/office/drawing/2014/main" id="{7AF9A883-CC44-4401-AE67-8FCEACB7DDD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13</a:t>
            </a:fld>
            <a:endParaRPr lang="en-GB"/>
          </a:p>
        </p:txBody>
      </p:sp>
    </p:spTree>
    <p:extLst>
      <p:ext uri="{BB962C8B-B14F-4D97-AF65-F5344CB8AC3E}">
        <p14:creationId xmlns:p14="http://schemas.microsoft.com/office/powerpoint/2010/main" val="28377554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6858000"/>
          </a:xfrm>
        </p:spPr>
      </p:pic>
      <p:sp>
        <p:nvSpPr>
          <p:cNvPr id="9" name="Rectangle 8">
            <a:extLst>
              <a:ext uri="{FF2B5EF4-FFF2-40B4-BE49-F238E27FC236}">
                <a16:creationId xmlns:a16="http://schemas.microsoft.com/office/drawing/2014/main" id="{28B47D97-E547-AFFB-2AED-8D310CFF95F9}"/>
              </a:ext>
            </a:extLst>
          </p:cNvPr>
          <p:cNvSpPr/>
          <p:nvPr/>
        </p:nvSpPr>
        <p:spPr>
          <a:xfrm>
            <a:off x="442288" y="870996"/>
            <a:ext cx="6513683" cy="3725498"/>
          </a:xfrm>
          <a:prstGeom prst="rect">
            <a:avLst/>
          </a:prstGeom>
          <a:solidFill>
            <a:srgbClr val="37335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14</a:t>
            </a:fld>
            <a:endParaRPr lang="en-GB"/>
          </a:p>
        </p:txBody>
      </p:sp>
      <p:sp>
        <p:nvSpPr>
          <p:cNvPr id="7" name="TextBox 6">
            <a:extLst>
              <a:ext uri="{FF2B5EF4-FFF2-40B4-BE49-F238E27FC236}">
                <a16:creationId xmlns:a16="http://schemas.microsoft.com/office/drawing/2014/main" id="{E990DCF0-571D-E3DA-4A71-73E062EC1E48}"/>
              </a:ext>
            </a:extLst>
          </p:cNvPr>
          <p:cNvSpPr txBox="1"/>
          <p:nvPr/>
        </p:nvSpPr>
        <p:spPr>
          <a:xfrm>
            <a:off x="374487" y="5020521"/>
            <a:ext cx="6881076" cy="638188"/>
          </a:xfrm>
          <a:prstGeom prst="rect">
            <a:avLst/>
          </a:prstGeom>
          <a:noFill/>
        </p:spPr>
        <p:txBody>
          <a:bodyPr wrap="square">
            <a:spAutoFit/>
          </a:bodyPr>
          <a:lstStyle/>
          <a:p>
            <a:pPr>
              <a:lnSpc>
                <a:spcPct val="107000"/>
              </a:lnSpc>
              <a:spcAft>
                <a:spcPts val="800"/>
              </a:spcAft>
            </a:pPr>
            <a:r>
              <a:rPr lang="en-GB" sz="1700" kern="100" dirty="0">
                <a:effectLst/>
                <a:latin typeface="Arial" panose="020B0604020202020204" pitchFamily="34" charset="0"/>
                <a:ea typeface="DengXian" panose="02010600030101010101" pitchFamily="2" charset="-122"/>
                <a:cs typeface="Arial" panose="020B0604020202020204" pitchFamily="34" charset="0"/>
              </a:rPr>
              <a:t>Anne C. </a:t>
            </a:r>
            <a:r>
              <a:rPr lang="en-GB" sz="1700" kern="100" dirty="0" err="1">
                <a:effectLst/>
                <a:latin typeface="Arial" panose="020B0604020202020204" pitchFamily="34" charset="0"/>
                <a:ea typeface="DengXian" panose="02010600030101010101" pitchFamily="2" charset="-122"/>
                <a:cs typeface="Arial" panose="020B0604020202020204" pitchFamily="34" charset="0"/>
              </a:rPr>
              <a:t>Hegerfeldt</a:t>
            </a:r>
            <a:r>
              <a:rPr lang="en-GB" sz="1700" kern="100" dirty="0">
                <a:effectLst/>
                <a:latin typeface="Arial" panose="020B0604020202020204" pitchFamily="34" charset="0"/>
                <a:ea typeface="DengXian" panose="02010600030101010101" pitchFamily="2" charset="-122"/>
                <a:cs typeface="Arial" panose="020B0604020202020204" pitchFamily="34" charset="0"/>
              </a:rPr>
              <a:t>, </a:t>
            </a:r>
            <a:r>
              <a:rPr lang="en-GB" sz="1700" i="1" kern="100" dirty="0">
                <a:effectLst/>
                <a:latin typeface="Arial" panose="020B0604020202020204" pitchFamily="34" charset="0"/>
                <a:ea typeface="DengXian" panose="02010600030101010101" pitchFamily="2" charset="-122"/>
                <a:cs typeface="Arial" panose="020B0604020202020204" pitchFamily="34" charset="0"/>
              </a:rPr>
              <a:t>Lies that Tell the Truth: Magic Realism Seen through Contemporary Fiction from Britain</a:t>
            </a:r>
            <a:r>
              <a:rPr lang="en-GB" sz="1700" kern="100" dirty="0">
                <a:effectLst/>
                <a:latin typeface="Arial" panose="020B0604020202020204" pitchFamily="34" charset="0"/>
                <a:ea typeface="DengXian" panose="02010600030101010101" pitchFamily="2" charset="-122"/>
                <a:cs typeface="Arial" panose="020B0604020202020204" pitchFamily="34" charset="0"/>
              </a:rPr>
              <a:t> (Leiden: Brill, 2005) p. </a:t>
            </a:r>
            <a:r>
              <a:rPr lang="en-GB" sz="1700" kern="100" dirty="0">
                <a:latin typeface="Arial" panose="020B0604020202020204" pitchFamily="34" charset="0"/>
                <a:ea typeface="DengXian" panose="02010600030101010101" pitchFamily="2" charset="-122"/>
                <a:cs typeface="Arial" panose="020B0604020202020204" pitchFamily="34" charset="0"/>
              </a:rPr>
              <a:t>7</a:t>
            </a:r>
            <a:r>
              <a:rPr lang="en-GB" sz="1700" kern="100" dirty="0">
                <a:effectLst/>
                <a:latin typeface="Arial" panose="020B0604020202020204" pitchFamily="34" charset="0"/>
                <a:ea typeface="DengXian" panose="02010600030101010101" pitchFamily="2" charset="-122"/>
                <a:cs typeface="Arial" panose="020B0604020202020204" pitchFamily="34" charset="0"/>
              </a:rPr>
              <a:t>.</a:t>
            </a:r>
            <a:endParaRPr lang="en-GB" sz="1700" kern="100" dirty="0">
              <a:effectLst/>
              <a:latin typeface="Calibri" panose="020F0502020204030204" pitchFamily="34" charset="0"/>
              <a:ea typeface="DengXian" panose="02010600030101010101" pitchFamily="2" charset="-122"/>
              <a:cs typeface="Arial" panose="020B0604020202020204" pitchFamily="34" charset="0"/>
            </a:endParaRPr>
          </a:p>
        </p:txBody>
      </p:sp>
      <p:pic>
        <p:nvPicPr>
          <p:cNvPr id="8" name="Picture 7">
            <a:extLst>
              <a:ext uri="{FF2B5EF4-FFF2-40B4-BE49-F238E27FC236}">
                <a16:creationId xmlns:a16="http://schemas.microsoft.com/office/drawing/2014/main" id="{797264EA-F401-8C7B-149C-B8C4A6451904}"/>
              </a:ext>
            </a:extLst>
          </p:cNvPr>
          <p:cNvPicPr>
            <a:picLocks noChangeAspect="1"/>
          </p:cNvPicPr>
          <p:nvPr/>
        </p:nvPicPr>
        <p:blipFill>
          <a:blip r:embed="rId4"/>
          <a:stretch>
            <a:fillRect/>
          </a:stretch>
        </p:blipFill>
        <p:spPr>
          <a:xfrm>
            <a:off x="7519307" y="174118"/>
            <a:ext cx="4230405" cy="6310354"/>
          </a:xfrm>
          <a:prstGeom prst="rect">
            <a:avLst/>
          </a:prstGeom>
        </p:spPr>
      </p:pic>
      <p:sp>
        <p:nvSpPr>
          <p:cNvPr id="13" name="Content Placeholder 12">
            <a:extLst>
              <a:ext uri="{FF2B5EF4-FFF2-40B4-BE49-F238E27FC236}">
                <a16:creationId xmlns:a16="http://schemas.microsoft.com/office/drawing/2014/main" id="{C0287FEC-3826-4868-8D93-52429C6156F5}"/>
              </a:ext>
            </a:extLst>
          </p:cNvPr>
          <p:cNvSpPr>
            <a:spLocks noGrp="1"/>
          </p:cNvSpPr>
          <p:nvPr>
            <p:ph sz="quarter" idx="15"/>
          </p:nvPr>
        </p:nvSpPr>
        <p:spPr>
          <a:xfrm>
            <a:off x="837366" y="1056190"/>
            <a:ext cx="5955319" cy="4584001"/>
          </a:xfrm>
        </p:spPr>
        <p:txBody>
          <a:bodyPr rtlCol="0">
            <a:normAutofit/>
          </a:bodyPr>
          <a:lstStyle/>
          <a:p>
            <a:pPr>
              <a:lnSpc>
                <a:spcPct val="107000"/>
              </a:lnSpc>
              <a:spcAft>
                <a:spcPts val="800"/>
              </a:spcAft>
            </a:pPr>
            <a:r>
              <a:rPr lang="en-GB" sz="4800" kern="100" dirty="0">
                <a:solidFill>
                  <a:srgbClr val="FFFFCC"/>
                </a:solidFill>
                <a:effectLst>
                  <a:outerShdw blurRad="38100" dist="38100" dir="2700000" algn="tl">
                    <a:srgbClr val="000000">
                      <a:alpha val="43137"/>
                    </a:srgbClr>
                  </a:outerShdw>
                </a:effectLst>
                <a:latin typeface="Arial" panose="020B0604020202020204" pitchFamily="34" charset="0"/>
                <a:ea typeface="DengXian" panose="02010600030101010101" pitchFamily="2" charset="-122"/>
                <a:cs typeface="Arial" panose="020B0604020202020204" pitchFamily="34" charset="0"/>
              </a:rPr>
              <a:t>“Magic realist fiction self-consciously presents itself as ‘lies that tell the truth’.” </a:t>
            </a:r>
            <a:endParaRPr lang="en-GB" sz="4800" kern="100" dirty="0">
              <a:solidFill>
                <a:srgbClr val="FFFFCC"/>
              </a:solidFill>
              <a:effectLst>
                <a:outerShdw blurRad="38100" dist="38100" dir="2700000" algn="tl">
                  <a:srgbClr val="000000">
                    <a:alpha val="43137"/>
                  </a:srgbClr>
                </a:outerShdw>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5215613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D36B1-7A11-C769-EA31-D4D1BBC9A420}"/>
              </a:ext>
            </a:extLst>
          </p:cNvPr>
          <p:cNvSpPr>
            <a:spLocks noGrp="1"/>
          </p:cNvSpPr>
          <p:nvPr>
            <p:ph type="title"/>
          </p:nvPr>
        </p:nvSpPr>
        <p:spPr/>
        <p:txBody>
          <a:bodyPr/>
          <a:lstStyle/>
          <a:p>
            <a:r>
              <a:rPr lang="cy-GB" dirty="0"/>
              <a:t>CLOSE READING: </a:t>
            </a:r>
            <a:endParaRPr lang="en-GB" dirty="0"/>
          </a:p>
        </p:txBody>
      </p:sp>
      <p:sp>
        <p:nvSpPr>
          <p:cNvPr id="3" name="Content Placeholder 2">
            <a:extLst>
              <a:ext uri="{FF2B5EF4-FFF2-40B4-BE49-F238E27FC236}">
                <a16:creationId xmlns:a16="http://schemas.microsoft.com/office/drawing/2014/main" id="{A8096763-B27F-B357-AC6E-0161A4C52D0A}"/>
              </a:ext>
            </a:extLst>
          </p:cNvPr>
          <p:cNvSpPr>
            <a:spLocks noGrp="1"/>
          </p:cNvSpPr>
          <p:nvPr>
            <p:ph idx="1"/>
          </p:nvPr>
        </p:nvSpPr>
        <p:spPr>
          <a:xfrm>
            <a:off x="550863" y="1680609"/>
            <a:ext cx="11090274" cy="4412215"/>
          </a:xfrm>
        </p:spPr>
        <p:txBody>
          <a:bodyPr/>
          <a:lstStyle/>
          <a:p>
            <a:pPr marL="0" indent="0">
              <a:buNone/>
            </a:pPr>
            <a:r>
              <a:rPr lang="en-GB" b="0">
                <a:solidFill>
                  <a:schemeClr val="tx1"/>
                </a:solidFill>
                <a:latin typeface="Abadi" panose="020B0604020104020204" pitchFamily="34" charset="0"/>
                <a:cs typeface="Arial" panose="020B0604020202020204" pitchFamily="34" charset="0"/>
              </a:rPr>
              <a:t>Post and bring </a:t>
            </a:r>
            <a:r>
              <a:rPr lang="en-GB" b="0" dirty="0">
                <a:solidFill>
                  <a:schemeClr val="tx1"/>
                </a:solidFill>
                <a:latin typeface="Abadi" panose="020B0604020104020204" pitchFamily="34" charset="0"/>
                <a:cs typeface="Arial" panose="020B0604020202020204" pitchFamily="34" charset="0"/>
              </a:rPr>
              <a:t>to </a:t>
            </a:r>
            <a:r>
              <a:rPr lang="en-GB" b="0" dirty="0" err="1">
                <a:solidFill>
                  <a:schemeClr val="tx1"/>
                </a:solidFill>
                <a:latin typeface="Abadi" panose="020B0604020104020204" pitchFamily="34" charset="0"/>
                <a:cs typeface="Arial" panose="020B0604020202020204" pitchFamily="34" charset="0"/>
              </a:rPr>
              <a:t>classthoughts</a:t>
            </a:r>
            <a:r>
              <a:rPr lang="en-GB" b="0" dirty="0">
                <a:solidFill>
                  <a:schemeClr val="tx1"/>
                </a:solidFill>
                <a:latin typeface="Abadi" panose="020B0604020104020204" pitchFamily="34" charset="0"/>
                <a:cs typeface="Arial" panose="020B0604020202020204" pitchFamily="34" charset="0"/>
              </a:rPr>
              <a:t> in response to the following questions on </a:t>
            </a:r>
            <a:r>
              <a:rPr lang="en-GB" dirty="0">
                <a:latin typeface="Abadi" panose="020B0604020104020204" pitchFamily="34" charset="0"/>
              </a:rPr>
              <a:t>A Very Old Man With Enormous Wings:  A Tale For Children  </a:t>
            </a:r>
            <a:r>
              <a:rPr lang="en-GB" b="1" i="1" dirty="0">
                <a:latin typeface="Abadi" panose="020B0604020104020204" pitchFamily="34" charset="0"/>
              </a:rPr>
              <a:t>Gabriel Garcia Marquez  </a:t>
            </a:r>
            <a:r>
              <a:rPr lang="en-GB" dirty="0">
                <a:latin typeface="Abadi" panose="020B0604020104020204" pitchFamily="34" charset="0"/>
              </a:rPr>
              <a:t>(1968):</a:t>
            </a:r>
          </a:p>
          <a:p>
            <a:pPr marL="0" indent="0">
              <a:buNone/>
            </a:pPr>
            <a:endParaRPr lang="en-GB" b="0" dirty="0">
              <a:solidFill>
                <a:schemeClr val="tx1"/>
              </a:solidFill>
              <a:latin typeface="Abadi" panose="020B0604020104020204" pitchFamily="34" charset="0"/>
              <a:cs typeface="Arial" panose="020B0604020202020204" pitchFamily="34" charset="0"/>
            </a:endParaRPr>
          </a:p>
          <a:p>
            <a:pPr marL="342900" indent="-342900"/>
            <a:r>
              <a:rPr lang="cy-GB" dirty="0" err="1">
                <a:solidFill>
                  <a:schemeClr val="tx1"/>
                </a:solidFill>
                <a:latin typeface="Abadi" panose="020B0604020104020204" pitchFamily="34" charset="0"/>
              </a:rPr>
              <a:t>How</a:t>
            </a:r>
            <a:r>
              <a:rPr lang="cy-GB" dirty="0">
                <a:solidFill>
                  <a:schemeClr val="tx1"/>
                </a:solidFill>
                <a:latin typeface="Abadi" panose="020B0604020104020204" pitchFamily="34" charset="0"/>
              </a:rPr>
              <a:t> does the </a:t>
            </a:r>
            <a:r>
              <a:rPr lang="cy-GB" dirty="0" err="1">
                <a:solidFill>
                  <a:schemeClr val="tx1"/>
                </a:solidFill>
                <a:latin typeface="Abadi" panose="020B0604020104020204" pitchFamily="34" charset="0"/>
              </a:rPr>
              <a:t>text</a:t>
            </a:r>
            <a:r>
              <a:rPr lang="cy-GB" dirty="0">
                <a:solidFill>
                  <a:schemeClr val="tx1"/>
                </a:solidFill>
                <a:latin typeface="Abadi" panose="020B0604020104020204" pitchFamily="34" charset="0"/>
              </a:rPr>
              <a:t> </a:t>
            </a:r>
            <a:r>
              <a:rPr lang="cy-GB" dirty="0" err="1">
                <a:solidFill>
                  <a:schemeClr val="tx1"/>
                </a:solidFill>
                <a:latin typeface="Abadi" panose="020B0604020104020204" pitchFamily="34" charset="0"/>
              </a:rPr>
              <a:t>interact</a:t>
            </a:r>
            <a:r>
              <a:rPr lang="cy-GB" dirty="0">
                <a:solidFill>
                  <a:schemeClr val="tx1"/>
                </a:solidFill>
                <a:latin typeface="Abadi" panose="020B0604020104020204" pitchFamily="34" charset="0"/>
              </a:rPr>
              <a:t> </a:t>
            </a:r>
            <a:r>
              <a:rPr lang="cy-GB" dirty="0" err="1">
                <a:solidFill>
                  <a:schemeClr val="tx1"/>
                </a:solidFill>
                <a:latin typeface="Abadi" panose="020B0604020104020204" pitchFamily="34" charset="0"/>
              </a:rPr>
              <a:t>with</a:t>
            </a:r>
            <a:r>
              <a:rPr lang="cy-GB" dirty="0">
                <a:solidFill>
                  <a:schemeClr val="tx1"/>
                </a:solidFill>
                <a:latin typeface="Abadi" panose="020B0604020104020204" pitchFamily="34" charset="0"/>
              </a:rPr>
              <a:t> the ‘</a:t>
            </a:r>
            <a:r>
              <a:rPr lang="cy-GB" dirty="0" err="1">
                <a:solidFill>
                  <a:schemeClr val="tx1"/>
                </a:solidFill>
                <a:latin typeface="Abadi" panose="020B0604020104020204" pitchFamily="34" charset="0"/>
              </a:rPr>
              <a:t>primary</a:t>
            </a:r>
            <a:r>
              <a:rPr lang="cy-GB" dirty="0">
                <a:solidFill>
                  <a:schemeClr val="tx1"/>
                </a:solidFill>
                <a:latin typeface="Abadi" panose="020B0604020104020204" pitchFamily="34" charset="0"/>
              </a:rPr>
              <a:t> </a:t>
            </a:r>
            <a:r>
              <a:rPr lang="cy-GB" dirty="0" err="1">
                <a:solidFill>
                  <a:schemeClr val="tx1"/>
                </a:solidFill>
                <a:latin typeface="Abadi" panose="020B0604020104020204" pitchFamily="34" charset="0"/>
              </a:rPr>
              <a:t>world</a:t>
            </a:r>
            <a:r>
              <a:rPr lang="cy-GB" dirty="0">
                <a:solidFill>
                  <a:schemeClr val="tx1"/>
                </a:solidFill>
                <a:latin typeface="Abadi" panose="020B0604020104020204" pitchFamily="34" charset="0"/>
              </a:rPr>
              <a:t>’ / the ‘</a:t>
            </a:r>
            <a:r>
              <a:rPr lang="cy-GB" dirty="0" err="1">
                <a:solidFill>
                  <a:schemeClr val="tx1"/>
                </a:solidFill>
                <a:latin typeface="Abadi" panose="020B0604020104020204" pitchFamily="34" charset="0"/>
              </a:rPr>
              <a:t>megastory</a:t>
            </a:r>
            <a:r>
              <a:rPr lang="cy-GB" dirty="0">
                <a:solidFill>
                  <a:schemeClr val="tx1"/>
                </a:solidFill>
                <a:latin typeface="Abadi" panose="020B0604020104020204" pitchFamily="34" charset="0"/>
              </a:rPr>
              <a:t>’?</a:t>
            </a:r>
          </a:p>
          <a:p>
            <a:pPr marL="342900" indent="-342900">
              <a:buFont typeface="Arial" panose="020B0604020202020204" pitchFamily="34" charset="0"/>
              <a:buChar char="•"/>
            </a:pPr>
            <a:r>
              <a:rPr lang="en-GB" b="0" dirty="0">
                <a:solidFill>
                  <a:schemeClr val="tx1"/>
                </a:solidFill>
                <a:latin typeface="Abadi" panose="020B0604020104020204" pitchFamily="34" charset="0"/>
                <a:cs typeface="Arial" panose="020B0604020202020204" pitchFamily="34" charset="0"/>
              </a:rPr>
              <a:t>Can you identify examples of realistic elements and fantastical elements?</a:t>
            </a:r>
          </a:p>
          <a:p>
            <a:pPr marL="342900" indent="-342900">
              <a:buFont typeface="Arial" panose="020B0604020202020204" pitchFamily="34" charset="0"/>
              <a:buChar char="•"/>
            </a:pPr>
            <a:r>
              <a:rPr lang="en-GB" dirty="0">
                <a:solidFill>
                  <a:schemeClr val="tx1"/>
                </a:solidFill>
                <a:latin typeface="Abadi" panose="020B0604020104020204" pitchFamily="34" charset="0"/>
                <a:cs typeface="Arial" panose="020B0604020202020204" pitchFamily="34" charset="0"/>
              </a:rPr>
              <a:t>How would you describe the n</a:t>
            </a:r>
            <a:r>
              <a:rPr lang="en-GB" b="0" dirty="0">
                <a:solidFill>
                  <a:schemeClr val="tx1"/>
                </a:solidFill>
                <a:latin typeface="Abadi" panose="020B0604020104020204" pitchFamily="34" charset="0"/>
                <a:cs typeface="Arial" panose="020B0604020202020204" pitchFamily="34" charset="0"/>
              </a:rPr>
              <a:t>arrative voice in the story? </a:t>
            </a:r>
          </a:p>
          <a:p>
            <a:pPr marL="342900" indent="-342900">
              <a:buFont typeface="Arial" panose="020B0604020202020204" pitchFamily="34" charset="0"/>
              <a:buChar char="•"/>
            </a:pPr>
            <a:r>
              <a:rPr lang="en-GB" b="0" dirty="0">
                <a:solidFill>
                  <a:schemeClr val="tx1"/>
                </a:solidFill>
                <a:latin typeface="Abadi" panose="020B0604020104020204" pitchFamily="34" charset="0"/>
                <a:cs typeface="Arial" panose="020B0604020202020204" pitchFamily="34" charset="0"/>
              </a:rPr>
              <a:t>Are there examples of the abstract becoming concrete?</a:t>
            </a:r>
          </a:p>
          <a:p>
            <a:pPr marL="342900" indent="-342900">
              <a:buFont typeface="Arial" panose="020B0604020202020204" pitchFamily="34" charset="0"/>
              <a:buChar char="•"/>
            </a:pPr>
            <a:r>
              <a:rPr lang="en-GB" b="0" dirty="0">
                <a:solidFill>
                  <a:schemeClr val="tx1"/>
                </a:solidFill>
                <a:latin typeface="Abadi" panose="020B0604020104020204" pitchFamily="34" charset="0"/>
                <a:cs typeface="Arial" panose="020B0604020202020204" pitchFamily="34" charset="0"/>
              </a:rPr>
              <a:t>Are there examples of the inversion of ordinary and extraordinary elements?</a:t>
            </a:r>
          </a:p>
          <a:p>
            <a:pPr marL="342900" indent="-342900">
              <a:buFont typeface="Arial" panose="020B0604020202020204" pitchFamily="34" charset="0"/>
              <a:buChar char="•"/>
            </a:pPr>
            <a:r>
              <a:rPr lang="en-GB" b="0" dirty="0">
                <a:solidFill>
                  <a:schemeClr val="tx1"/>
                </a:solidFill>
                <a:latin typeface="Abadi" panose="020B0604020104020204" pitchFamily="34" charset="0"/>
                <a:cs typeface="Arial" panose="020B0604020202020204" pitchFamily="34" charset="0"/>
              </a:rPr>
              <a:t>Does the writer use ‘authorization strategies’ and </a:t>
            </a:r>
            <a:r>
              <a:rPr lang="en-GB" dirty="0">
                <a:solidFill>
                  <a:schemeClr val="tx1"/>
                </a:solidFill>
                <a:latin typeface="Abadi" panose="020B0604020104020204" pitchFamily="34" charset="0"/>
                <a:cs typeface="Arial" panose="020B0604020202020204" pitchFamily="34" charset="0"/>
              </a:rPr>
              <a:t>if so, how? </a:t>
            </a:r>
            <a:endParaRPr lang="en-GB" b="0" dirty="0">
              <a:solidFill>
                <a:schemeClr val="tx1"/>
              </a:solidFill>
              <a:latin typeface="Abadi" panose="020B0604020104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68820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E2BB7-55B0-2A73-F225-8DAE5C01ED40}"/>
              </a:ext>
            </a:extLst>
          </p:cNvPr>
          <p:cNvSpPr>
            <a:spLocks noGrp="1"/>
          </p:cNvSpPr>
          <p:nvPr>
            <p:ph type="title"/>
          </p:nvPr>
        </p:nvSpPr>
        <p:spPr/>
        <p:txBody>
          <a:bodyPr/>
          <a:lstStyle/>
          <a:p>
            <a:r>
              <a:rPr lang="cy-GB" dirty="0" err="1"/>
              <a:t>Exercise</a:t>
            </a:r>
            <a:r>
              <a:rPr lang="cy-GB" dirty="0"/>
              <a:t>:</a:t>
            </a:r>
            <a:endParaRPr lang="en-GB" dirty="0"/>
          </a:p>
        </p:txBody>
      </p:sp>
      <p:sp>
        <p:nvSpPr>
          <p:cNvPr id="3" name="Content Placeholder 2">
            <a:extLst>
              <a:ext uri="{FF2B5EF4-FFF2-40B4-BE49-F238E27FC236}">
                <a16:creationId xmlns:a16="http://schemas.microsoft.com/office/drawing/2014/main" id="{01FCEE18-A1D2-AFBA-1343-E0327A63A014}"/>
              </a:ext>
            </a:extLst>
          </p:cNvPr>
          <p:cNvSpPr>
            <a:spLocks noGrp="1"/>
          </p:cNvSpPr>
          <p:nvPr>
            <p:ph idx="1"/>
          </p:nvPr>
        </p:nvSpPr>
        <p:spPr>
          <a:xfrm>
            <a:off x="550863" y="2677306"/>
            <a:ext cx="3849687" cy="3415519"/>
          </a:xfrm>
        </p:spPr>
        <p:txBody>
          <a:bodyPr/>
          <a:lstStyle/>
          <a:p>
            <a:pPr marL="0" indent="0"/>
            <a:r>
              <a:rPr lang="cy-GB" sz="3600" dirty="0" err="1">
                <a:solidFill>
                  <a:srgbClr val="FFFFFF"/>
                </a:solidFill>
              </a:rPr>
              <a:t>Begin</a:t>
            </a:r>
            <a:r>
              <a:rPr lang="cy-GB" sz="3600" dirty="0">
                <a:solidFill>
                  <a:srgbClr val="FFFFFF"/>
                </a:solidFill>
              </a:rPr>
              <a:t> </a:t>
            </a:r>
            <a:r>
              <a:rPr lang="cy-GB" sz="3600" dirty="0" err="1">
                <a:solidFill>
                  <a:srgbClr val="FFFFFF"/>
                </a:solidFill>
              </a:rPr>
              <a:t>writing</a:t>
            </a:r>
            <a:r>
              <a:rPr lang="cy-GB" sz="3600" dirty="0">
                <a:solidFill>
                  <a:srgbClr val="FFFFFF"/>
                </a:solidFill>
              </a:rPr>
              <a:t> a </a:t>
            </a:r>
            <a:r>
              <a:rPr lang="cy-GB" sz="3600" dirty="0" err="1">
                <a:solidFill>
                  <a:srgbClr val="FFFFFF"/>
                </a:solidFill>
              </a:rPr>
              <a:t>story</a:t>
            </a:r>
            <a:r>
              <a:rPr lang="cy-GB" sz="3600" dirty="0">
                <a:solidFill>
                  <a:srgbClr val="FFFFFF"/>
                </a:solidFill>
              </a:rPr>
              <a:t> </a:t>
            </a:r>
            <a:r>
              <a:rPr lang="cy-GB" sz="3600" dirty="0" err="1">
                <a:solidFill>
                  <a:srgbClr val="FFFFFF"/>
                </a:solidFill>
              </a:rPr>
              <a:t>in</a:t>
            </a:r>
            <a:r>
              <a:rPr lang="cy-GB" sz="3600" dirty="0">
                <a:solidFill>
                  <a:srgbClr val="FFFFFF"/>
                </a:solidFill>
              </a:rPr>
              <a:t> </a:t>
            </a:r>
            <a:r>
              <a:rPr lang="cy-GB" sz="3600" dirty="0" err="1">
                <a:solidFill>
                  <a:srgbClr val="FFFFFF"/>
                </a:solidFill>
              </a:rPr>
              <a:t>which</a:t>
            </a:r>
            <a:r>
              <a:rPr lang="cy-GB" sz="3600" dirty="0">
                <a:solidFill>
                  <a:srgbClr val="FFFFFF"/>
                </a:solidFill>
              </a:rPr>
              <a:t> the </a:t>
            </a:r>
            <a:r>
              <a:rPr lang="cy-GB" sz="3600" dirty="0" err="1">
                <a:solidFill>
                  <a:srgbClr val="FFFFFF"/>
                </a:solidFill>
              </a:rPr>
              <a:t>figurative</a:t>
            </a:r>
            <a:r>
              <a:rPr lang="cy-GB" sz="3600" dirty="0">
                <a:solidFill>
                  <a:srgbClr val="FFFFFF"/>
                </a:solidFill>
              </a:rPr>
              <a:t> </a:t>
            </a:r>
            <a:r>
              <a:rPr lang="cy-GB" sz="3600" dirty="0" err="1">
                <a:solidFill>
                  <a:srgbClr val="FFFFFF"/>
                </a:solidFill>
              </a:rPr>
              <a:t>becomes</a:t>
            </a:r>
            <a:r>
              <a:rPr lang="cy-GB" sz="3600" dirty="0">
                <a:solidFill>
                  <a:srgbClr val="FFFFFF"/>
                </a:solidFill>
              </a:rPr>
              <a:t> </a:t>
            </a:r>
            <a:r>
              <a:rPr lang="cy-GB" sz="3600" dirty="0" err="1">
                <a:solidFill>
                  <a:srgbClr val="FFFFFF"/>
                </a:solidFill>
              </a:rPr>
              <a:t>literal</a:t>
            </a:r>
            <a:r>
              <a:rPr lang="cy-GB" sz="3600" dirty="0">
                <a:solidFill>
                  <a:srgbClr val="FFFFFF"/>
                </a:solidFill>
              </a:rPr>
              <a:t>. </a:t>
            </a:r>
            <a:endParaRPr lang="en-GB" sz="3600" dirty="0">
              <a:solidFill>
                <a:srgbClr val="FFFFFF"/>
              </a:solidFill>
            </a:endParaRPr>
          </a:p>
        </p:txBody>
      </p:sp>
      <p:pic>
        <p:nvPicPr>
          <p:cNvPr id="11" name="Picture Placeholder 10" descr="A person holding an umbrella and jumping dogs&#10;&#10;Description automatically generated">
            <a:extLst>
              <a:ext uri="{FF2B5EF4-FFF2-40B4-BE49-F238E27FC236}">
                <a16:creationId xmlns:a16="http://schemas.microsoft.com/office/drawing/2014/main" id="{B9E3BE51-8225-382F-D23E-30255C069DBC}"/>
              </a:ext>
            </a:extLst>
          </p:cNvPr>
          <p:cNvPicPr>
            <a:picLocks noGrp="1" noChangeAspect="1"/>
          </p:cNvPicPr>
          <p:nvPr>
            <p:ph type="pic" sz="quarter" idx="13"/>
          </p:nvPr>
        </p:nvPicPr>
        <p:blipFill>
          <a:blip r:embed="rId2"/>
          <a:srcRect l="12483" r="12483"/>
          <a:stretch>
            <a:fillRect/>
          </a:stretch>
        </p:blipFill>
        <p:spPr/>
      </p:pic>
      <p:pic>
        <p:nvPicPr>
          <p:cNvPr id="13" name="Picture Placeholder 12" descr="A cup of tea with a spoon and water&#10;&#10;Description automatically generated">
            <a:extLst>
              <a:ext uri="{FF2B5EF4-FFF2-40B4-BE49-F238E27FC236}">
                <a16:creationId xmlns:a16="http://schemas.microsoft.com/office/drawing/2014/main" id="{4D054E9A-EC4D-2815-08AA-F44E992F4220}"/>
              </a:ext>
            </a:extLst>
          </p:cNvPr>
          <p:cNvPicPr>
            <a:picLocks noGrp="1" noChangeAspect="1"/>
          </p:cNvPicPr>
          <p:nvPr>
            <p:ph type="pic" sz="quarter" idx="14"/>
          </p:nvPr>
        </p:nvPicPr>
        <p:blipFill>
          <a:blip r:embed="rId3"/>
          <a:srcRect l="12500" r="12500"/>
          <a:stretch>
            <a:fillRect/>
          </a:stretch>
        </p:blipFill>
        <p:spPr/>
      </p:pic>
      <p:pic>
        <p:nvPicPr>
          <p:cNvPr id="15" name="Picture Placeholder 14" descr="A person holding a heart&#10;&#10;Description automatically generated">
            <a:extLst>
              <a:ext uri="{FF2B5EF4-FFF2-40B4-BE49-F238E27FC236}">
                <a16:creationId xmlns:a16="http://schemas.microsoft.com/office/drawing/2014/main" id="{0D2CC374-D7E8-4E02-88B1-1B1EA4EDF133}"/>
              </a:ext>
            </a:extLst>
          </p:cNvPr>
          <p:cNvPicPr>
            <a:picLocks noGrp="1" noChangeAspect="1"/>
          </p:cNvPicPr>
          <p:nvPr>
            <p:ph type="pic" sz="quarter" idx="15"/>
          </p:nvPr>
        </p:nvPicPr>
        <p:blipFill>
          <a:blip r:embed="rId4"/>
          <a:srcRect l="9038" r="9038"/>
          <a:stretch>
            <a:fillRect/>
          </a:stretch>
        </p:blipFill>
        <p:spPr/>
      </p:pic>
      <p:sp>
        <p:nvSpPr>
          <p:cNvPr id="9" name="Slide Number Placeholder 8">
            <a:extLst>
              <a:ext uri="{FF2B5EF4-FFF2-40B4-BE49-F238E27FC236}">
                <a16:creationId xmlns:a16="http://schemas.microsoft.com/office/drawing/2014/main" id="{E2EE2691-A251-22EF-E3B9-FCB163164F0C}"/>
              </a:ext>
            </a:extLst>
          </p:cNvPr>
          <p:cNvSpPr>
            <a:spLocks noGrp="1"/>
          </p:cNvSpPr>
          <p:nvPr>
            <p:ph type="sldNum" sz="quarter" idx="12"/>
          </p:nvPr>
        </p:nvSpPr>
        <p:spPr/>
        <p:txBody>
          <a:bodyPr/>
          <a:lstStyle/>
          <a:p>
            <a:pPr rtl="0"/>
            <a:fld id="{DBA1B0FB-D917-4C8C-928F-313BD683BF39}" type="slidenum">
              <a:rPr lang="en-GB" smtClean="0"/>
              <a:t>16</a:t>
            </a:fld>
            <a:endParaRPr lang="en-GB"/>
          </a:p>
        </p:txBody>
      </p:sp>
    </p:spTree>
    <p:extLst>
      <p:ext uri="{BB962C8B-B14F-4D97-AF65-F5344CB8AC3E}">
        <p14:creationId xmlns:p14="http://schemas.microsoft.com/office/powerpoint/2010/main" val="449615438"/>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24.tgt.Office_50301378_TF33713516_Win32_OJ112196127" id="{EDFFA481-CE53-4409-8D36-2ECF03B6BBD6}" vid="{001D13DB-0C6A-47B8-A3F5-ADC4851DB2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04751AB-E840-446F-8D49-E697067EC88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{3873D859-5768-4EB7-8CAC-831A9E4680DD}tf33713516_win32</Template>
  <TotalTime>97</TotalTime>
  <Words>1150</Words>
  <Application>Microsoft Office PowerPoint</Application>
  <PresentationFormat>Widescreen</PresentationFormat>
  <Paragraphs>97</Paragraphs>
  <Slides>16</Slides>
  <Notes>10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FortLight</vt:lpstr>
      <vt:lpstr>inherit</vt:lpstr>
      <vt:lpstr>Sohne</vt:lpstr>
      <vt:lpstr>Abadi</vt:lpstr>
      <vt:lpstr>Arial</vt:lpstr>
      <vt:lpstr>Calibri</vt:lpstr>
      <vt:lpstr>Gill Sans MT</vt:lpstr>
      <vt:lpstr>Helvetica</vt:lpstr>
      <vt:lpstr>Times New Roman</vt:lpstr>
      <vt:lpstr>Walbaum Display</vt:lpstr>
      <vt:lpstr>3DFloatVTI</vt:lpstr>
      <vt:lpstr>Magic Realism</vt:lpstr>
      <vt:lpstr>Magic Realist texts are grounded in the ‘real’ world but contain fantastical elements. </vt:lpstr>
      <vt:lpstr>New Objectivity</vt:lpstr>
      <vt:lpstr>Magic Realism</vt:lpstr>
      <vt:lpstr>Suggested Reading…</vt:lpstr>
      <vt:lpstr>PowerPoint Presentation</vt:lpstr>
      <vt:lpstr>PowerPoint Presentation</vt:lpstr>
      <vt:lpstr>PowerPoint Presentation</vt:lpstr>
      <vt:lpstr>Some characteristics of Magic Realism:</vt:lpstr>
      <vt:lpstr>PowerPoint Presentation</vt:lpstr>
      <vt:lpstr>PowerPoint Presentation</vt:lpstr>
      <vt:lpstr>The abstract becomes concrete:</vt:lpstr>
      <vt:lpstr>The inversion of the ordinary and the extraordinary:</vt:lpstr>
      <vt:lpstr>PowerPoint Presentation</vt:lpstr>
      <vt:lpstr>CLOSE READING: </vt:lpstr>
      <vt:lpstr>Exercise: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Magic Realism</dc:title>
  <dc:creator>Sarah Reynolds</dc:creator>
  <cp:lastModifiedBy>Paul Wright</cp:lastModifiedBy>
  <cp:revision>2</cp:revision>
  <dcterms:created xsi:type="dcterms:W3CDTF">2023-08-18T08:33:35Z</dcterms:created>
  <dcterms:modified xsi:type="dcterms:W3CDTF">2025-09-23T14:32:55Z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