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3" r:id="rId3"/>
    <p:sldId id="257" r:id="rId4"/>
    <p:sldId id="258" r:id="rId5"/>
    <p:sldId id="266" r:id="rId6"/>
    <p:sldId id="261" r:id="rId7"/>
    <p:sldId id="262" r:id="rId8"/>
    <p:sldId id="270" r:id="rId9"/>
    <p:sldId id="271" r:id="rId10"/>
    <p:sldId id="272" r:id="rId11"/>
    <p:sldId id="273" r:id="rId12"/>
    <p:sldId id="274" r:id="rId13"/>
    <p:sldId id="275" r:id="rId14"/>
    <p:sldId id="276" r:id="rId15"/>
    <p:sldId id="278" r:id="rId16"/>
    <p:sldId id="280" r:id="rId17"/>
    <p:sldId id="282" r:id="rId18"/>
    <p:sldId id="283" r:id="rId19"/>
    <p:sldId id="28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72335" autoAdjust="0"/>
  </p:normalViewPr>
  <p:slideViewPr>
    <p:cSldViewPr snapToGrid="0">
      <p:cViewPr varScale="1">
        <p:scale>
          <a:sx n="48" d="100"/>
          <a:sy n="48" d="100"/>
        </p:scale>
        <p:origin x="13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ECF959-D7C1-4162-BDD7-469C30ECB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83CFC4-CFBD-4194-8DC0-31554029EFCB}">
      <dgm:prSet/>
      <dgm:spPr/>
      <dgm:t>
        <a:bodyPr/>
        <a:lstStyle/>
        <a:p>
          <a:r>
            <a:rPr lang="en-US"/>
            <a:t>A formal Approach.</a:t>
          </a:r>
        </a:p>
      </dgm:t>
    </dgm:pt>
    <dgm:pt modelId="{BB5F03E9-520E-4F45-BEC5-CADAC5263C4C}" type="parTrans" cxnId="{807E1957-1562-4865-81E9-7D4468BE7E73}">
      <dgm:prSet/>
      <dgm:spPr/>
      <dgm:t>
        <a:bodyPr/>
        <a:lstStyle/>
        <a:p>
          <a:endParaRPr lang="en-US"/>
        </a:p>
      </dgm:t>
    </dgm:pt>
    <dgm:pt modelId="{6C6AF939-F043-4245-9EE1-DD9177BEE008}" type="sibTrans" cxnId="{807E1957-1562-4865-81E9-7D4468BE7E73}">
      <dgm:prSet/>
      <dgm:spPr/>
      <dgm:t>
        <a:bodyPr/>
        <a:lstStyle/>
        <a:p>
          <a:endParaRPr lang="en-US"/>
        </a:p>
      </dgm:t>
    </dgm:pt>
    <dgm:pt modelId="{104265CD-B81F-4D12-A022-B7D30F6591DD}">
      <dgm:prSet/>
      <dgm:spPr/>
      <dgm:t>
        <a:bodyPr/>
        <a:lstStyle/>
        <a:p>
          <a:r>
            <a:rPr lang="en-US"/>
            <a:t>Technical data will include abbreviations.</a:t>
          </a:r>
        </a:p>
      </dgm:t>
    </dgm:pt>
    <dgm:pt modelId="{4A4FDCE7-0FE8-4B34-BC9F-DD8676F0840D}" type="parTrans" cxnId="{54BD733C-7B54-4026-A5B7-34D619BFF0FC}">
      <dgm:prSet/>
      <dgm:spPr/>
      <dgm:t>
        <a:bodyPr/>
        <a:lstStyle/>
        <a:p>
          <a:endParaRPr lang="en-US"/>
        </a:p>
      </dgm:t>
    </dgm:pt>
    <dgm:pt modelId="{479E6B6A-44B8-4F83-8328-ACD07CB27709}" type="sibTrans" cxnId="{54BD733C-7B54-4026-A5B7-34D619BFF0FC}">
      <dgm:prSet/>
      <dgm:spPr/>
      <dgm:t>
        <a:bodyPr/>
        <a:lstStyle/>
        <a:p>
          <a:endParaRPr lang="en-US"/>
        </a:p>
      </dgm:t>
    </dgm:pt>
    <dgm:pt modelId="{E98ACCC7-1925-43F5-AC54-0E1014F5B047}">
      <dgm:prSet/>
      <dgm:spPr/>
      <dgm:t>
        <a:bodyPr/>
        <a:lstStyle/>
        <a:p>
          <a:r>
            <a:rPr lang="en-US" dirty="0"/>
            <a:t>Legislative and legal data included.</a:t>
          </a:r>
        </a:p>
      </dgm:t>
    </dgm:pt>
    <dgm:pt modelId="{6197CE64-8A81-4433-9AE4-78579AC98A5A}" type="parTrans" cxnId="{98E6B324-C3AA-4372-B406-F1A87E7A4EEE}">
      <dgm:prSet/>
      <dgm:spPr/>
      <dgm:t>
        <a:bodyPr/>
        <a:lstStyle/>
        <a:p>
          <a:endParaRPr lang="en-US"/>
        </a:p>
      </dgm:t>
    </dgm:pt>
    <dgm:pt modelId="{3C554E65-8943-442F-8568-CAF1ABAE4E95}" type="sibTrans" cxnId="{98E6B324-C3AA-4372-B406-F1A87E7A4EEE}">
      <dgm:prSet/>
      <dgm:spPr/>
      <dgm:t>
        <a:bodyPr/>
        <a:lstStyle/>
        <a:p>
          <a:endParaRPr lang="en-US"/>
        </a:p>
      </dgm:t>
    </dgm:pt>
    <dgm:pt modelId="{8037267F-CD81-47B3-935D-4F775D4CA1B8}">
      <dgm:prSet/>
      <dgm:spPr/>
      <dgm:t>
        <a:bodyPr/>
        <a:lstStyle/>
        <a:p>
          <a:r>
            <a:rPr lang="en-US"/>
            <a:t>Usually contains more information that is less easy to understand.</a:t>
          </a:r>
        </a:p>
      </dgm:t>
    </dgm:pt>
    <dgm:pt modelId="{FB7852DB-16DC-4126-ACA6-5B45E74BE792}" type="parTrans" cxnId="{667C7833-1E7A-4D34-BFD9-755E8AF80743}">
      <dgm:prSet/>
      <dgm:spPr/>
      <dgm:t>
        <a:bodyPr/>
        <a:lstStyle/>
        <a:p>
          <a:endParaRPr lang="en-US"/>
        </a:p>
      </dgm:t>
    </dgm:pt>
    <dgm:pt modelId="{5F346A04-B243-4133-92D2-ABA22DEAE485}" type="sibTrans" cxnId="{667C7833-1E7A-4D34-BFD9-755E8AF80743}">
      <dgm:prSet/>
      <dgm:spPr/>
      <dgm:t>
        <a:bodyPr/>
        <a:lstStyle/>
        <a:p>
          <a:endParaRPr lang="en-US"/>
        </a:p>
      </dgm:t>
    </dgm:pt>
    <dgm:pt modelId="{B706E663-095D-4455-9BCE-DB0EB54DC558}">
      <dgm:prSet/>
      <dgm:spPr/>
      <dgm:t>
        <a:bodyPr/>
        <a:lstStyle/>
        <a:p>
          <a:r>
            <a:rPr lang="en-US"/>
            <a:t>Less images.</a:t>
          </a:r>
        </a:p>
      </dgm:t>
    </dgm:pt>
    <dgm:pt modelId="{1F052999-33B1-45F9-9C89-95CE63010E7C}" type="parTrans" cxnId="{52E9786B-03FF-405F-9936-EBB2C6FCC744}">
      <dgm:prSet/>
      <dgm:spPr/>
      <dgm:t>
        <a:bodyPr/>
        <a:lstStyle/>
        <a:p>
          <a:endParaRPr lang="en-US"/>
        </a:p>
      </dgm:t>
    </dgm:pt>
    <dgm:pt modelId="{9F5E72E8-3823-4DA4-A40C-23292102341C}" type="sibTrans" cxnId="{52E9786B-03FF-405F-9936-EBB2C6FCC744}">
      <dgm:prSet/>
      <dgm:spPr/>
      <dgm:t>
        <a:bodyPr/>
        <a:lstStyle/>
        <a:p>
          <a:endParaRPr lang="en-US"/>
        </a:p>
      </dgm:t>
    </dgm:pt>
    <dgm:pt modelId="{00D8EA30-8CC2-41FA-B9B8-32433664CD67}" type="pres">
      <dgm:prSet presAssocID="{EDECF959-D7C1-4162-BDD7-469C30ECB6D3}" presName="root" presStyleCnt="0">
        <dgm:presLayoutVars>
          <dgm:dir/>
          <dgm:resizeHandles val="exact"/>
        </dgm:presLayoutVars>
      </dgm:prSet>
      <dgm:spPr/>
    </dgm:pt>
    <dgm:pt modelId="{6947E2FF-E721-48E3-B645-3A7B0CC7A55C}" type="pres">
      <dgm:prSet presAssocID="{5383CFC4-CFBD-4194-8DC0-31554029EFCB}" presName="compNode" presStyleCnt="0"/>
      <dgm:spPr/>
    </dgm:pt>
    <dgm:pt modelId="{B1FA2154-F8B8-453A-B93C-035BA525CA40}" type="pres">
      <dgm:prSet presAssocID="{5383CFC4-CFBD-4194-8DC0-31554029EFCB}" presName="bgRect" presStyleLbl="bgShp" presStyleIdx="0" presStyleCnt="5"/>
      <dgm:spPr/>
    </dgm:pt>
    <dgm:pt modelId="{0E52CED0-0DA9-450D-AF4F-6661A31A2556}" type="pres">
      <dgm:prSet presAssocID="{5383CFC4-CFBD-4194-8DC0-31554029EF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8722EFD5-CAC7-4AD5-8BDA-45E7BC22CA13}" type="pres">
      <dgm:prSet presAssocID="{5383CFC4-CFBD-4194-8DC0-31554029EFCB}" presName="spaceRect" presStyleCnt="0"/>
      <dgm:spPr/>
    </dgm:pt>
    <dgm:pt modelId="{2F8AA136-FD58-4C05-BC33-A862B68BC0D5}" type="pres">
      <dgm:prSet presAssocID="{5383CFC4-CFBD-4194-8DC0-31554029EFCB}" presName="parTx" presStyleLbl="revTx" presStyleIdx="0" presStyleCnt="5">
        <dgm:presLayoutVars>
          <dgm:chMax val="0"/>
          <dgm:chPref val="0"/>
        </dgm:presLayoutVars>
      </dgm:prSet>
      <dgm:spPr/>
    </dgm:pt>
    <dgm:pt modelId="{F4E6E6A3-FE30-4F15-B34D-E018A843F7BD}" type="pres">
      <dgm:prSet presAssocID="{6C6AF939-F043-4245-9EE1-DD9177BEE008}" presName="sibTrans" presStyleCnt="0"/>
      <dgm:spPr/>
    </dgm:pt>
    <dgm:pt modelId="{278A3F6D-A98B-4A63-9789-0A4DFF9AC5C3}" type="pres">
      <dgm:prSet presAssocID="{104265CD-B81F-4D12-A022-B7D30F6591DD}" presName="compNode" presStyleCnt="0"/>
      <dgm:spPr/>
    </dgm:pt>
    <dgm:pt modelId="{4F1237A7-3622-49F7-A801-AC0014A19277}" type="pres">
      <dgm:prSet presAssocID="{104265CD-B81F-4D12-A022-B7D30F6591DD}" presName="bgRect" presStyleLbl="bgShp" presStyleIdx="1" presStyleCnt="5"/>
      <dgm:spPr/>
    </dgm:pt>
    <dgm:pt modelId="{6BE212E3-0683-48F5-BF16-535769B42005}" type="pres">
      <dgm:prSet presAssocID="{104265CD-B81F-4D12-A022-B7D30F6591D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F23C16E0-FFD4-4DAC-8820-340DAEBDFFBF}" type="pres">
      <dgm:prSet presAssocID="{104265CD-B81F-4D12-A022-B7D30F6591DD}" presName="spaceRect" presStyleCnt="0"/>
      <dgm:spPr/>
    </dgm:pt>
    <dgm:pt modelId="{48ACA7A0-4FB8-4E8E-A51E-7CD68DE9F712}" type="pres">
      <dgm:prSet presAssocID="{104265CD-B81F-4D12-A022-B7D30F6591DD}" presName="parTx" presStyleLbl="revTx" presStyleIdx="1" presStyleCnt="5">
        <dgm:presLayoutVars>
          <dgm:chMax val="0"/>
          <dgm:chPref val="0"/>
        </dgm:presLayoutVars>
      </dgm:prSet>
      <dgm:spPr/>
    </dgm:pt>
    <dgm:pt modelId="{35C5951B-B5C2-4FE6-8F7D-03DBC1551F41}" type="pres">
      <dgm:prSet presAssocID="{479E6B6A-44B8-4F83-8328-ACD07CB27709}" presName="sibTrans" presStyleCnt="0"/>
      <dgm:spPr/>
    </dgm:pt>
    <dgm:pt modelId="{FC648034-3B19-4542-A050-E59CEEAABC38}" type="pres">
      <dgm:prSet presAssocID="{E98ACCC7-1925-43F5-AC54-0E1014F5B047}" presName="compNode" presStyleCnt="0"/>
      <dgm:spPr/>
    </dgm:pt>
    <dgm:pt modelId="{04F1A12F-D07D-44D3-9524-F4825CA1E4A4}" type="pres">
      <dgm:prSet presAssocID="{E98ACCC7-1925-43F5-AC54-0E1014F5B047}" presName="bgRect" presStyleLbl="bgShp" presStyleIdx="2" presStyleCnt="5"/>
      <dgm:spPr/>
    </dgm:pt>
    <dgm:pt modelId="{566D93CC-BA49-4110-BED0-AB49D18EBE94}" type="pres">
      <dgm:prSet presAssocID="{E98ACCC7-1925-43F5-AC54-0E1014F5B0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80A4CB38-C751-4792-996A-BCF9D874EB10}" type="pres">
      <dgm:prSet presAssocID="{E98ACCC7-1925-43F5-AC54-0E1014F5B047}" presName="spaceRect" presStyleCnt="0"/>
      <dgm:spPr/>
    </dgm:pt>
    <dgm:pt modelId="{3148727A-7DC6-4E89-9B4D-33ADADCCE48E}" type="pres">
      <dgm:prSet presAssocID="{E98ACCC7-1925-43F5-AC54-0E1014F5B047}" presName="parTx" presStyleLbl="revTx" presStyleIdx="2" presStyleCnt="5">
        <dgm:presLayoutVars>
          <dgm:chMax val="0"/>
          <dgm:chPref val="0"/>
        </dgm:presLayoutVars>
      </dgm:prSet>
      <dgm:spPr/>
    </dgm:pt>
    <dgm:pt modelId="{5A8CD086-0A12-478B-8C5F-04528EC20FD1}" type="pres">
      <dgm:prSet presAssocID="{3C554E65-8943-442F-8568-CAF1ABAE4E95}" presName="sibTrans" presStyleCnt="0"/>
      <dgm:spPr/>
    </dgm:pt>
    <dgm:pt modelId="{CEF2494C-F862-4331-AB28-F8DBB76E8575}" type="pres">
      <dgm:prSet presAssocID="{8037267F-CD81-47B3-935D-4F775D4CA1B8}" presName="compNode" presStyleCnt="0"/>
      <dgm:spPr/>
    </dgm:pt>
    <dgm:pt modelId="{0AD8D90E-F13B-4FC2-A9F2-6DC6BB7F6908}" type="pres">
      <dgm:prSet presAssocID="{8037267F-CD81-47B3-935D-4F775D4CA1B8}" presName="bgRect" presStyleLbl="bgShp" presStyleIdx="3" presStyleCnt="5"/>
      <dgm:spPr/>
    </dgm:pt>
    <dgm:pt modelId="{C6C8506A-A219-4B08-961B-178181583D59}" type="pres">
      <dgm:prSet presAssocID="{8037267F-CD81-47B3-935D-4F775D4CA1B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AB40C80-16D9-4453-A167-2DD3A4DBA4E1}" type="pres">
      <dgm:prSet presAssocID="{8037267F-CD81-47B3-935D-4F775D4CA1B8}" presName="spaceRect" presStyleCnt="0"/>
      <dgm:spPr/>
    </dgm:pt>
    <dgm:pt modelId="{28BEA08D-6823-425B-A227-B32AFCA14BDA}" type="pres">
      <dgm:prSet presAssocID="{8037267F-CD81-47B3-935D-4F775D4CA1B8}" presName="parTx" presStyleLbl="revTx" presStyleIdx="3" presStyleCnt="5">
        <dgm:presLayoutVars>
          <dgm:chMax val="0"/>
          <dgm:chPref val="0"/>
        </dgm:presLayoutVars>
      </dgm:prSet>
      <dgm:spPr/>
    </dgm:pt>
    <dgm:pt modelId="{517B3D99-B083-43D9-A34B-7904B2768CB3}" type="pres">
      <dgm:prSet presAssocID="{5F346A04-B243-4133-92D2-ABA22DEAE485}" presName="sibTrans" presStyleCnt="0"/>
      <dgm:spPr/>
    </dgm:pt>
    <dgm:pt modelId="{379D7555-2917-4311-8734-75AFC2D76EA9}" type="pres">
      <dgm:prSet presAssocID="{B706E663-095D-4455-9BCE-DB0EB54DC558}" presName="compNode" presStyleCnt="0"/>
      <dgm:spPr/>
    </dgm:pt>
    <dgm:pt modelId="{E2EBBE45-9F14-460E-9E7B-705E09890E3D}" type="pres">
      <dgm:prSet presAssocID="{B706E663-095D-4455-9BCE-DB0EB54DC558}" presName="bgRect" presStyleLbl="bgShp" presStyleIdx="4" presStyleCnt="5"/>
      <dgm:spPr/>
    </dgm:pt>
    <dgm:pt modelId="{39F76BE4-D769-4831-B8E3-9C61411A6CB4}" type="pres">
      <dgm:prSet presAssocID="{B706E663-095D-4455-9BCE-DB0EB54DC5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mages"/>
        </a:ext>
      </dgm:extLst>
    </dgm:pt>
    <dgm:pt modelId="{B4710DA4-4BEF-4462-9060-4C215238B3CD}" type="pres">
      <dgm:prSet presAssocID="{B706E663-095D-4455-9BCE-DB0EB54DC558}" presName="spaceRect" presStyleCnt="0"/>
      <dgm:spPr/>
    </dgm:pt>
    <dgm:pt modelId="{6E60CC6C-ABBB-48D2-B946-8057C7250D01}" type="pres">
      <dgm:prSet presAssocID="{B706E663-095D-4455-9BCE-DB0EB54DC558}" presName="parTx" presStyleLbl="revTx" presStyleIdx="4" presStyleCnt="5">
        <dgm:presLayoutVars>
          <dgm:chMax val="0"/>
          <dgm:chPref val="0"/>
        </dgm:presLayoutVars>
      </dgm:prSet>
      <dgm:spPr/>
    </dgm:pt>
  </dgm:ptLst>
  <dgm:cxnLst>
    <dgm:cxn modelId="{98E6B324-C3AA-4372-B406-F1A87E7A4EEE}" srcId="{EDECF959-D7C1-4162-BDD7-469C30ECB6D3}" destId="{E98ACCC7-1925-43F5-AC54-0E1014F5B047}" srcOrd="2" destOrd="0" parTransId="{6197CE64-8A81-4433-9AE4-78579AC98A5A}" sibTransId="{3C554E65-8943-442F-8568-CAF1ABAE4E95}"/>
    <dgm:cxn modelId="{667C7833-1E7A-4D34-BFD9-755E8AF80743}" srcId="{EDECF959-D7C1-4162-BDD7-469C30ECB6D3}" destId="{8037267F-CD81-47B3-935D-4F775D4CA1B8}" srcOrd="3" destOrd="0" parTransId="{FB7852DB-16DC-4126-ACA6-5B45E74BE792}" sibTransId="{5F346A04-B243-4133-92D2-ABA22DEAE485}"/>
    <dgm:cxn modelId="{54BD733C-7B54-4026-A5B7-34D619BFF0FC}" srcId="{EDECF959-D7C1-4162-BDD7-469C30ECB6D3}" destId="{104265CD-B81F-4D12-A022-B7D30F6591DD}" srcOrd="1" destOrd="0" parTransId="{4A4FDCE7-0FE8-4B34-BC9F-DD8676F0840D}" sibTransId="{479E6B6A-44B8-4F83-8328-ACD07CB27709}"/>
    <dgm:cxn modelId="{86268C40-76AC-4122-90EC-CB82F7F880B6}" type="presOf" srcId="{B706E663-095D-4455-9BCE-DB0EB54DC558}" destId="{6E60CC6C-ABBB-48D2-B946-8057C7250D01}" srcOrd="0" destOrd="0" presId="urn:microsoft.com/office/officeart/2018/2/layout/IconVerticalSolidList"/>
    <dgm:cxn modelId="{72EFFC41-D782-483B-A44F-10EB08210CF9}" type="presOf" srcId="{104265CD-B81F-4D12-A022-B7D30F6591DD}" destId="{48ACA7A0-4FB8-4E8E-A51E-7CD68DE9F712}" srcOrd="0" destOrd="0" presId="urn:microsoft.com/office/officeart/2018/2/layout/IconVerticalSolidList"/>
    <dgm:cxn modelId="{52E9786B-03FF-405F-9936-EBB2C6FCC744}" srcId="{EDECF959-D7C1-4162-BDD7-469C30ECB6D3}" destId="{B706E663-095D-4455-9BCE-DB0EB54DC558}" srcOrd="4" destOrd="0" parTransId="{1F052999-33B1-45F9-9C89-95CE63010E7C}" sibTransId="{9F5E72E8-3823-4DA4-A40C-23292102341C}"/>
    <dgm:cxn modelId="{ECFC6F4E-7A74-4038-9FE5-C176A510C541}" type="presOf" srcId="{E98ACCC7-1925-43F5-AC54-0E1014F5B047}" destId="{3148727A-7DC6-4E89-9B4D-33ADADCCE48E}" srcOrd="0" destOrd="0" presId="urn:microsoft.com/office/officeart/2018/2/layout/IconVerticalSolidList"/>
    <dgm:cxn modelId="{5599524E-02D8-492A-85FC-69EFB925F400}" type="presOf" srcId="{5383CFC4-CFBD-4194-8DC0-31554029EFCB}" destId="{2F8AA136-FD58-4C05-BC33-A862B68BC0D5}" srcOrd="0" destOrd="0" presId="urn:microsoft.com/office/officeart/2018/2/layout/IconVerticalSolidList"/>
    <dgm:cxn modelId="{807E1957-1562-4865-81E9-7D4468BE7E73}" srcId="{EDECF959-D7C1-4162-BDD7-469C30ECB6D3}" destId="{5383CFC4-CFBD-4194-8DC0-31554029EFCB}" srcOrd="0" destOrd="0" parTransId="{BB5F03E9-520E-4F45-BEC5-CADAC5263C4C}" sibTransId="{6C6AF939-F043-4245-9EE1-DD9177BEE008}"/>
    <dgm:cxn modelId="{0E0462E2-BC2B-4726-B346-9F81A5BD9B37}" type="presOf" srcId="{EDECF959-D7C1-4162-BDD7-469C30ECB6D3}" destId="{00D8EA30-8CC2-41FA-B9B8-32433664CD67}" srcOrd="0" destOrd="0" presId="urn:microsoft.com/office/officeart/2018/2/layout/IconVerticalSolidList"/>
    <dgm:cxn modelId="{A5953FF8-2D2B-4EEF-9A4D-503516A7228C}" type="presOf" srcId="{8037267F-CD81-47B3-935D-4F775D4CA1B8}" destId="{28BEA08D-6823-425B-A227-B32AFCA14BDA}" srcOrd="0" destOrd="0" presId="urn:microsoft.com/office/officeart/2018/2/layout/IconVerticalSolidList"/>
    <dgm:cxn modelId="{FE471F33-8F42-4ABF-8CB1-A200B77A1F2A}" type="presParOf" srcId="{00D8EA30-8CC2-41FA-B9B8-32433664CD67}" destId="{6947E2FF-E721-48E3-B645-3A7B0CC7A55C}" srcOrd="0" destOrd="0" presId="urn:microsoft.com/office/officeart/2018/2/layout/IconVerticalSolidList"/>
    <dgm:cxn modelId="{BD5769A7-BE4A-45E4-9549-A595C1AC5805}" type="presParOf" srcId="{6947E2FF-E721-48E3-B645-3A7B0CC7A55C}" destId="{B1FA2154-F8B8-453A-B93C-035BA525CA40}" srcOrd="0" destOrd="0" presId="urn:microsoft.com/office/officeart/2018/2/layout/IconVerticalSolidList"/>
    <dgm:cxn modelId="{7A642B46-A92B-4084-A550-C9A87695C846}" type="presParOf" srcId="{6947E2FF-E721-48E3-B645-3A7B0CC7A55C}" destId="{0E52CED0-0DA9-450D-AF4F-6661A31A2556}" srcOrd="1" destOrd="0" presId="urn:microsoft.com/office/officeart/2018/2/layout/IconVerticalSolidList"/>
    <dgm:cxn modelId="{C05C8DEF-5ADA-4A79-B5C4-03DC880278C7}" type="presParOf" srcId="{6947E2FF-E721-48E3-B645-3A7B0CC7A55C}" destId="{8722EFD5-CAC7-4AD5-8BDA-45E7BC22CA13}" srcOrd="2" destOrd="0" presId="urn:microsoft.com/office/officeart/2018/2/layout/IconVerticalSolidList"/>
    <dgm:cxn modelId="{5EFCBB6A-FE1D-4E0A-A03E-4915D72781F7}" type="presParOf" srcId="{6947E2FF-E721-48E3-B645-3A7B0CC7A55C}" destId="{2F8AA136-FD58-4C05-BC33-A862B68BC0D5}" srcOrd="3" destOrd="0" presId="urn:microsoft.com/office/officeart/2018/2/layout/IconVerticalSolidList"/>
    <dgm:cxn modelId="{B633652A-4DBB-42FF-A875-EDEBBBA7B51F}" type="presParOf" srcId="{00D8EA30-8CC2-41FA-B9B8-32433664CD67}" destId="{F4E6E6A3-FE30-4F15-B34D-E018A843F7BD}" srcOrd="1" destOrd="0" presId="urn:microsoft.com/office/officeart/2018/2/layout/IconVerticalSolidList"/>
    <dgm:cxn modelId="{FAC4BDA3-0F25-44FF-A02D-6E94B838C0DE}" type="presParOf" srcId="{00D8EA30-8CC2-41FA-B9B8-32433664CD67}" destId="{278A3F6D-A98B-4A63-9789-0A4DFF9AC5C3}" srcOrd="2" destOrd="0" presId="urn:microsoft.com/office/officeart/2018/2/layout/IconVerticalSolidList"/>
    <dgm:cxn modelId="{A8E78691-97D6-4665-B297-C8E1924CA9B7}" type="presParOf" srcId="{278A3F6D-A98B-4A63-9789-0A4DFF9AC5C3}" destId="{4F1237A7-3622-49F7-A801-AC0014A19277}" srcOrd="0" destOrd="0" presId="urn:microsoft.com/office/officeart/2018/2/layout/IconVerticalSolidList"/>
    <dgm:cxn modelId="{D940D6F1-7535-47C8-BD14-2E89489284C2}" type="presParOf" srcId="{278A3F6D-A98B-4A63-9789-0A4DFF9AC5C3}" destId="{6BE212E3-0683-48F5-BF16-535769B42005}" srcOrd="1" destOrd="0" presId="urn:microsoft.com/office/officeart/2018/2/layout/IconVerticalSolidList"/>
    <dgm:cxn modelId="{71860D7E-1F02-47AF-8081-64F4A4A216A4}" type="presParOf" srcId="{278A3F6D-A98B-4A63-9789-0A4DFF9AC5C3}" destId="{F23C16E0-FFD4-4DAC-8820-340DAEBDFFBF}" srcOrd="2" destOrd="0" presId="urn:microsoft.com/office/officeart/2018/2/layout/IconVerticalSolidList"/>
    <dgm:cxn modelId="{6E27AB3A-D7AA-44D1-BA62-B794AE88837B}" type="presParOf" srcId="{278A3F6D-A98B-4A63-9789-0A4DFF9AC5C3}" destId="{48ACA7A0-4FB8-4E8E-A51E-7CD68DE9F712}" srcOrd="3" destOrd="0" presId="urn:microsoft.com/office/officeart/2018/2/layout/IconVerticalSolidList"/>
    <dgm:cxn modelId="{894579DA-2F62-4778-99AF-44B37419370E}" type="presParOf" srcId="{00D8EA30-8CC2-41FA-B9B8-32433664CD67}" destId="{35C5951B-B5C2-4FE6-8F7D-03DBC1551F41}" srcOrd="3" destOrd="0" presId="urn:microsoft.com/office/officeart/2018/2/layout/IconVerticalSolidList"/>
    <dgm:cxn modelId="{ADA16A36-4289-4A18-9EC1-03B50A064A87}" type="presParOf" srcId="{00D8EA30-8CC2-41FA-B9B8-32433664CD67}" destId="{FC648034-3B19-4542-A050-E59CEEAABC38}" srcOrd="4" destOrd="0" presId="urn:microsoft.com/office/officeart/2018/2/layout/IconVerticalSolidList"/>
    <dgm:cxn modelId="{EACAD666-5F73-435E-A13B-254A66BD3CCE}" type="presParOf" srcId="{FC648034-3B19-4542-A050-E59CEEAABC38}" destId="{04F1A12F-D07D-44D3-9524-F4825CA1E4A4}" srcOrd="0" destOrd="0" presId="urn:microsoft.com/office/officeart/2018/2/layout/IconVerticalSolidList"/>
    <dgm:cxn modelId="{84561B7F-DE1E-4261-8743-D86C04191CA7}" type="presParOf" srcId="{FC648034-3B19-4542-A050-E59CEEAABC38}" destId="{566D93CC-BA49-4110-BED0-AB49D18EBE94}" srcOrd="1" destOrd="0" presId="urn:microsoft.com/office/officeart/2018/2/layout/IconVerticalSolidList"/>
    <dgm:cxn modelId="{09C4CE26-463F-4804-B193-B8315BB46F3A}" type="presParOf" srcId="{FC648034-3B19-4542-A050-E59CEEAABC38}" destId="{80A4CB38-C751-4792-996A-BCF9D874EB10}" srcOrd="2" destOrd="0" presId="urn:microsoft.com/office/officeart/2018/2/layout/IconVerticalSolidList"/>
    <dgm:cxn modelId="{BC33FE72-76A3-4348-A5BE-F08D50F48B9A}" type="presParOf" srcId="{FC648034-3B19-4542-A050-E59CEEAABC38}" destId="{3148727A-7DC6-4E89-9B4D-33ADADCCE48E}" srcOrd="3" destOrd="0" presId="urn:microsoft.com/office/officeart/2018/2/layout/IconVerticalSolidList"/>
    <dgm:cxn modelId="{3767CC61-578B-424A-9B80-5B4ABD3B615C}" type="presParOf" srcId="{00D8EA30-8CC2-41FA-B9B8-32433664CD67}" destId="{5A8CD086-0A12-478B-8C5F-04528EC20FD1}" srcOrd="5" destOrd="0" presId="urn:microsoft.com/office/officeart/2018/2/layout/IconVerticalSolidList"/>
    <dgm:cxn modelId="{64AD936F-B9F6-48E9-9273-BD4F4E6B00E4}" type="presParOf" srcId="{00D8EA30-8CC2-41FA-B9B8-32433664CD67}" destId="{CEF2494C-F862-4331-AB28-F8DBB76E8575}" srcOrd="6" destOrd="0" presId="urn:microsoft.com/office/officeart/2018/2/layout/IconVerticalSolidList"/>
    <dgm:cxn modelId="{33C2413F-B45D-4F41-9C3F-27994F1F7E50}" type="presParOf" srcId="{CEF2494C-F862-4331-AB28-F8DBB76E8575}" destId="{0AD8D90E-F13B-4FC2-A9F2-6DC6BB7F6908}" srcOrd="0" destOrd="0" presId="urn:microsoft.com/office/officeart/2018/2/layout/IconVerticalSolidList"/>
    <dgm:cxn modelId="{406003CF-8192-457E-AF12-B9696A099CFF}" type="presParOf" srcId="{CEF2494C-F862-4331-AB28-F8DBB76E8575}" destId="{C6C8506A-A219-4B08-961B-178181583D59}" srcOrd="1" destOrd="0" presId="urn:microsoft.com/office/officeart/2018/2/layout/IconVerticalSolidList"/>
    <dgm:cxn modelId="{9F8DF65B-AD07-4E88-97D3-FACA5E33EEEE}" type="presParOf" srcId="{CEF2494C-F862-4331-AB28-F8DBB76E8575}" destId="{3AB40C80-16D9-4453-A167-2DD3A4DBA4E1}" srcOrd="2" destOrd="0" presId="urn:microsoft.com/office/officeart/2018/2/layout/IconVerticalSolidList"/>
    <dgm:cxn modelId="{4455C389-2A65-4DFE-905E-50E6B8DA25DC}" type="presParOf" srcId="{CEF2494C-F862-4331-AB28-F8DBB76E8575}" destId="{28BEA08D-6823-425B-A227-B32AFCA14BDA}" srcOrd="3" destOrd="0" presId="urn:microsoft.com/office/officeart/2018/2/layout/IconVerticalSolidList"/>
    <dgm:cxn modelId="{C44882C7-3C4E-4F8C-84E0-6C3626F6AEBE}" type="presParOf" srcId="{00D8EA30-8CC2-41FA-B9B8-32433664CD67}" destId="{517B3D99-B083-43D9-A34B-7904B2768CB3}" srcOrd="7" destOrd="0" presId="urn:microsoft.com/office/officeart/2018/2/layout/IconVerticalSolidList"/>
    <dgm:cxn modelId="{CE6CC7C2-E0B3-414A-84AC-7543E395888E}" type="presParOf" srcId="{00D8EA30-8CC2-41FA-B9B8-32433664CD67}" destId="{379D7555-2917-4311-8734-75AFC2D76EA9}" srcOrd="8" destOrd="0" presId="urn:microsoft.com/office/officeart/2018/2/layout/IconVerticalSolidList"/>
    <dgm:cxn modelId="{3F65B838-84F0-43F9-9A5C-831CA1162750}" type="presParOf" srcId="{379D7555-2917-4311-8734-75AFC2D76EA9}" destId="{E2EBBE45-9F14-460E-9E7B-705E09890E3D}" srcOrd="0" destOrd="0" presId="urn:microsoft.com/office/officeart/2018/2/layout/IconVerticalSolidList"/>
    <dgm:cxn modelId="{783C2631-8B55-4BCC-9610-8BC8B90B4A87}" type="presParOf" srcId="{379D7555-2917-4311-8734-75AFC2D76EA9}" destId="{39F76BE4-D769-4831-B8E3-9C61411A6CB4}" srcOrd="1" destOrd="0" presId="urn:microsoft.com/office/officeart/2018/2/layout/IconVerticalSolidList"/>
    <dgm:cxn modelId="{34ECC11A-F837-4C85-82AA-962CDFEDDA78}" type="presParOf" srcId="{379D7555-2917-4311-8734-75AFC2D76EA9}" destId="{B4710DA4-4BEF-4462-9060-4C215238B3CD}" srcOrd="2" destOrd="0" presId="urn:microsoft.com/office/officeart/2018/2/layout/IconVerticalSolidList"/>
    <dgm:cxn modelId="{0DBE8E3A-EB47-4F97-B887-5EDFC80BBADF}" type="presParOf" srcId="{379D7555-2917-4311-8734-75AFC2D76EA9}" destId="{6E60CC6C-ABBB-48D2-B946-8057C7250D0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A2154-F8B8-453A-B93C-035BA525CA40}">
      <dsp:nvSpPr>
        <dsp:cNvPr id="0" name=""/>
        <dsp:cNvSpPr/>
      </dsp:nvSpPr>
      <dsp:spPr>
        <a:xfrm>
          <a:off x="0" y="4418"/>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2CED0-0DA9-450D-AF4F-6661A31A2556}">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AA136-FD58-4C05-BC33-A862B68BC0D5}">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A formal Approach.</a:t>
          </a:r>
        </a:p>
      </dsp:txBody>
      <dsp:txXfrm>
        <a:off x="1087129" y="4418"/>
        <a:ext cx="5161270" cy="941237"/>
      </dsp:txXfrm>
    </dsp:sp>
    <dsp:sp modelId="{4F1237A7-3622-49F7-A801-AC0014A19277}">
      <dsp:nvSpPr>
        <dsp:cNvPr id="0" name=""/>
        <dsp:cNvSpPr/>
      </dsp:nvSpPr>
      <dsp:spPr>
        <a:xfrm>
          <a:off x="0" y="1180965"/>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212E3-0683-48F5-BF16-535769B42005}">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CA7A0-4FB8-4E8E-A51E-7CD68DE9F712}">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Technical data will include abbreviations.</a:t>
          </a:r>
        </a:p>
      </dsp:txBody>
      <dsp:txXfrm>
        <a:off x="1087129" y="1180965"/>
        <a:ext cx="5161270" cy="941237"/>
      </dsp:txXfrm>
    </dsp:sp>
    <dsp:sp modelId="{04F1A12F-D07D-44D3-9524-F4825CA1E4A4}">
      <dsp:nvSpPr>
        <dsp:cNvPr id="0" name=""/>
        <dsp:cNvSpPr/>
      </dsp:nvSpPr>
      <dsp:spPr>
        <a:xfrm>
          <a:off x="0" y="2357512"/>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D93CC-BA49-4110-BED0-AB49D18EBE94}">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8727A-7DC6-4E89-9B4D-33ADADCCE48E}">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dirty="0"/>
            <a:t>Legislative and legal data included.</a:t>
          </a:r>
        </a:p>
      </dsp:txBody>
      <dsp:txXfrm>
        <a:off x="1087129" y="2357512"/>
        <a:ext cx="5161270" cy="941237"/>
      </dsp:txXfrm>
    </dsp:sp>
    <dsp:sp modelId="{0AD8D90E-F13B-4FC2-A9F2-6DC6BB7F6908}">
      <dsp:nvSpPr>
        <dsp:cNvPr id="0" name=""/>
        <dsp:cNvSpPr/>
      </dsp:nvSpPr>
      <dsp:spPr>
        <a:xfrm>
          <a:off x="0" y="3534059"/>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8506A-A219-4B08-961B-178181583D59}">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EA08D-6823-425B-A227-B32AFCA14BDA}">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Usually contains more information that is less easy to understand.</a:t>
          </a:r>
        </a:p>
      </dsp:txBody>
      <dsp:txXfrm>
        <a:off x="1087129" y="3534059"/>
        <a:ext cx="5161270" cy="941237"/>
      </dsp:txXfrm>
    </dsp:sp>
    <dsp:sp modelId="{E2EBBE45-9F14-460E-9E7B-705E09890E3D}">
      <dsp:nvSpPr>
        <dsp:cNvPr id="0" name=""/>
        <dsp:cNvSpPr/>
      </dsp:nvSpPr>
      <dsp:spPr>
        <a:xfrm>
          <a:off x="0" y="4710606"/>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76BE4-D769-4831-B8E3-9C61411A6CB4}">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0CC6C-ABBB-48D2-B946-8057C7250D01}">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Less images.</a:t>
          </a:r>
        </a:p>
      </dsp:txBody>
      <dsp:txXfrm>
        <a:off x="1087129" y="4710606"/>
        <a:ext cx="5161270" cy="9412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D1DC2-06F0-4904-BC5C-FCD1BC0141DF}" type="datetimeFigureOut">
              <a:rPr lang="en-GB" smtClean="0"/>
              <a:t>10/01/2021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0DF00-A796-49AD-B861-E9AD0347AC2A}" type="slidenum">
              <a:rPr lang="en-GB" smtClean="0"/>
              <a:t>‹#›</a:t>
            </a:fld>
            <a:endParaRPr lang="en-GB"/>
          </a:p>
        </p:txBody>
      </p:sp>
    </p:spTree>
    <p:extLst>
      <p:ext uri="{BB962C8B-B14F-4D97-AF65-F5344CB8AC3E}">
        <p14:creationId xmlns:p14="http://schemas.microsoft.com/office/powerpoint/2010/main" val="2016844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video presentation for Engineering Applications and Study Skills.</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a:t>
            </a:fld>
            <a:endParaRPr lang="en-GB"/>
          </a:p>
        </p:txBody>
      </p:sp>
    </p:spTree>
    <p:extLst>
      <p:ext uri="{BB962C8B-B14F-4D97-AF65-F5344CB8AC3E}">
        <p14:creationId xmlns:p14="http://schemas.microsoft.com/office/powerpoint/2010/main" val="3626365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Craig Petherbridge, I have10 years experience in engineering.</a:t>
            </a:r>
          </a:p>
          <a:p>
            <a:endParaRPr lang="en-US" dirty="0"/>
          </a:p>
          <a:p>
            <a:r>
              <a:rPr lang="en-US" dirty="0"/>
              <a:t>Served in the Royal Navy for 9 years working onboard Nuclear submarines as a weapon system engineer.</a:t>
            </a:r>
          </a:p>
          <a:p>
            <a:endParaRPr lang="en-US" dirty="0"/>
          </a:p>
          <a:p>
            <a:r>
              <a:rPr lang="en-US" dirty="0"/>
              <a:t>Now work at a major research facility at Swansea university.</a:t>
            </a:r>
          </a:p>
          <a:p>
            <a:endParaRPr lang="en-US" dirty="0"/>
          </a:p>
          <a:p>
            <a:r>
              <a:rPr lang="en-US" dirty="0"/>
              <a:t>Studying a B-</a:t>
            </a:r>
            <a:r>
              <a:rPr lang="en-US" dirty="0" err="1"/>
              <a:t>Eng</a:t>
            </a:r>
            <a:r>
              <a:rPr lang="en-US" dirty="0"/>
              <a:t> in Material Science.</a:t>
            </a:r>
          </a:p>
          <a:p>
            <a:endParaRPr lang="en-US" dirty="0"/>
          </a:p>
          <a:p>
            <a:r>
              <a:rPr lang="en-US" dirty="0"/>
              <a:t>Learning Requirements AHEP accredited course.</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2</a:t>
            </a:fld>
            <a:endParaRPr lang="en-GB"/>
          </a:p>
        </p:txBody>
      </p:sp>
    </p:spTree>
    <p:extLst>
      <p:ext uri="{BB962C8B-B14F-4D97-AF65-F5344CB8AC3E}">
        <p14:creationId xmlns:p14="http://schemas.microsoft.com/office/powerpoint/2010/main" val="349955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AHEP Learning requirements.</a:t>
            </a:r>
          </a:p>
          <a:p>
            <a:endParaRPr lang="en-US" dirty="0"/>
          </a:p>
          <a:p>
            <a:r>
              <a:rPr lang="en-US" dirty="0"/>
              <a:t>Firstly, I will cover communication, delivering information to technical and non-technical audiences.</a:t>
            </a:r>
          </a:p>
          <a:p>
            <a:endParaRPr lang="en-US" dirty="0"/>
          </a:p>
          <a:p>
            <a:r>
              <a:rPr lang="en-US" dirty="0"/>
              <a:t>Then I will cover various legal requirements governing engineering activities.</a:t>
            </a:r>
          </a:p>
          <a:p>
            <a:endParaRPr lang="en-US" dirty="0"/>
          </a:p>
          <a:p>
            <a:r>
              <a:rPr lang="en-US" dirty="0"/>
              <a:t>Then application of skills.</a:t>
            </a:r>
          </a:p>
          <a:p>
            <a:endParaRPr lang="en-US" dirty="0"/>
          </a:p>
          <a:p>
            <a:r>
              <a:rPr lang="en-US" dirty="0"/>
              <a:t>And finally I will talk about my plans for professional development. </a:t>
            </a: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3</a:t>
            </a:fld>
            <a:endParaRPr lang="en-GB"/>
          </a:p>
        </p:txBody>
      </p:sp>
    </p:spTree>
    <p:extLst>
      <p:ext uri="{BB962C8B-B14F-4D97-AF65-F5344CB8AC3E}">
        <p14:creationId xmlns:p14="http://schemas.microsoft.com/office/powerpoint/2010/main" val="9733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ighlight>
                  <a:srgbClr val="00FFFF"/>
                </a:highlight>
              </a:rPr>
              <a:t>Communication to non-technical audiences. </a:t>
            </a:r>
            <a:endParaRPr lang="en-GB" dirty="0"/>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4</a:t>
            </a:fld>
            <a:endParaRPr lang="en-GB"/>
          </a:p>
        </p:txBody>
      </p:sp>
    </p:spTree>
    <p:extLst>
      <p:ext uri="{BB962C8B-B14F-4D97-AF65-F5344CB8AC3E}">
        <p14:creationId xmlns:p14="http://schemas.microsoft.com/office/powerpoint/2010/main" val="1626005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from this slide It is relatable and easy to understand, the technical information has been simplified, with use of fun images.</a:t>
            </a:r>
          </a:p>
        </p:txBody>
      </p:sp>
      <p:sp>
        <p:nvSpPr>
          <p:cNvPr id="4" name="Slide Number Placeholder 3"/>
          <p:cNvSpPr>
            <a:spLocks noGrp="1"/>
          </p:cNvSpPr>
          <p:nvPr>
            <p:ph type="sldNum" sz="quarter" idx="5"/>
          </p:nvPr>
        </p:nvSpPr>
        <p:spPr/>
        <p:txBody>
          <a:bodyPr/>
          <a:lstStyle/>
          <a:p>
            <a:fld id="{3D20DF00-A796-49AD-B861-E9AD0347AC2A}" type="slidenum">
              <a:rPr lang="en-GB" smtClean="0"/>
              <a:t>5</a:t>
            </a:fld>
            <a:endParaRPr lang="en-GB"/>
          </a:p>
        </p:txBody>
      </p:sp>
    </p:spTree>
    <p:extLst>
      <p:ext uri="{BB962C8B-B14F-4D97-AF65-F5344CB8AC3E}">
        <p14:creationId xmlns:p14="http://schemas.microsoft.com/office/powerpoint/2010/main" val="1091066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00FFFF"/>
                </a:highlight>
              </a:rPr>
              <a:t>Next we will cover the </a:t>
            </a:r>
            <a:r>
              <a:rPr lang="en-US" sz="1200" dirty="0">
                <a:solidFill>
                  <a:schemeClr val="bg1"/>
                </a:solidFill>
                <a:highlight>
                  <a:srgbClr val="00FFFF"/>
                </a:highlight>
              </a:rPr>
              <a:t>awareness of relevant legal requirements governing engineering activities including personnel, health and safety, contracts, intellectual property rights, product safety and liability issues.</a:t>
            </a: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7</a:t>
            </a:fld>
            <a:endParaRPr lang="en-GB"/>
          </a:p>
        </p:txBody>
      </p:sp>
    </p:spTree>
    <p:extLst>
      <p:ext uri="{BB962C8B-B14F-4D97-AF65-F5344CB8AC3E}">
        <p14:creationId xmlns:p14="http://schemas.microsoft.com/office/powerpoint/2010/main" val="3582398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Personnel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general there is no restriction on the right to practise as an engineer in the UK. But many areas of engineering require personnel to be licenced.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Here is a list from the engineering council website displaying many of these areas in engineering that are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Today I will look closely at  Non-destructive testing and what the certification means.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Council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ENGINEERING COUNCIL WEBSITE</a:t>
            </a:r>
          </a:p>
        </p:txBody>
      </p:sp>
      <p:sp>
        <p:nvSpPr>
          <p:cNvPr id="4" name="Slide Number Placeholder 3"/>
          <p:cNvSpPr>
            <a:spLocks noGrp="1"/>
          </p:cNvSpPr>
          <p:nvPr>
            <p:ph type="sldNum" sz="quarter" idx="5"/>
          </p:nvPr>
        </p:nvSpPr>
        <p:spPr/>
        <p:txBody>
          <a:bodyPr/>
          <a:lstStyle/>
          <a:p>
            <a:fld id="{3D20DF00-A796-49AD-B861-E9AD0347AC2A}" type="slidenum">
              <a:rPr lang="en-GB" smtClean="0"/>
              <a:t>8</a:t>
            </a:fld>
            <a:endParaRPr lang="en-GB"/>
          </a:p>
        </p:txBody>
      </p:sp>
    </p:spTree>
    <p:extLst>
      <p:ext uri="{BB962C8B-B14F-4D97-AF65-F5344CB8AC3E}">
        <p14:creationId xmlns:p14="http://schemas.microsoft.com/office/powerpoint/2010/main" val="1470123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certification is a seal of competency and ensures that the work conducted by engineering personnel meets the standards expected of heavily regulated industry.</a:t>
            </a:r>
          </a:p>
          <a:p>
            <a:endParaRPr lang="en-GB" dirty="0"/>
          </a:p>
          <a:p>
            <a:r>
              <a:rPr lang="en-GB" dirty="0"/>
              <a:t>BINDT WEBSITE</a:t>
            </a:r>
          </a:p>
        </p:txBody>
      </p:sp>
      <p:sp>
        <p:nvSpPr>
          <p:cNvPr id="4" name="Slide Number Placeholder 3"/>
          <p:cNvSpPr>
            <a:spLocks noGrp="1"/>
          </p:cNvSpPr>
          <p:nvPr>
            <p:ph type="sldNum" sz="quarter" idx="5"/>
          </p:nvPr>
        </p:nvSpPr>
        <p:spPr/>
        <p:txBody>
          <a:bodyPr/>
          <a:lstStyle/>
          <a:p>
            <a:fld id="{3D20DF00-A796-49AD-B861-E9AD0347AC2A}" type="slidenum">
              <a:rPr lang="en-GB" smtClean="0"/>
              <a:t>9</a:t>
            </a:fld>
            <a:endParaRPr lang="en-GB"/>
          </a:p>
        </p:txBody>
      </p:sp>
    </p:spTree>
    <p:extLst>
      <p:ext uri="{BB962C8B-B14F-4D97-AF65-F5344CB8AC3E}">
        <p14:creationId xmlns:p14="http://schemas.microsoft.com/office/powerpoint/2010/main" val="1413703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management in engineering workshops is about identifying the most frequent and serious risks and adopting the right precautions, taking account of time, money and resources. </a:t>
            </a:r>
          </a:p>
        </p:txBody>
      </p:sp>
      <p:sp>
        <p:nvSpPr>
          <p:cNvPr id="4" name="Slide Number Placeholder 3"/>
          <p:cNvSpPr>
            <a:spLocks noGrp="1"/>
          </p:cNvSpPr>
          <p:nvPr>
            <p:ph type="sldNum" sz="quarter" idx="5"/>
          </p:nvPr>
        </p:nvSpPr>
        <p:spPr/>
        <p:txBody>
          <a:bodyPr/>
          <a:lstStyle/>
          <a:p>
            <a:fld id="{3D20DF00-A796-49AD-B861-E9AD0347AC2A}" type="slidenum">
              <a:rPr lang="en-GB" smtClean="0"/>
              <a:t>10</a:t>
            </a:fld>
            <a:endParaRPr lang="en-GB"/>
          </a:p>
        </p:txBody>
      </p:sp>
    </p:spTree>
    <p:extLst>
      <p:ext uri="{BB962C8B-B14F-4D97-AF65-F5344CB8AC3E}">
        <p14:creationId xmlns:p14="http://schemas.microsoft.com/office/powerpoint/2010/main" val="3835749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Lump Sum Contract</a:t>
            </a:r>
          </a:p>
          <a:p>
            <a:r>
              <a:rPr lang="en-GB" sz="1200" b="0" i="0" kern="1200" dirty="0">
                <a:solidFill>
                  <a:schemeClr val="tx1"/>
                </a:solidFill>
                <a:effectLst/>
                <a:latin typeface="+mn-lt"/>
                <a:ea typeface="+mn-ea"/>
                <a:cs typeface="+mn-cs"/>
              </a:rPr>
              <a:t>With this kind of contract the engineer agrees to do a described and specified project for a fixed price.</a:t>
            </a:r>
          </a:p>
          <a:p>
            <a:endParaRPr lang="en-GB" dirty="0"/>
          </a:p>
          <a:p>
            <a:r>
              <a:rPr lang="en-GB" sz="1200" b="1" i="0" kern="1200" dirty="0">
                <a:solidFill>
                  <a:schemeClr val="tx1"/>
                </a:solidFill>
                <a:effectLst/>
                <a:latin typeface="+mn-lt"/>
                <a:ea typeface="+mn-ea"/>
                <a:cs typeface="+mn-cs"/>
              </a:rPr>
              <a:t>Cost Plus Contract</a:t>
            </a:r>
          </a:p>
          <a:p>
            <a:r>
              <a:rPr lang="en-GB" sz="1200" b="0" i="0" kern="1200" dirty="0">
                <a:solidFill>
                  <a:schemeClr val="tx1"/>
                </a:solidFill>
                <a:effectLst/>
                <a:latin typeface="+mn-lt"/>
                <a:ea typeface="+mn-ea"/>
                <a:cs typeface="+mn-cs"/>
              </a:rPr>
              <a:t>A contract agreement wherein the purchaser agrees to pay the cost of all labour and materials plus an amount for contractor overhead and profit.</a:t>
            </a:r>
          </a:p>
          <a:p>
            <a:endParaRPr lang="en-GB" dirty="0"/>
          </a:p>
          <a:p>
            <a:r>
              <a:rPr lang="en-GB" sz="1200" b="1" i="0" kern="1200" dirty="0">
                <a:solidFill>
                  <a:schemeClr val="tx1"/>
                </a:solidFill>
                <a:effectLst/>
                <a:latin typeface="+mn-lt"/>
                <a:ea typeface="+mn-ea"/>
                <a:cs typeface="+mn-cs"/>
              </a:rPr>
              <a:t>Incentive Contracts</a:t>
            </a:r>
          </a:p>
          <a:p>
            <a:r>
              <a:rPr lang="en-GB" sz="1200" b="0" i="0" kern="1200" dirty="0">
                <a:solidFill>
                  <a:schemeClr val="tx1"/>
                </a:solidFill>
                <a:effectLst/>
                <a:latin typeface="+mn-lt"/>
                <a:ea typeface="+mn-ea"/>
                <a:cs typeface="+mn-cs"/>
              </a:rPr>
              <a:t>Compensation is based on the engineering and/or contracting performance according to an agreed target - budget, schedule and/or quality.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11</a:t>
            </a:fld>
            <a:endParaRPr lang="en-GB"/>
          </a:p>
        </p:txBody>
      </p:sp>
    </p:spTree>
    <p:extLst>
      <p:ext uri="{BB962C8B-B14F-4D97-AF65-F5344CB8AC3E}">
        <p14:creationId xmlns:p14="http://schemas.microsoft.com/office/powerpoint/2010/main" val="2739129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12</a:t>
            </a:fld>
            <a:endParaRPr lang="en-GB"/>
          </a:p>
        </p:txBody>
      </p:sp>
    </p:spTree>
    <p:extLst>
      <p:ext uri="{BB962C8B-B14F-4D97-AF65-F5344CB8AC3E}">
        <p14:creationId xmlns:p14="http://schemas.microsoft.com/office/powerpoint/2010/main" val="2759160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topic covered in this section is product safety.</a:t>
            </a:r>
          </a:p>
        </p:txBody>
      </p:sp>
      <p:sp>
        <p:nvSpPr>
          <p:cNvPr id="4" name="Slide Number Placeholder 3"/>
          <p:cNvSpPr>
            <a:spLocks noGrp="1"/>
          </p:cNvSpPr>
          <p:nvPr>
            <p:ph type="sldNum" sz="quarter" idx="5"/>
          </p:nvPr>
        </p:nvSpPr>
        <p:spPr/>
        <p:txBody>
          <a:bodyPr/>
          <a:lstStyle/>
          <a:p>
            <a:fld id="{3D20DF00-A796-49AD-B861-E9AD0347AC2A}" type="slidenum">
              <a:rPr lang="en-GB" smtClean="0"/>
              <a:t>13</a:t>
            </a:fld>
            <a:endParaRPr lang="en-GB"/>
          </a:p>
        </p:txBody>
      </p:sp>
    </p:spTree>
    <p:extLst>
      <p:ext uri="{BB962C8B-B14F-4D97-AF65-F5344CB8AC3E}">
        <p14:creationId xmlns:p14="http://schemas.microsoft.com/office/powerpoint/2010/main" val="3249867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Liability issues surrounding engineering activities. </a:t>
            </a:r>
          </a:p>
        </p:txBody>
      </p:sp>
      <p:sp>
        <p:nvSpPr>
          <p:cNvPr id="4" name="Slide Number Placeholder 3"/>
          <p:cNvSpPr>
            <a:spLocks noGrp="1"/>
          </p:cNvSpPr>
          <p:nvPr>
            <p:ph type="sldNum" sz="quarter" idx="5"/>
          </p:nvPr>
        </p:nvSpPr>
        <p:spPr/>
        <p:txBody>
          <a:bodyPr/>
          <a:lstStyle/>
          <a:p>
            <a:fld id="{3D20DF00-A796-49AD-B861-E9AD0347AC2A}" type="slidenum">
              <a:rPr lang="en-GB" smtClean="0"/>
              <a:t>14</a:t>
            </a:fld>
            <a:endParaRPr lang="en-GB"/>
          </a:p>
        </p:txBody>
      </p:sp>
    </p:spTree>
    <p:extLst>
      <p:ext uri="{BB962C8B-B14F-4D97-AF65-F5344CB8AC3E}">
        <p14:creationId xmlns:p14="http://schemas.microsoft.com/office/powerpoint/2010/main" val="1378942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application of skills learnt during this module.</a:t>
            </a:r>
          </a:p>
          <a:p>
            <a:endParaRPr lang="en-GB" dirty="0"/>
          </a:p>
          <a:p>
            <a:r>
              <a:rPr lang="en-GB" dirty="0"/>
              <a:t>During my time studying at UWTSD I have learnt new and developed existing skills further. </a:t>
            </a:r>
          </a:p>
          <a:p>
            <a:endParaRPr lang="en-GB" dirty="0"/>
          </a:p>
          <a:p>
            <a:r>
              <a:rPr lang="en-GB" dirty="0"/>
              <a:t>I am now able to use these skills to benefit my workplace, recently I was able to calculate the mean and standard deviation between results collected from a test programme, this helped to prove repeatability of test methods and allowed my technical manager to focus on other tasks. As a direct result of this module I was able to implement my statistical and mathematical skills to provide real world solutions.</a:t>
            </a:r>
          </a:p>
          <a:p>
            <a:endParaRPr lang="en-GB" dirty="0"/>
          </a:p>
          <a:p>
            <a:r>
              <a:rPr lang="en-GB" dirty="0"/>
              <a:t>I can demonstrate my ability to effectively work with others, during engineering science module we were able to conduct a practical experiment, working together to collect data in the most accurate way, we achieved this with a excellent result and couldn’t have been done without team work.</a:t>
            </a:r>
          </a:p>
          <a:p>
            <a:endParaRPr lang="en-GB" dirty="0"/>
          </a:p>
          <a:p>
            <a:r>
              <a:rPr lang="en-GB" dirty="0"/>
              <a:t>I have seen a marked improvement in my communication techniques particularly writing technical reports, I am now able to write and amend technical documentations.</a:t>
            </a:r>
          </a:p>
          <a:p>
            <a:endParaRPr lang="en-GB" dirty="0"/>
          </a:p>
          <a:p>
            <a:r>
              <a:rPr lang="en-GB" dirty="0"/>
              <a:t>I have become fully competent in the use of MATLAB, Solidworks and Microsoft office packages, all of which make me a better all-round engineer.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15</a:t>
            </a:fld>
            <a:endParaRPr lang="en-GB"/>
          </a:p>
        </p:txBody>
      </p:sp>
    </p:spTree>
    <p:extLst>
      <p:ext uri="{BB962C8B-B14F-4D97-AF65-F5344CB8AC3E}">
        <p14:creationId xmlns:p14="http://schemas.microsoft.com/office/powerpoint/2010/main" val="2963334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final section I will be talking about my plans for self learning and continuous professional development and how I aim to improve my performance.</a:t>
            </a:r>
          </a:p>
          <a:p>
            <a:endParaRPr lang="en-GB" dirty="0"/>
          </a:p>
          <a:p>
            <a:r>
              <a:rPr lang="en-GB" dirty="0"/>
              <a:t>Currently I work as a mechanical test engineer, testing advanced materials for the nuclear and aerospace industry.</a:t>
            </a:r>
          </a:p>
          <a:p>
            <a:endParaRPr lang="en-GB" dirty="0"/>
          </a:p>
          <a:p>
            <a:r>
              <a:rPr lang="en-GB" dirty="0"/>
              <a:t>I am now focused on studying towards achieving a B-</a:t>
            </a:r>
            <a:r>
              <a:rPr lang="en-GB" dirty="0" err="1"/>
              <a:t>Eng</a:t>
            </a:r>
            <a:r>
              <a:rPr lang="en-GB" dirty="0"/>
              <a:t> in Material Science.</a:t>
            </a:r>
          </a:p>
          <a:p>
            <a:endParaRPr lang="en-GB" dirty="0"/>
          </a:p>
          <a:p>
            <a:r>
              <a:rPr lang="en-GB" dirty="0"/>
              <a:t>My future plans and aspirations would be to move onto a post graduate research degree. </a:t>
            </a:r>
          </a:p>
        </p:txBody>
      </p:sp>
      <p:sp>
        <p:nvSpPr>
          <p:cNvPr id="4" name="Slide Number Placeholder 3"/>
          <p:cNvSpPr>
            <a:spLocks noGrp="1"/>
          </p:cNvSpPr>
          <p:nvPr>
            <p:ph type="sldNum" sz="quarter" idx="5"/>
          </p:nvPr>
        </p:nvSpPr>
        <p:spPr/>
        <p:txBody>
          <a:bodyPr/>
          <a:lstStyle/>
          <a:p>
            <a:fld id="{3D20DF00-A796-49AD-B861-E9AD0347AC2A}" type="slidenum">
              <a:rPr lang="en-GB" smtClean="0"/>
              <a:t>16</a:t>
            </a:fld>
            <a:endParaRPr lang="en-GB"/>
          </a:p>
        </p:txBody>
      </p:sp>
    </p:spTree>
    <p:extLst>
      <p:ext uri="{BB962C8B-B14F-4D97-AF65-F5344CB8AC3E}">
        <p14:creationId xmlns:p14="http://schemas.microsoft.com/office/powerpoint/2010/main" val="2387084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areas that have helped me become an independent learner.</a:t>
            </a:r>
          </a:p>
          <a:p>
            <a:endParaRPr lang="en-GB" dirty="0"/>
          </a:p>
          <a:p>
            <a:r>
              <a:rPr lang="en-GB" dirty="0"/>
              <a:t>Work life balance – It is important to plan a routine and dedicating time to focus fully on your studies</a:t>
            </a:r>
          </a:p>
          <a:p>
            <a:endParaRPr lang="en-GB" dirty="0"/>
          </a:p>
          <a:p>
            <a:r>
              <a:rPr lang="en-GB" dirty="0"/>
              <a:t>Good sleep pattern – good sleep patterns will reduce stress and improve concentration.</a:t>
            </a:r>
          </a:p>
          <a:p>
            <a:endParaRPr lang="en-GB" dirty="0"/>
          </a:p>
          <a:p>
            <a:r>
              <a:rPr lang="en-GB" dirty="0"/>
              <a:t>Regular breaks – Breaks help you process and retain information</a:t>
            </a:r>
          </a:p>
          <a:p>
            <a:endParaRPr lang="en-GB" dirty="0"/>
          </a:p>
          <a:p>
            <a:r>
              <a:rPr lang="en-GB" dirty="0"/>
              <a:t>Exercise – is known to improve mental health and can help us stay mentally fit.</a:t>
            </a:r>
          </a:p>
          <a:p>
            <a:endParaRPr lang="en-GB" dirty="0"/>
          </a:p>
          <a:p>
            <a:r>
              <a:rPr lang="en-GB" dirty="0"/>
              <a:t>Setting goals – it is important to set goals that are achievable but, this helps sustain momentum.</a:t>
            </a:r>
          </a:p>
          <a:p>
            <a:endParaRPr lang="en-GB" dirty="0"/>
          </a:p>
          <a:p>
            <a:r>
              <a:rPr lang="en-GB" dirty="0"/>
              <a:t>Planning ahead – takes the stress away form larger tasks and helps us become more efficient learners. </a:t>
            </a:r>
          </a:p>
          <a:p>
            <a:endParaRPr lang="en-GB" dirty="0"/>
          </a:p>
          <a:p>
            <a:r>
              <a:rPr lang="en-GB" dirty="0"/>
              <a:t>These basic principles will help build a foundation for life long learning.</a:t>
            </a:r>
          </a:p>
        </p:txBody>
      </p:sp>
      <p:sp>
        <p:nvSpPr>
          <p:cNvPr id="4" name="Slide Number Placeholder 3"/>
          <p:cNvSpPr>
            <a:spLocks noGrp="1"/>
          </p:cNvSpPr>
          <p:nvPr>
            <p:ph type="sldNum" sz="quarter" idx="5"/>
          </p:nvPr>
        </p:nvSpPr>
        <p:spPr/>
        <p:txBody>
          <a:bodyPr/>
          <a:lstStyle/>
          <a:p>
            <a:fld id="{3D20DF00-A796-49AD-B861-E9AD0347AC2A}" type="slidenum">
              <a:rPr lang="en-GB" smtClean="0"/>
              <a:t>17</a:t>
            </a:fld>
            <a:endParaRPr lang="en-GB"/>
          </a:p>
        </p:txBody>
      </p:sp>
    </p:spTree>
    <p:extLst>
      <p:ext uri="{BB962C8B-B14F-4D97-AF65-F5344CB8AC3E}">
        <p14:creationId xmlns:p14="http://schemas.microsoft.com/office/powerpoint/2010/main" val="3397556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List of References used to support this assignment.</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18</a:t>
            </a:fld>
            <a:endParaRPr lang="en-GB"/>
          </a:p>
        </p:txBody>
      </p:sp>
    </p:spTree>
    <p:extLst>
      <p:ext uri="{BB962C8B-B14F-4D97-AF65-F5344CB8AC3E}">
        <p14:creationId xmlns:p14="http://schemas.microsoft.com/office/powerpoint/2010/main" val="2505083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20DF00-A796-49AD-B861-E9AD0347AC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706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9682-B70C-4DBB-847D-3F94BC9D2B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BFB89D-7CB6-4C8B-AD6C-07B7BAFD4E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288894-1C78-44A5-9781-12BFE7BEB97A}"/>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7EEA99A6-7FF8-45BA-88B5-0CAEC7336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A694CE-E263-4CAB-93AE-CCD30992CB7E}"/>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854236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D9FB-25E7-4213-B4DA-2CE90E4C4B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4BCD1D-CD50-4284-AD80-2CC883988E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DE469-65E8-474A-8012-DE0152F809FD}"/>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99D2846C-35F8-44FE-AF2C-32A7B69DA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0C299-99AA-404C-9B59-024208226D4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863896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95070-0FBC-4C1F-A0E9-2EC6E135B5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276139-0ED9-460C-9F63-60D979A95D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F5D329-C597-4885-A73A-BC86E4EBD542}"/>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FCF35BA7-F04C-47A2-BB15-6B4D801E9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BBC0F-59D4-4596-A919-09B48DC4331E}"/>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7837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0F2EC-728F-4DC8-A5C0-FCF4CC5684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48EA37-26A4-43F0-A26A-F058B4D6A5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E6FBEC-172D-4B6D-8A8A-68EABB02BB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FA61DD-3181-475C-A14C-DBA350BBDAD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FEEF2550-869F-4883-ADC9-836E72184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59045E-D8CB-42D3-ABA9-E511DB46E437}"/>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97960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2C0CC-27C9-439E-AF9C-68C112E3C6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08DF25-3922-40EE-BBE7-E38BE5ADC6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8D52FB-1AEA-4639-9399-8930826833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45B507-8F25-497F-80FF-9D2B9F1C9D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9CB671-CB8C-4F13-93AE-19B9C9EE04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561AA5-430D-496E-8D5F-38F6E4282F89}"/>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8" name="Footer Placeholder 7">
            <a:extLst>
              <a:ext uri="{FF2B5EF4-FFF2-40B4-BE49-F238E27FC236}">
                <a16:creationId xmlns:a16="http://schemas.microsoft.com/office/drawing/2014/main" id="{D039E8EA-EF7C-4F91-9344-6E2261F3B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E1C8B7-AC33-447A-8C55-0EF08D37A1A9}"/>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36213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A8191-24F6-4127-9064-5C24A37CBF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CED1D9-CACA-4111-BF1E-4BFFCB89361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4" name="Footer Placeholder 3">
            <a:extLst>
              <a:ext uri="{FF2B5EF4-FFF2-40B4-BE49-F238E27FC236}">
                <a16:creationId xmlns:a16="http://schemas.microsoft.com/office/drawing/2014/main" id="{AB0117B8-1B4E-44C3-A1E3-E623773A32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93ABDA-1104-49A2-8FFB-C67569F6BE88}"/>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2392922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782FF9-1312-471D-AD3B-B050BD28F04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3" name="Footer Placeholder 2">
            <a:extLst>
              <a:ext uri="{FF2B5EF4-FFF2-40B4-BE49-F238E27FC236}">
                <a16:creationId xmlns:a16="http://schemas.microsoft.com/office/drawing/2014/main" id="{FDB0F075-E9C9-4E11-8ABA-AEBAF5606D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3CAD35-E881-4CDA-81F8-6C2739BE883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3227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B82F-3F2A-4598-9E48-AB335C8EB2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306688-4FD3-4269-ADEE-00E05095C1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BFB277-B5FD-4FE5-B56D-E46292664D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FCF775-6C08-47DC-97B3-7213B77C4D22}"/>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BBC085ED-BC2D-4E10-9AF5-9B947B2536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857EF-A79E-4588-8B83-B1DB173B58E7}"/>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969479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368A-DD0D-42E6-A7F2-DE276A77EA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D19C7F-EAD3-4CE6-A72E-055C4656D8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86E905-DC2C-4B62-8E7B-7DF0C9E94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568AAC-2781-4AA3-9EA2-6F2E195E4000}"/>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7BF31324-337C-4C47-9DAF-C349D3776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3D6A94-122C-44E0-B863-60DF069644BF}"/>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617816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5D71-3DBE-4156-9F69-D38D255D9C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4BD91C-206B-49E9-81E9-D18268D6AA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FEB29-AF09-413A-B9F1-5088E39E219D}"/>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44031F1C-6D4C-4B25-AD8E-BB4CD0676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877AB-69DB-49EB-ABE7-F3E45934E3A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733499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1623AC-7A3F-45EF-BC5E-46398DCE38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86D04E-BC70-4DDF-AE0B-34C58C4AEE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57142-1C83-48A4-AAE0-ED5A72A28855}"/>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43A030D1-59CC-4998-822A-4BA359A07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6DC5D6-AAEF-4066-8CFA-0923C42A7BA4}"/>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1079080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0D91B-17D1-4E55-A31C-A6EC928E65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80F5E-F162-4988-A664-D8CA6BF0DB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4E3A7-7D0C-42B7-85E5-E8153E5BCE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7083766D-91B6-4F82-B6ED-363CF80AC5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F81C94B-6E0A-4461-9949-63F055C75F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7A3B35-C9E4-4368-84AC-E1FDB97CDD6E}" type="slidenum">
              <a:rPr lang="en-GB" smtClean="0"/>
              <a:t>‹#›</a:t>
            </a:fld>
            <a:endParaRPr lang="en-GB"/>
          </a:p>
        </p:txBody>
      </p:sp>
    </p:spTree>
    <p:extLst>
      <p:ext uri="{BB962C8B-B14F-4D97-AF65-F5344CB8AC3E}">
        <p14:creationId xmlns:p14="http://schemas.microsoft.com/office/powerpoint/2010/main" val="231301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hyperlink" Target="http://www.legislation.gov.uk/uksi/1998/2451/contents/made" TargetMode="External"/><Relationship Id="rId13" Type="http://schemas.openxmlformats.org/officeDocument/2006/relationships/hyperlink" Target="http://www.legislation.gov.uk/uksi/1999/2024/made" TargetMode="External"/><Relationship Id="rId18" Type="http://schemas.openxmlformats.org/officeDocument/2006/relationships/hyperlink" Target="http://www.standardsforhighways.co.uk/ha/standards/dmrb/vol3/index.htm" TargetMode="External"/><Relationship Id="rId3" Type="http://schemas.openxmlformats.org/officeDocument/2006/relationships/slideLayout" Target="../slideLayouts/slideLayout2.xml"/><Relationship Id="rId7" Type="http://schemas.openxmlformats.org/officeDocument/2006/relationships/hyperlink" Target="http://electrical.theiet.org/building-regulations/index.cfm" TargetMode="External"/><Relationship Id="rId12" Type="http://schemas.openxmlformats.org/officeDocument/2006/relationships/hyperlink" Target="http://www.legislation.gov.uk/uksi/1991/2749/contents/made" TargetMode="External"/><Relationship Id="rId17" Type="http://schemas.openxmlformats.org/officeDocument/2006/relationships/hyperlink" Target="https://www.gov.uk/government/organisations/driver-and-vehicle-standards-agency" TargetMode="External"/><Relationship Id="rId2" Type="http://schemas.openxmlformats.org/officeDocument/2006/relationships/audio" Target="../media/media8.m4a"/><Relationship Id="rId16" Type="http://schemas.openxmlformats.org/officeDocument/2006/relationships/hyperlink" Target="https://www.gov.uk/government/organisations/maritime-and-coastguard-agency" TargetMode="External"/><Relationship Id="rId20" Type="http://schemas.openxmlformats.org/officeDocument/2006/relationships/image" Target="../media/image3.png"/><Relationship Id="rId1" Type="http://schemas.microsoft.com/office/2007/relationships/media" Target="../media/media8.m4a"/><Relationship Id="rId6" Type="http://schemas.openxmlformats.org/officeDocument/2006/relationships/hyperlink" Target="http://eur-lex.europa.eu/LexUriServ/LexUriServ.do?uri=OJ:L:2003:315:0001:0165:EN:PDF" TargetMode="External"/><Relationship Id="rId11" Type="http://schemas.openxmlformats.org/officeDocument/2006/relationships/hyperlink" Target="http://www.bindt.org/Certification/" TargetMode="External"/><Relationship Id="rId5" Type="http://schemas.openxmlformats.org/officeDocument/2006/relationships/hyperlink" Target="http://easa.europa.eu/" TargetMode="External"/><Relationship Id="rId15" Type="http://schemas.openxmlformats.org/officeDocument/2006/relationships/hyperlink" Target="https://www.gov.uk/ships-cargoes/m-notices" TargetMode="External"/><Relationship Id="rId10" Type="http://schemas.openxmlformats.org/officeDocument/2006/relationships/hyperlink" Target="http://www.iso.org/iso/catalogue_detail.htm?csnumber=57037" TargetMode="External"/><Relationship Id="rId19" Type="http://schemas.openxmlformats.org/officeDocument/2006/relationships/hyperlink" Target="http://www.legislation.gov.uk/search" TargetMode="External"/><Relationship Id="rId4" Type="http://schemas.openxmlformats.org/officeDocument/2006/relationships/notesSlide" Target="../notesSlides/notesSlide7.xml"/><Relationship Id="rId9" Type="http://schemas.openxmlformats.org/officeDocument/2006/relationships/hyperlink" Target="http://www.gassaferegister.co.uk/" TargetMode="External"/><Relationship Id="rId14" Type="http://schemas.openxmlformats.org/officeDocument/2006/relationships/hyperlink" Target="http://www.legislation.gov.uk/ukpga/1975/23"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hyperlink" Target="http://xworkforall.blogspot.com/2016/09/vamos-programar-14.html" TargetMode="External"/><Relationship Id="rId12"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jpg"/><Relationship Id="rId11" Type="http://schemas.openxmlformats.org/officeDocument/2006/relationships/hyperlink" Target="http://www.rickyjordan.com/2011/04/new-solidworks-logo.html" TargetMode="External"/><Relationship Id="rId5" Type="http://schemas.openxmlformats.org/officeDocument/2006/relationships/image" Target="../media/image16.png"/><Relationship Id="rId10" Type="http://schemas.openxmlformats.org/officeDocument/2006/relationships/image" Target="../media/image19.jpg"/><Relationship Id="rId4" Type="http://schemas.openxmlformats.org/officeDocument/2006/relationships/notesSlide" Target="../notesSlides/notesSlide14.xml"/><Relationship Id="rId9" Type="http://schemas.openxmlformats.org/officeDocument/2006/relationships/hyperlink" Target="https://commons.wikimedia.org/wiki/File:Microsoft_Office_2013_logo_and_wordmark.svg"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hyperlink" Target="https://www.hse.gov.uk/pubns/priced/hsg129.pdf" TargetMode="External"/><Relationship Id="rId3" Type="http://schemas.openxmlformats.org/officeDocument/2006/relationships/slideLayout" Target="../slideLayouts/slideLayout2.xml"/><Relationship Id="rId7" Type="http://schemas.openxmlformats.org/officeDocument/2006/relationships/hyperlink" Target="https://www.engc.org.uk/international-activity/access-to-practise-in-the-uk/"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bindt.org/Certification/" TargetMode="External"/><Relationship Id="rId11" Type="http://schemas.openxmlformats.org/officeDocument/2006/relationships/image" Target="../media/image3.png"/><Relationship Id="rId5" Type="http://schemas.openxmlformats.org/officeDocument/2006/relationships/hyperlink" Target="https://www.offerzen.com/blog/tips-communicating-tech-ideas-non-tech-audience" TargetMode="External"/><Relationship Id="rId10" Type="http://schemas.openxmlformats.org/officeDocument/2006/relationships/hyperlink" Target="https://www.wto.org/english/tratop_e/trips_e/intel1_e.htm" TargetMode="External"/><Relationship Id="rId4" Type="http://schemas.openxmlformats.org/officeDocument/2006/relationships/notesSlide" Target="../notesSlides/notesSlide17.xml"/><Relationship Id="rId9" Type="http://schemas.openxmlformats.org/officeDocument/2006/relationships/hyperlink" Target="https://www.engineeringtoolbox.com/contract-types-d_925.html"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642F4-AA2C-440A-B77C-4DDCCAFD10D6}"/>
              </a:ext>
            </a:extLst>
          </p:cNvPr>
          <p:cNvSpPr>
            <a:spLocks noGrp="1"/>
          </p:cNvSpPr>
          <p:nvPr>
            <p:ph type="ctrTitle"/>
          </p:nvPr>
        </p:nvSpPr>
        <p:spPr>
          <a:xfrm>
            <a:off x="804672" y="338328"/>
            <a:ext cx="3877056" cy="2249424"/>
          </a:xfrm>
        </p:spPr>
        <p:txBody>
          <a:bodyPr anchor="b">
            <a:normAutofit/>
          </a:bodyPr>
          <a:lstStyle/>
          <a:p>
            <a:pPr algn="l"/>
            <a:r>
              <a:rPr lang="en-US" sz="3800"/>
              <a:t>Engineering Applications and Study Skills - ACMA4007</a:t>
            </a:r>
            <a:endParaRPr lang="en-GB" sz="3800"/>
          </a:p>
        </p:txBody>
      </p:sp>
      <p:sp>
        <p:nvSpPr>
          <p:cNvPr id="3" name="Subtitle 2">
            <a:extLst>
              <a:ext uri="{FF2B5EF4-FFF2-40B4-BE49-F238E27FC236}">
                <a16:creationId xmlns:a16="http://schemas.microsoft.com/office/drawing/2014/main" id="{B58AFBAF-460B-4409-A436-F6A8EFC8AA1B}"/>
              </a:ext>
            </a:extLst>
          </p:cNvPr>
          <p:cNvSpPr>
            <a:spLocks noGrp="1"/>
          </p:cNvSpPr>
          <p:nvPr>
            <p:ph type="subTitle" idx="1"/>
          </p:nvPr>
        </p:nvSpPr>
        <p:spPr>
          <a:xfrm>
            <a:off x="804672" y="2724912"/>
            <a:ext cx="3209544" cy="1155525"/>
          </a:xfrm>
        </p:spPr>
        <p:txBody>
          <a:bodyPr anchor="t">
            <a:normAutofit/>
          </a:bodyPr>
          <a:lstStyle/>
          <a:p>
            <a:pPr algn="l"/>
            <a:r>
              <a:rPr lang="en-US" sz="1900"/>
              <a:t>Craig Petherbridge</a:t>
            </a:r>
          </a:p>
          <a:p>
            <a:pPr algn="l"/>
            <a:r>
              <a:rPr lang="en-US" sz="1900"/>
              <a:t>1904036</a:t>
            </a:r>
          </a:p>
          <a:p>
            <a:pPr algn="l"/>
            <a:r>
              <a:rPr lang="en-US" sz="1900"/>
              <a:t>Assignment</a:t>
            </a:r>
            <a:endParaRPr lang="en-GB" sz="1900"/>
          </a:p>
        </p:txBody>
      </p:sp>
      <p:pic>
        <p:nvPicPr>
          <p:cNvPr id="5" name="Picture 4">
            <a:extLst>
              <a:ext uri="{FF2B5EF4-FFF2-40B4-BE49-F238E27FC236}">
                <a16:creationId xmlns:a16="http://schemas.microsoft.com/office/drawing/2014/main" id="{6E9837A0-DD1E-43AB-A5BC-C76105B1440D}"/>
              </a:ext>
            </a:extLst>
          </p:cNvPr>
          <p:cNvPicPr>
            <a:picLocks noChangeAspect="1"/>
          </p:cNvPicPr>
          <p:nvPr/>
        </p:nvPicPr>
        <p:blipFill>
          <a:blip r:embed="rId5"/>
          <a:stretch>
            <a:fillRect/>
          </a:stretch>
        </p:blipFill>
        <p:spPr>
          <a:xfrm>
            <a:off x="7239001" y="339054"/>
            <a:ext cx="4416894" cy="2592852"/>
          </a:xfrm>
          <a:prstGeom prst="rect">
            <a:avLst/>
          </a:prstGeom>
        </p:spPr>
      </p:pic>
      <p:pic>
        <p:nvPicPr>
          <p:cNvPr id="4" name="Picture 3">
            <a:extLst>
              <a:ext uri="{FF2B5EF4-FFF2-40B4-BE49-F238E27FC236}">
                <a16:creationId xmlns:a16="http://schemas.microsoft.com/office/drawing/2014/main" id="{332809EC-1C82-482B-865F-36CB9BD0BD0D}"/>
              </a:ext>
            </a:extLst>
          </p:cNvPr>
          <p:cNvPicPr>
            <a:picLocks noChangeAspect="1"/>
          </p:cNvPicPr>
          <p:nvPr/>
        </p:nvPicPr>
        <p:blipFill>
          <a:blip r:embed="rId6"/>
          <a:stretch>
            <a:fillRect/>
          </a:stretch>
        </p:blipFill>
        <p:spPr>
          <a:xfrm>
            <a:off x="5953781" y="3460346"/>
            <a:ext cx="5702113" cy="2538032"/>
          </a:xfrm>
          <a:prstGeom prst="rect">
            <a:avLst/>
          </a:prstGeom>
        </p:spPr>
      </p:pic>
      <p:pic>
        <p:nvPicPr>
          <p:cNvPr id="8" name="Audio 7">
            <a:hlinkClick r:id="" action="ppaction://media"/>
            <a:extLst>
              <a:ext uri="{FF2B5EF4-FFF2-40B4-BE49-F238E27FC236}">
                <a16:creationId xmlns:a16="http://schemas.microsoft.com/office/drawing/2014/main" id="{95D6A33B-669E-42A3-9365-D3418E8687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423324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327"/>
    </mc:Choice>
    <mc:Fallback xmlns="">
      <p:transition spd="slow" advTm="8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3BB28D-C680-446D-8D7A-B50A8F5E8E3E}"/>
              </a:ext>
            </a:extLst>
          </p:cNvPr>
          <p:cNvSpPr>
            <a:spLocks noGrp="1"/>
          </p:cNvSpPr>
          <p:nvPr>
            <p:ph type="title"/>
          </p:nvPr>
        </p:nvSpPr>
        <p:spPr>
          <a:xfrm>
            <a:off x="804671" y="640263"/>
            <a:ext cx="3284331" cy="5254510"/>
          </a:xfrm>
        </p:spPr>
        <p:txBody>
          <a:bodyPr>
            <a:normAutofit/>
          </a:bodyPr>
          <a:lstStyle/>
          <a:p>
            <a:r>
              <a:rPr lang="en-US" dirty="0"/>
              <a:t>Introduction</a:t>
            </a:r>
            <a:endParaRPr lang="en-GB" dirty="0"/>
          </a:p>
        </p:txBody>
      </p:sp>
      <p:sp>
        <p:nvSpPr>
          <p:cNvPr id="3" name="Content Placeholder 2">
            <a:extLst>
              <a:ext uri="{FF2B5EF4-FFF2-40B4-BE49-F238E27FC236}">
                <a16:creationId xmlns:a16="http://schemas.microsoft.com/office/drawing/2014/main" id="{E2DBB439-266E-45D0-AF49-ECFAE69AEE97}"/>
              </a:ext>
            </a:extLst>
          </p:cNvPr>
          <p:cNvSpPr>
            <a:spLocks noGrp="1"/>
          </p:cNvSpPr>
          <p:nvPr>
            <p:ph idx="1"/>
          </p:nvPr>
        </p:nvSpPr>
        <p:spPr>
          <a:xfrm>
            <a:off x="5358384" y="640263"/>
            <a:ext cx="6028944" cy="5254510"/>
          </a:xfrm>
        </p:spPr>
        <p:txBody>
          <a:bodyPr anchor="ctr">
            <a:normAutofit/>
          </a:bodyPr>
          <a:lstStyle/>
          <a:p>
            <a:r>
              <a:rPr lang="en-US" sz="2200" dirty="0">
                <a:solidFill>
                  <a:schemeClr val="bg1"/>
                </a:solidFill>
              </a:rPr>
              <a:t>10 Years experience working within Engineering.</a:t>
            </a:r>
          </a:p>
          <a:p>
            <a:r>
              <a:rPr lang="en-US" sz="2200" dirty="0">
                <a:solidFill>
                  <a:schemeClr val="bg1"/>
                </a:solidFill>
              </a:rPr>
              <a:t>9 Years working on Nuclear Submarines in the Royal Navy, left 2019.</a:t>
            </a:r>
          </a:p>
          <a:p>
            <a:r>
              <a:rPr lang="en-US" sz="2200" dirty="0" err="1">
                <a:solidFill>
                  <a:schemeClr val="bg1"/>
                </a:solidFill>
              </a:rPr>
              <a:t>SMaRT</a:t>
            </a:r>
            <a:r>
              <a:rPr lang="en-US" sz="2200" dirty="0">
                <a:solidFill>
                  <a:schemeClr val="bg1"/>
                </a:solidFill>
              </a:rPr>
              <a:t> – Swansea University </a:t>
            </a:r>
          </a:p>
          <a:p>
            <a:r>
              <a:rPr lang="en-US" sz="2200" dirty="0">
                <a:solidFill>
                  <a:schemeClr val="bg1"/>
                </a:solidFill>
              </a:rPr>
              <a:t>Studying Materials Science B-Eng. </a:t>
            </a:r>
          </a:p>
          <a:p>
            <a:r>
              <a:rPr lang="en-GB" sz="2200" dirty="0">
                <a:solidFill>
                  <a:schemeClr val="bg1"/>
                </a:solidFill>
              </a:rPr>
              <a:t>Learning Requirements of AHEP Accredited course.</a:t>
            </a:r>
          </a:p>
        </p:txBody>
      </p:sp>
      <p:pic>
        <p:nvPicPr>
          <p:cNvPr id="14" name="Audio 13">
            <a:hlinkClick r:id="" action="ppaction://media"/>
            <a:extLst>
              <a:ext uri="{FF2B5EF4-FFF2-40B4-BE49-F238E27FC236}">
                <a16:creationId xmlns:a16="http://schemas.microsoft.com/office/drawing/2014/main" id="{81CD2756-82E6-4DEB-9447-EAFE1BA6FA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552055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371"/>
    </mc:Choice>
    <mc:Fallback xmlns="">
      <p:transition spd="slow" advTm="29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8508-B40F-44F5-A240-E326FD907E11}"/>
              </a:ext>
            </a:extLst>
          </p:cNvPr>
          <p:cNvSpPr>
            <a:spLocks noGrp="1"/>
          </p:cNvSpPr>
          <p:nvPr>
            <p:ph type="title"/>
          </p:nvPr>
        </p:nvSpPr>
        <p:spPr>
          <a:xfrm>
            <a:off x="841249" y="365760"/>
            <a:ext cx="9912072" cy="1188404"/>
          </a:xfrm>
        </p:spPr>
        <p:txBody>
          <a:bodyPr>
            <a:normAutofit/>
          </a:bodyPr>
          <a:lstStyle/>
          <a:p>
            <a:r>
              <a:rPr lang="en-US" dirty="0"/>
              <a:t>Content</a:t>
            </a:r>
            <a:endParaRPr lang="en-GB" dirty="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C64172-EA8B-47DD-98DC-96638C8ECAC1}"/>
              </a:ext>
            </a:extLst>
          </p:cNvPr>
          <p:cNvSpPr>
            <a:spLocks noGrp="1"/>
          </p:cNvSpPr>
          <p:nvPr>
            <p:ph idx="1"/>
          </p:nvPr>
        </p:nvSpPr>
        <p:spPr>
          <a:xfrm>
            <a:off x="841248" y="2174358"/>
            <a:ext cx="7731642" cy="4045467"/>
          </a:xfrm>
        </p:spPr>
        <p:txBody>
          <a:bodyPr anchor="t">
            <a:noAutofit/>
          </a:bodyPr>
          <a:lstStyle/>
          <a:p>
            <a:r>
              <a:rPr lang="en-US" sz="2200" dirty="0">
                <a:solidFill>
                  <a:schemeClr val="bg1"/>
                </a:solidFill>
              </a:rPr>
              <a:t>D6 – Communication of work to technical and non-technical audiences. </a:t>
            </a:r>
          </a:p>
          <a:p>
            <a:r>
              <a:rPr lang="en-US" sz="2200" dirty="0">
                <a:solidFill>
                  <a:schemeClr val="bg1"/>
                </a:solidFill>
              </a:rPr>
              <a:t>EL5 – Awareness of relevant legal requirements governing engineering activities including personnel, health and safety, contracts, intellectual property rights, product safety and liability issues.</a:t>
            </a:r>
          </a:p>
          <a:p>
            <a:r>
              <a:rPr lang="en-US" sz="2200" dirty="0">
                <a:solidFill>
                  <a:schemeClr val="bg1"/>
                </a:solidFill>
              </a:rPr>
              <a:t>G1 – Applications of skills in problem solving, communication, information retrieval working with others and the effective use of general IT facilities.</a:t>
            </a:r>
          </a:p>
          <a:p>
            <a:r>
              <a:rPr lang="en-US" sz="2200" dirty="0">
                <a:solidFill>
                  <a:schemeClr val="bg1"/>
                </a:solidFill>
              </a:rPr>
              <a:t>G2 – Plan self-learning and improve performance as a foundation for lifelong learning and continuous professional development.</a:t>
            </a:r>
            <a:endParaRPr lang="en-GB" sz="2200" dirty="0">
              <a:solidFill>
                <a:schemeClr val="bg1"/>
              </a:solidFill>
            </a:endParaRPr>
          </a:p>
        </p:txBody>
      </p:sp>
      <p:pic>
        <p:nvPicPr>
          <p:cNvPr id="6" name="Audio 5">
            <a:hlinkClick r:id="" action="ppaction://media"/>
            <a:extLst>
              <a:ext uri="{FF2B5EF4-FFF2-40B4-BE49-F238E27FC236}">
                <a16:creationId xmlns:a16="http://schemas.microsoft.com/office/drawing/2014/main" id="{95F02A5B-726D-4FD7-B11D-47A09B6DAF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5619373"/>
      </p:ext>
    </p:extLst>
  </p:cSld>
  <p:clrMapOvr>
    <a:masterClrMapping/>
  </p:clrMapOvr>
  <mc:AlternateContent xmlns:mc="http://schemas.openxmlformats.org/markup-compatibility/2006" xmlns:p14="http://schemas.microsoft.com/office/powerpoint/2010/main">
    <mc:Choice Requires="p14">
      <p:transition spd="slow" p14:dur="2000" advTm="7831"/>
    </mc:Choice>
    <mc:Fallback xmlns="">
      <p:transition spd="slow" advTm="7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41919E-C044-471A-A0EC-C87C6FB835A2}"/>
              </a:ext>
            </a:extLst>
          </p:cNvPr>
          <p:cNvSpPr>
            <a:spLocks noGrp="1"/>
          </p:cNvSpPr>
          <p:nvPr>
            <p:ph type="title"/>
          </p:nvPr>
        </p:nvSpPr>
        <p:spPr>
          <a:xfrm>
            <a:off x="841248" y="704850"/>
            <a:ext cx="3785616" cy="2978150"/>
          </a:xfrm>
        </p:spPr>
        <p:txBody>
          <a:bodyPr anchor="b">
            <a:normAutofit/>
          </a:bodyPr>
          <a:lstStyle/>
          <a:p>
            <a:r>
              <a:rPr lang="en-US" dirty="0"/>
              <a:t>Communication – Non-Technical Audiences </a:t>
            </a:r>
            <a:endParaRPr lang="en-GB" dirty="0"/>
          </a:p>
        </p:txBody>
      </p:sp>
      <p:sp>
        <p:nvSpPr>
          <p:cNvPr id="3" name="Content Placeholder 2">
            <a:extLst>
              <a:ext uri="{FF2B5EF4-FFF2-40B4-BE49-F238E27FC236}">
                <a16:creationId xmlns:a16="http://schemas.microsoft.com/office/drawing/2014/main" id="{A0D89930-6E5D-4DF7-AC8A-22031245014C}"/>
              </a:ext>
            </a:extLst>
          </p:cNvPr>
          <p:cNvSpPr>
            <a:spLocks noGrp="1"/>
          </p:cNvSpPr>
          <p:nvPr>
            <p:ph idx="1"/>
          </p:nvPr>
        </p:nvSpPr>
        <p:spPr>
          <a:xfrm>
            <a:off x="6038850" y="704850"/>
            <a:ext cx="5314950" cy="5251450"/>
          </a:xfrm>
        </p:spPr>
        <p:txBody>
          <a:bodyPr anchor="ctr">
            <a:normAutofit/>
          </a:bodyPr>
          <a:lstStyle/>
          <a:p>
            <a:r>
              <a:rPr lang="en-US" sz="2200" dirty="0">
                <a:solidFill>
                  <a:schemeClr val="bg1"/>
                </a:solidFill>
              </a:rPr>
              <a:t>Simplify your approach and make it fun &amp; relatable, tailoring technical information.</a:t>
            </a:r>
          </a:p>
          <a:p>
            <a:r>
              <a:rPr lang="en-US" sz="2200" dirty="0">
                <a:solidFill>
                  <a:schemeClr val="bg1"/>
                </a:solidFill>
              </a:rPr>
              <a:t>Ensure you have the audience’s attention, use of images and graphics.</a:t>
            </a:r>
          </a:p>
          <a:p>
            <a:r>
              <a:rPr lang="en-US" sz="2200" dirty="0">
                <a:solidFill>
                  <a:schemeClr val="bg1"/>
                </a:solidFill>
              </a:rPr>
              <a:t>Tell a story, make content coherent as possible.</a:t>
            </a:r>
          </a:p>
          <a:p>
            <a:r>
              <a:rPr lang="en-US" sz="2200" dirty="0">
                <a:solidFill>
                  <a:schemeClr val="bg1"/>
                </a:solidFill>
              </a:rPr>
              <a:t>Make technical information relatable to everyday situations.</a:t>
            </a:r>
          </a:p>
          <a:p>
            <a:endParaRPr lang="en-GB" sz="2100" dirty="0">
              <a:solidFill>
                <a:schemeClr val="bg1"/>
              </a:solidFill>
            </a:endParaRPr>
          </a:p>
        </p:txBody>
      </p:sp>
      <p:pic>
        <p:nvPicPr>
          <p:cNvPr id="11" name="Audio 10">
            <a:hlinkClick r:id="" action="ppaction://media"/>
            <a:extLst>
              <a:ext uri="{FF2B5EF4-FFF2-40B4-BE49-F238E27FC236}">
                <a16:creationId xmlns:a16="http://schemas.microsoft.com/office/drawing/2014/main" id="{1CE9AF58-C860-4C8B-AE55-698B27EFFB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81443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6486"/>
    </mc:Choice>
    <mc:Fallback xmlns="">
      <p:transition spd="slow" advTm="2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52B02B5-75AD-4C3A-9DC2-75BCC3CF8B6B}"/>
              </a:ext>
            </a:extLst>
          </p:cNvPr>
          <p:cNvSpPr>
            <a:spLocks noGrp="1"/>
          </p:cNvSpPr>
          <p:nvPr>
            <p:ph type="title"/>
          </p:nvPr>
        </p:nvSpPr>
        <p:spPr>
          <a:xfrm>
            <a:off x="6094105" y="802955"/>
            <a:ext cx="4977976" cy="1454051"/>
          </a:xfrm>
        </p:spPr>
        <p:txBody>
          <a:bodyPr>
            <a:normAutofit/>
          </a:bodyPr>
          <a:lstStyle/>
          <a:p>
            <a:r>
              <a:rPr lang="en-US">
                <a:solidFill>
                  <a:srgbClr val="000000"/>
                </a:solidFill>
              </a:rPr>
              <a:t>Non-Technical Audiences – PPE</a:t>
            </a:r>
            <a:endParaRPr lang="en-GB">
              <a:solidFill>
                <a:srgbClr val="000000"/>
              </a:solidFill>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42CDF84-B8C0-42E4-84C3-B0412CD0D5D5}"/>
              </a:ext>
            </a:extLst>
          </p:cNvPr>
          <p:cNvPicPr>
            <a:picLocks noChangeAspect="1"/>
          </p:cNvPicPr>
          <p:nvPr/>
        </p:nvPicPr>
        <p:blipFill rotWithShape="1">
          <a:blip r:embed="rId6">
            <a:alphaModFix/>
          </a:blip>
          <a:srcRect t="6848"/>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44D90000-C2CD-4764-A935-9484349B76BA}"/>
              </a:ext>
            </a:extLst>
          </p:cNvPr>
          <p:cNvSpPr>
            <a:spLocks noGrp="1"/>
          </p:cNvSpPr>
          <p:nvPr>
            <p:ph idx="1"/>
          </p:nvPr>
        </p:nvSpPr>
        <p:spPr>
          <a:xfrm>
            <a:off x="6090574" y="2421682"/>
            <a:ext cx="4977578" cy="3639289"/>
          </a:xfrm>
        </p:spPr>
        <p:txBody>
          <a:bodyPr anchor="ctr">
            <a:normAutofit/>
          </a:bodyPr>
          <a:lstStyle/>
          <a:p>
            <a:pPr marL="0" indent="0">
              <a:buNone/>
            </a:pPr>
            <a:r>
              <a:rPr lang="en-US" sz="2000" b="1" dirty="0">
                <a:solidFill>
                  <a:srgbClr val="000000"/>
                </a:solidFill>
              </a:rPr>
              <a:t>Why is PPE Important to us?</a:t>
            </a:r>
            <a:endParaRPr lang="en-GB" sz="2000" b="1" dirty="0">
              <a:solidFill>
                <a:srgbClr val="000000"/>
              </a:solidFill>
            </a:endParaRPr>
          </a:p>
          <a:p>
            <a:pPr marL="0" indent="0">
              <a:buNone/>
            </a:pPr>
            <a:r>
              <a:rPr lang="en-US" sz="2000" dirty="0">
                <a:solidFill>
                  <a:srgbClr val="000000"/>
                </a:solidFill>
              </a:rPr>
              <a:t>It makes the workplace safe, ensuring we can return home to our loved ones at the end of the shift!</a:t>
            </a:r>
          </a:p>
          <a:p>
            <a:pPr marL="0" indent="0">
              <a:buNone/>
            </a:pPr>
            <a:r>
              <a:rPr lang="en-US" sz="2000" b="1" dirty="0">
                <a:solidFill>
                  <a:srgbClr val="000000"/>
                </a:solidFill>
              </a:rPr>
              <a:t>PPE Prevents</a:t>
            </a:r>
          </a:p>
          <a:p>
            <a:r>
              <a:rPr lang="en-US" sz="2000" dirty="0">
                <a:solidFill>
                  <a:srgbClr val="000000"/>
                </a:solidFill>
              </a:rPr>
              <a:t>Head Injuries</a:t>
            </a:r>
          </a:p>
          <a:p>
            <a:r>
              <a:rPr lang="en-US" sz="2000" dirty="0">
                <a:solidFill>
                  <a:srgbClr val="000000"/>
                </a:solidFill>
              </a:rPr>
              <a:t>Lung damage</a:t>
            </a:r>
          </a:p>
          <a:p>
            <a:r>
              <a:rPr lang="en-US" sz="2000" dirty="0">
                <a:solidFill>
                  <a:srgbClr val="000000"/>
                </a:solidFill>
              </a:rPr>
              <a:t>Hearing problems</a:t>
            </a:r>
          </a:p>
          <a:p>
            <a:r>
              <a:rPr lang="en-US" sz="2000" dirty="0">
                <a:solidFill>
                  <a:srgbClr val="000000"/>
                </a:solidFill>
              </a:rPr>
              <a:t>Eyesight</a:t>
            </a:r>
          </a:p>
        </p:txBody>
      </p:sp>
      <p:pic>
        <p:nvPicPr>
          <p:cNvPr id="5" name="Audio 4">
            <a:hlinkClick r:id="" action="ppaction://media"/>
            <a:extLst>
              <a:ext uri="{FF2B5EF4-FFF2-40B4-BE49-F238E27FC236}">
                <a16:creationId xmlns:a16="http://schemas.microsoft.com/office/drawing/2014/main" id="{56304BFF-7822-4F2E-81A3-CFCE5CFD9C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23542109"/>
      </p:ext>
    </p:extLst>
  </p:cSld>
  <p:clrMapOvr>
    <a:masterClrMapping/>
  </p:clrMapOvr>
  <mc:AlternateContent xmlns:mc="http://schemas.openxmlformats.org/markup-compatibility/2006" xmlns:p14="http://schemas.microsoft.com/office/powerpoint/2010/main">
    <mc:Choice Requires="p14">
      <p:transition spd="slow" p14:dur="2000" advTm="10680"/>
    </mc:Choice>
    <mc:Fallback xmlns="">
      <p:transition spd="slow" advTm="10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3940FB-5855-486B-A02B-4475ADAC7C36}"/>
              </a:ext>
            </a:extLst>
          </p:cNvPr>
          <p:cNvSpPr>
            <a:spLocks noGrp="1"/>
          </p:cNvSpPr>
          <p:nvPr>
            <p:ph type="title"/>
          </p:nvPr>
        </p:nvSpPr>
        <p:spPr>
          <a:xfrm>
            <a:off x="762000" y="559678"/>
            <a:ext cx="3567915" cy="4952492"/>
          </a:xfrm>
        </p:spPr>
        <p:txBody>
          <a:bodyPr>
            <a:normAutofit/>
          </a:bodyPr>
          <a:lstStyle/>
          <a:p>
            <a:r>
              <a:rPr lang="en-US" sz="4100">
                <a:solidFill>
                  <a:schemeClr val="bg1"/>
                </a:solidFill>
              </a:rPr>
              <a:t>Communication - Technical Audiences</a:t>
            </a:r>
            <a:endParaRPr lang="en-GB" sz="4100">
              <a:solidFill>
                <a:schemeClr val="bg1"/>
              </a:solidFill>
            </a:endParaRPr>
          </a:p>
        </p:txBody>
      </p:sp>
      <p:cxnSp>
        <p:nvCxnSpPr>
          <p:cNvPr id="14"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7D6C2F78-C7D4-4244-A335-2E8041F58A26}"/>
              </a:ext>
            </a:extLst>
          </p:cNvPr>
          <p:cNvGraphicFramePr>
            <a:graphicFrameLocks noGrp="1"/>
          </p:cNvGraphicFramePr>
          <p:nvPr>
            <p:ph idx="1"/>
            <p:extLst>
              <p:ext uri="{D42A27DB-BD31-4B8C-83A1-F6EECF244321}">
                <p14:modId xmlns:p14="http://schemas.microsoft.com/office/powerpoint/2010/main" val="1339686296"/>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A25727D6-C877-4176-9E71-FE06D710E68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80561828"/>
      </p:ext>
    </p:extLst>
  </p:cSld>
  <p:clrMapOvr>
    <a:masterClrMapping/>
  </p:clrMapOvr>
  <mc:AlternateContent xmlns:mc="http://schemas.openxmlformats.org/markup-compatibility/2006" xmlns:p14="http://schemas.microsoft.com/office/powerpoint/2010/main">
    <mc:Choice Requires="p14">
      <p:transition spd="slow" p14:dur="2000" advTm="22369"/>
    </mc:Choice>
    <mc:Fallback xmlns="">
      <p:transition spd="slow" advTm="22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273B5-1D34-4B50-8A8F-75934116D736}"/>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48F5D3-DC39-43DC-96C1-134CE40D6D6E}"/>
              </a:ext>
            </a:extLst>
          </p:cNvPr>
          <p:cNvSpPr>
            <a:spLocks noGrp="1"/>
          </p:cNvSpPr>
          <p:nvPr>
            <p:ph idx="1"/>
          </p:nvPr>
        </p:nvSpPr>
        <p:spPr>
          <a:xfrm>
            <a:off x="841248" y="2174358"/>
            <a:ext cx="7731642" cy="4045467"/>
          </a:xfrm>
        </p:spPr>
        <p:txBody>
          <a:bodyPr anchor="t">
            <a:normAutofit/>
          </a:bodyPr>
          <a:lstStyle/>
          <a:p>
            <a:r>
              <a:rPr lang="en-US" sz="2400" dirty="0">
                <a:solidFill>
                  <a:schemeClr val="bg1"/>
                </a:solidFill>
              </a:rPr>
              <a:t>Personnel</a:t>
            </a:r>
          </a:p>
          <a:p>
            <a:r>
              <a:rPr lang="en-US" sz="2400" dirty="0">
                <a:solidFill>
                  <a:schemeClr val="bg1"/>
                </a:solidFill>
              </a:rPr>
              <a:t>Health and Safety</a:t>
            </a:r>
          </a:p>
          <a:p>
            <a:r>
              <a:rPr lang="en-US" sz="2400" dirty="0">
                <a:solidFill>
                  <a:schemeClr val="bg1"/>
                </a:solidFill>
              </a:rPr>
              <a:t>Contracts </a:t>
            </a:r>
          </a:p>
          <a:p>
            <a:r>
              <a:rPr lang="en-US" sz="2400" dirty="0">
                <a:solidFill>
                  <a:schemeClr val="bg1"/>
                </a:solidFill>
              </a:rPr>
              <a:t>Intellectual Property Rights</a:t>
            </a:r>
          </a:p>
          <a:p>
            <a:r>
              <a:rPr lang="en-US" sz="2400" dirty="0">
                <a:solidFill>
                  <a:schemeClr val="bg1"/>
                </a:solidFill>
              </a:rPr>
              <a:t>Product Safety </a:t>
            </a:r>
          </a:p>
          <a:p>
            <a:r>
              <a:rPr lang="en-US" sz="2400" dirty="0">
                <a:solidFill>
                  <a:schemeClr val="bg1"/>
                </a:solidFill>
              </a:rPr>
              <a:t>Liability Issues</a:t>
            </a:r>
            <a:endParaRPr lang="en-GB" sz="2400" dirty="0">
              <a:solidFill>
                <a:schemeClr val="bg1"/>
              </a:solidFill>
            </a:endParaRPr>
          </a:p>
        </p:txBody>
      </p:sp>
      <p:pic>
        <p:nvPicPr>
          <p:cNvPr id="7" name="Audio 6">
            <a:hlinkClick r:id="" action="ppaction://media"/>
            <a:extLst>
              <a:ext uri="{FF2B5EF4-FFF2-40B4-BE49-F238E27FC236}">
                <a16:creationId xmlns:a16="http://schemas.microsoft.com/office/drawing/2014/main" id="{B4FF6F14-4FAE-45CE-90C1-92C889FFB9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41208108"/>
      </p:ext>
    </p:extLst>
  </p:cSld>
  <p:clrMapOvr>
    <a:masterClrMapping/>
  </p:clrMapOvr>
  <mc:AlternateContent xmlns:mc="http://schemas.openxmlformats.org/markup-compatibility/2006" xmlns:p14="http://schemas.microsoft.com/office/powerpoint/2010/main">
    <mc:Choice Requires="p14">
      <p:transition spd="slow" p14:dur="2000" advTm="8344"/>
    </mc:Choice>
    <mc:Fallback xmlns="">
      <p:transition spd="slow" advTm="8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0A8F-49D3-45BA-A6BE-A3C850645C8E}"/>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E55232-9261-430E-892A-97CB48DB3D1E}"/>
              </a:ext>
            </a:extLst>
          </p:cNvPr>
          <p:cNvSpPr>
            <a:spLocks noGrp="1"/>
          </p:cNvSpPr>
          <p:nvPr>
            <p:ph idx="1"/>
          </p:nvPr>
        </p:nvSpPr>
        <p:spPr>
          <a:xfrm>
            <a:off x="1518303" y="1687908"/>
            <a:ext cx="10046268" cy="5162628"/>
          </a:xfrm>
        </p:spPr>
        <p:txBody>
          <a:bodyPr anchor="t">
            <a:noAutofit/>
          </a:bodyPr>
          <a:lstStyle/>
          <a:p>
            <a:pPr marL="0" indent="0">
              <a:buNone/>
            </a:pPr>
            <a:r>
              <a:rPr lang="en-GB" sz="2400" b="1" dirty="0"/>
              <a:t>Personnel</a:t>
            </a:r>
          </a:p>
          <a:p>
            <a:pPr marL="0" indent="0">
              <a:buNone/>
            </a:pPr>
            <a:r>
              <a:rPr lang="en-GB" sz="1400" dirty="0"/>
              <a:t>In general there is no restriction on the right to practise as an engineer in the UK.  However some areas of work, generally safety related, are reserved by statute, regulation or industry standards to licensed or otherwise approved persons. These areas of work include:</a:t>
            </a:r>
          </a:p>
          <a:p>
            <a:r>
              <a:rPr lang="en-GB" sz="1400" dirty="0"/>
              <a:t>Aircraft Maintenance (</a:t>
            </a:r>
            <a:r>
              <a:rPr lang="en-GB" sz="1400" b="1" dirty="0">
                <a:hlinkClick r:id="rId5" tooltip="EASA"/>
              </a:rPr>
              <a:t>EASA</a:t>
            </a:r>
            <a:r>
              <a:rPr lang="en-GB" sz="1400" dirty="0"/>
              <a:t> Part 66, Annex III to European Commission Regulation </a:t>
            </a:r>
            <a:r>
              <a:rPr lang="en-GB" sz="1400" b="1" dirty="0">
                <a:hlinkClick r:id="rId6" tooltip="2042/2003 Annex III"/>
              </a:rPr>
              <a:t>2042/2003</a:t>
            </a:r>
            <a:r>
              <a:rPr lang="en-GB" sz="1400" dirty="0"/>
              <a:t>)</a:t>
            </a:r>
          </a:p>
          <a:p>
            <a:r>
              <a:rPr lang="en-GB" sz="1400" dirty="0"/>
              <a:t>Electrical Safety in Buildings (</a:t>
            </a:r>
            <a:r>
              <a:rPr lang="en-GB" sz="1400" b="1" dirty="0">
                <a:hlinkClick r:id="rId7" tooltip="Building Regulations"/>
              </a:rPr>
              <a:t>Building Regulations Part P</a:t>
            </a:r>
            <a:r>
              <a:rPr lang="en-GB" sz="1400" dirty="0"/>
              <a:t>)</a:t>
            </a:r>
          </a:p>
          <a:p>
            <a:r>
              <a:rPr lang="en-GB" sz="1400" dirty="0"/>
              <a:t>Gas Fitting (</a:t>
            </a:r>
            <a:r>
              <a:rPr lang="en-GB" sz="1400" b="1" dirty="0">
                <a:hlinkClick r:id="rId8" tooltip="Gas Safety"/>
              </a:rPr>
              <a:t>Gas Safety (Installation &amp; Use) Regulations 1998</a:t>
            </a:r>
            <a:r>
              <a:rPr lang="en-GB" sz="1400" dirty="0"/>
              <a:t>, </a:t>
            </a:r>
            <a:r>
              <a:rPr lang="en-GB" sz="1400" b="1" dirty="0">
                <a:hlinkClick r:id="rId9" tooltip="Gas Safe Register"/>
              </a:rPr>
              <a:t>Gas Safe Register</a:t>
            </a:r>
            <a:r>
              <a:rPr lang="en-GB" sz="1400" dirty="0"/>
              <a:t>)</a:t>
            </a:r>
          </a:p>
          <a:p>
            <a:r>
              <a:rPr lang="en-GB" sz="1400" dirty="0"/>
              <a:t>Non-destructive Testing (</a:t>
            </a:r>
            <a:r>
              <a:rPr lang="en-GB" sz="1400" b="1" dirty="0">
                <a:hlinkClick r:id="rId10" tooltip="ISO 9712: 2012"/>
              </a:rPr>
              <a:t>ISO 9712: 2012</a:t>
            </a:r>
            <a:r>
              <a:rPr lang="en-GB" sz="1400" dirty="0"/>
              <a:t> Non-destructive testing – Qualification and certification of NDT; </a:t>
            </a:r>
            <a:r>
              <a:rPr lang="en-GB" sz="1400" b="1" dirty="0">
                <a:hlinkClick r:id="rId11" tooltip="PCN certification"/>
              </a:rPr>
              <a:t>Personnel Certification in Non-destructive testing PCN</a:t>
            </a:r>
            <a:r>
              <a:rPr lang="en-GB" sz="1400" dirty="0"/>
              <a:t>)</a:t>
            </a:r>
          </a:p>
          <a:p>
            <a:r>
              <a:rPr lang="en-GB" sz="1400" dirty="0"/>
              <a:t>Pressure Vessel Design (</a:t>
            </a:r>
            <a:r>
              <a:rPr lang="en-GB" sz="1400" b="1" dirty="0">
                <a:hlinkClick r:id="rId12" tooltip="Simple Pressure Vessel Regulations"/>
              </a:rPr>
              <a:t>The Simple Pressure Vessel (Safety) Regulations 1991</a:t>
            </a:r>
            <a:r>
              <a:rPr lang="en-GB" sz="1400" dirty="0"/>
              <a:t>)</a:t>
            </a:r>
          </a:p>
          <a:p>
            <a:r>
              <a:rPr lang="en-GB" sz="1400" dirty="0"/>
              <a:t>Quarry Management (</a:t>
            </a:r>
            <a:r>
              <a:rPr lang="en-GB" sz="1400" b="1" dirty="0">
                <a:hlinkClick r:id="rId13" tooltip="Quarries Regulations 1991"/>
              </a:rPr>
              <a:t>The Quarries Regulations 1999</a:t>
            </a:r>
            <a:r>
              <a:rPr lang="en-GB" sz="1400" dirty="0"/>
              <a:t>, Health &amp; Safety Executive)</a:t>
            </a:r>
          </a:p>
          <a:p>
            <a:r>
              <a:rPr lang="en-GB" sz="1400" dirty="0"/>
              <a:t>Reservoir Design and Inspection (</a:t>
            </a:r>
            <a:r>
              <a:rPr lang="en-GB" sz="1400" b="1" dirty="0">
                <a:hlinkClick r:id="rId14" tooltip="Reservoirs Act 1975"/>
              </a:rPr>
              <a:t>Reservoirs Act 1975</a:t>
            </a:r>
            <a:r>
              <a:rPr lang="en-GB" sz="1400" dirty="0"/>
              <a:t>, Environment Agency)</a:t>
            </a:r>
          </a:p>
          <a:p>
            <a:r>
              <a:rPr lang="en-GB" sz="1400" dirty="0"/>
              <a:t>Ships Officers (The Fishing Vessels </a:t>
            </a:r>
            <a:r>
              <a:rPr lang="en-GB" sz="1400" b="1" dirty="0">
                <a:hlinkClick r:id="rId15" tooltip="Marine Notices"/>
              </a:rPr>
              <a:t>(Certification of Deck Officers and Engineer Officers) (Amendment) Regulations 1998</a:t>
            </a:r>
            <a:r>
              <a:rPr lang="en-GB" sz="1400" dirty="0"/>
              <a:t>, </a:t>
            </a:r>
            <a:r>
              <a:rPr lang="en-GB" sz="1400" b="1" dirty="0">
                <a:hlinkClick r:id="rId16" tooltip="Maritime and Coastguard Agency"/>
              </a:rPr>
              <a:t>Maritime and Coastguard Agency</a:t>
            </a:r>
            <a:r>
              <a:rPr lang="en-GB" sz="1400" dirty="0"/>
              <a:t>)</a:t>
            </a:r>
          </a:p>
          <a:p>
            <a:r>
              <a:rPr lang="en-GB" sz="1400" dirty="0"/>
              <a:t>Vehicle Maintenance (</a:t>
            </a:r>
            <a:r>
              <a:rPr lang="en-GB" sz="1400" b="1" dirty="0">
                <a:hlinkClick r:id="rId17" tooltip="DVSA"/>
              </a:rPr>
              <a:t>DVSA</a:t>
            </a:r>
            <a:r>
              <a:rPr lang="en-GB" sz="1400" dirty="0"/>
              <a:t> Authorised Examiner)</a:t>
            </a:r>
          </a:p>
          <a:p>
            <a:r>
              <a:rPr lang="en-GB" sz="1400" dirty="0"/>
              <a:t>Inspection and Maintenance of Highways Structures (</a:t>
            </a:r>
            <a:r>
              <a:rPr lang="en-GB" sz="1400" b="1" dirty="0">
                <a:hlinkClick r:id="rId18" tooltip="Standards for Highways"/>
              </a:rPr>
              <a:t>The Highways Agency Design Manual for Roads and Bridges</a:t>
            </a:r>
            <a:r>
              <a:rPr lang="en-GB" sz="1400" dirty="0"/>
              <a:t> Volume 3 Highway Structures: Inspection and Maintenance)</a:t>
            </a:r>
          </a:p>
          <a:p>
            <a:pPr marL="0" indent="0">
              <a:buNone/>
            </a:pPr>
            <a:r>
              <a:rPr lang="en-GB" sz="1400" dirty="0"/>
              <a:t>UK legislation can be searched at </a:t>
            </a:r>
            <a:r>
              <a:rPr lang="en-GB" sz="1400" b="1" dirty="0">
                <a:hlinkClick r:id="rId19" tooltip="UK legislation"/>
              </a:rPr>
              <a:t>www.legislation.gov.uk/search</a:t>
            </a:r>
            <a:endParaRPr lang="en-GB" sz="1400" dirty="0"/>
          </a:p>
        </p:txBody>
      </p:sp>
      <p:pic>
        <p:nvPicPr>
          <p:cNvPr id="4" name="Audio 3">
            <a:hlinkClick r:id="" action="ppaction://media"/>
            <a:extLst>
              <a:ext uri="{FF2B5EF4-FFF2-40B4-BE49-F238E27FC236}">
                <a16:creationId xmlns:a16="http://schemas.microsoft.com/office/drawing/2014/main" id="{8EF35665-63D0-4D4C-A10B-E7012A4964C3}"/>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55092098"/>
      </p:ext>
    </p:extLst>
  </p:cSld>
  <p:clrMapOvr>
    <a:masterClrMapping/>
  </p:clrMapOvr>
  <mc:AlternateContent xmlns:mc="http://schemas.openxmlformats.org/markup-compatibility/2006" xmlns:p14="http://schemas.microsoft.com/office/powerpoint/2010/main">
    <mc:Choice Requires="p14">
      <p:transition spd="slow" p14:dur="2000" advTm="26322"/>
    </mc:Choice>
    <mc:Fallback xmlns="">
      <p:transition spd="slow" advTm="26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36D2-310F-4276-B98A-91633CF45CE4}"/>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B4FF5D-EC63-4C5D-AEE9-CDFA5DB4EBDB}"/>
              </a:ext>
            </a:extLst>
          </p:cNvPr>
          <p:cNvSpPr>
            <a:spLocks noGrp="1"/>
          </p:cNvSpPr>
          <p:nvPr>
            <p:ph idx="1"/>
          </p:nvPr>
        </p:nvSpPr>
        <p:spPr>
          <a:xfrm>
            <a:off x="841248" y="2174358"/>
            <a:ext cx="7731642" cy="4045467"/>
          </a:xfrm>
        </p:spPr>
        <p:txBody>
          <a:bodyPr anchor="t">
            <a:normAutofit/>
          </a:bodyPr>
          <a:lstStyle/>
          <a:p>
            <a:pPr marL="0" indent="0">
              <a:buNone/>
            </a:pPr>
            <a:r>
              <a:rPr lang="en-GB" sz="2200" b="1" dirty="0">
                <a:solidFill>
                  <a:schemeClr val="bg1"/>
                </a:solidFill>
              </a:rPr>
              <a:t>The British Institute of Non-Destructive Testing (BINDT) - </a:t>
            </a:r>
            <a:r>
              <a:rPr lang="en-GB" sz="2200" dirty="0">
                <a:solidFill>
                  <a:schemeClr val="bg1"/>
                </a:solidFill>
              </a:rPr>
              <a:t>Is an accredited certification body offering personnel certification against criteria set out in international and European standards through the internationally recognised PCN Certification Scheme.</a:t>
            </a:r>
            <a:br>
              <a:rPr lang="en-GB" sz="2200" dirty="0">
                <a:solidFill>
                  <a:schemeClr val="bg1"/>
                </a:solidFill>
              </a:rPr>
            </a:br>
            <a:endParaRPr lang="en-GB" sz="2200" dirty="0">
              <a:solidFill>
                <a:schemeClr val="bg1"/>
              </a:solidFill>
            </a:endParaRPr>
          </a:p>
          <a:p>
            <a:pPr marL="0" indent="0">
              <a:buNone/>
            </a:pPr>
            <a:r>
              <a:rPr lang="en-GB" sz="2200" b="1" dirty="0">
                <a:solidFill>
                  <a:schemeClr val="bg1"/>
                </a:solidFill>
              </a:rPr>
              <a:t>Certificate of Competence - </a:t>
            </a:r>
            <a:r>
              <a:rPr lang="en-GB" sz="2200" dirty="0">
                <a:solidFill>
                  <a:schemeClr val="bg1"/>
                </a:solidFill>
              </a:rPr>
              <a:t>is a document issued under the rules of the certification system indicating that the certificated person is competent to perform the inspection tasks defined in the relevant documents and demonstrates your ability to detect flaws and defects, and to satisfy specifications that call for certificated competent inspectors.</a:t>
            </a:r>
          </a:p>
        </p:txBody>
      </p:sp>
      <p:pic>
        <p:nvPicPr>
          <p:cNvPr id="4" name="Audio 3">
            <a:hlinkClick r:id="" action="ppaction://media"/>
            <a:extLst>
              <a:ext uri="{FF2B5EF4-FFF2-40B4-BE49-F238E27FC236}">
                <a16:creationId xmlns:a16="http://schemas.microsoft.com/office/drawing/2014/main" id="{6375D68C-5B3E-40E0-BFBE-239F9A3117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89587103"/>
      </p:ext>
    </p:extLst>
  </p:cSld>
  <p:clrMapOvr>
    <a:masterClrMapping/>
  </p:clrMapOvr>
  <mc:AlternateContent xmlns:mc="http://schemas.openxmlformats.org/markup-compatibility/2006" xmlns:p14="http://schemas.microsoft.com/office/powerpoint/2010/main">
    <mc:Choice Requires="p14">
      <p:transition spd="slow" p14:dur="2000" advTm="13415"/>
    </mc:Choice>
    <mc:Fallback xmlns="">
      <p:transition spd="slow" advTm="13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8266F-84F0-4364-8CFF-86BD0F2EF73C}"/>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8869F49-4E1F-4F6C-A84D-5A6E6D6007C7}"/>
              </a:ext>
            </a:extLst>
          </p:cNvPr>
          <p:cNvSpPr>
            <a:spLocks noGrp="1"/>
          </p:cNvSpPr>
          <p:nvPr>
            <p:ph idx="1"/>
          </p:nvPr>
        </p:nvSpPr>
        <p:spPr>
          <a:xfrm>
            <a:off x="1653363" y="2176272"/>
            <a:ext cx="9367204" cy="4315968"/>
          </a:xfrm>
        </p:spPr>
        <p:txBody>
          <a:bodyPr anchor="t">
            <a:normAutofit/>
          </a:bodyPr>
          <a:lstStyle/>
          <a:p>
            <a:pPr marL="0" indent="0">
              <a:buNone/>
            </a:pPr>
            <a:r>
              <a:rPr lang="en-GB" sz="1800" b="1" dirty="0"/>
              <a:t>Managing Health &amp; Safety </a:t>
            </a:r>
          </a:p>
          <a:p>
            <a:pPr marL="0" indent="0">
              <a:buNone/>
            </a:pPr>
            <a:r>
              <a:rPr lang="en-GB" sz="1400" dirty="0"/>
              <a:t>The Management of Health and Safety at Work Regulations 1999 outlined </a:t>
            </a:r>
          </a:p>
          <a:p>
            <a:pPr marL="0" indent="0">
              <a:buNone/>
            </a:pPr>
            <a:r>
              <a:rPr lang="en-GB" sz="1400" dirty="0"/>
              <a:t>Employers must: </a:t>
            </a:r>
          </a:p>
          <a:p>
            <a:r>
              <a:rPr lang="en-GB" sz="1400" dirty="0"/>
              <a:t>Assess risks to the health and safety of their employees and non-employees arising in, or from, the workshop, and review them when there is significant change. Records of significant findings of the assessment must be kept where there are five or more employees.</a:t>
            </a:r>
          </a:p>
          <a:p>
            <a:r>
              <a:rPr lang="en-GB" sz="1400" dirty="0"/>
              <a:t>Plan, organise, control, monitor and review the preventative and protective measures taken as a result of the assessment.</a:t>
            </a:r>
          </a:p>
          <a:p>
            <a:r>
              <a:rPr lang="en-GB" sz="1400" dirty="0"/>
              <a:t>Provide health surveillance where necessary (see pages 30–31), for example to help control health risks from metalworking fluids. </a:t>
            </a:r>
          </a:p>
          <a:p>
            <a:r>
              <a:rPr lang="en-GB" sz="1400" dirty="0"/>
              <a:t>Appoint any competent person(s) needed to help them comply with legal obligations, for example, when having lifting equipment thoroughly examined. </a:t>
            </a:r>
          </a:p>
          <a:p>
            <a:r>
              <a:rPr lang="en-GB" sz="1400" dirty="0"/>
              <a:t>Set out what should be done in case of serious and imminent danger in the workshop, such as the spillage of a large amount of degreasing solvent.</a:t>
            </a:r>
          </a:p>
          <a:p>
            <a:r>
              <a:rPr lang="en-GB" sz="1400" dirty="0"/>
              <a:t>Tell employees about the risks and precautions involved in their work. </a:t>
            </a:r>
          </a:p>
          <a:p>
            <a:r>
              <a:rPr lang="en-GB" sz="1400" dirty="0"/>
              <a:t>Train employees to work safely.</a:t>
            </a:r>
          </a:p>
        </p:txBody>
      </p:sp>
      <p:pic>
        <p:nvPicPr>
          <p:cNvPr id="4" name="Audio 3">
            <a:hlinkClick r:id="" action="ppaction://media"/>
            <a:extLst>
              <a:ext uri="{FF2B5EF4-FFF2-40B4-BE49-F238E27FC236}">
                <a16:creationId xmlns:a16="http://schemas.microsoft.com/office/drawing/2014/main" id="{8F8D0038-CAFE-4BE2-892D-664A0D550E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1776945"/>
      </p:ext>
    </p:extLst>
  </p:cSld>
  <p:clrMapOvr>
    <a:masterClrMapping/>
  </p:clrMapOvr>
  <mc:AlternateContent xmlns:mc="http://schemas.openxmlformats.org/markup-compatibility/2006" xmlns:p14="http://schemas.microsoft.com/office/powerpoint/2010/main">
    <mc:Choice Requires="p14">
      <p:transition spd="slow" p14:dur="2000" advTm="13442"/>
    </mc:Choice>
    <mc:Fallback xmlns="">
      <p:transition spd="slow" advTm="1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FDCB-63AA-47E0-930E-99ADB110F807}"/>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23"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C66A69-882D-4947-A6EA-757BE75AEC78}"/>
              </a:ext>
            </a:extLst>
          </p:cNvPr>
          <p:cNvSpPr>
            <a:spLocks noGrp="1"/>
          </p:cNvSpPr>
          <p:nvPr>
            <p:ph idx="1"/>
          </p:nvPr>
        </p:nvSpPr>
        <p:spPr>
          <a:xfrm>
            <a:off x="841248" y="2174358"/>
            <a:ext cx="7731642" cy="4045467"/>
          </a:xfrm>
        </p:spPr>
        <p:txBody>
          <a:bodyPr anchor="t">
            <a:normAutofit/>
          </a:bodyPr>
          <a:lstStyle/>
          <a:p>
            <a:pPr marL="0" indent="0">
              <a:buNone/>
            </a:pPr>
            <a:r>
              <a:rPr lang="en-GB" b="1" dirty="0">
                <a:solidFill>
                  <a:schemeClr val="bg1"/>
                </a:solidFill>
              </a:rPr>
              <a:t>Contracts</a:t>
            </a:r>
          </a:p>
          <a:p>
            <a:pPr marL="0" indent="0">
              <a:buNone/>
            </a:pPr>
            <a:r>
              <a:rPr lang="en-GB" sz="2400" dirty="0">
                <a:solidFill>
                  <a:schemeClr val="bg1"/>
                </a:solidFill>
              </a:rPr>
              <a:t>Some common types of contracts that are used in the engineering industry:</a:t>
            </a:r>
          </a:p>
          <a:p>
            <a:r>
              <a:rPr lang="en-GB" sz="2400" dirty="0">
                <a:solidFill>
                  <a:schemeClr val="bg1"/>
                </a:solidFill>
              </a:rPr>
              <a:t>Lump Sum Contract</a:t>
            </a:r>
          </a:p>
          <a:p>
            <a:r>
              <a:rPr lang="en-GB" sz="2400" dirty="0">
                <a:solidFill>
                  <a:schemeClr val="bg1"/>
                </a:solidFill>
              </a:rPr>
              <a:t>Cost Plus Contract</a:t>
            </a:r>
          </a:p>
          <a:p>
            <a:r>
              <a:rPr lang="en-GB" sz="2400" dirty="0">
                <a:solidFill>
                  <a:schemeClr val="bg1"/>
                </a:solidFill>
              </a:rPr>
              <a:t>Incentive Contracts</a:t>
            </a:r>
          </a:p>
          <a:p>
            <a:pPr marL="0" indent="0">
              <a:buNone/>
            </a:pPr>
            <a:endParaRPr lang="en-GB" sz="2400" dirty="0">
              <a:solidFill>
                <a:schemeClr val="bg1"/>
              </a:solidFill>
            </a:endParaRPr>
          </a:p>
        </p:txBody>
      </p:sp>
      <p:pic>
        <p:nvPicPr>
          <p:cNvPr id="11" name="Audio 10">
            <a:hlinkClick r:id="" action="ppaction://media"/>
            <a:extLst>
              <a:ext uri="{FF2B5EF4-FFF2-40B4-BE49-F238E27FC236}">
                <a16:creationId xmlns:a16="http://schemas.microsoft.com/office/drawing/2014/main" id="{994CFED6-05A9-441C-85AC-5AD145F91F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04814420"/>
      </p:ext>
    </p:extLst>
  </p:cSld>
  <p:clrMapOvr>
    <a:masterClrMapping/>
  </p:clrMapOvr>
  <mc:AlternateContent xmlns:mc="http://schemas.openxmlformats.org/markup-compatibility/2006" xmlns:p14="http://schemas.microsoft.com/office/powerpoint/2010/main">
    <mc:Choice Requires="p14">
      <p:transition spd="slow" p14:dur="2000" advTm="38646"/>
    </mc:Choice>
    <mc:Fallback xmlns="">
      <p:transition spd="slow" advTm="38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80677D43-DB57-4254-BD60-C0C10917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155" y="457200"/>
            <a:ext cx="7898845" cy="5909113"/>
          </a:xfrm>
          <a:custGeom>
            <a:avLst/>
            <a:gdLst>
              <a:gd name="connsiteX0" fmla="*/ 3848214 w 7898845"/>
              <a:gd name="connsiteY0" fmla="*/ 0 h 5909113"/>
              <a:gd name="connsiteX1" fmla="*/ 7898845 w 7898845"/>
              <a:gd name="connsiteY1" fmla="*/ 0 h 5909113"/>
              <a:gd name="connsiteX2" fmla="*/ 7898845 w 7898845"/>
              <a:gd name="connsiteY2" fmla="*/ 5907437 h 5909113"/>
              <a:gd name="connsiteX3" fmla="*/ 7778213 w 7898845"/>
              <a:gd name="connsiteY3" fmla="*/ 5907437 h 5909113"/>
              <a:gd name="connsiteX4" fmla="*/ 7778213 w 7898845"/>
              <a:gd name="connsiteY4" fmla="*/ 5909093 h 5909113"/>
              <a:gd name="connsiteX5" fmla="*/ 7485321 w 7898845"/>
              <a:gd name="connsiteY5" fmla="*/ 5909093 h 5909113"/>
              <a:gd name="connsiteX6" fmla="*/ 7485321 w 7898845"/>
              <a:gd name="connsiteY6" fmla="*/ 5909094 h 5909113"/>
              <a:gd name="connsiteX7" fmla="*/ 4228895 w 7898845"/>
              <a:gd name="connsiteY7" fmla="*/ 5909094 h 5909113"/>
              <a:gd name="connsiteX8" fmla="*/ 4228895 w 7898845"/>
              <a:gd name="connsiteY8" fmla="*/ 5909112 h 5909113"/>
              <a:gd name="connsiteX9" fmla="*/ 3936003 w 7898845"/>
              <a:gd name="connsiteY9" fmla="*/ 5909112 h 5909113"/>
              <a:gd name="connsiteX10" fmla="*/ 3936003 w 7898845"/>
              <a:gd name="connsiteY10" fmla="*/ 5909113 h 5909113"/>
              <a:gd name="connsiteX11" fmla="*/ 0 w 7898845"/>
              <a:gd name="connsiteY11" fmla="*/ 5909113 h 5909113"/>
              <a:gd name="connsiteX12" fmla="*/ 2796838 w 7898845"/>
              <a:gd name="connsiteY12" fmla="*/ 1676 h 5909113"/>
              <a:gd name="connsiteX13" fmla="*/ 2916686 w 7898845"/>
              <a:gd name="connsiteY13" fmla="*/ 1676 h 5909113"/>
              <a:gd name="connsiteX14" fmla="*/ 2917470 w 7898845"/>
              <a:gd name="connsiteY14" fmla="*/ 20 h 5909113"/>
              <a:gd name="connsiteX15" fmla="*/ 3210362 w 7898845"/>
              <a:gd name="connsiteY15" fmla="*/ 20 h 5909113"/>
              <a:gd name="connsiteX16" fmla="*/ 3210362 w 7898845"/>
              <a:gd name="connsiteY16" fmla="*/ 19 h 5909113"/>
              <a:gd name="connsiteX17" fmla="*/ 3555322 w 7898845"/>
              <a:gd name="connsiteY17" fmla="*/ 19 h 5909113"/>
              <a:gd name="connsiteX18" fmla="*/ 3555322 w 7898845"/>
              <a:gd name="connsiteY18" fmla="*/ 1 h 5909113"/>
              <a:gd name="connsiteX19" fmla="*/ 3848214 w 7898845"/>
              <a:gd name="connsiteY19" fmla="*/ 1 h 590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98845" h="5909113">
                <a:moveTo>
                  <a:pt x="3848214" y="0"/>
                </a:moveTo>
                <a:lnTo>
                  <a:pt x="7898845" y="0"/>
                </a:lnTo>
                <a:lnTo>
                  <a:pt x="7898845" y="5907437"/>
                </a:lnTo>
                <a:lnTo>
                  <a:pt x="7778213" y="5907437"/>
                </a:lnTo>
                <a:lnTo>
                  <a:pt x="7778213" y="5909093"/>
                </a:lnTo>
                <a:lnTo>
                  <a:pt x="7485321" y="5909093"/>
                </a:lnTo>
                <a:lnTo>
                  <a:pt x="7485321" y="5909094"/>
                </a:lnTo>
                <a:lnTo>
                  <a:pt x="4228895" y="5909094"/>
                </a:lnTo>
                <a:lnTo>
                  <a:pt x="4228895" y="5909112"/>
                </a:lnTo>
                <a:lnTo>
                  <a:pt x="3936003" y="5909112"/>
                </a:lnTo>
                <a:lnTo>
                  <a:pt x="3936003" y="5909113"/>
                </a:lnTo>
                <a:lnTo>
                  <a:pt x="0" y="5909113"/>
                </a:lnTo>
                <a:lnTo>
                  <a:pt x="2796838" y="1676"/>
                </a:lnTo>
                <a:lnTo>
                  <a:pt x="2916686" y="1676"/>
                </a:lnTo>
                <a:lnTo>
                  <a:pt x="2917470" y="20"/>
                </a:lnTo>
                <a:lnTo>
                  <a:pt x="3210362" y="20"/>
                </a:lnTo>
                <a:lnTo>
                  <a:pt x="3210362" y="19"/>
                </a:lnTo>
                <a:lnTo>
                  <a:pt x="3555322" y="19"/>
                </a:lnTo>
                <a:lnTo>
                  <a:pt x="3555322" y="1"/>
                </a:lnTo>
                <a:lnTo>
                  <a:pt x="3848214"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8858"/>
            <a:ext cx="6769978" cy="5907437"/>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9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772381-3601-4469-8635-3CCA7E667089}"/>
              </a:ext>
            </a:extLst>
          </p:cNvPr>
          <p:cNvSpPr>
            <a:spLocks noGrp="1"/>
          </p:cNvSpPr>
          <p:nvPr>
            <p:ph type="title"/>
          </p:nvPr>
        </p:nvSpPr>
        <p:spPr>
          <a:xfrm>
            <a:off x="838200" y="992088"/>
            <a:ext cx="4277264" cy="2862729"/>
          </a:xfrm>
        </p:spPr>
        <p:txBody>
          <a:bodyPr anchor="b">
            <a:normAutofit/>
          </a:bodyPr>
          <a:lstStyle/>
          <a:p>
            <a:r>
              <a:rPr lang="en-US" sz="3700">
                <a:solidFill>
                  <a:srgbClr val="FFFFFF"/>
                </a:solidFill>
              </a:rPr>
              <a:t>EL5 – Awareness of Relevant Legal Requirements Governing Engineering Activities</a:t>
            </a:r>
            <a:endParaRPr lang="en-GB" sz="3700">
              <a:solidFill>
                <a:srgbClr val="FFFFFF"/>
              </a:solidFill>
            </a:endParaRPr>
          </a:p>
        </p:txBody>
      </p:sp>
      <p:sp>
        <p:nvSpPr>
          <p:cNvPr id="3" name="Content Placeholder 2">
            <a:extLst>
              <a:ext uri="{FF2B5EF4-FFF2-40B4-BE49-F238E27FC236}">
                <a16:creationId xmlns:a16="http://schemas.microsoft.com/office/drawing/2014/main" id="{13BD7F7F-3FC5-4A52-BBC2-30E9540A75CC}"/>
              </a:ext>
            </a:extLst>
          </p:cNvPr>
          <p:cNvSpPr>
            <a:spLocks noGrp="1"/>
          </p:cNvSpPr>
          <p:nvPr>
            <p:ph idx="1"/>
          </p:nvPr>
        </p:nvSpPr>
        <p:spPr>
          <a:xfrm>
            <a:off x="6769978" y="1338724"/>
            <a:ext cx="4583821" cy="4415146"/>
          </a:xfrm>
        </p:spPr>
        <p:txBody>
          <a:bodyPr anchor="ctr">
            <a:normAutofit/>
          </a:bodyPr>
          <a:lstStyle/>
          <a:p>
            <a:pPr marL="0" indent="0">
              <a:buNone/>
            </a:pPr>
            <a:r>
              <a:rPr lang="en-GB" sz="2400" b="1" dirty="0">
                <a:solidFill>
                  <a:schemeClr val="bg1"/>
                </a:solidFill>
              </a:rPr>
              <a:t>Intellectual Property Rights</a:t>
            </a:r>
          </a:p>
          <a:p>
            <a:pPr marL="0" indent="0">
              <a:buNone/>
            </a:pPr>
            <a:r>
              <a:rPr lang="en-GB" sz="2000" dirty="0">
                <a:solidFill>
                  <a:schemeClr val="bg1"/>
                </a:solidFill>
              </a:rPr>
              <a:t>Intellectual property rights are the rights given to persons over the creations of their minds. They usually give the creator an exclusive right over the use of his/her creation for a certain period of time.</a:t>
            </a:r>
          </a:p>
          <a:p>
            <a:pPr marL="0" indent="0">
              <a:buNone/>
            </a:pPr>
            <a:endParaRPr lang="en-GB" sz="2000" dirty="0">
              <a:solidFill>
                <a:schemeClr val="bg1"/>
              </a:solidFill>
              <a:highlight>
                <a:srgbClr val="00FFFF"/>
              </a:highlight>
            </a:endParaRPr>
          </a:p>
        </p:txBody>
      </p:sp>
      <p:pic>
        <p:nvPicPr>
          <p:cNvPr id="6" name="Audio 5">
            <a:hlinkClick r:id="" action="ppaction://media"/>
            <a:extLst>
              <a:ext uri="{FF2B5EF4-FFF2-40B4-BE49-F238E27FC236}">
                <a16:creationId xmlns:a16="http://schemas.microsoft.com/office/drawing/2014/main" id="{BC6FF08D-55B5-41AA-A42D-5AF8D3AD58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186251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85"/>
    </mc:Choice>
    <mc:Fallback xmlns="">
      <p:transition spd="slow" advTm="1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BE9EA-52D2-4DC8-8322-78EB1B53BC7E}"/>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5F20939-73C9-43D4-A961-CBEC2757483F}"/>
              </a:ext>
            </a:extLst>
          </p:cNvPr>
          <p:cNvSpPr>
            <a:spLocks noGrp="1"/>
          </p:cNvSpPr>
          <p:nvPr>
            <p:ph idx="1"/>
          </p:nvPr>
        </p:nvSpPr>
        <p:spPr>
          <a:xfrm>
            <a:off x="1653363" y="2176272"/>
            <a:ext cx="9367204" cy="4041648"/>
          </a:xfrm>
        </p:spPr>
        <p:txBody>
          <a:bodyPr anchor="t">
            <a:normAutofit/>
          </a:bodyPr>
          <a:lstStyle/>
          <a:p>
            <a:pPr marL="0" indent="0">
              <a:buNone/>
            </a:pPr>
            <a:r>
              <a:rPr lang="en-US" b="1" dirty="0"/>
              <a:t>Product Safety - </a:t>
            </a:r>
            <a:r>
              <a:rPr lang="en-GB" dirty="0"/>
              <a:t>If you make, import, distribute or sell consumer products in the UK, you are responsible for making sure they are safe for consumers to use. </a:t>
            </a:r>
          </a:p>
          <a:p>
            <a:pPr marL="0" indent="0">
              <a:buNone/>
            </a:pPr>
            <a:r>
              <a:rPr lang="en-GB" dirty="0"/>
              <a:t>Products should only be sold if their compliance with product safety regulations has been demonstrated appropriately.</a:t>
            </a:r>
          </a:p>
          <a:p>
            <a:pPr marL="0" indent="0">
              <a:buNone/>
            </a:pPr>
            <a:r>
              <a:rPr lang="en-GB" dirty="0"/>
              <a:t>You could face action if a product is found to be unsafe or causes harm to consumers, including legal action.</a:t>
            </a:r>
          </a:p>
          <a:p>
            <a:pPr marL="0" indent="0">
              <a:buNone/>
            </a:pPr>
            <a:endParaRPr lang="en-GB" sz="2200" dirty="0"/>
          </a:p>
        </p:txBody>
      </p:sp>
      <p:pic>
        <p:nvPicPr>
          <p:cNvPr id="11" name="Audio 10">
            <a:hlinkClick r:id="" action="ppaction://media"/>
            <a:extLst>
              <a:ext uri="{FF2B5EF4-FFF2-40B4-BE49-F238E27FC236}">
                <a16:creationId xmlns:a16="http://schemas.microsoft.com/office/drawing/2014/main" id="{346E4EA8-9FC1-4A03-A909-57305F53D5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33930029"/>
      </p:ext>
    </p:extLst>
  </p:cSld>
  <p:clrMapOvr>
    <a:masterClrMapping/>
  </p:clrMapOvr>
  <mc:AlternateContent xmlns:mc="http://schemas.openxmlformats.org/markup-compatibility/2006" xmlns:p14="http://schemas.microsoft.com/office/powerpoint/2010/main">
    <mc:Choice Requires="p14">
      <p:transition spd="slow" p14:dur="2000" advTm="29295"/>
    </mc:Choice>
    <mc:Fallback xmlns="">
      <p:transition spd="slow" advTm="29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F8CDB-8F97-4BE7-9BC3-1E4CC297FBC4}"/>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BA7DB2-A83D-4805-8530-934AD1416B60}"/>
              </a:ext>
            </a:extLst>
          </p:cNvPr>
          <p:cNvSpPr>
            <a:spLocks noGrp="1"/>
          </p:cNvSpPr>
          <p:nvPr>
            <p:ph idx="1"/>
          </p:nvPr>
        </p:nvSpPr>
        <p:spPr>
          <a:xfrm>
            <a:off x="841248" y="2174358"/>
            <a:ext cx="7731642" cy="4045467"/>
          </a:xfrm>
        </p:spPr>
        <p:txBody>
          <a:bodyPr anchor="t">
            <a:normAutofit/>
          </a:bodyPr>
          <a:lstStyle/>
          <a:p>
            <a:pPr marL="0" indent="0">
              <a:buNone/>
            </a:pPr>
            <a:r>
              <a:rPr lang="en-GB" sz="2400" dirty="0">
                <a:solidFill>
                  <a:schemeClr val="bg1"/>
                </a:solidFill>
              </a:rPr>
              <a:t>Manufacturers are liable for their products under the Consumer Protection Act 1987.</a:t>
            </a:r>
          </a:p>
          <a:p>
            <a:pPr marL="0" indent="0">
              <a:buNone/>
            </a:pPr>
            <a:r>
              <a:rPr lang="en-GB" sz="2400" dirty="0">
                <a:solidFill>
                  <a:schemeClr val="bg1"/>
                </a:solidFill>
              </a:rPr>
              <a:t>This means that if the product is unsafe and causes personal injury or death to any person, or damage to private property, you could be sued for compensation.</a:t>
            </a:r>
          </a:p>
          <a:p>
            <a:pPr marL="0" indent="0">
              <a:buNone/>
            </a:pPr>
            <a:r>
              <a:rPr lang="en-GB" sz="2400" dirty="0">
                <a:solidFill>
                  <a:schemeClr val="bg1"/>
                </a:solidFill>
              </a:rPr>
              <a:t>For this reason, many businesses take out appropriate product liability insurance. </a:t>
            </a:r>
          </a:p>
        </p:txBody>
      </p:sp>
      <p:pic>
        <p:nvPicPr>
          <p:cNvPr id="6" name="Audio 5">
            <a:hlinkClick r:id="" action="ppaction://media"/>
            <a:extLst>
              <a:ext uri="{FF2B5EF4-FFF2-40B4-BE49-F238E27FC236}">
                <a16:creationId xmlns:a16="http://schemas.microsoft.com/office/drawing/2014/main" id="{61C96834-4C87-40F3-925B-1A52BF599A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52998675"/>
      </p:ext>
    </p:extLst>
  </p:cSld>
  <p:clrMapOvr>
    <a:masterClrMapping/>
  </p:clrMapOvr>
  <mc:AlternateContent xmlns:mc="http://schemas.openxmlformats.org/markup-compatibility/2006" xmlns:p14="http://schemas.microsoft.com/office/powerpoint/2010/main">
    <mc:Choice Requires="p14">
      <p:transition spd="slow" p14:dur="2000" advTm="27802"/>
    </mc:Choice>
    <mc:Fallback xmlns="">
      <p:transition spd="slow" advTm="27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6B8CC7F-3622-46E3-9272-E1956397D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4905" cy="456278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FE55B4-2EE5-4A4A-AD80-1A14F660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4906" y="0"/>
            <a:ext cx="79564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7267E9C1-58F1-46EE-9BBE-108764BF9E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C75CA78-DF9A-4634-8CD2-F629A66AB26A}"/>
              </a:ext>
            </a:extLst>
          </p:cNvPr>
          <p:cNvSpPr>
            <a:spLocks noGrp="1"/>
          </p:cNvSpPr>
          <p:nvPr>
            <p:ph type="title"/>
          </p:nvPr>
        </p:nvSpPr>
        <p:spPr>
          <a:xfrm>
            <a:off x="804620" y="5073812"/>
            <a:ext cx="6331904" cy="1146013"/>
          </a:xfrm>
        </p:spPr>
        <p:txBody>
          <a:bodyPr vert="horz" lIns="91440" tIns="45720" rIns="91440" bIns="45720" rtlCol="0" anchor="t">
            <a:normAutofit/>
          </a:bodyPr>
          <a:lstStyle/>
          <a:p>
            <a:r>
              <a:rPr lang="en-US" sz="2300" dirty="0">
                <a:solidFill>
                  <a:srgbClr val="000000"/>
                </a:solidFill>
                <a:latin typeface="+mn-lt"/>
              </a:rPr>
              <a:t>G1 – Applications of skills in problem solving, communication, information retrieval working with others and the effective use of general IT facilities.</a:t>
            </a:r>
          </a:p>
        </p:txBody>
      </p:sp>
      <p:sp>
        <p:nvSpPr>
          <p:cNvPr id="22" name="Freeform: Shape 21">
            <a:extLst>
              <a:ext uri="{FF2B5EF4-FFF2-40B4-BE49-F238E27FC236}">
                <a16:creationId xmlns:a16="http://schemas.microsoft.com/office/drawing/2014/main" id="{F62B8A8C-A996-46DA-AB61-1A4DD707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 y="2"/>
            <a:ext cx="3799103" cy="3822917"/>
          </a:xfrm>
          <a:custGeom>
            <a:avLst/>
            <a:gdLst>
              <a:gd name="connsiteX0" fmla="*/ 370922 w 3799103"/>
              <a:gd name="connsiteY0" fmla="*/ 0 h 3822917"/>
              <a:gd name="connsiteX1" fmla="*/ 2961741 w 3799103"/>
              <a:gd name="connsiteY1" fmla="*/ 0 h 3822917"/>
              <a:gd name="connsiteX2" fmla="*/ 3023310 w 3799103"/>
              <a:gd name="connsiteY2" fmla="*/ 46041 h 3822917"/>
              <a:gd name="connsiteX3" fmla="*/ 3799103 w 3799103"/>
              <a:gd name="connsiteY3" fmla="*/ 1691074 h 3822917"/>
              <a:gd name="connsiteX4" fmla="*/ 1667260 w 3799103"/>
              <a:gd name="connsiteY4" fmla="*/ 3822917 h 3822917"/>
              <a:gd name="connsiteX5" fmla="*/ 22227 w 3799103"/>
              <a:gd name="connsiteY5" fmla="*/ 3047124 h 3822917"/>
              <a:gd name="connsiteX6" fmla="*/ 0 w 3799103"/>
              <a:gd name="connsiteY6" fmla="*/ 3017401 h 3822917"/>
              <a:gd name="connsiteX7" fmla="*/ 0 w 3799103"/>
              <a:gd name="connsiteY7" fmla="*/ 364747 h 3822917"/>
              <a:gd name="connsiteX8" fmla="*/ 22227 w 3799103"/>
              <a:gd name="connsiteY8" fmla="*/ 335024 h 3822917"/>
              <a:gd name="connsiteX9" fmla="*/ 351088 w 3799103"/>
              <a:gd name="connsiteY9" fmla="*/ 13924 h 382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9103" h="3822917">
                <a:moveTo>
                  <a:pt x="370922" y="0"/>
                </a:moveTo>
                <a:lnTo>
                  <a:pt x="2961741" y="0"/>
                </a:lnTo>
                <a:lnTo>
                  <a:pt x="3023310" y="46041"/>
                </a:lnTo>
                <a:cubicBezTo>
                  <a:pt x="3497106" y="437052"/>
                  <a:pt x="3799103" y="1028796"/>
                  <a:pt x="3799103" y="1691074"/>
                </a:cubicBezTo>
                <a:cubicBezTo>
                  <a:pt x="3799103" y="2868458"/>
                  <a:pt x="2844644" y="3822917"/>
                  <a:pt x="1667260" y="3822917"/>
                </a:cubicBezTo>
                <a:cubicBezTo>
                  <a:pt x="1004982" y="3822917"/>
                  <a:pt x="413238" y="3520920"/>
                  <a:pt x="22227" y="3047124"/>
                </a:cubicBezTo>
                <a:lnTo>
                  <a:pt x="0" y="3017401"/>
                </a:lnTo>
                <a:lnTo>
                  <a:pt x="0" y="364747"/>
                </a:lnTo>
                <a:lnTo>
                  <a:pt x="22227" y="335024"/>
                </a:lnTo>
                <a:cubicBezTo>
                  <a:pt x="119980" y="216575"/>
                  <a:pt x="230278" y="108864"/>
                  <a:pt x="351088" y="1392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15FF93DB-4EA4-4E95-8C2A-A878234A5018}"/>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6100" y="352402"/>
            <a:ext cx="2629584" cy="2703942"/>
          </a:xfrm>
          <a:prstGeom prst="rect">
            <a:avLst/>
          </a:prstGeom>
        </p:spPr>
      </p:pic>
      <p:sp>
        <p:nvSpPr>
          <p:cNvPr id="13" name="Freeform 63">
            <a:extLst>
              <a:ext uri="{FF2B5EF4-FFF2-40B4-BE49-F238E27FC236}">
                <a16:creationId xmlns:a16="http://schemas.microsoft.com/office/drawing/2014/main" id="{F429BE5F-6DE0-4144-A557-3BE62DC2D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589" y="2057400"/>
            <a:ext cx="4310411" cy="4800600"/>
          </a:xfrm>
          <a:custGeom>
            <a:avLst/>
            <a:gdLst>
              <a:gd name="connsiteX0" fmla="*/ 2631284 w 4180773"/>
              <a:gd name="connsiteY0" fmla="*/ 0 h 4656219"/>
              <a:gd name="connsiteX1" fmla="*/ 4102460 w 4180773"/>
              <a:gd name="connsiteY1" fmla="*/ 449382 h 4656219"/>
              <a:gd name="connsiteX2" fmla="*/ 4180773 w 4180773"/>
              <a:gd name="connsiteY2" fmla="*/ 507944 h 4656219"/>
              <a:gd name="connsiteX3" fmla="*/ 4180773 w 4180773"/>
              <a:gd name="connsiteY3" fmla="*/ 4656219 h 4656219"/>
              <a:gd name="connsiteX4" fmla="*/ 951501 w 4180773"/>
              <a:gd name="connsiteY4" fmla="*/ 4656219 h 4656219"/>
              <a:gd name="connsiteX5" fmla="*/ 770685 w 4180773"/>
              <a:gd name="connsiteY5" fmla="*/ 4491883 h 4656219"/>
              <a:gd name="connsiteX6" fmla="*/ 0 w 4180773"/>
              <a:gd name="connsiteY6" fmla="*/ 2631284 h 4656219"/>
              <a:gd name="connsiteX7" fmla="*/ 2631284 w 4180773"/>
              <a:gd name="connsiteY7" fmla="*/ 0 h 46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80773" h="4656219">
                <a:moveTo>
                  <a:pt x="2631284" y="0"/>
                </a:moveTo>
                <a:cubicBezTo>
                  <a:pt x="3176241" y="0"/>
                  <a:pt x="3682504" y="165666"/>
                  <a:pt x="4102460" y="449382"/>
                </a:cubicBezTo>
                <a:lnTo>
                  <a:pt x="4180773" y="507944"/>
                </a:lnTo>
                <a:lnTo>
                  <a:pt x="4180773" y="4656219"/>
                </a:lnTo>
                <a:lnTo>
                  <a:pt x="951501" y="4656219"/>
                </a:lnTo>
                <a:lnTo>
                  <a:pt x="770685" y="4491883"/>
                </a:lnTo>
                <a:cubicBezTo>
                  <a:pt x="294517" y="4015714"/>
                  <a:pt x="0" y="3357893"/>
                  <a:pt x="0" y="2631284"/>
                </a:cubicBezTo>
                <a:cubicBezTo>
                  <a:pt x="0" y="1178066"/>
                  <a:pt x="1178066" y="0"/>
                  <a:pt x="26312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CE1EFC02-FB03-4241-83C8-4FBA4CAD6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7624" y="0"/>
            <a:ext cx="3383280" cy="2942512"/>
          </a:xfrm>
          <a:custGeom>
            <a:avLst/>
            <a:gdLst>
              <a:gd name="connsiteX0" fmla="*/ 555657 w 3383280"/>
              <a:gd name="connsiteY0" fmla="*/ 0 h 2942512"/>
              <a:gd name="connsiteX1" fmla="*/ 2827623 w 3383280"/>
              <a:gd name="connsiteY1" fmla="*/ 0 h 2942512"/>
              <a:gd name="connsiteX2" fmla="*/ 2887810 w 3383280"/>
              <a:gd name="connsiteY2" fmla="*/ 54702 h 2942512"/>
              <a:gd name="connsiteX3" fmla="*/ 3383280 w 3383280"/>
              <a:gd name="connsiteY3" fmla="*/ 1250872 h 2942512"/>
              <a:gd name="connsiteX4" fmla="*/ 1691640 w 3383280"/>
              <a:gd name="connsiteY4" fmla="*/ 2942512 h 2942512"/>
              <a:gd name="connsiteX5" fmla="*/ 0 w 3383280"/>
              <a:gd name="connsiteY5" fmla="*/ 1250872 h 2942512"/>
              <a:gd name="connsiteX6" fmla="*/ 495470 w 3383280"/>
              <a:gd name="connsiteY6" fmla="*/ 54702 h 294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3280" h="2942512">
                <a:moveTo>
                  <a:pt x="555657" y="0"/>
                </a:moveTo>
                <a:lnTo>
                  <a:pt x="2827623" y="0"/>
                </a:lnTo>
                <a:lnTo>
                  <a:pt x="2887810" y="54702"/>
                </a:lnTo>
                <a:cubicBezTo>
                  <a:pt x="3193937" y="360829"/>
                  <a:pt x="3383280" y="783739"/>
                  <a:pt x="3383280" y="1250872"/>
                </a:cubicBezTo>
                <a:cubicBezTo>
                  <a:pt x="3383280" y="2185139"/>
                  <a:pt x="2625907" y="2942512"/>
                  <a:pt x="1691640" y="2942512"/>
                </a:cubicBezTo>
                <a:cubicBezTo>
                  <a:pt x="757373" y="2942512"/>
                  <a:pt x="0" y="2185139"/>
                  <a:pt x="0" y="1250872"/>
                </a:cubicBezTo>
                <a:cubicBezTo>
                  <a:pt x="0" y="783739"/>
                  <a:pt x="189344" y="360829"/>
                  <a:pt x="495470" y="54702"/>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Logo&#10;&#10;Description automatically generated">
            <a:extLst>
              <a:ext uri="{FF2B5EF4-FFF2-40B4-BE49-F238E27FC236}">
                <a16:creationId xmlns:a16="http://schemas.microsoft.com/office/drawing/2014/main" id="{68147AF7-1E0F-4EB4-8365-A75CD1A2E94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006561" y="956387"/>
            <a:ext cx="2365405" cy="756929"/>
          </a:xfrm>
          <a:prstGeom prst="rect">
            <a:avLst/>
          </a:prstGeom>
        </p:spPr>
      </p:pic>
      <p:pic>
        <p:nvPicPr>
          <p:cNvPr id="8" name="Picture 7" descr="Logo, company name&#10;&#10;Description automatically generated">
            <a:extLst>
              <a:ext uri="{FF2B5EF4-FFF2-40B4-BE49-F238E27FC236}">
                <a16:creationId xmlns:a16="http://schemas.microsoft.com/office/drawing/2014/main" id="{29858A1E-772B-4E24-A657-A6058F63A8D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704899" y="4304800"/>
            <a:ext cx="3217333" cy="1037589"/>
          </a:xfrm>
          <a:prstGeom prst="rect">
            <a:avLst/>
          </a:prstGeom>
        </p:spPr>
      </p:pic>
      <p:pic>
        <p:nvPicPr>
          <p:cNvPr id="7" name="Audio 6">
            <a:hlinkClick r:id="" action="ppaction://media"/>
            <a:extLst>
              <a:ext uri="{FF2B5EF4-FFF2-40B4-BE49-F238E27FC236}">
                <a16:creationId xmlns:a16="http://schemas.microsoft.com/office/drawing/2014/main" id="{9C665CA5-194C-434B-BC8B-C215AC0ADEB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2563307"/>
      </p:ext>
    </p:extLst>
  </p:cSld>
  <p:clrMapOvr>
    <a:masterClrMapping/>
  </p:clrMapOvr>
  <mc:AlternateContent xmlns:mc="http://schemas.openxmlformats.org/markup-compatibility/2006" xmlns:p14="http://schemas.microsoft.com/office/powerpoint/2010/main">
    <mc:Choice Requires="p14">
      <p:transition spd="slow" p14:dur="2000" advTm="76607"/>
    </mc:Choice>
    <mc:Fallback xmlns="">
      <p:transition spd="slow" advTm="76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37DBA4-3246-4A2B-9B72-9A990D8EDDED}"/>
              </a:ext>
            </a:extLst>
          </p:cNvPr>
          <p:cNvSpPr>
            <a:spLocks noGrp="1"/>
          </p:cNvSpPr>
          <p:nvPr>
            <p:ph type="title"/>
          </p:nvPr>
        </p:nvSpPr>
        <p:spPr>
          <a:xfrm>
            <a:off x="841248" y="704850"/>
            <a:ext cx="3785616" cy="2978150"/>
          </a:xfrm>
        </p:spPr>
        <p:txBody>
          <a:bodyPr anchor="b">
            <a:normAutofit/>
          </a:bodyPr>
          <a:lstStyle/>
          <a:p>
            <a:pPr marL="228600" lvl="0" indent="-228600">
              <a:spcBef>
                <a:spcPts val="1000"/>
              </a:spcBef>
            </a:pPr>
            <a:r>
              <a:rPr lang="en-US" sz="2400" dirty="0">
                <a:latin typeface="Calibri" panose="020F0502020204030204"/>
                <a:ea typeface="+mn-ea"/>
                <a:cs typeface="+mn-cs"/>
              </a:rPr>
              <a:t>G2 – Plan self-learning and improve performance as a foundation for lifelong learning and continuous professional development.</a:t>
            </a:r>
            <a:endParaRPr lang="en-GB" sz="2400" dirty="0"/>
          </a:p>
        </p:txBody>
      </p:sp>
      <p:sp>
        <p:nvSpPr>
          <p:cNvPr id="3" name="Content Placeholder 2">
            <a:extLst>
              <a:ext uri="{FF2B5EF4-FFF2-40B4-BE49-F238E27FC236}">
                <a16:creationId xmlns:a16="http://schemas.microsoft.com/office/drawing/2014/main" id="{5138E7E0-D30C-474F-98A9-462631BBA333}"/>
              </a:ext>
            </a:extLst>
          </p:cNvPr>
          <p:cNvSpPr>
            <a:spLocks noGrp="1"/>
          </p:cNvSpPr>
          <p:nvPr>
            <p:ph idx="1"/>
          </p:nvPr>
        </p:nvSpPr>
        <p:spPr>
          <a:xfrm>
            <a:off x="6038850" y="704850"/>
            <a:ext cx="5314950" cy="5251450"/>
          </a:xfrm>
        </p:spPr>
        <p:txBody>
          <a:bodyPr anchor="ctr">
            <a:normAutofit/>
          </a:bodyPr>
          <a:lstStyle/>
          <a:p>
            <a:pPr marL="0" indent="0">
              <a:buNone/>
            </a:pPr>
            <a:r>
              <a:rPr lang="en-GB" sz="2400" b="1" dirty="0">
                <a:solidFill>
                  <a:schemeClr val="bg1"/>
                </a:solidFill>
              </a:rPr>
              <a:t>Continuous Professional development</a:t>
            </a:r>
          </a:p>
          <a:p>
            <a:pPr marL="0" indent="0">
              <a:buNone/>
            </a:pPr>
            <a:r>
              <a:rPr lang="en-GB" sz="2100" b="1" dirty="0">
                <a:solidFill>
                  <a:schemeClr val="bg1"/>
                </a:solidFill>
              </a:rPr>
              <a:t>Currently</a:t>
            </a:r>
          </a:p>
          <a:p>
            <a:r>
              <a:rPr lang="en-GB" sz="2100" dirty="0">
                <a:solidFill>
                  <a:schemeClr val="bg1"/>
                </a:solidFill>
              </a:rPr>
              <a:t>Mechanical Test Engineer – Major research facility (Swansea University)</a:t>
            </a:r>
          </a:p>
          <a:p>
            <a:r>
              <a:rPr lang="en-GB" sz="2100" dirty="0">
                <a:solidFill>
                  <a:schemeClr val="bg1"/>
                </a:solidFill>
              </a:rPr>
              <a:t>B-</a:t>
            </a:r>
            <a:r>
              <a:rPr lang="en-GB" sz="2100" dirty="0" err="1">
                <a:solidFill>
                  <a:schemeClr val="bg1"/>
                </a:solidFill>
              </a:rPr>
              <a:t>Eng</a:t>
            </a:r>
            <a:r>
              <a:rPr lang="en-GB" sz="2100" dirty="0">
                <a:solidFill>
                  <a:schemeClr val="bg1"/>
                </a:solidFill>
              </a:rPr>
              <a:t> in Materials Science</a:t>
            </a:r>
          </a:p>
          <a:p>
            <a:pPr marL="0" indent="0">
              <a:buNone/>
            </a:pPr>
            <a:r>
              <a:rPr lang="en-GB" sz="2100" b="1" dirty="0">
                <a:solidFill>
                  <a:schemeClr val="bg1"/>
                </a:solidFill>
              </a:rPr>
              <a:t>Future Plans</a:t>
            </a:r>
          </a:p>
          <a:p>
            <a:r>
              <a:rPr lang="en-GB" sz="2100" dirty="0">
                <a:solidFill>
                  <a:schemeClr val="bg1"/>
                </a:solidFill>
              </a:rPr>
              <a:t>Post Graduate Research</a:t>
            </a:r>
          </a:p>
        </p:txBody>
      </p:sp>
      <p:pic>
        <p:nvPicPr>
          <p:cNvPr id="6" name="Audio 5">
            <a:hlinkClick r:id="" action="ppaction://media"/>
            <a:extLst>
              <a:ext uri="{FF2B5EF4-FFF2-40B4-BE49-F238E27FC236}">
                <a16:creationId xmlns:a16="http://schemas.microsoft.com/office/drawing/2014/main" id="{5C3AC99D-88BF-41A6-AF21-FDB0C2EDDA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026686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694"/>
    </mc:Choice>
    <mc:Fallback xmlns="">
      <p:transition spd="slow" advTm="30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D9293-519C-4ABD-B193-FD2900920A78}"/>
              </a:ext>
            </a:extLst>
          </p:cNvPr>
          <p:cNvSpPr>
            <a:spLocks noGrp="1"/>
          </p:cNvSpPr>
          <p:nvPr>
            <p:ph type="title"/>
          </p:nvPr>
        </p:nvSpPr>
        <p:spPr>
          <a:xfrm>
            <a:off x="1653363" y="365760"/>
            <a:ext cx="9367203" cy="1188720"/>
          </a:xfrm>
        </p:spPr>
        <p:txBody>
          <a:bodyPr>
            <a:normAutofit/>
          </a:bodyPr>
          <a:lstStyle/>
          <a:p>
            <a:r>
              <a:rPr lang="en-US" sz="2400">
                <a:latin typeface="Calibri" panose="020F0502020204030204"/>
              </a:rPr>
              <a:t>G2 – Plan self-learning and improve performance as a foundation for lifelong learning and continuous professional development.</a:t>
            </a:r>
            <a:endParaRPr lang="en-GB" sz="2400"/>
          </a:p>
        </p:txBody>
      </p:sp>
      <p:sp>
        <p:nvSpPr>
          <p:cNvPr id="1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Content Placeholder 2">
            <a:extLst>
              <a:ext uri="{FF2B5EF4-FFF2-40B4-BE49-F238E27FC236}">
                <a16:creationId xmlns:a16="http://schemas.microsoft.com/office/drawing/2014/main" id="{66122CD4-1C17-414E-885F-BEE8F68916B5}"/>
              </a:ext>
            </a:extLst>
          </p:cNvPr>
          <p:cNvSpPr>
            <a:spLocks noGrp="1"/>
          </p:cNvSpPr>
          <p:nvPr>
            <p:ph idx="1"/>
          </p:nvPr>
        </p:nvSpPr>
        <p:spPr>
          <a:xfrm>
            <a:off x="1653363" y="2176272"/>
            <a:ext cx="9367204" cy="4041648"/>
          </a:xfrm>
        </p:spPr>
        <p:txBody>
          <a:bodyPr anchor="t">
            <a:normAutofit/>
          </a:bodyPr>
          <a:lstStyle/>
          <a:p>
            <a:pPr marL="0" indent="0">
              <a:buNone/>
            </a:pPr>
            <a:r>
              <a:rPr lang="en-GB" sz="2400" b="1" dirty="0"/>
              <a:t>Foundation to success for life long learning</a:t>
            </a:r>
          </a:p>
          <a:p>
            <a:pPr marL="0" indent="0">
              <a:buNone/>
            </a:pPr>
            <a:endParaRPr lang="en-GB" sz="2400" dirty="0"/>
          </a:p>
          <a:p>
            <a:r>
              <a:rPr lang="en-GB" sz="2400" dirty="0"/>
              <a:t>Work Life Balance</a:t>
            </a:r>
          </a:p>
          <a:p>
            <a:r>
              <a:rPr lang="en-GB" sz="2400" dirty="0"/>
              <a:t>Good Sleep Patterns</a:t>
            </a:r>
          </a:p>
          <a:p>
            <a:r>
              <a:rPr lang="en-GB" sz="2400" dirty="0"/>
              <a:t>Regular Breaks</a:t>
            </a:r>
          </a:p>
          <a:p>
            <a:r>
              <a:rPr lang="en-GB" sz="2400" dirty="0"/>
              <a:t>Exercise</a:t>
            </a:r>
          </a:p>
          <a:p>
            <a:r>
              <a:rPr lang="en-GB" sz="2400" dirty="0"/>
              <a:t>Setting Goals</a:t>
            </a:r>
          </a:p>
          <a:p>
            <a:r>
              <a:rPr lang="en-GB" sz="2400" dirty="0"/>
              <a:t>Plan Ahead</a:t>
            </a:r>
          </a:p>
          <a:p>
            <a:pPr marL="0" indent="0">
              <a:buNone/>
            </a:pPr>
            <a:endParaRPr lang="en-GB" sz="2400" dirty="0"/>
          </a:p>
        </p:txBody>
      </p:sp>
      <p:pic>
        <p:nvPicPr>
          <p:cNvPr id="6" name="Audio 5">
            <a:hlinkClick r:id="" action="ppaction://media"/>
            <a:extLst>
              <a:ext uri="{FF2B5EF4-FFF2-40B4-BE49-F238E27FC236}">
                <a16:creationId xmlns:a16="http://schemas.microsoft.com/office/drawing/2014/main" id="{386969AE-BA41-4DF4-A896-908E203762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97287183"/>
      </p:ext>
    </p:extLst>
  </p:cSld>
  <p:clrMapOvr>
    <a:masterClrMapping/>
  </p:clrMapOvr>
  <mc:AlternateContent xmlns:mc="http://schemas.openxmlformats.org/markup-compatibility/2006" xmlns:p14="http://schemas.microsoft.com/office/powerpoint/2010/main">
    <mc:Choice Requires="p14">
      <p:transition spd="slow" p14:dur="2000" advTm="18649"/>
    </mc:Choice>
    <mc:Fallback xmlns="">
      <p:transition spd="slow" advTm="18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B906-9479-43BE-A670-AE6F7FAA9F0B}"/>
              </a:ext>
            </a:extLst>
          </p:cNvPr>
          <p:cNvSpPr>
            <a:spLocks noGrp="1"/>
          </p:cNvSpPr>
          <p:nvPr>
            <p:ph type="title"/>
          </p:nvPr>
        </p:nvSpPr>
        <p:spPr>
          <a:xfrm>
            <a:off x="841249" y="365760"/>
            <a:ext cx="9912072" cy="1188404"/>
          </a:xfrm>
        </p:spPr>
        <p:txBody>
          <a:bodyPr>
            <a:normAutofit/>
          </a:bodyPr>
          <a:lstStyle/>
          <a:p>
            <a:r>
              <a:rPr lang="en-GB" dirty="0"/>
              <a:t>References</a:t>
            </a:r>
          </a:p>
        </p:txBody>
      </p:sp>
      <p:sp>
        <p:nvSpPr>
          <p:cNvPr id="17" name="Freeform: Shape 16">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B1121C-07BC-40B9-B0CA-CDA33B8D1D97}"/>
              </a:ext>
            </a:extLst>
          </p:cNvPr>
          <p:cNvSpPr>
            <a:spLocks noGrp="1"/>
          </p:cNvSpPr>
          <p:nvPr>
            <p:ph idx="1"/>
          </p:nvPr>
        </p:nvSpPr>
        <p:spPr>
          <a:xfrm>
            <a:off x="841248" y="1733549"/>
            <a:ext cx="7731642" cy="5030665"/>
          </a:xfrm>
        </p:spPr>
        <p:txBody>
          <a:bodyPr anchor="t">
            <a:normAutofit/>
          </a:bodyPr>
          <a:lstStyle/>
          <a:p>
            <a:pPr marL="0" indent="0">
              <a:buNone/>
            </a:pPr>
            <a:r>
              <a:rPr lang="en-GB" sz="1100" dirty="0">
                <a:solidFill>
                  <a:schemeClr val="bg1"/>
                </a:solidFill>
              </a:rPr>
              <a:t>Webster, J., 2020. 4 Tips For Communicating Technical Ideas to a Non-tech Audience</a:t>
            </a:r>
          </a:p>
          <a:p>
            <a:pPr marL="0" indent="0">
              <a:buNone/>
            </a:pPr>
            <a:r>
              <a:rPr lang="en-GB" sz="1100" dirty="0">
                <a:solidFill>
                  <a:schemeClr val="bg1"/>
                </a:solidFill>
              </a:rPr>
              <a:t>Available at: </a:t>
            </a:r>
            <a:r>
              <a:rPr lang="en-GB" sz="1100" dirty="0">
                <a:solidFill>
                  <a:schemeClr val="bg1"/>
                </a:solidFill>
                <a:hlinkClick r:id="rId5"/>
              </a:rPr>
              <a:t>https://www.offerzen.com/blog/tips-communicating-tech-ideas-non-tech-audience</a:t>
            </a:r>
            <a:endParaRPr lang="en-GB" sz="1100" dirty="0">
              <a:solidFill>
                <a:schemeClr val="bg1"/>
              </a:solidFill>
            </a:endParaRPr>
          </a:p>
          <a:p>
            <a:pPr marL="0" indent="0">
              <a:buNone/>
            </a:pPr>
            <a:r>
              <a:rPr lang="en-GB" sz="1100" dirty="0">
                <a:solidFill>
                  <a:schemeClr val="bg1"/>
                </a:solidFill>
              </a:rPr>
              <a:t>[Accessed 28/12/2020]</a:t>
            </a:r>
          </a:p>
          <a:p>
            <a:pPr marL="0" indent="0">
              <a:buNone/>
            </a:pPr>
            <a:r>
              <a:rPr lang="en-GB" sz="1100" dirty="0">
                <a:solidFill>
                  <a:schemeClr val="bg1"/>
                </a:solidFill>
              </a:rPr>
              <a:t>Testing, B.I.N.D, 2020. Certification Services Division [Online]</a:t>
            </a:r>
          </a:p>
          <a:p>
            <a:pPr marL="0" indent="0">
              <a:buNone/>
            </a:pPr>
            <a:r>
              <a:rPr lang="en-GB" sz="1100" dirty="0">
                <a:solidFill>
                  <a:schemeClr val="bg1"/>
                </a:solidFill>
              </a:rPr>
              <a:t>Available at: </a:t>
            </a:r>
            <a:r>
              <a:rPr lang="en-GB" sz="1100" dirty="0">
                <a:solidFill>
                  <a:schemeClr val="bg1"/>
                </a:solidFill>
                <a:hlinkClick r:id="rId6"/>
              </a:rPr>
              <a:t>https://www.bindt.org/Certification/</a:t>
            </a:r>
            <a:endParaRPr lang="en-GB" sz="1100" dirty="0">
              <a:solidFill>
                <a:schemeClr val="bg1"/>
              </a:solidFill>
            </a:endParaRPr>
          </a:p>
          <a:p>
            <a:pPr marL="0" indent="0">
              <a:buNone/>
            </a:pPr>
            <a:r>
              <a:rPr lang="en-GB" sz="1100" dirty="0">
                <a:solidFill>
                  <a:schemeClr val="bg1"/>
                </a:solidFill>
              </a:rPr>
              <a:t> [Accessed 02/01/2021]</a:t>
            </a:r>
          </a:p>
          <a:p>
            <a:pPr marL="0" indent="0">
              <a:buNone/>
            </a:pPr>
            <a:r>
              <a:rPr lang="en-GB" sz="1100" dirty="0">
                <a:solidFill>
                  <a:schemeClr val="bg1"/>
                </a:solidFill>
              </a:rPr>
              <a:t>Council, E., 2020 Access to practise in the UK. [Online]</a:t>
            </a:r>
          </a:p>
          <a:p>
            <a:pPr marL="0" indent="0">
              <a:buNone/>
            </a:pPr>
            <a:r>
              <a:rPr lang="en-GB" sz="1100" dirty="0">
                <a:solidFill>
                  <a:schemeClr val="bg1"/>
                </a:solidFill>
              </a:rPr>
              <a:t>Available at: </a:t>
            </a:r>
            <a:r>
              <a:rPr lang="en-GB" sz="1100" dirty="0">
                <a:solidFill>
                  <a:schemeClr val="bg1"/>
                </a:solidFill>
                <a:hlinkClick r:id="rId7"/>
              </a:rPr>
              <a:t>https://www.engc.org.uk/international-activity/access-to-practise-in-the-uk/</a:t>
            </a:r>
            <a:endParaRPr lang="en-GB" sz="1100" dirty="0">
              <a:solidFill>
                <a:schemeClr val="bg1"/>
              </a:solidFill>
            </a:endParaRPr>
          </a:p>
          <a:p>
            <a:pPr marL="0" indent="0">
              <a:buNone/>
            </a:pPr>
            <a:r>
              <a:rPr lang="en-GB" sz="1100" dirty="0">
                <a:solidFill>
                  <a:schemeClr val="bg1"/>
                </a:solidFill>
              </a:rPr>
              <a:t>[Accessed 04/01/2021]</a:t>
            </a:r>
          </a:p>
          <a:p>
            <a:pPr marL="0" indent="0">
              <a:buNone/>
            </a:pPr>
            <a:r>
              <a:rPr lang="en-GB" sz="1100" dirty="0">
                <a:solidFill>
                  <a:schemeClr val="bg1"/>
                </a:solidFill>
              </a:rPr>
              <a:t>Executive, </a:t>
            </a:r>
            <a:r>
              <a:rPr lang="en-GB" sz="1100" dirty="0" err="1">
                <a:solidFill>
                  <a:schemeClr val="bg1"/>
                </a:solidFill>
              </a:rPr>
              <a:t>H.a</a:t>
            </a:r>
            <a:r>
              <a:rPr lang="en-GB" sz="1100" dirty="0">
                <a:solidFill>
                  <a:schemeClr val="bg1"/>
                </a:solidFill>
              </a:rPr>
              <a:t>. S., 2010. Health and safety in engineering workshops [Online]</a:t>
            </a:r>
          </a:p>
          <a:p>
            <a:pPr marL="0" indent="0">
              <a:buNone/>
            </a:pPr>
            <a:r>
              <a:rPr lang="en-GB" sz="1100" dirty="0">
                <a:solidFill>
                  <a:schemeClr val="bg1"/>
                </a:solidFill>
              </a:rPr>
              <a:t>Available at: </a:t>
            </a:r>
            <a:r>
              <a:rPr lang="en-GB" sz="1100" dirty="0">
                <a:solidFill>
                  <a:schemeClr val="bg1"/>
                </a:solidFill>
                <a:hlinkClick r:id="rId8"/>
              </a:rPr>
              <a:t>https://www.hse.gov.uk/pubns/priced/hsg129.pdf</a:t>
            </a:r>
            <a:endParaRPr lang="en-GB" sz="1100" dirty="0">
              <a:solidFill>
                <a:schemeClr val="bg1"/>
              </a:solidFill>
            </a:endParaRPr>
          </a:p>
          <a:p>
            <a:pPr marL="0" indent="0">
              <a:buNone/>
            </a:pPr>
            <a:r>
              <a:rPr lang="en-GB" sz="1100" dirty="0">
                <a:solidFill>
                  <a:schemeClr val="bg1"/>
                </a:solidFill>
              </a:rPr>
              <a:t>[Accessed 05/01/2021]</a:t>
            </a:r>
          </a:p>
          <a:p>
            <a:pPr marL="0" indent="0">
              <a:buNone/>
            </a:pPr>
            <a:r>
              <a:rPr lang="en-GB" sz="1100" dirty="0" err="1">
                <a:solidFill>
                  <a:schemeClr val="bg1"/>
                </a:solidFill>
              </a:rPr>
              <a:t>Tooolbox</a:t>
            </a:r>
            <a:r>
              <a:rPr lang="en-GB" sz="1100" dirty="0">
                <a:solidFill>
                  <a:schemeClr val="bg1"/>
                </a:solidFill>
              </a:rPr>
              <a:t>, T. E., (2005). Types of Contracts. [online] </a:t>
            </a:r>
          </a:p>
          <a:p>
            <a:pPr marL="0" indent="0">
              <a:buNone/>
            </a:pPr>
            <a:r>
              <a:rPr lang="en-GB" sz="1100" dirty="0">
                <a:solidFill>
                  <a:schemeClr val="bg1"/>
                </a:solidFill>
              </a:rPr>
              <a:t>Available at: </a:t>
            </a:r>
            <a:r>
              <a:rPr lang="en-GB" sz="1100" dirty="0">
                <a:solidFill>
                  <a:schemeClr val="bg1"/>
                </a:solidFill>
                <a:hlinkClick r:id="rId9"/>
              </a:rPr>
              <a:t>https://www.engineeringtoolbox.com/contract-types-d_925.html</a:t>
            </a:r>
            <a:endParaRPr lang="en-GB" sz="1100" dirty="0">
              <a:solidFill>
                <a:schemeClr val="bg1"/>
              </a:solidFill>
            </a:endParaRPr>
          </a:p>
          <a:p>
            <a:pPr marL="0" indent="0">
              <a:buNone/>
            </a:pPr>
            <a:r>
              <a:rPr lang="en-GB" sz="1100" dirty="0">
                <a:solidFill>
                  <a:schemeClr val="bg1"/>
                </a:solidFill>
              </a:rPr>
              <a:t>[Accessed 07/01/2021].</a:t>
            </a:r>
          </a:p>
          <a:p>
            <a:pPr marL="0" indent="0">
              <a:buNone/>
            </a:pPr>
            <a:r>
              <a:rPr lang="en-GB" sz="1100" dirty="0">
                <a:solidFill>
                  <a:schemeClr val="bg1"/>
                </a:solidFill>
              </a:rPr>
              <a:t>Organization, W. T., 2021. What are intellectual property rights? [Online]</a:t>
            </a:r>
          </a:p>
          <a:p>
            <a:pPr marL="0" indent="0">
              <a:buNone/>
            </a:pPr>
            <a:r>
              <a:rPr lang="en-GB" sz="1100" dirty="0">
                <a:solidFill>
                  <a:schemeClr val="bg1"/>
                </a:solidFill>
              </a:rPr>
              <a:t>Available at: </a:t>
            </a:r>
            <a:r>
              <a:rPr lang="en-GB" sz="1100" dirty="0">
                <a:solidFill>
                  <a:schemeClr val="bg1"/>
                </a:solidFill>
                <a:hlinkClick r:id="rId10"/>
              </a:rPr>
              <a:t>https://www.wto.org/english/tratop_e/trips_e/intel1_e.htm</a:t>
            </a:r>
            <a:endParaRPr lang="en-GB" sz="1100" dirty="0">
              <a:solidFill>
                <a:schemeClr val="bg1"/>
              </a:solidFill>
            </a:endParaRPr>
          </a:p>
          <a:p>
            <a:pPr marL="0" indent="0">
              <a:buNone/>
            </a:pPr>
            <a:r>
              <a:rPr lang="en-GB" sz="1100" dirty="0">
                <a:solidFill>
                  <a:schemeClr val="bg1"/>
                </a:solidFill>
              </a:rPr>
              <a:t>[Accessed 08/01/2021]</a:t>
            </a:r>
          </a:p>
          <a:p>
            <a:pPr marL="0" indent="0">
              <a:buNone/>
            </a:pPr>
            <a:endParaRPr lang="en-GB" sz="11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p:txBody>
      </p:sp>
      <p:pic>
        <p:nvPicPr>
          <p:cNvPr id="5" name="Audio 4">
            <a:hlinkClick r:id="" action="ppaction://media"/>
            <a:extLst>
              <a:ext uri="{FF2B5EF4-FFF2-40B4-BE49-F238E27FC236}">
                <a16:creationId xmlns:a16="http://schemas.microsoft.com/office/drawing/2014/main" id="{9873CF19-19D8-4047-BF45-962243F6ABD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29921885"/>
      </p:ext>
    </p:extLst>
  </p:cSld>
  <p:clrMapOvr>
    <a:masterClrMapping/>
  </p:clrMapOvr>
  <mc:AlternateContent xmlns:mc="http://schemas.openxmlformats.org/markup-compatibility/2006" xmlns:p14="http://schemas.microsoft.com/office/powerpoint/2010/main">
    <mc:Choice Requires="p14">
      <p:transition spd="slow" p14:dur="2000" advTm="5408"/>
    </mc:Choice>
    <mc:Fallback xmlns="">
      <p:transition spd="slow" advTm="5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642F4-AA2C-440A-B77C-4DDCCAFD10D6}"/>
              </a:ext>
            </a:extLst>
          </p:cNvPr>
          <p:cNvSpPr>
            <a:spLocks noGrp="1"/>
          </p:cNvSpPr>
          <p:nvPr>
            <p:ph type="ctrTitle"/>
          </p:nvPr>
        </p:nvSpPr>
        <p:spPr>
          <a:xfrm>
            <a:off x="804672" y="338328"/>
            <a:ext cx="3877056" cy="2249424"/>
          </a:xfrm>
        </p:spPr>
        <p:txBody>
          <a:bodyPr anchor="b">
            <a:normAutofit/>
          </a:bodyPr>
          <a:lstStyle/>
          <a:p>
            <a:pPr algn="l"/>
            <a:r>
              <a:rPr lang="en-US" sz="3800"/>
              <a:t>Engineering Applications and Study Skills - ACMA4007</a:t>
            </a:r>
            <a:endParaRPr lang="en-GB" sz="3800"/>
          </a:p>
        </p:txBody>
      </p:sp>
      <p:sp>
        <p:nvSpPr>
          <p:cNvPr id="3" name="Subtitle 2">
            <a:extLst>
              <a:ext uri="{FF2B5EF4-FFF2-40B4-BE49-F238E27FC236}">
                <a16:creationId xmlns:a16="http://schemas.microsoft.com/office/drawing/2014/main" id="{B58AFBAF-460B-4409-A436-F6A8EFC8AA1B}"/>
              </a:ext>
            </a:extLst>
          </p:cNvPr>
          <p:cNvSpPr>
            <a:spLocks noGrp="1"/>
          </p:cNvSpPr>
          <p:nvPr>
            <p:ph type="subTitle" idx="1"/>
          </p:nvPr>
        </p:nvSpPr>
        <p:spPr>
          <a:xfrm>
            <a:off x="804672" y="2724912"/>
            <a:ext cx="3209544" cy="1155525"/>
          </a:xfrm>
        </p:spPr>
        <p:txBody>
          <a:bodyPr anchor="t">
            <a:normAutofit/>
          </a:bodyPr>
          <a:lstStyle/>
          <a:p>
            <a:pPr algn="l"/>
            <a:r>
              <a:rPr lang="en-US" sz="1900"/>
              <a:t>Craig Petherbridge</a:t>
            </a:r>
          </a:p>
          <a:p>
            <a:pPr algn="l"/>
            <a:r>
              <a:rPr lang="en-US" sz="1900"/>
              <a:t>1904036</a:t>
            </a:r>
          </a:p>
          <a:p>
            <a:pPr algn="l"/>
            <a:r>
              <a:rPr lang="en-US" sz="1900"/>
              <a:t>Assignment</a:t>
            </a:r>
            <a:endParaRPr lang="en-GB" sz="1900"/>
          </a:p>
        </p:txBody>
      </p:sp>
      <p:pic>
        <p:nvPicPr>
          <p:cNvPr id="5" name="Picture 4">
            <a:extLst>
              <a:ext uri="{FF2B5EF4-FFF2-40B4-BE49-F238E27FC236}">
                <a16:creationId xmlns:a16="http://schemas.microsoft.com/office/drawing/2014/main" id="{6E9837A0-DD1E-43AB-A5BC-C76105B1440D}"/>
              </a:ext>
            </a:extLst>
          </p:cNvPr>
          <p:cNvPicPr>
            <a:picLocks noChangeAspect="1"/>
          </p:cNvPicPr>
          <p:nvPr/>
        </p:nvPicPr>
        <p:blipFill>
          <a:blip r:embed="rId5"/>
          <a:stretch>
            <a:fillRect/>
          </a:stretch>
        </p:blipFill>
        <p:spPr>
          <a:xfrm>
            <a:off x="7239001" y="339054"/>
            <a:ext cx="4416894" cy="2592852"/>
          </a:xfrm>
          <a:prstGeom prst="rect">
            <a:avLst/>
          </a:prstGeom>
        </p:spPr>
      </p:pic>
      <p:pic>
        <p:nvPicPr>
          <p:cNvPr id="4" name="Picture 3">
            <a:extLst>
              <a:ext uri="{FF2B5EF4-FFF2-40B4-BE49-F238E27FC236}">
                <a16:creationId xmlns:a16="http://schemas.microsoft.com/office/drawing/2014/main" id="{332809EC-1C82-482B-865F-36CB9BD0BD0D}"/>
              </a:ext>
            </a:extLst>
          </p:cNvPr>
          <p:cNvPicPr>
            <a:picLocks noChangeAspect="1"/>
          </p:cNvPicPr>
          <p:nvPr/>
        </p:nvPicPr>
        <p:blipFill>
          <a:blip r:embed="rId6"/>
          <a:stretch>
            <a:fillRect/>
          </a:stretch>
        </p:blipFill>
        <p:spPr>
          <a:xfrm>
            <a:off x="5953781" y="3460346"/>
            <a:ext cx="5702113" cy="2538032"/>
          </a:xfrm>
          <a:prstGeom prst="rect">
            <a:avLst/>
          </a:prstGeom>
        </p:spPr>
      </p:pic>
      <p:pic>
        <p:nvPicPr>
          <p:cNvPr id="6" name="Audio 5">
            <a:hlinkClick r:id="" action="ppaction://media"/>
            <a:extLst>
              <a:ext uri="{FF2B5EF4-FFF2-40B4-BE49-F238E27FC236}">
                <a16:creationId xmlns:a16="http://schemas.microsoft.com/office/drawing/2014/main" id="{29EBB196-7677-4F05-902C-C2012367F34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30315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34"/>
    </mc:Choice>
    <mc:Fallback xmlns="">
      <p:transition spd="slow" advTm="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2228</Words>
  <Application>Microsoft Office PowerPoint</Application>
  <PresentationFormat>Widescreen</PresentationFormat>
  <Paragraphs>236</Paragraphs>
  <Slides>19</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Engineering Applications and Study Skills - ACMA4007</vt:lpstr>
      <vt:lpstr>Introduction</vt:lpstr>
      <vt:lpstr>Content</vt:lpstr>
      <vt:lpstr>Communication – Non-Technical Audiences </vt:lpstr>
      <vt:lpstr>Non-Technical Audiences – PPE</vt:lpstr>
      <vt:lpstr>Communication - Technical Audiences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vt:lpstr>
      <vt:lpstr>G2 – Plan self-learning and improve performance as a foundation for lifelong learning and continuous professional development.</vt:lpstr>
      <vt:lpstr>G2 – Plan self-learning and improve performance as a foundation for lifelong learning and continuous professional development.</vt:lpstr>
      <vt:lpstr>References</vt:lpstr>
      <vt:lpstr>Engineering Applications and Study Skills - ACMA4007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Applications and Study Skills - ACMA4007</dc:title>
  <dc:creator>Petherbridge Craig.</dc:creator>
  <cp:lastModifiedBy>Craig Nixon Petherbridge (1904036)</cp:lastModifiedBy>
  <cp:revision>35</cp:revision>
  <dcterms:created xsi:type="dcterms:W3CDTF">2021-01-08T11:32:49Z</dcterms:created>
  <dcterms:modified xsi:type="dcterms:W3CDTF">2021-01-10T17:46:38Z</dcterms:modified>
</cp:coreProperties>
</file>