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4" d="100"/>
          <a:sy n="114" d="100"/>
        </p:scale>
        <p:origin x="41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5C2A3F6-0F7A-480F-B48D-8E60D72D6766}" type="datetimeFigureOut">
              <a:rPr lang="en-GB" smtClean="0"/>
              <a:t>27/01/2021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B1B324-14D1-4288-948C-52BBCE489B7D}" type="slidenum">
              <a:rPr lang="en-GB" smtClean="0"/>
              <a:t>‹#›</a:t>
            </a:fld>
            <a:endParaRPr lang="en-GB"/>
          </a:p>
        </p:txBody>
      </p:sp>
    </p:spTree>
    <p:extLst>
      <p:ext uri="{BB962C8B-B14F-4D97-AF65-F5344CB8AC3E}">
        <p14:creationId xmlns:p14="http://schemas.microsoft.com/office/powerpoint/2010/main" val="34358238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5C2A3F6-0F7A-480F-B48D-8E60D72D6766}" type="datetimeFigureOut">
              <a:rPr lang="en-GB" smtClean="0"/>
              <a:t>27/01/2021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B1B324-14D1-4288-948C-52BBCE489B7D}" type="slidenum">
              <a:rPr lang="en-GB" smtClean="0"/>
              <a:t>‹#›</a:t>
            </a:fld>
            <a:endParaRPr lang="en-GB"/>
          </a:p>
        </p:txBody>
      </p:sp>
    </p:spTree>
    <p:extLst>
      <p:ext uri="{BB962C8B-B14F-4D97-AF65-F5344CB8AC3E}">
        <p14:creationId xmlns:p14="http://schemas.microsoft.com/office/powerpoint/2010/main" val="1287562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5C2A3F6-0F7A-480F-B48D-8E60D72D6766}" type="datetimeFigureOut">
              <a:rPr lang="en-GB" smtClean="0"/>
              <a:t>27/01/2021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B1B324-14D1-4288-948C-52BBCE489B7D}" type="slidenum">
              <a:rPr lang="en-GB" smtClean="0"/>
              <a:t>‹#›</a:t>
            </a:fld>
            <a:endParaRPr lang="en-GB"/>
          </a:p>
        </p:txBody>
      </p:sp>
    </p:spTree>
    <p:extLst>
      <p:ext uri="{BB962C8B-B14F-4D97-AF65-F5344CB8AC3E}">
        <p14:creationId xmlns:p14="http://schemas.microsoft.com/office/powerpoint/2010/main" val="33715701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5C2A3F6-0F7A-480F-B48D-8E60D72D6766}" type="datetimeFigureOut">
              <a:rPr lang="en-GB" smtClean="0"/>
              <a:t>27/01/2021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FB1B324-14D1-4288-948C-52BBCE489B7D}" type="slidenum">
              <a:rPr lang="en-GB" smtClean="0"/>
              <a:t>‹#›</a:t>
            </a:fld>
            <a:endParaRPr lang="en-GB"/>
          </a:p>
        </p:txBody>
      </p:sp>
    </p:spTree>
    <p:extLst>
      <p:ext uri="{BB962C8B-B14F-4D97-AF65-F5344CB8AC3E}">
        <p14:creationId xmlns:p14="http://schemas.microsoft.com/office/powerpoint/2010/main" val="4895064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5C2A3F6-0F7A-480F-B48D-8E60D72D6766}" type="datetimeFigureOut">
              <a:rPr lang="en-GB" smtClean="0"/>
              <a:t>27/01/2021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FB1B324-14D1-4288-948C-52BBCE489B7D}" type="slidenum">
              <a:rPr lang="en-GB" smtClean="0"/>
              <a:t>‹#›</a:t>
            </a:fld>
            <a:endParaRPr lang="en-GB"/>
          </a:p>
        </p:txBody>
      </p:sp>
    </p:spTree>
    <p:extLst>
      <p:ext uri="{BB962C8B-B14F-4D97-AF65-F5344CB8AC3E}">
        <p14:creationId xmlns:p14="http://schemas.microsoft.com/office/powerpoint/2010/main" val="22651182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5C2A3F6-0F7A-480F-B48D-8E60D72D6766}" type="datetimeFigureOut">
              <a:rPr lang="en-GB" smtClean="0"/>
              <a:t>27/01/2021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FB1B324-14D1-4288-948C-52BBCE489B7D}" type="slidenum">
              <a:rPr lang="en-GB" smtClean="0"/>
              <a:t>‹#›</a:t>
            </a:fld>
            <a:endParaRPr lang="en-GB"/>
          </a:p>
        </p:txBody>
      </p:sp>
    </p:spTree>
    <p:extLst>
      <p:ext uri="{BB962C8B-B14F-4D97-AF65-F5344CB8AC3E}">
        <p14:creationId xmlns:p14="http://schemas.microsoft.com/office/powerpoint/2010/main" val="13227175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5C2A3F6-0F7A-480F-B48D-8E60D72D6766}" type="datetimeFigureOut">
              <a:rPr lang="en-GB" smtClean="0"/>
              <a:t>27/01/2021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FB1B324-14D1-4288-948C-52BBCE489B7D}" type="slidenum">
              <a:rPr lang="en-GB" smtClean="0"/>
              <a:t>‹#›</a:t>
            </a:fld>
            <a:endParaRPr lang="en-GB"/>
          </a:p>
        </p:txBody>
      </p:sp>
    </p:spTree>
    <p:extLst>
      <p:ext uri="{BB962C8B-B14F-4D97-AF65-F5344CB8AC3E}">
        <p14:creationId xmlns:p14="http://schemas.microsoft.com/office/powerpoint/2010/main" val="34098359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5C2A3F6-0F7A-480F-B48D-8E60D72D6766}" type="datetimeFigureOut">
              <a:rPr lang="en-GB" smtClean="0"/>
              <a:t>27/01/2021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FB1B324-14D1-4288-948C-52BBCE489B7D}" type="slidenum">
              <a:rPr lang="en-GB" smtClean="0"/>
              <a:t>‹#›</a:t>
            </a:fld>
            <a:endParaRPr lang="en-GB"/>
          </a:p>
        </p:txBody>
      </p:sp>
    </p:spTree>
    <p:extLst>
      <p:ext uri="{BB962C8B-B14F-4D97-AF65-F5344CB8AC3E}">
        <p14:creationId xmlns:p14="http://schemas.microsoft.com/office/powerpoint/2010/main" val="23414440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5C2A3F6-0F7A-480F-B48D-8E60D72D6766}" type="datetimeFigureOut">
              <a:rPr lang="en-GB" smtClean="0"/>
              <a:t>27/01/2021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FB1B324-14D1-4288-948C-52BBCE489B7D}" type="slidenum">
              <a:rPr lang="en-GB" smtClean="0"/>
              <a:t>‹#›</a:t>
            </a:fld>
            <a:endParaRPr lang="en-GB"/>
          </a:p>
        </p:txBody>
      </p:sp>
    </p:spTree>
    <p:extLst>
      <p:ext uri="{BB962C8B-B14F-4D97-AF65-F5344CB8AC3E}">
        <p14:creationId xmlns:p14="http://schemas.microsoft.com/office/powerpoint/2010/main" val="18896718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5C2A3F6-0F7A-480F-B48D-8E60D72D6766}" type="datetimeFigureOut">
              <a:rPr lang="en-GB" smtClean="0"/>
              <a:t>27/01/2021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B1B324-14D1-4288-948C-52BBCE489B7D}" type="slidenum">
              <a:rPr lang="en-GB" smtClean="0"/>
              <a:t>‹#›</a:t>
            </a:fld>
            <a:endParaRPr lang="en-GB"/>
          </a:p>
        </p:txBody>
      </p:sp>
    </p:spTree>
    <p:extLst>
      <p:ext uri="{BB962C8B-B14F-4D97-AF65-F5344CB8AC3E}">
        <p14:creationId xmlns:p14="http://schemas.microsoft.com/office/powerpoint/2010/main" val="1012794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5C2A3F6-0F7A-480F-B48D-8E60D72D6766}" type="datetimeFigureOut">
              <a:rPr lang="en-GB" smtClean="0"/>
              <a:t>27/01/2021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B1B324-14D1-4288-948C-52BBCE489B7D}"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4706555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5C2A3F6-0F7A-480F-B48D-8E60D72D6766}" type="datetimeFigureOut">
              <a:rPr lang="en-GB" smtClean="0"/>
              <a:t>27/01/2021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B1B324-14D1-4288-948C-52BBCE489B7D}" type="slidenum">
              <a:rPr lang="en-GB" smtClean="0"/>
              <a:t>‹#›</a:t>
            </a:fld>
            <a:endParaRPr lang="en-GB"/>
          </a:p>
        </p:txBody>
      </p:sp>
    </p:spTree>
    <p:extLst>
      <p:ext uri="{BB962C8B-B14F-4D97-AF65-F5344CB8AC3E}">
        <p14:creationId xmlns:p14="http://schemas.microsoft.com/office/powerpoint/2010/main" val="295767282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5C2A3F6-0F7A-480F-B48D-8E60D72D6766}" type="datetimeFigureOut">
              <a:rPr lang="en-GB" smtClean="0"/>
              <a:t>27/01/2021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B1B324-14D1-4288-948C-52BBCE489B7D}"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2657992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5C2A3F6-0F7A-480F-B48D-8E60D72D6766}" type="datetimeFigureOut">
              <a:rPr lang="en-GB" smtClean="0"/>
              <a:t>27/01/2021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B1B324-14D1-4288-948C-52BBCE489B7D}" type="slidenum">
              <a:rPr lang="en-GB" smtClean="0"/>
              <a:t>‹#›</a:t>
            </a:fld>
            <a:endParaRPr lang="en-GB"/>
          </a:p>
        </p:txBody>
      </p:sp>
    </p:spTree>
    <p:extLst>
      <p:ext uri="{BB962C8B-B14F-4D97-AF65-F5344CB8AC3E}">
        <p14:creationId xmlns:p14="http://schemas.microsoft.com/office/powerpoint/2010/main" val="32691194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5C2A3F6-0F7A-480F-B48D-8E60D72D6766}" type="datetimeFigureOut">
              <a:rPr lang="en-GB" smtClean="0"/>
              <a:t>27/01/2021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B1B324-14D1-4288-948C-52BBCE489B7D}" type="slidenum">
              <a:rPr lang="en-GB" smtClean="0"/>
              <a:t>‹#›</a:t>
            </a:fld>
            <a:endParaRPr lang="en-GB"/>
          </a:p>
        </p:txBody>
      </p:sp>
    </p:spTree>
    <p:extLst>
      <p:ext uri="{BB962C8B-B14F-4D97-AF65-F5344CB8AC3E}">
        <p14:creationId xmlns:p14="http://schemas.microsoft.com/office/powerpoint/2010/main" val="28315413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5C2A3F6-0F7A-480F-B48D-8E60D72D6766}" type="datetimeFigureOut">
              <a:rPr lang="en-GB" smtClean="0"/>
              <a:t>27/01/2021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B1B324-14D1-4288-948C-52BBCE489B7D}" type="slidenum">
              <a:rPr lang="en-GB" smtClean="0"/>
              <a:t>‹#›</a:t>
            </a:fld>
            <a:endParaRPr lang="en-GB"/>
          </a:p>
        </p:txBody>
      </p:sp>
    </p:spTree>
    <p:extLst>
      <p:ext uri="{BB962C8B-B14F-4D97-AF65-F5344CB8AC3E}">
        <p14:creationId xmlns:p14="http://schemas.microsoft.com/office/powerpoint/2010/main" val="26663902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5C2A3F6-0F7A-480F-B48D-8E60D72D6766}" type="datetimeFigureOut">
              <a:rPr lang="en-GB" smtClean="0"/>
              <a:t>27/01/2021</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0FB1B324-14D1-4288-948C-52BBCE489B7D}" type="slidenum">
              <a:rPr lang="en-GB" smtClean="0"/>
              <a:t>‹#›</a:t>
            </a:fld>
            <a:endParaRPr lang="en-GB"/>
          </a:p>
        </p:txBody>
      </p:sp>
    </p:spTree>
    <p:extLst>
      <p:ext uri="{BB962C8B-B14F-4D97-AF65-F5344CB8AC3E}">
        <p14:creationId xmlns:p14="http://schemas.microsoft.com/office/powerpoint/2010/main" val="57859966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brooklynmuseum.org/opencollection/objects/117580" TargetMode="External"/><Relationship Id="rId2" Type="http://schemas.openxmlformats.org/officeDocument/2006/relationships/hyperlink" Target="https://www.metmuseum.org/toah/hd/egam/hd_egam.htm" TargetMode="External"/><Relationship Id="rId1" Type="http://schemas.openxmlformats.org/officeDocument/2006/relationships/slideLayout" Target="../slideLayouts/slideLayout2.xml"/><Relationship Id="rId4" Type="http://schemas.openxmlformats.org/officeDocument/2006/relationships/hyperlink" Target="https://asia.si.edu/object/F1907.1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49A6487-25D7-46FB-9ACF-BFF9E4D649BA}"/>
              </a:ext>
            </a:extLst>
          </p:cNvPr>
          <p:cNvPicPr>
            <a:picLocks noChangeAspect="1"/>
          </p:cNvPicPr>
          <p:nvPr/>
        </p:nvPicPr>
        <p:blipFill rotWithShape="1">
          <a:blip r:embed="rId2"/>
          <a:srcRect l="9091" t="25194" b="40672"/>
          <a:stretch/>
        </p:blipFill>
        <p:spPr>
          <a:xfrm>
            <a:off x="1" y="10"/>
            <a:ext cx="12191999" cy="6857990"/>
          </a:xfrm>
          <a:prstGeom prst="rect">
            <a:avLst/>
          </a:prstGeom>
        </p:spPr>
      </p:pic>
      <p:sp>
        <p:nvSpPr>
          <p:cNvPr id="30" name="Isosceles Triangle 29">
            <a:extLst>
              <a:ext uri="{FF2B5EF4-FFF2-40B4-BE49-F238E27FC236}">
                <a16:creationId xmlns:a16="http://schemas.microsoft.com/office/drawing/2014/main" id="{3559A5F2-8BE0-4998-A1E4-1B145465A9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Parallelogram 31">
            <a:extLst>
              <a:ext uri="{FF2B5EF4-FFF2-40B4-BE49-F238E27FC236}">
                <a16:creationId xmlns:a16="http://schemas.microsoft.com/office/drawing/2014/main" id="{3A6596D4-D53C-424F-9F16-CC8686C079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84541" y="0"/>
            <a:ext cx="7315200" cy="6858000"/>
          </a:xfrm>
          <a:prstGeom prst="parallelogram">
            <a:avLst>
              <a:gd name="adj" fmla="val 14937"/>
            </a:avLst>
          </a:prstGeom>
          <a:solidFill>
            <a:schemeClr val="tx1">
              <a:alpha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34" name="Straight Connector 33">
            <a:extLst>
              <a:ext uri="{FF2B5EF4-FFF2-40B4-BE49-F238E27FC236}">
                <a16:creationId xmlns:a16="http://schemas.microsoft.com/office/drawing/2014/main" id="{81BB890B-70D4-42FE-A599-6AEF1A42D97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6" name="Straight Connector 35">
            <a:extLst>
              <a:ext uri="{FF2B5EF4-FFF2-40B4-BE49-F238E27FC236}">
                <a16:creationId xmlns:a16="http://schemas.microsoft.com/office/drawing/2014/main" id="{3842D646-B58C-43C8-8152-01BC782B72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8" name="Rectangle 23">
            <a:extLst>
              <a:ext uri="{FF2B5EF4-FFF2-40B4-BE49-F238E27FC236}">
                <a16:creationId xmlns:a16="http://schemas.microsoft.com/office/drawing/2014/main" id="{9772CABD-4211-42AA-B349-D4002E52F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0" name="Rectangle 25">
            <a:extLst>
              <a:ext uri="{FF2B5EF4-FFF2-40B4-BE49-F238E27FC236}">
                <a16:creationId xmlns:a16="http://schemas.microsoft.com/office/drawing/2014/main" id="{BBD91630-4DBA-4294-8016-FEB5C3B0C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2" name="Isosceles Triangle 41">
            <a:extLst>
              <a:ext uri="{FF2B5EF4-FFF2-40B4-BE49-F238E27FC236}">
                <a16:creationId xmlns:a16="http://schemas.microsoft.com/office/drawing/2014/main" id="{E67D1587-504D-41BC-9D48-B61257BFBC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45D55A98-852E-4913-923E-28E30CB7CFF0}"/>
              </a:ext>
            </a:extLst>
          </p:cNvPr>
          <p:cNvSpPr>
            <a:spLocks noGrp="1"/>
          </p:cNvSpPr>
          <p:nvPr>
            <p:ph type="ctrTitle"/>
          </p:nvPr>
        </p:nvSpPr>
        <p:spPr>
          <a:xfrm>
            <a:off x="4704200" y="1678665"/>
            <a:ext cx="4569803" cy="2369131"/>
          </a:xfrm>
        </p:spPr>
        <p:txBody>
          <a:bodyPr>
            <a:normAutofit/>
          </a:bodyPr>
          <a:lstStyle/>
          <a:p>
            <a:r>
              <a:rPr lang="en-GB"/>
              <a:t>Amulet Mould</a:t>
            </a:r>
          </a:p>
        </p:txBody>
      </p:sp>
      <p:sp>
        <p:nvSpPr>
          <p:cNvPr id="44" name="Rectangle 27">
            <a:extLst>
              <a:ext uri="{FF2B5EF4-FFF2-40B4-BE49-F238E27FC236}">
                <a16:creationId xmlns:a16="http://schemas.microsoft.com/office/drawing/2014/main" id="{8765DD1A-F044-4DE7-8A9B-7C30DC85A4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46" name="Rectangle 28">
            <a:extLst>
              <a:ext uri="{FF2B5EF4-FFF2-40B4-BE49-F238E27FC236}">
                <a16:creationId xmlns:a16="http://schemas.microsoft.com/office/drawing/2014/main" id="{2FE2170D-72D6-48A8-8E9A-BFF3BF03D0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8" name="Rectangle 29">
            <a:extLst>
              <a:ext uri="{FF2B5EF4-FFF2-40B4-BE49-F238E27FC236}">
                <a16:creationId xmlns:a16="http://schemas.microsoft.com/office/drawing/2014/main" id="{01D19436-094D-463D-AFEA-870FDBD03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50" name="Isosceles Triangle 49">
            <a:extLst>
              <a:ext uri="{FF2B5EF4-FFF2-40B4-BE49-F238E27FC236}">
                <a16:creationId xmlns:a16="http://schemas.microsoft.com/office/drawing/2014/main" id="{9A2DE6E0-967C-4C58-8558-EC08F1138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42011943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E3986D-A905-4AEE-8D20-913DDC3CB9EE}"/>
              </a:ext>
            </a:extLst>
          </p:cNvPr>
          <p:cNvSpPr>
            <a:spLocks noGrp="1"/>
          </p:cNvSpPr>
          <p:nvPr>
            <p:ph type="title"/>
          </p:nvPr>
        </p:nvSpPr>
        <p:spPr>
          <a:xfrm>
            <a:off x="5536734" y="609600"/>
            <a:ext cx="3737268" cy="1320800"/>
          </a:xfrm>
        </p:spPr>
        <p:txBody>
          <a:bodyPr>
            <a:normAutofit/>
          </a:bodyPr>
          <a:lstStyle/>
          <a:p>
            <a:r>
              <a:rPr lang="en-GB" dirty="0"/>
              <a:t>Overall Description</a:t>
            </a:r>
          </a:p>
        </p:txBody>
      </p:sp>
      <p:sp>
        <p:nvSpPr>
          <p:cNvPr id="3" name="Content Placeholder 2">
            <a:extLst>
              <a:ext uri="{FF2B5EF4-FFF2-40B4-BE49-F238E27FC236}">
                <a16:creationId xmlns:a16="http://schemas.microsoft.com/office/drawing/2014/main" id="{AB8FFB40-D5C0-469D-84E2-3BED77DC6677}"/>
              </a:ext>
            </a:extLst>
          </p:cNvPr>
          <p:cNvSpPr>
            <a:spLocks noGrp="1"/>
          </p:cNvSpPr>
          <p:nvPr>
            <p:ph idx="1"/>
          </p:nvPr>
        </p:nvSpPr>
        <p:spPr>
          <a:xfrm>
            <a:off x="5209563" y="2160589"/>
            <a:ext cx="4064439" cy="3880773"/>
          </a:xfrm>
        </p:spPr>
        <p:txBody>
          <a:bodyPr>
            <a:normAutofit fontScale="92500" lnSpcReduction="20000"/>
          </a:bodyPr>
          <a:lstStyle/>
          <a:p>
            <a:r>
              <a:rPr lang="en-GB" sz="1400" dirty="0"/>
              <a:t>From the mould that the amulet’s been pressed into, we can easily see the image of a person from the Ancient Egyptian Times with what appears to be a priest’s hat on, in the middle of the hat, there’s a symbol of the rising sun, a symbol of the God of the Sun Ra. Possibly asking for the Egyptian God’s protection for the body in the afterlife along with the magic of the amulet.</a:t>
            </a:r>
          </a:p>
          <a:p>
            <a:r>
              <a:rPr lang="en-GB" sz="1400" dirty="0"/>
              <a:t>The accession number for this artefact is 1700.04.</a:t>
            </a:r>
          </a:p>
          <a:p>
            <a:r>
              <a:rPr lang="en-GB" sz="1400" dirty="0"/>
              <a:t>The mould itself sits at a height of 6cm, and a width of 3.7cm at the top part, 4.7cm in the middle and 4.5cm on the bottom. As for the depth of the impression of the amulet, that goes as deep as 1.5cm.</a:t>
            </a:r>
          </a:p>
          <a:p>
            <a:r>
              <a:rPr lang="en-GB" sz="1400" dirty="0"/>
              <a:t>The amulet’s measurements have been estimated to have a height of 6.7cm and a width of 1.6cm at the top, 1.4cm in the middle and 2.6cm at the bottom.</a:t>
            </a:r>
          </a:p>
        </p:txBody>
      </p:sp>
      <p:pic>
        <p:nvPicPr>
          <p:cNvPr id="4" name="Picture 3">
            <a:extLst>
              <a:ext uri="{FF2B5EF4-FFF2-40B4-BE49-F238E27FC236}">
                <a16:creationId xmlns:a16="http://schemas.microsoft.com/office/drawing/2014/main" id="{1BC1A37A-29E0-4D24-81EC-897614B8FD9D}"/>
              </a:ext>
            </a:extLst>
          </p:cNvPr>
          <p:cNvPicPr>
            <a:picLocks noChangeAspect="1"/>
          </p:cNvPicPr>
          <p:nvPr/>
        </p:nvPicPr>
        <p:blipFill rotWithShape="1">
          <a:blip r:embed="rId2"/>
          <a:srcRect r="1" b="15149"/>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14" name="Isosceles Triangle 13">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0078201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160F18F-EF25-47A3-8636-333D1266B780}"/>
              </a:ext>
            </a:extLst>
          </p:cNvPr>
          <p:cNvPicPr>
            <a:picLocks noChangeAspect="1"/>
          </p:cNvPicPr>
          <p:nvPr/>
        </p:nvPicPr>
        <p:blipFill rotWithShape="1">
          <a:blip r:embed="rId2"/>
          <a:srcRect t="17880" b="24336"/>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4EEE811D-E05C-4A7B-9AEE-309C9663C5E8}"/>
              </a:ext>
            </a:extLst>
          </p:cNvPr>
          <p:cNvSpPr>
            <a:spLocks noGrp="1"/>
          </p:cNvSpPr>
          <p:nvPr>
            <p:ph type="title"/>
          </p:nvPr>
        </p:nvSpPr>
        <p:spPr>
          <a:xfrm>
            <a:off x="677333" y="609600"/>
            <a:ext cx="3851123" cy="1320800"/>
          </a:xfrm>
        </p:spPr>
        <p:txBody>
          <a:bodyPr>
            <a:normAutofit/>
          </a:bodyPr>
          <a:lstStyle/>
          <a:p>
            <a:r>
              <a:rPr lang="en-GB" dirty="0"/>
              <a:t>The Amulet</a:t>
            </a:r>
          </a:p>
        </p:txBody>
      </p:sp>
      <p:sp>
        <p:nvSpPr>
          <p:cNvPr id="3" name="Content Placeholder 2">
            <a:extLst>
              <a:ext uri="{FF2B5EF4-FFF2-40B4-BE49-F238E27FC236}">
                <a16:creationId xmlns:a16="http://schemas.microsoft.com/office/drawing/2014/main" id="{7AD8CC05-7164-437D-A550-F041D00C5BB6}"/>
              </a:ext>
            </a:extLst>
          </p:cNvPr>
          <p:cNvSpPr>
            <a:spLocks noGrp="1"/>
          </p:cNvSpPr>
          <p:nvPr>
            <p:ph idx="1"/>
          </p:nvPr>
        </p:nvSpPr>
        <p:spPr>
          <a:xfrm>
            <a:off x="677334" y="2160589"/>
            <a:ext cx="3851122" cy="3880773"/>
          </a:xfrm>
        </p:spPr>
        <p:txBody>
          <a:bodyPr>
            <a:normAutofit fontScale="77500" lnSpcReduction="20000"/>
          </a:bodyPr>
          <a:lstStyle/>
          <a:p>
            <a:r>
              <a:rPr lang="en-GB" sz="1400" dirty="0"/>
              <a:t>One of the biggest beliefs for Ancient Egyptians on amulets is that with the correct words, the correct shape, colour and material, they would have the magic to ward off diseases and plagues so that one could live a healthy life without fear of falling ill. This was especially true with people who passed away, as they would bury these amulets with owner, hoping to head to the afterlife with the magic of the amulet and live without fear of illness once again.</a:t>
            </a:r>
          </a:p>
          <a:p>
            <a:r>
              <a:rPr lang="en-GB" sz="1400" dirty="0"/>
              <a:t>I believe this amulet’s colour was once a green or blue colour, possibly since it was one of the beliefs of ancient Egyptians. If an amulet was made from the material Faience it would produce the very colour which according to Ancient Egyptian beliefs, was the colour favoured with life and regeneration. This theory is assisted by another amulet artefact one can find in the Brooklyn Museum called the Amulet of Enthroned Hathor which is similar in appearance to the amulet impression in the mould which is also made from the same material. Also, this similar amulet was said to have been made from the late periods of Ancient Egypt, therefore we can safely assume the amulet in the mould is also from the same period due to their similar appearance and also the material they’re both made of. </a:t>
            </a:r>
          </a:p>
        </p:txBody>
      </p:sp>
      <p:cxnSp>
        <p:nvCxnSpPr>
          <p:cNvPr id="9" name="Straight Connector 8">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5359488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2AF43A-1D86-41D9-BDBD-CF16AB92FA3D}"/>
              </a:ext>
            </a:extLst>
          </p:cNvPr>
          <p:cNvSpPr>
            <a:spLocks noGrp="1"/>
          </p:cNvSpPr>
          <p:nvPr>
            <p:ph type="title"/>
          </p:nvPr>
        </p:nvSpPr>
        <p:spPr/>
        <p:txBody>
          <a:bodyPr/>
          <a:lstStyle/>
          <a:p>
            <a:r>
              <a:rPr lang="en-GB" dirty="0"/>
              <a:t>Connection to Funerary Beliefs</a:t>
            </a:r>
          </a:p>
        </p:txBody>
      </p:sp>
      <p:sp>
        <p:nvSpPr>
          <p:cNvPr id="3" name="Content Placeholder 2">
            <a:extLst>
              <a:ext uri="{FF2B5EF4-FFF2-40B4-BE49-F238E27FC236}">
                <a16:creationId xmlns:a16="http://schemas.microsoft.com/office/drawing/2014/main" id="{A2EDE8DC-40EC-4604-8747-4A04AC3A6392}"/>
              </a:ext>
            </a:extLst>
          </p:cNvPr>
          <p:cNvSpPr>
            <a:spLocks noGrp="1"/>
          </p:cNvSpPr>
          <p:nvPr>
            <p:ph idx="1"/>
          </p:nvPr>
        </p:nvSpPr>
        <p:spPr/>
        <p:txBody>
          <a:bodyPr>
            <a:normAutofit fontScale="92500" lnSpcReduction="20000"/>
          </a:bodyPr>
          <a:lstStyle/>
          <a:p>
            <a:r>
              <a:rPr lang="en-GB" sz="1400" dirty="0"/>
              <a:t>The information provided about the amulet that’s pressed into the mould connects with what the Ancient Egyptians believed about death and funerals. Firstly, they believed that if you placed any items in the coffin of a deceased person, those items would be taken with them into the afterlife… therefore, it’s only natural that despite the heavenly properties the afterlife gives, they would still want to have no illness, no problems with their health or body and therefore they would bury themselves with the amulet as amulets are known to the Egyptians as a way of protecting them against illnesses, curses and evil entities. Considering the symbol of the sun, in other words, Ra is imprinted on the amulet, the amulet is also using Ra’s protection to protect the deceased individual from any harm.</a:t>
            </a:r>
          </a:p>
          <a:p>
            <a:r>
              <a:rPr lang="en-GB" sz="1400" dirty="0"/>
              <a:t>From the amulet, we can deduce the wealth of the deceased as well, considering most rich Egyptians from the ancient times were buried with their wealth, as well as any valuables that any grove robber would want to get their hands on. Considering amulets were believed to be the best solution to living a healthy life with the belief of amulets filled with magic were able to protect you against any evil deity or disease. So, from the amulet, which is a jewellery that is mostly seen on the rich and royalty, we can deduce that perhaps the deceased body in the coffin was one of either royalty or richness.</a:t>
            </a:r>
          </a:p>
          <a:p>
            <a:r>
              <a:rPr lang="en-GB" sz="1400" dirty="0"/>
              <a:t>It’s also possible that the amulet was buried with its owner to give him or her a better life and possibly be reincarnated as well. This is a theory from me due to the symbol of Ra on the amulet, and one of Ra’s most notable powers despite being in everything such as the air, the water and the earth was that he was able to give life. Therefore, I believe that the ancient Egyptians who buried the deceased with this amulet believed that they would be able to reincarnate once again, using the power of Ra to give life to their soul and become a brand-new person in the next life… this could possibly mean that the deceased is indeed someone from the royal bloodline considering most pharaohs and Kings were stubborn, and wished to continue living past the afterlife so they could continue to rule and govern ancient Egypt.</a:t>
            </a:r>
          </a:p>
        </p:txBody>
      </p:sp>
    </p:spTree>
    <p:extLst>
      <p:ext uri="{BB962C8B-B14F-4D97-AF65-F5344CB8AC3E}">
        <p14:creationId xmlns:p14="http://schemas.microsoft.com/office/powerpoint/2010/main" val="4888244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40D03-DE36-4101-92E6-4D0B7E1388AB}"/>
              </a:ext>
            </a:extLst>
          </p:cNvPr>
          <p:cNvSpPr>
            <a:spLocks noGrp="1"/>
          </p:cNvSpPr>
          <p:nvPr>
            <p:ph type="title"/>
          </p:nvPr>
        </p:nvSpPr>
        <p:spPr/>
        <p:txBody>
          <a:bodyPr/>
          <a:lstStyle/>
          <a:p>
            <a:r>
              <a:rPr lang="en-GB" dirty="0"/>
              <a:t>	Notes</a:t>
            </a:r>
          </a:p>
        </p:txBody>
      </p:sp>
      <p:sp>
        <p:nvSpPr>
          <p:cNvPr id="3" name="Content Placeholder 2">
            <a:extLst>
              <a:ext uri="{FF2B5EF4-FFF2-40B4-BE49-F238E27FC236}">
                <a16:creationId xmlns:a16="http://schemas.microsoft.com/office/drawing/2014/main" id="{19CC46F2-01B1-4D2C-A147-7C0346CFA0A1}"/>
              </a:ext>
            </a:extLst>
          </p:cNvPr>
          <p:cNvSpPr>
            <a:spLocks noGrp="1"/>
          </p:cNvSpPr>
          <p:nvPr>
            <p:ph idx="1"/>
          </p:nvPr>
        </p:nvSpPr>
        <p:spPr/>
        <p:txBody>
          <a:bodyPr>
            <a:normAutofit lnSpcReduction="10000"/>
          </a:bodyPr>
          <a:lstStyle/>
          <a:p>
            <a:r>
              <a:rPr lang="en-GB" sz="1400" dirty="0"/>
              <a:t>There is a symbol of a sun on the amulet, most likely meaning the symbol of the God of the Sun Ra, therefore the amulet has magic, but also uses the protective powers of Ra to further protect the deceased person during afterlife and during their life before they passed away.</a:t>
            </a:r>
          </a:p>
          <a:p>
            <a:r>
              <a:rPr lang="en-GB" sz="1400" dirty="0"/>
              <a:t>Egyptians would be buried with their belongings to take to the afterlife, but the amulet was most likely buried with the deceased to protect them from illnesses and evil deities in the afterlife despite the heavenly properties the afterlife promises.</a:t>
            </a:r>
          </a:p>
          <a:p>
            <a:r>
              <a:rPr lang="en-GB" sz="1400" dirty="0"/>
              <a:t>Although Ra’s symbol is on the amulet, Ra himself is not there and instead there appears to be a priest who wears a priest’s hat with Ra’s symbol on it. This is most likely symbolising the deceased person being a priest who believed in Ra and therefore believed the God’s power will protect him when he travels to the afterlife.</a:t>
            </a:r>
          </a:p>
          <a:p>
            <a:r>
              <a:rPr lang="en-GB" sz="1400" dirty="0"/>
              <a:t>It’s a big possibility that the amulet is made out of faience due to it being a big belief that the colour blue or green on jewellery favoured life and regeneration, and it coincides with the belief of the ancient Egyptians that any item buried with the deceased is taken to the afterlife with them. Therefore, the amulet was buried to protect the deceased from any illness or evil deity. Which is another belief of the ancient Egyptians that amulets filled with magic were the best solution of making one have a long and healthy life.</a:t>
            </a:r>
          </a:p>
        </p:txBody>
      </p:sp>
    </p:spTree>
    <p:extLst>
      <p:ext uri="{BB962C8B-B14F-4D97-AF65-F5344CB8AC3E}">
        <p14:creationId xmlns:p14="http://schemas.microsoft.com/office/powerpoint/2010/main" val="27781638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DF0B01-FE83-40AB-B43B-9098A30307CC}"/>
              </a:ext>
            </a:extLst>
          </p:cNvPr>
          <p:cNvSpPr>
            <a:spLocks noGrp="1"/>
          </p:cNvSpPr>
          <p:nvPr>
            <p:ph type="title"/>
          </p:nvPr>
        </p:nvSpPr>
        <p:spPr/>
        <p:txBody>
          <a:bodyPr/>
          <a:lstStyle/>
          <a:p>
            <a:r>
              <a:rPr lang="en-GB" dirty="0"/>
              <a:t>Sources</a:t>
            </a:r>
          </a:p>
        </p:txBody>
      </p:sp>
      <p:sp>
        <p:nvSpPr>
          <p:cNvPr id="3" name="Content Placeholder 2">
            <a:extLst>
              <a:ext uri="{FF2B5EF4-FFF2-40B4-BE49-F238E27FC236}">
                <a16:creationId xmlns:a16="http://schemas.microsoft.com/office/drawing/2014/main" id="{12AFECC0-A84D-430E-9267-95695FBFC520}"/>
              </a:ext>
            </a:extLst>
          </p:cNvPr>
          <p:cNvSpPr>
            <a:spLocks noGrp="1"/>
          </p:cNvSpPr>
          <p:nvPr>
            <p:ph idx="1"/>
          </p:nvPr>
        </p:nvSpPr>
        <p:spPr/>
        <p:txBody>
          <a:bodyPr>
            <a:normAutofit/>
          </a:bodyPr>
          <a:lstStyle/>
          <a:p>
            <a:r>
              <a:rPr lang="en-GB" sz="1400" dirty="0">
                <a:hlinkClick r:id="rId2"/>
              </a:rPr>
              <a:t>https://www.metmuseum.org/toah/hd/egam/hd_egam.htm</a:t>
            </a:r>
            <a:endParaRPr lang="en-GB" sz="1400" dirty="0"/>
          </a:p>
          <a:p>
            <a:r>
              <a:rPr lang="en-GB" sz="1400" dirty="0">
                <a:hlinkClick r:id="rId3"/>
              </a:rPr>
              <a:t>https://www.brooklynmuseum.org/opencollection/objects/117580</a:t>
            </a:r>
            <a:endParaRPr lang="en-GB" sz="1400" dirty="0"/>
          </a:p>
          <a:p>
            <a:r>
              <a:rPr lang="en-GB" sz="1400" dirty="0">
                <a:hlinkClick r:id="rId4"/>
              </a:rPr>
              <a:t>https://asia.si.edu/object/F1907.19/</a:t>
            </a:r>
            <a:endParaRPr lang="en-GB" sz="1400" dirty="0"/>
          </a:p>
          <a:p>
            <a:pPr marL="0" indent="0">
              <a:buNone/>
            </a:pPr>
            <a:endParaRPr lang="en-GB" sz="1400" dirty="0"/>
          </a:p>
        </p:txBody>
      </p:sp>
    </p:spTree>
    <p:extLst>
      <p:ext uri="{BB962C8B-B14F-4D97-AF65-F5344CB8AC3E}">
        <p14:creationId xmlns:p14="http://schemas.microsoft.com/office/powerpoint/2010/main" val="3957415695"/>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otalTime>1139</TotalTime>
  <Words>1148</Words>
  <Application>Microsoft Office PowerPoint</Application>
  <PresentationFormat>Widescreen</PresentationFormat>
  <Paragraphs>22</Paragraphs>
  <Slides>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Trebuchet MS</vt:lpstr>
      <vt:lpstr>Wingdings 3</vt:lpstr>
      <vt:lpstr>Facet</vt:lpstr>
      <vt:lpstr>Amulet Mould</vt:lpstr>
      <vt:lpstr>Overall Description</vt:lpstr>
      <vt:lpstr>The Amulet</vt:lpstr>
      <vt:lpstr>Connection to Funerary Beliefs</vt:lpstr>
      <vt:lpstr> Notes</vt:lpstr>
      <vt:lpstr>Sources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Amulet Mould</dc:title>
  <dc:creator>Wyn Eurus</dc:creator>
  <cp:lastModifiedBy>Wyn Eurus</cp:lastModifiedBy>
  <cp:revision>20</cp:revision>
  <dcterms:created xsi:type="dcterms:W3CDTF">2021-01-26T09:41:41Z</dcterms:created>
  <dcterms:modified xsi:type="dcterms:W3CDTF">2021-01-27T18:20:37Z</dcterms:modified>
</cp:coreProperties>
</file>