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6"/>
  </p:notesMasterIdLst>
  <p:sldIdLst>
    <p:sldId id="256" r:id="rId2"/>
    <p:sldId id="257" r:id="rId3"/>
    <p:sldId id="283" r:id="rId4"/>
    <p:sldId id="258" r:id="rId5"/>
    <p:sldId id="287" r:id="rId6"/>
    <p:sldId id="281" r:id="rId7"/>
    <p:sldId id="261" r:id="rId8"/>
    <p:sldId id="262" r:id="rId9"/>
    <p:sldId id="263" r:id="rId10"/>
    <p:sldId id="259" r:id="rId11"/>
    <p:sldId id="289" r:id="rId12"/>
    <p:sldId id="270" r:id="rId13"/>
    <p:sldId id="286" r:id="rId14"/>
    <p:sldId id="271" r:id="rId15"/>
    <p:sldId id="272" r:id="rId16"/>
    <p:sldId id="285" r:id="rId17"/>
    <p:sldId id="273" r:id="rId18"/>
    <p:sldId id="274" r:id="rId19"/>
    <p:sldId id="275" r:id="rId20"/>
    <p:sldId id="291" r:id="rId21"/>
    <p:sldId id="292" r:id="rId22"/>
    <p:sldId id="293" r:id="rId23"/>
    <p:sldId id="265" r:id="rId24"/>
    <p:sldId id="276"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81CBB-1352-4B36-B3B3-46B3A7597F2B}" v="138" dt="2025-01-23T14:32:42.7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9379" autoAdjust="0"/>
  </p:normalViewPr>
  <p:slideViewPr>
    <p:cSldViewPr snapToGrid="0">
      <p:cViewPr>
        <p:scale>
          <a:sx n="53" d="100"/>
          <a:sy n="53" d="100"/>
        </p:scale>
        <p:origin x="141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BB333A-D329-4EC7-9B1C-57A2B768AC96}"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EB5A32A4-13B0-46FD-9335-1895F60D2FF1}">
      <dgm:prSet/>
      <dgm:spPr/>
      <dgm:t>
        <a:bodyPr/>
        <a:lstStyle/>
        <a:p>
          <a:r>
            <a:rPr lang="en-GB" b="1" dirty="0">
              <a:highlight>
                <a:srgbClr val="FFFF00"/>
              </a:highlight>
              <a:latin typeface="Lao UI" panose="020B0502040204020203" pitchFamily="34" charset="0"/>
              <a:cs typeface="Lao UI" panose="020B0502040204020203" pitchFamily="34" charset="0"/>
            </a:rPr>
            <a:t>Assessment 1: 50%</a:t>
          </a:r>
          <a:endParaRPr lang="en-US" dirty="0">
            <a:highlight>
              <a:srgbClr val="FFFF00"/>
            </a:highlight>
            <a:latin typeface="Lao UI" panose="020B0502040204020203" pitchFamily="34" charset="0"/>
            <a:cs typeface="Lao UI" panose="020B0502040204020203" pitchFamily="34" charset="0"/>
          </a:endParaRPr>
        </a:p>
      </dgm:t>
    </dgm:pt>
    <dgm:pt modelId="{8DCF96E9-EC09-416D-A329-D6ECDBD205BD}" type="parTrans" cxnId="{42062944-9C3D-4E71-A516-57FFD9BD0A55}">
      <dgm:prSet/>
      <dgm:spPr/>
      <dgm:t>
        <a:bodyPr/>
        <a:lstStyle/>
        <a:p>
          <a:endParaRPr lang="en-US">
            <a:latin typeface="Lao UI" panose="020B0502040204020203" pitchFamily="34" charset="0"/>
            <a:cs typeface="Lao UI" panose="020B0502040204020203" pitchFamily="34" charset="0"/>
          </a:endParaRPr>
        </a:p>
      </dgm:t>
    </dgm:pt>
    <dgm:pt modelId="{2323A864-A48F-4BDE-8365-5BE543631314}" type="sibTrans" cxnId="{42062944-9C3D-4E71-A516-57FFD9BD0A55}">
      <dgm:prSet/>
      <dgm:spPr/>
      <dgm:t>
        <a:bodyPr/>
        <a:lstStyle/>
        <a:p>
          <a:endParaRPr lang="en-US">
            <a:latin typeface="Lao UI" panose="020B0502040204020203" pitchFamily="34" charset="0"/>
            <a:cs typeface="Lao UI" panose="020B0502040204020203" pitchFamily="34" charset="0"/>
          </a:endParaRPr>
        </a:p>
      </dgm:t>
    </dgm:pt>
    <dgm:pt modelId="{09AF651D-B2A6-4C94-87CF-3086BF45C27D}">
      <dgm:prSet/>
      <dgm:spPr/>
      <dgm:t>
        <a:bodyPr/>
        <a:lstStyle/>
        <a:p>
          <a:r>
            <a:rPr lang="en-GB" dirty="0">
              <a:latin typeface="Lao UI" panose="020B0502040204020203" pitchFamily="34" charset="0"/>
              <a:cs typeface="Lao UI" panose="020B0502040204020203" pitchFamily="34" charset="0"/>
            </a:rPr>
            <a:t>2,000 word written assignment </a:t>
          </a:r>
          <a:endParaRPr lang="en-US" dirty="0">
            <a:latin typeface="Lao UI" panose="020B0502040204020203" pitchFamily="34" charset="0"/>
            <a:cs typeface="Lao UI" panose="020B0502040204020203" pitchFamily="34" charset="0"/>
          </a:endParaRPr>
        </a:p>
      </dgm:t>
    </dgm:pt>
    <dgm:pt modelId="{DD77D9FC-2013-45D6-97D7-98C366D10283}" type="parTrans" cxnId="{5C5628D8-39F5-4E1F-928D-B2B872BE548A}">
      <dgm:prSet/>
      <dgm:spPr/>
      <dgm:t>
        <a:bodyPr/>
        <a:lstStyle/>
        <a:p>
          <a:endParaRPr lang="en-US">
            <a:latin typeface="Lao UI" panose="020B0502040204020203" pitchFamily="34" charset="0"/>
            <a:cs typeface="Lao UI" panose="020B0502040204020203" pitchFamily="34" charset="0"/>
          </a:endParaRPr>
        </a:p>
      </dgm:t>
    </dgm:pt>
    <dgm:pt modelId="{27DAEC10-78FA-47C8-9EFB-91AC55B698AE}" type="sibTrans" cxnId="{5C5628D8-39F5-4E1F-928D-B2B872BE548A}">
      <dgm:prSet/>
      <dgm:spPr/>
      <dgm:t>
        <a:bodyPr/>
        <a:lstStyle/>
        <a:p>
          <a:endParaRPr lang="en-US">
            <a:latin typeface="Lao UI" panose="020B0502040204020203" pitchFamily="34" charset="0"/>
            <a:cs typeface="Lao UI" panose="020B0502040204020203" pitchFamily="34" charset="0"/>
          </a:endParaRPr>
        </a:p>
      </dgm:t>
    </dgm:pt>
    <dgm:pt modelId="{56485E2E-1E06-4F89-B558-B2269D672863}">
      <dgm:prSet/>
      <dgm:spPr/>
      <dgm:t>
        <a:bodyPr/>
        <a:lstStyle/>
        <a:p>
          <a:r>
            <a:rPr lang="en-GB" dirty="0">
              <a:latin typeface="Lao UI" panose="020B0502040204020203" pitchFamily="34" charset="0"/>
              <a:cs typeface="Lao UI" panose="020B0502040204020203" pitchFamily="34" charset="0"/>
            </a:rPr>
            <a:t>Due 23:59 Friday 7</a:t>
          </a:r>
          <a:r>
            <a:rPr lang="en-GB" baseline="30000" dirty="0">
              <a:latin typeface="Lao UI" panose="020B0502040204020203" pitchFamily="34" charset="0"/>
              <a:cs typeface="Lao UI" panose="020B0502040204020203" pitchFamily="34" charset="0"/>
            </a:rPr>
            <a:t>th</a:t>
          </a:r>
          <a:r>
            <a:rPr lang="en-GB" dirty="0">
              <a:latin typeface="Lao UI" panose="020B0502040204020203" pitchFamily="34" charset="0"/>
              <a:cs typeface="Lao UI" panose="020B0502040204020203" pitchFamily="34" charset="0"/>
            </a:rPr>
            <a:t> March 2025</a:t>
          </a:r>
          <a:endParaRPr lang="en-US" dirty="0">
            <a:latin typeface="Lao UI" panose="020B0502040204020203" pitchFamily="34" charset="0"/>
            <a:cs typeface="Lao UI" panose="020B0502040204020203" pitchFamily="34" charset="0"/>
          </a:endParaRPr>
        </a:p>
      </dgm:t>
    </dgm:pt>
    <dgm:pt modelId="{16267214-4086-4600-ACC4-AB5DB066C21C}" type="parTrans" cxnId="{70C76320-9448-4679-88F4-86C49A5F64BA}">
      <dgm:prSet/>
      <dgm:spPr/>
      <dgm:t>
        <a:bodyPr/>
        <a:lstStyle/>
        <a:p>
          <a:endParaRPr lang="en-US">
            <a:latin typeface="Lao UI" panose="020B0502040204020203" pitchFamily="34" charset="0"/>
            <a:cs typeface="Lao UI" panose="020B0502040204020203" pitchFamily="34" charset="0"/>
          </a:endParaRPr>
        </a:p>
      </dgm:t>
    </dgm:pt>
    <dgm:pt modelId="{14496994-C775-488A-ADE1-825B9185BD30}" type="sibTrans" cxnId="{70C76320-9448-4679-88F4-86C49A5F64BA}">
      <dgm:prSet/>
      <dgm:spPr/>
      <dgm:t>
        <a:bodyPr/>
        <a:lstStyle/>
        <a:p>
          <a:endParaRPr lang="en-US">
            <a:latin typeface="Lao UI" panose="020B0502040204020203" pitchFamily="34" charset="0"/>
            <a:cs typeface="Lao UI" panose="020B0502040204020203" pitchFamily="34" charset="0"/>
          </a:endParaRPr>
        </a:p>
      </dgm:t>
    </dgm:pt>
    <dgm:pt modelId="{75D1ED05-449F-4093-898A-C044B2A6ED39}">
      <dgm:prSet/>
      <dgm:spPr/>
      <dgm:t>
        <a:bodyPr/>
        <a:lstStyle/>
        <a:p>
          <a:r>
            <a:rPr lang="en-GB" b="1" dirty="0">
              <a:highlight>
                <a:srgbClr val="FFFF00"/>
              </a:highlight>
              <a:latin typeface="Lao UI" panose="020B0502040204020203" pitchFamily="34" charset="0"/>
              <a:cs typeface="Lao UI" panose="020B0502040204020203" pitchFamily="34" charset="0"/>
            </a:rPr>
            <a:t>Assessment 2: 50%</a:t>
          </a:r>
          <a:endParaRPr lang="en-US" dirty="0">
            <a:highlight>
              <a:srgbClr val="FFFF00"/>
            </a:highlight>
            <a:latin typeface="Lao UI" panose="020B0502040204020203" pitchFamily="34" charset="0"/>
            <a:cs typeface="Lao UI" panose="020B0502040204020203" pitchFamily="34" charset="0"/>
          </a:endParaRPr>
        </a:p>
      </dgm:t>
    </dgm:pt>
    <dgm:pt modelId="{7EC4E782-3946-4C42-8AB7-44CDE553EAC3}" type="parTrans" cxnId="{8800746A-20BC-4F0E-B789-0C0720D08F74}">
      <dgm:prSet/>
      <dgm:spPr/>
      <dgm:t>
        <a:bodyPr/>
        <a:lstStyle/>
        <a:p>
          <a:endParaRPr lang="en-US">
            <a:latin typeface="Lao UI" panose="020B0502040204020203" pitchFamily="34" charset="0"/>
            <a:cs typeface="Lao UI" panose="020B0502040204020203" pitchFamily="34" charset="0"/>
          </a:endParaRPr>
        </a:p>
      </dgm:t>
    </dgm:pt>
    <dgm:pt modelId="{753185C0-A073-4158-9219-A23F9C3C1619}" type="sibTrans" cxnId="{8800746A-20BC-4F0E-B789-0C0720D08F74}">
      <dgm:prSet/>
      <dgm:spPr/>
      <dgm:t>
        <a:bodyPr/>
        <a:lstStyle/>
        <a:p>
          <a:endParaRPr lang="en-US">
            <a:latin typeface="Lao UI" panose="020B0502040204020203" pitchFamily="34" charset="0"/>
            <a:cs typeface="Lao UI" panose="020B0502040204020203" pitchFamily="34" charset="0"/>
          </a:endParaRPr>
        </a:p>
      </dgm:t>
    </dgm:pt>
    <dgm:pt modelId="{971D881D-358B-4F53-A76D-D0155A455A70}">
      <dgm:prSet/>
      <dgm:spPr/>
      <dgm:t>
        <a:bodyPr/>
        <a:lstStyle/>
        <a:p>
          <a:r>
            <a:rPr lang="en-GB">
              <a:latin typeface="Lao UI" panose="020B0502040204020203" pitchFamily="34" charset="0"/>
              <a:cs typeface="Lao UI" panose="020B0502040204020203" pitchFamily="34" charset="0"/>
            </a:rPr>
            <a:t>Exam</a:t>
          </a:r>
          <a:endParaRPr lang="en-US">
            <a:latin typeface="Lao UI" panose="020B0502040204020203" pitchFamily="34" charset="0"/>
            <a:cs typeface="Lao UI" panose="020B0502040204020203" pitchFamily="34" charset="0"/>
          </a:endParaRPr>
        </a:p>
      </dgm:t>
    </dgm:pt>
    <dgm:pt modelId="{9F0DD518-5B79-497C-B36B-18F8F3147378}" type="parTrans" cxnId="{825910BD-1B9F-488F-9B4F-C5BC70A058BB}">
      <dgm:prSet/>
      <dgm:spPr/>
      <dgm:t>
        <a:bodyPr/>
        <a:lstStyle/>
        <a:p>
          <a:endParaRPr lang="en-US">
            <a:latin typeface="Lao UI" panose="020B0502040204020203" pitchFamily="34" charset="0"/>
            <a:cs typeface="Lao UI" panose="020B0502040204020203" pitchFamily="34" charset="0"/>
          </a:endParaRPr>
        </a:p>
      </dgm:t>
    </dgm:pt>
    <dgm:pt modelId="{D77BDF1A-9DFC-480F-881F-EC6896AAEF67}" type="sibTrans" cxnId="{825910BD-1B9F-488F-9B4F-C5BC70A058BB}">
      <dgm:prSet/>
      <dgm:spPr/>
      <dgm:t>
        <a:bodyPr/>
        <a:lstStyle/>
        <a:p>
          <a:endParaRPr lang="en-US">
            <a:latin typeface="Lao UI" panose="020B0502040204020203" pitchFamily="34" charset="0"/>
            <a:cs typeface="Lao UI" panose="020B0502040204020203" pitchFamily="34" charset="0"/>
          </a:endParaRPr>
        </a:p>
      </dgm:t>
    </dgm:pt>
    <dgm:pt modelId="{1F3BC559-39B2-4725-8E29-6E6BD92B60FC}">
      <dgm:prSet/>
      <dgm:spPr/>
      <dgm:t>
        <a:bodyPr/>
        <a:lstStyle/>
        <a:p>
          <a:r>
            <a:rPr lang="en-US" dirty="0">
              <a:latin typeface="Lao UI" panose="020B0502040204020203" pitchFamily="34" charset="0"/>
              <a:cs typeface="Lao UI" panose="020B0502040204020203" pitchFamily="34" charset="0"/>
            </a:rPr>
            <a:t>Exam period 30/4/25-14/5/25 (Specific date TBC)</a:t>
          </a:r>
        </a:p>
      </dgm:t>
    </dgm:pt>
    <dgm:pt modelId="{73E3E1F1-A8B8-4E52-89C4-6DBA830C0891}" type="parTrans" cxnId="{ABC416B8-AD98-4FB4-83FB-BE0304D5417E}">
      <dgm:prSet/>
      <dgm:spPr/>
      <dgm:t>
        <a:bodyPr/>
        <a:lstStyle/>
        <a:p>
          <a:endParaRPr lang="en-US">
            <a:latin typeface="Lao UI" panose="020B0502040204020203" pitchFamily="34" charset="0"/>
            <a:cs typeface="Lao UI" panose="020B0502040204020203" pitchFamily="34" charset="0"/>
          </a:endParaRPr>
        </a:p>
      </dgm:t>
    </dgm:pt>
    <dgm:pt modelId="{7855FCA7-88B3-4EFC-8800-08B7D2454FAE}" type="sibTrans" cxnId="{ABC416B8-AD98-4FB4-83FB-BE0304D5417E}">
      <dgm:prSet/>
      <dgm:spPr/>
      <dgm:t>
        <a:bodyPr/>
        <a:lstStyle/>
        <a:p>
          <a:endParaRPr lang="en-US">
            <a:latin typeface="Lao UI" panose="020B0502040204020203" pitchFamily="34" charset="0"/>
            <a:cs typeface="Lao UI" panose="020B0502040204020203" pitchFamily="34" charset="0"/>
          </a:endParaRPr>
        </a:p>
      </dgm:t>
    </dgm:pt>
    <dgm:pt modelId="{C0536173-A65D-4E5B-B49D-2A6CD3FE77FF}" type="pres">
      <dgm:prSet presAssocID="{3ABB333A-D329-4EC7-9B1C-57A2B768AC96}" presName="vert0" presStyleCnt="0">
        <dgm:presLayoutVars>
          <dgm:dir/>
          <dgm:animOne val="branch"/>
          <dgm:animLvl val="lvl"/>
        </dgm:presLayoutVars>
      </dgm:prSet>
      <dgm:spPr/>
    </dgm:pt>
    <dgm:pt modelId="{4032098B-8341-4670-8D83-5862927EFB65}" type="pres">
      <dgm:prSet presAssocID="{EB5A32A4-13B0-46FD-9335-1895F60D2FF1}" presName="thickLine" presStyleLbl="alignNode1" presStyleIdx="0" presStyleCnt="6"/>
      <dgm:spPr/>
    </dgm:pt>
    <dgm:pt modelId="{F36C635A-928E-4E5B-9DEF-DE8EEBA94DBB}" type="pres">
      <dgm:prSet presAssocID="{EB5A32A4-13B0-46FD-9335-1895F60D2FF1}" presName="horz1" presStyleCnt="0"/>
      <dgm:spPr/>
    </dgm:pt>
    <dgm:pt modelId="{9BC1ACDF-FB3A-430F-B702-05343EC9FE1B}" type="pres">
      <dgm:prSet presAssocID="{EB5A32A4-13B0-46FD-9335-1895F60D2FF1}" presName="tx1" presStyleLbl="revTx" presStyleIdx="0" presStyleCnt="6"/>
      <dgm:spPr/>
    </dgm:pt>
    <dgm:pt modelId="{94AF80C9-DF42-4F22-A952-6CC043CD166F}" type="pres">
      <dgm:prSet presAssocID="{EB5A32A4-13B0-46FD-9335-1895F60D2FF1}" presName="vert1" presStyleCnt="0"/>
      <dgm:spPr/>
    </dgm:pt>
    <dgm:pt modelId="{3B406FC0-73CF-44F0-8AB1-604DCA98E3D7}" type="pres">
      <dgm:prSet presAssocID="{09AF651D-B2A6-4C94-87CF-3086BF45C27D}" presName="thickLine" presStyleLbl="alignNode1" presStyleIdx="1" presStyleCnt="6"/>
      <dgm:spPr/>
    </dgm:pt>
    <dgm:pt modelId="{3FF2B7F9-409D-42E4-8794-6F40018273B7}" type="pres">
      <dgm:prSet presAssocID="{09AF651D-B2A6-4C94-87CF-3086BF45C27D}" presName="horz1" presStyleCnt="0"/>
      <dgm:spPr/>
    </dgm:pt>
    <dgm:pt modelId="{D0003ED3-9972-4357-BE3A-CA73304F0E84}" type="pres">
      <dgm:prSet presAssocID="{09AF651D-B2A6-4C94-87CF-3086BF45C27D}" presName="tx1" presStyleLbl="revTx" presStyleIdx="1" presStyleCnt="6"/>
      <dgm:spPr/>
    </dgm:pt>
    <dgm:pt modelId="{97734AE4-E6FA-47DC-ACB1-9665DEFF888C}" type="pres">
      <dgm:prSet presAssocID="{09AF651D-B2A6-4C94-87CF-3086BF45C27D}" presName="vert1" presStyleCnt="0"/>
      <dgm:spPr/>
    </dgm:pt>
    <dgm:pt modelId="{04ADFF2E-D391-43CE-B98B-276C609E18D4}" type="pres">
      <dgm:prSet presAssocID="{56485E2E-1E06-4F89-B558-B2269D672863}" presName="thickLine" presStyleLbl="alignNode1" presStyleIdx="2" presStyleCnt="6"/>
      <dgm:spPr/>
    </dgm:pt>
    <dgm:pt modelId="{08D07A45-41B4-42E0-AC12-6C30B62224B6}" type="pres">
      <dgm:prSet presAssocID="{56485E2E-1E06-4F89-B558-B2269D672863}" presName="horz1" presStyleCnt="0"/>
      <dgm:spPr/>
    </dgm:pt>
    <dgm:pt modelId="{28816FFB-2BFE-4EBA-8143-E74B5AA91828}" type="pres">
      <dgm:prSet presAssocID="{56485E2E-1E06-4F89-B558-B2269D672863}" presName="tx1" presStyleLbl="revTx" presStyleIdx="2" presStyleCnt="6"/>
      <dgm:spPr/>
    </dgm:pt>
    <dgm:pt modelId="{F6EBB04D-A4A9-4042-9014-D7FA6B18F5A4}" type="pres">
      <dgm:prSet presAssocID="{56485E2E-1E06-4F89-B558-B2269D672863}" presName="vert1" presStyleCnt="0"/>
      <dgm:spPr/>
    </dgm:pt>
    <dgm:pt modelId="{40A0DEE5-8668-4F70-9F87-51D8E28A0781}" type="pres">
      <dgm:prSet presAssocID="{75D1ED05-449F-4093-898A-C044B2A6ED39}" presName="thickLine" presStyleLbl="alignNode1" presStyleIdx="3" presStyleCnt="6"/>
      <dgm:spPr/>
    </dgm:pt>
    <dgm:pt modelId="{65C1165B-17E0-4151-929D-3BBE9EC1854E}" type="pres">
      <dgm:prSet presAssocID="{75D1ED05-449F-4093-898A-C044B2A6ED39}" presName="horz1" presStyleCnt="0"/>
      <dgm:spPr/>
    </dgm:pt>
    <dgm:pt modelId="{15006920-674B-41CB-A89F-183117038A4F}" type="pres">
      <dgm:prSet presAssocID="{75D1ED05-449F-4093-898A-C044B2A6ED39}" presName="tx1" presStyleLbl="revTx" presStyleIdx="3" presStyleCnt="6"/>
      <dgm:spPr/>
    </dgm:pt>
    <dgm:pt modelId="{D557E45F-C7FA-4CA0-9A55-5D7EA435AAAA}" type="pres">
      <dgm:prSet presAssocID="{75D1ED05-449F-4093-898A-C044B2A6ED39}" presName="vert1" presStyleCnt="0"/>
      <dgm:spPr/>
    </dgm:pt>
    <dgm:pt modelId="{6EFD5CCB-984C-422E-BD2B-02942B836759}" type="pres">
      <dgm:prSet presAssocID="{971D881D-358B-4F53-A76D-D0155A455A70}" presName="thickLine" presStyleLbl="alignNode1" presStyleIdx="4" presStyleCnt="6"/>
      <dgm:spPr/>
    </dgm:pt>
    <dgm:pt modelId="{3776BC24-B5B7-429C-A0E7-504EED8672D0}" type="pres">
      <dgm:prSet presAssocID="{971D881D-358B-4F53-A76D-D0155A455A70}" presName="horz1" presStyleCnt="0"/>
      <dgm:spPr/>
    </dgm:pt>
    <dgm:pt modelId="{ACDB74CA-C359-430F-9CBE-2DF274C811D6}" type="pres">
      <dgm:prSet presAssocID="{971D881D-358B-4F53-A76D-D0155A455A70}" presName="tx1" presStyleLbl="revTx" presStyleIdx="4" presStyleCnt="6"/>
      <dgm:spPr/>
    </dgm:pt>
    <dgm:pt modelId="{F0FDB9B7-56A0-4FEF-AD50-12659B7B1F98}" type="pres">
      <dgm:prSet presAssocID="{971D881D-358B-4F53-A76D-D0155A455A70}" presName="vert1" presStyleCnt="0"/>
      <dgm:spPr/>
    </dgm:pt>
    <dgm:pt modelId="{CA292B49-F392-43FE-84A3-4E4146DF62A8}" type="pres">
      <dgm:prSet presAssocID="{1F3BC559-39B2-4725-8E29-6E6BD92B60FC}" presName="thickLine" presStyleLbl="alignNode1" presStyleIdx="5" presStyleCnt="6"/>
      <dgm:spPr/>
    </dgm:pt>
    <dgm:pt modelId="{C44322C6-A307-4C80-A427-77A6A367C7B8}" type="pres">
      <dgm:prSet presAssocID="{1F3BC559-39B2-4725-8E29-6E6BD92B60FC}" presName="horz1" presStyleCnt="0"/>
      <dgm:spPr/>
    </dgm:pt>
    <dgm:pt modelId="{14743F04-AC75-4885-ACAC-48E31731728A}" type="pres">
      <dgm:prSet presAssocID="{1F3BC559-39B2-4725-8E29-6E6BD92B60FC}" presName="tx1" presStyleLbl="revTx" presStyleIdx="5" presStyleCnt="6"/>
      <dgm:spPr/>
    </dgm:pt>
    <dgm:pt modelId="{11D104DE-59F0-42FB-8008-FF0A573326ED}" type="pres">
      <dgm:prSet presAssocID="{1F3BC559-39B2-4725-8E29-6E6BD92B60FC}" presName="vert1" presStyleCnt="0"/>
      <dgm:spPr/>
    </dgm:pt>
  </dgm:ptLst>
  <dgm:cxnLst>
    <dgm:cxn modelId="{B52E5D04-23A6-46DC-8C35-77CCE11A490D}" type="presOf" srcId="{75D1ED05-449F-4093-898A-C044B2A6ED39}" destId="{15006920-674B-41CB-A89F-183117038A4F}" srcOrd="0" destOrd="0" presId="urn:microsoft.com/office/officeart/2008/layout/LinedList"/>
    <dgm:cxn modelId="{1E50BB0C-367F-4F4E-A8B1-C0199738E3D4}" type="presOf" srcId="{09AF651D-B2A6-4C94-87CF-3086BF45C27D}" destId="{D0003ED3-9972-4357-BE3A-CA73304F0E84}" srcOrd="0" destOrd="0" presId="urn:microsoft.com/office/officeart/2008/layout/LinedList"/>
    <dgm:cxn modelId="{9A37BB0F-846D-4340-8701-E327393350FC}" type="presOf" srcId="{56485E2E-1E06-4F89-B558-B2269D672863}" destId="{28816FFB-2BFE-4EBA-8143-E74B5AA91828}" srcOrd="0" destOrd="0" presId="urn:microsoft.com/office/officeart/2008/layout/LinedList"/>
    <dgm:cxn modelId="{4E357E1D-D1C5-4AEE-BF1A-6D150B544032}" type="presOf" srcId="{1F3BC559-39B2-4725-8E29-6E6BD92B60FC}" destId="{14743F04-AC75-4885-ACAC-48E31731728A}" srcOrd="0" destOrd="0" presId="urn:microsoft.com/office/officeart/2008/layout/LinedList"/>
    <dgm:cxn modelId="{70C76320-9448-4679-88F4-86C49A5F64BA}" srcId="{3ABB333A-D329-4EC7-9B1C-57A2B768AC96}" destId="{56485E2E-1E06-4F89-B558-B2269D672863}" srcOrd="2" destOrd="0" parTransId="{16267214-4086-4600-ACC4-AB5DB066C21C}" sibTransId="{14496994-C775-488A-ADE1-825B9185BD30}"/>
    <dgm:cxn modelId="{79FDFC3D-6804-4AC3-8816-D241392B6291}" type="presOf" srcId="{3ABB333A-D329-4EC7-9B1C-57A2B768AC96}" destId="{C0536173-A65D-4E5B-B49D-2A6CD3FE77FF}" srcOrd="0" destOrd="0" presId="urn:microsoft.com/office/officeart/2008/layout/LinedList"/>
    <dgm:cxn modelId="{2D467460-193C-4508-A253-45AD524D7B10}" type="presOf" srcId="{971D881D-358B-4F53-A76D-D0155A455A70}" destId="{ACDB74CA-C359-430F-9CBE-2DF274C811D6}" srcOrd="0" destOrd="0" presId="urn:microsoft.com/office/officeart/2008/layout/LinedList"/>
    <dgm:cxn modelId="{6DE6A343-F114-4E29-8961-A7319F2BDC58}" type="presOf" srcId="{EB5A32A4-13B0-46FD-9335-1895F60D2FF1}" destId="{9BC1ACDF-FB3A-430F-B702-05343EC9FE1B}" srcOrd="0" destOrd="0" presId="urn:microsoft.com/office/officeart/2008/layout/LinedList"/>
    <dgm:cxn modelId="{42062944-9C3D-4E71-A516-57FFD9BD0A55}" srcId="{3ABB333A-D329-4EC7-9B1C-57A2B768AC96}" destId="{EB5A32A4-13B0-46FD-9335-1895F60D2FF1}" srcOrd="0" destOrd="0" parTransId="{8DCF96E9-EC09-416D-A329-D6ECDBD205BD}" sibTransId="{2323A864-A48F-4BDE-8365-5BE543631314}"/>
    <dgm:cxn modelId="{8800746A-20BC-4F0E-B789-0C0720D08F74}" srcId="{3ABB333A-D329-4EC7-9B1C-57A2B768AC96}" destId="{75D1ED05-449F-4093-898A-C044B2A6ED39}" srcOrd="3" destOrd="0" parTransId="{7EC4E782-3946-4C42-8AB7-44CDE553EAC3}" sibTransId="{753185C0-A073-4158-9219-A23F9C3C1619}"/>
    <dgm:cxn modelId="{ABC416B8-AD98-4FB4-83FB-BE0304D5417E}" srcId="{3ABB333A-D329-4EC7-9B1C-57A2B768AC96}" destId="{1F3BC559-39B2-4725-8E29-6E6BD92B60FC}" srcOrd="5" destOrd="0" parTransId="{73E3E1F1-A8B8-4E52-89C4-6DBA830C0891}" sibTransId="{7855FCA7-88B3-4EFC-8800-08B7D2454FAE}"/>
    <dgm:cxn modelId="{825910BD-1B9F-488F-9B4F-C5BC70A058BB}" srcId="{3ABB333A-D329-4EC7-9B1C-57A2B768AC96}" destId="{971D881D-358B-4F53-A76D-D0155A455A70}" srcOrd="4" destOrd="0" parTransId="{9F0DD518-5B79-497C-B36B-18F8F3147378}" sibTransId="{D77BDF1A-9DFC-480F-881F-EC6896AAEF67}"/>
    <dgm:cxn modelId="{5C5628D8-39F5-4E1F-928D-B2B872BE548A}" srcId="{3ABB333A-D329-4EC7-9B1C-57A2B768AC96}" destId="{09AF651D-B2A6-4C94-87CF-3086BF45C27D}" srcOrd="1" destOrd="0" parTransId="{DD77D9FC-2013-45D6-97D7-98C366D10283}" sibTransId="{27DAEC10-78FA-47C8-9EFB-91AC55B698AE}"/>
    <dgm:cxn modelId="{CCEDF49D-F519-4753-B2D1-766130B6946C}" type="presParOf" srcId="{C0536173-A65D-4E5B-B49D-2A6CD3FE77FF}" destId="{4032098B-8341-4670-8D83-5862927EFB65}" srcOrd="0" destOrd="0" presId="urn:microsoft.com/office/officeart/2008/layout/LinedList"/>
    <dgm:cxn modelId="{EDEB8F1C-64ED-4CBC-B797-83FA25E9D5B6}" type="presParOf" srcId="{C0536173-A65D-4E5B-B49D-2A6CD3FE77FF}" destId="{F36C635A-928E-4E5B-9DEF-DE8EEBA94DBB}" srcOrd="1" destOrd="0" presId="urn:microsoft.com/office/officeart/2008/layout/LinedList"/>
    <dgm:cxn modelId="{615328C4-995A-478E-B9F9-902678A919AD}" type="presParOf" srcId="{F36C635A-928E-4E5B-9DEF-DE8EEBA94DBB}" destId="{9BC1ACDF-FB3A-430F-B702-05343EC9FE1B}" srcOrd="0" destOrd="0" presId="urn:microsoft.com/office/officeart/2008/layout/LinedList"/>
    <dgm:cxn modelId="{2060DFFB-64D3-409F-AA00-16765DA42472}" type="presParOf" srcId="{F36C635A-928E-4E5B-9DEF-DE8EEBA94DBB}" destId="{94AF80C9-DF42-4F22-A952-6CC043CD166F}" srcOrd="1" destOrd="0" presId="urn:microsoft.com/office/officeart/2008/layout/LinedList"/>
    <dgm:cxn modelId="{4EA25FAF-255E-4F99-A582-0879DF2F8AB1}" type="presParOf" srcId="{C0536173-A65D-4E5B-B49D-2A6CD3FE77FF}" destId="{3B406FC0-73CF-44F0-8AB1-604DCA98E3D7}" srcOrd="2" destOrd="0" presId="urn:microsoft.com/office/officeart/2008/layout/LinedList"/>
    <dgm:cxn modelId="{9C13B692-F054-4B7E-95CA-6E733F71C0B8}" type="presParOf" srcId="{C0536173-A65D-4E5B-B49D-2A6CD3FE77FF}" destId="{3FF2B7F9-409D-42E4-8794-6F40018273B7}" srcOrd="3" destOrd="0" presId="urn:microsoft.com/office/officeart/2008/layout/LinedList"/>
    <dgm:cxn modelId="{41310A40-A84B-4F47-BA4F-F0A953E24B40}" type="presParOf" srcId="{3FF2B7F9-409D-42E4-8794-6F40018273B7}" destId="{D0003ED3-9972-4357-BE3A-CA73304F0E84}" srcOrd="0" destOrd="0" presId="urn:microsoft.com/office/officeart/2008/layout/LinedList"/>
    <dgm:cxn modelId="{26C28398-1367-421A-A4D5-8E7F26DADE5D}" type="presParOf" srcId="{3FF2B7F9-409D-42E4-8794-6F40018273B7}" destId="{97734AE4-E6FA-47DC-ACB1-9665DEFF888C}" srcOrd="1" destOrd="0" presId="urn:microsoft.com/office/officeart/2008/layout/LinedList"/>
    <dgm:cxn modelId="{4A2922E1-4C7E-4ED9-9BB0-E783891AC2DE}" type="presParOf" srcId="{C0536173-A65D-4E5B-B49D-2A6CD3FE77FF}" destId="{04ADFF2E-D391-43CE-B98B-276C609E18D4}" srcOrd="4" destOrd="0" presId="urn:microsoft.com/office/officeart/2008/layout/LinedList"/>
    <dgm:cxn modelId="{A4D7BEAB-1521-495E-8D56-BB6FBE3ECF17}" type="presParOf" srcId="{C0536173-A65D-4E5B-B49D-2A6CD3FE77FF}" destId="{08D07A45-41B4-42E0-AC12-6C30B62224B6}" srcOrd="5" destOrd="0" presId="urn:microsoft.com/office/officeart/2008/layout/LinedList"/>
    <dgm:cxn modelId="{7957EC7C-5EFC-44E2-BDB6-911296424C30}" type="presParOf" srcId="{08D07A45-41B4-42E0-AC12-6C30B62224B6}" destId="{28816FFB-2BFE-4EBA-8143-E74B5AA91828}" srcOrd="0" destOrd="0" presId="urn:microsoft.com/office/officeart/2008/layout/LinedList"/>
    <dgm:cxn modelId="{0804447A-6525-4677-8584-9DFD6A89E9B3}" type="presParOf" srcId="{08D07A45-41B4-42E0-AC12-6C30B62224B6}" destId="{F6EBB04D-A4A9-4042-9014-D7FA6B18F5A4}" srcOrd="1" destOrd="0" presId="urn:microsoft.com/office/officeart/2008/layout/LinedList"/>
    <dgm:cxn modelId="{1BB6C5B7-8F97-44AF-AD4E-301F782458B0}" type="presParOf" srcId="{C0536173-A65D-4E5B-B49D-2A6CD3FE77FF}" destId="{40A0DEE5-8668-4F70-9F87-51D8E28A0781}" srcOrd="6" destOrd="0" presId="urn:microsoft.com/office/officeart/2008/layout/LinedList"/>
    <dgm:cxn modelId="{E2A63596-3526-4CE9-B1ED-29EAE7334F69}" type="presParOf" srcId="{C0536173-A65D-4E5B-B49D-2A6CD3FE77FF}" destId="{65C1165B-17E0-4151-929D-3BBE9EC1854E}" srcOrd="7" destOrd="0" presId="urn:microsoft.com/office/officeart/2008/layout/LinedList"/>
    <dgm:cxn modelId="{5BA1971E-7BD8-41E9-A197-B402783704EE}" type="presParOf" srcId="{65C1165B-17E0-4151-929D-3BBE9EC1854E}" destId="{15006920-674B-41CB-A89F-183117038A4F}" srcOrd="0" destOrd="0" presId="urn:microsoft.com/office/officeart/2008/layout/LinedList"/>
    <dgm:cxn modelId="{BA67A50F-21A3-4143-99C1-7FDF9877577F}" type="presParOf" srcId="{65C1165B-17E0-4151-929D-3BBE9EC1854E}" destId="{D557E45F-C7FA-4CA0-9A55-5D7EA435AAAA}" srcOrd="1" destOrd="0" presId="urn:microsoft.com/office/officeart/2008/layout/LinedList"/>
    <dgm:cxn modelId="{4E3ADC0D-C93F-435C-95DA-8D2EC185F09B}" type="presParOf" srcId="{C0536173-A65D-4E5B-B49D-2A6CD3FE77FF}" destId="{6EFD5CCB-984C-422E-BD2B-02942B836759}" srcOrd="8" destOrd="0" presId="urn:microsoft.com/office/officeart/2008/layout/LinedList"/>
    <dgm:cxn modelId="{68EE5BAB-AAA4-48AE-9E31-A8896363C306}" type="presParOf" srcId="{C0536173-A65D-4E5B-B49D-2A6CD3FE77FF}" destId="{3776BC24-B5B7-429C-A0E7-504EED8672D0}" srcOrd="9" destOrd="0" presId="urn:microsoft.com/office/officeart/2008/layout/LinedList"/>
    <dgm:cxn modelId="{565523F9-F0DF-4342-ADE9-B3FDD7281CE3}" type="presParOf" srcId="{3776BC24-B5B7-429C-A0E7-504EED8672D0}" destId="{ACDB74CA-C359-430F-9CBE-2DF274C811D6}" srcOrd="0" destOrd="0" presId="urn:microsoft.com/office/officeart/2008/layout/LinedList"/>
    <dgm:cxn modelId="{670AA060-60D0-4A77-8620-A738C7A5BED7}" type="presParOf" srcId="{3776BC24-B5B7-429C-A0E7-504EED8672D0}" destId="{F0FDB9B7-56A0-4FEF-AD50-12659B7B1F98}" srcOrd="1" destOrd="0" presId="urn:microsoft.com/office/officeart/2008/layout/LinedList"/>
    <dgm:cxn modelId="{57F3AF5E-C9CC-4041-8F19-C692E9285E5A}" type="presParOf" srcId="{C0536173-A65D-4E5B-B49D-2A6CD3FE77FF}" destId="{CA292B49-F392-43FE-84A3-4E4146DF62A8}" srcOrd="10" destOrd="0" presId="urn:microsoft.com/office/officeart/2008/layout/LinedList"/>
    <dgm:cxn modelId="{D677894F-84AA-4911-AAD5-A48287B75AFC}" type="presParOf" srcId="{C0536173-A65D-4E5B-B49D-2A6CD3FE77FF}" destId="{C44322C6-A307-4C80-A427-77A6A367C7B8}" srcOrd="11" destOrd="0" presId="urn:microsoft.com/office/officeart/2008/layout/LinedList"/>
    <dgm:cxn modelId="{512E78CF-ADF6-4D73-9DE8-F6A271F67DD4}" type="presParOf" srcId="{C44322C6-A307-4C80-A427-77A6A367C7B8}" destId="{14743F04-AC75-4885-ACAC-48E31731728A}" srcOrd="0" destOrd="0" presId="urn:microsoft.com/office/officeart/2008/layout/LinedList"/>
    <dgm:cxn modelId="{EF2166DF-9211-4AD5-A5BB-9591D13BE376}" type="presParOf" srcId="{C44322C6-A307-4C80-A427-77A6A367C7B8}" destId="{11D104DE-59F0-42FB-8008-FF0A573326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D025DB-320F-4D2A-99BD-730C51BD97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6AC2A8-4440-4B1F-BB1E-6C7A99E10B06}">
      <dgm:prSet/>
      <dgm:spPr/>
      <dgm:t>
        <a:bodyPr/>
        <a:lstStyle/>
        <a:p>
          <a:r>
            <a:rPr lang="en-GB" b="1"/>
            <a:t>Under s1 C(RTP)A 1999, a third party can enforce the terms of the contract if either </a:t>
          </a:r>
          <a:endParaRPr lang="en-US"/>
        </a:p>
      </dgm:t>
    </dgm:pt>
    <dgm:pt modelId="{3A57D348-3DBB-4DFB-BAB0-846BB71CE5D5}" type="parTrans" cxnId="{B034038F-A998-4CC6-AD41-805BD1BDDE52}">
      <dgm:prSet/>
      <dgm:spPr/>
      <dgm:t>
        <a:bodyPr/>
        <a:lstStyle/>
        <a:p>
          <a:endParaRPr lang="en-US"/>
        </a:p>
      </dgm:t>
    </dgm:pt>
    <dgm:pt modelId="{80EE9FED-8FF5-41FB-B503-B084E43CE879}" type="sibTrans" cxnId="{B034038F-A998-4CC6-AD41-805BD1BDDE52}">
      <dgm:prSet/>
      <dgm:spPr/>
      <dgm:t>
        <a:bodyPr/>
        <a:lstStyle/>
        <a:p>
          <a:endParaRPr lang="en-US"/>
        </a:p>
      </dgm:t>
    </dgm:pt>
    <dgm:pt modelId="{D399F501-4F51-457A-B86B-F3B54219E2B4}">
      <dgm:prSet/>
      <dgm:spPr/>
      <dgm:t>
        <a:bodyPr/>
        <a:lstStyle/>
        <a:p>
          <a:r>
            <a:rPr lang="en-GB" b="1"/>
            <a:t>S1(1)(a) the contract expressly says he may ; or</a:t>
          </a:r>
          <a:endParaRPr lang="en-US"/>
        </a:p>
      </dgm:t>
    </dgm:pt>
    <dgm:pt modelId="{8DEF1CD2-077F-4C37-8686-64B99AB1DBAB}" type="parTrans" cxnId="{371A459C-A2EC-412C-A6D9-4B2AA86955E7}">
      <dgm:prSet/>
      <dgm:spPr/>
      <dgm:t>
        <a:bodyPr/>
        <a:lstStyle/>
        <a:p>
          <a:endParaRPr lang="en-US"/>
        </a:p>
      </dgm:t>
    </dgm:pt>
    <dgm:pt modelId="{B0E1A4C8-17C1-4E5C-AABD-92C63E0D78BB}" type="sibTrans" cxnId="{371A459C-A2EC-412C-A6D9-4B2AA86955E7}">
      <dgm:prSet/>
      <dgm:spPr/>
      <dgm:t>
        <a:bodyPr/>
        <a:lstStyle/>
        <a:p>
          <a:endParaRPr lang="en-US"/>
        </a:p>
      </dgm:t>
    </dgm:pt>
    <dgm:pt modelId="{E62C1430-F85A-4B7E-9ED9-A5BF26F3F2CC}">
      <dgm:prSet/>
      <dgm:spPr/>
      <dgm:t>
        <a:bodyPr/>
        <a:lstStyle/>
        <a:p>
          <a:r>
            <a:rPr lang="en-GB" b="1"/>
            <a:t>S1(1)(b) the term in question purports to confer a benefit on him.</a:t>
          </a:r>
          <a:endParaRPr lang="en-US"/>
        </a:p>
      </dgm:t>
    </dgm:pt>
    <dgm:pt modelId="{4A1EE2EF-CB15-4F33-94CD-8344EA17936B}" type="parTrans" cxnId="{F1F82F36-A64F-49C1-997B-A62439B423B8}">
      <dgm:prSet/>
      <dgm:spPr/>
      <dgm:t>
        <a:bodyPr/>
        <a:lstStyle/>
        <a:p>
          <a:endParaRPr lang="en-US"/>
        </a:p>
      </dgm:t>
    </dgm:pt>
    <dgm:pt modelId="{9C2F876F-685E-40DE-A608-F25305391B29}" type="sibTrans" cxnId="{F1F82F36-A64F-49C1-997B-A62439B423B8}">
      <dgm:prSet/>
      <dgm:spPr/>
      <dgm:t>
        <a:bodyPr/>
        <a:lstStyle/>
        <a:p>
          <a:endParaRPr lang="en-US"/>
        </a:p>
      </dgm:t>
    </dgm:pt>
    <dgm:pt modelId="{CE20ED5A-BDB9-4041-97B1-EA866A959B46}" type="pres">
      <dgm:prSet presAssocID="{19D025DB-320F-4D2A-99BD-730C51BD97EA}" presName="linear" presStyleCnt="0">
        <dgm:presLayoutVars>
          <dgm:animLvl val="lvl"/>
          <dgm:resizeHandles val="exact"/>
        </dgm:presLayoutVars>
      </dgm:prSet>
      <dgm:spPr/>
    </dgm:pt>
    <dgm:pt modelId="{C2A9DAA4-5059-4FA2-814E-B494F8548437}" type="pres">
      <dgm:prSet presAssocID="{E36AC2A8-4440-4B1F-BB1E-6C7A99E10B06}" presName="parentText" presStyleLbl="node1" presStyleIdx="0" presStyleCnt="3">
        <dgm:presLayoutVars>
          <dgm:chMax val="0"/>
          <dgm:bulletEnabled val="1"/>
        </dgm:presLayoutVars>
      </dgm:prSet>
      <dgm:spPr/>
    </dgm:pt>
    <dgm:pt modelId="{F9E6F20F-0489-4D6E-A1DE-3E37D9E9F16A}" type="pres">
      <dgm:prSet presAssocID="{80EE9FED-8FF5-41FB-B503-B084E43CE879}" presName="spacer" presStyleCnt="0"/>
      <dgm:spPr/>
    </dgm:pt>
    <dgm:pt modelId="{2DE7DAFE-374C-4C6D-9013-D106F8CEAAF1}" type="pres">
      <dgm:prSet presAssocID="{D399F501-4F51-457A-B86B-F3B54219E2B4}" presName="parentText" presStyleLbl="node1" presStyleIdx="1" presStyleCnt="3">
        <dgm:presLayoutVars>
          <dgm:chMax val="0"/>
          <dgm:bulletEnabled val="1"/>
        </dgm:presLayoutVars>
      </dgm:prSet>
      <dgm:spPr/>
    </dgm:pt>
    <dgm:pt modelId="{1742BA9C-22D4-4585-B504-EC83866133A6}" type="pres">
      <dgm:prSet presAssocID="{B0E1A4C8-17C1-4E5C-AABD-92C63E0D78BB}" presName="spacer" presStyleCnt="0"/>
      <dgm:spPr/>
    </dgm:pt>
    <dgm:pt modelId="{8D257D0B-A5FD-4ECC-B789-FFD815EC63CA}" type="pres">
      <dgm:prSet presAssocID="{E62C1430-F85A-4B7E-9ED9-A5BF26F3F2CC}" presName="parentText" presStyleLbl="node1" presStyleIdx="2" presStyleCnt="3">
        <dgm:presLayoutVars>
          <dgm:chMax val="0"/>
          <dgm:bulletEnabled val="1"/>
        </dgm:presLayoutVars>
      </dgm:prSet>
      <dgm:spPr/>
    </dgm:pt>
  </dgm:ptLst>
  <dgm:cxnLst>
    <dgm:cxn modelId="{35B18212-1BC0-44FC-A429-AC7F4C2EFDAC}" type="presOf" srcId="{D399F501-4F51-457A-B86B-F3B54219E2B4}" destId="{2DE7DAFE-374C-4C6D-9013-D106F8CEAAF1}" srcOrd="0" destOrd="0" presId="urn:microsoft.com/office/officeart/2005/8/layout/vList2"/>
    <dgm:cxn modelId="{F1F82F36-A64F-49C1-997B-A62439B423B8}" srcId="{19D025DB-320F-4D2A-99BD-730C51BD97EA}" destId="{E62C1430-F85A-4B7E-9ED9-A5BF26F3F2CC}" srcOrd="2" destOrd="0" parTransId="{4A1EE2EF-CB15-4F33-94CD-8344EA17936B}" sibTransId="{9C2F876F-685E-40DE-A608-F25305391B29}"/>
    <dgm:cxn modelId="{8C6DF96D-8724-40AB-B685-275FD87934C7}" type="presOf" srcId="{19D025DB-320F-4D2A-99BD-730C51BD97EA}" destId="{CE20ED5A-BDB9-4041-97B1-EA866A959B46}" srcOrd="0" destOrd="0" presId="urn:microsoft.com/office/officeart/2005/8/layout/vList2"/>
    <dgm:cxn modelId="{18E26B75-05C4-4118-B097-3C55C2C6794B}" type="presOf" srcId="{E36AC2A8-4440-4B1F-BB1E-6C7A99E10B06}" destId="{C2A9DAA4-5059-4FA2-814E-B494F8548437}" srcOrd="0" destOrd="0" presId="urn:microsoft.com/office/officeart/2005/8/layout/vList2"/>
    <dgm:cxn modelId="{32F0E78A-56E1-4978-B49D-7FD44A4237FB}" type="presOf" srcId="{E62C1430-F85A-4B7E-9ED9-A5BF26F3F2CC}" destId="{8D257D0B-A5FD-4ECC-B789-FFD815EC63CA}" srcOrd="0" destOrd="0" presId="urn:microsoft.com/office/officeart/2005/8/layout/vList2"/>
    <dgm:cxn modelId="{B034038F-A998-4CC6-AD41-805BD1BDDE52}" srcId="{19D025DB-320F-4D2A-99BD-730C51BD97EA}" destId="{E36AC2A8-4440-4B1F-BB1E-6C7A99E10B06}" srcOrd="0" destOrd="0" parTransId="{3A57D348-3DBB-4DFB-BAB0-846BB71CE5D5}" sibTransId="{80EE9FED-8FF5-41FB-B503-B084E43CE879}"/>
    <dgm:cxn modelId="{371A459C-A2EC-412C-A6D9-4B2AA86955E7}" srcId="{19D025DB-320F-4D2A-99BD-730C51BD97EA}" destId="{D399F501-4F51-457A-B86B-F3B54219E2B4}" srcOrd="1" destOrd="0" parTransId="{8DEF1CD2-077F-4C37-8686-64B99AB1DBAB}" sibTransId="{B0E1A4C8-17C1-4E5C-AABD-92C63E0D78BB}"/>
    <dgm:cxn modelId="{173716EA-E21E-4149-8044-1D1C531C0CC3}" type="presParOf" srcId="{CE20ED5A-BDB9-4041-97B1-EA866A959B46}" destId="{C2A9DAA4-5059-4FA2-814E-B494F8548437}" srcOrd="0" destOrd="0" presId="urn:microsoft.com/office/officeart/2005/8/layout/vList2"/>
    <dgm:cxn modelId="{808A4E87-2585-457B-805E-A0A812653F9B}" type="presParOf" srcId="{CE20ED5A-BDB9-4041-97B1-EA866A959B46}" destId="{F9E6F20F-0489-4D6E-A1DE-3E37D9E9F16A}" srcOrd="1" destOrd="0" presId="urn:microsoft.com/office/officeart/2005/8/layout/vList2"/>
    <dgm:cxn modelId="{DC5C67A6-7AB3-465A-B2CF-A5FAED1FC2DE}" type="presParOf" srcId="{CE20ED5A-BDB9-4041-97B1-EA866A959B46}" destId="{2DE7DAFE-374C-4C6D-9013-D106F8CEAAF1}" srcOrd="2" destOrd="0" presId="urn:microsoft.com/office/officeart/2005/8/layout/vList2"/>
    <dgm:cxn modelId="{7FFD5ABF-2876-4411-9513-989941464BBD}" type="presParOf" srcId="{CE20ED5A-BDB9-4041-97B1-EA866A959B46}" destId="{1742BA9C-22D4-4585-B504-EC83866133A6}" srcOrd="3" destOrd="0" presId="urn:microsoft.com/office/officeart/2005/8/layout/vList2"/>
    <dgm:cxn modelId="{DC6621BA-CD84-4981-BB0A-D610AABF245F}" type="presParOf" srcId="{CE20ED5A-BDB9-4041-97B1-EA866A959B46}" destId="{8D257D0B-A5FD-4ECC-B789-FFD815EC63C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E3FCFE-3A82-4E11-9EBA-B8E6026D7D1B}"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5F5F891A-97CF-44A3-8D05-383382D2DC53}">
      <dgm:prSet/>
      <dgm:spPr/>
      <dgm:t>
        <a:bodyPr/>
        <a:lstStyle/>
        <a:p>
          <a:r>
            <a:rPr lang="en-GB"/>
            <a:t>Using </a:t>
          </a:r>
          <a:r>
            <a:rPr lang="en-GB">
              <a:hlinkClick xmlns:r="http://schemas.openxmlformats.org/officeDocument/2006/relationships" r:id="rId1"/>
            </a:rPr>
            <a:t>www.legislation.gov.uk</a:t>
          </a:r>
          <a:r>
            <a:rPr lang="en-GB"/>
            <a:t> look at what these sections of the C(RTPA)1999 state:</a:t>
          </a:r>
          <a:endParaRPr lang="en-US"/>
        </a:p>
      </dgm:t>
    </dgm:pt>
    <dgm:pt modelId="{88529FD8-BAAA-4C3C-9C9E-9815BA6434C1}" type="parTrans" cxnId="{F441D1D5-4830-4DA3-8849-8D8DBD21802B}">
      <dgm:prSet/>
      <dgm:spPr/>
      <dgm:t>
        <a:bodyPr/>
        <a:lstStyle/>
        <a:p>
          <a:endParaRPr lang="en-US"/>
        </a:p>
      </dgm:t>
    </dgm:pt>
    <dgm:pt modelId="{1DE1D202-F518-4E0B-A89F-A9DE27EB0CEA}" type="sibTrans" cxnId="{F441D1D5-4830-4DA3-8849-8D8DBD21802B}">
      <dgm:prSet/>
      <dgm:spPr/>
      <dgm:t>
        <a:bodyPr/>
        <a:lstStyle/>
        <a:p>
          <a:endParaRPr lang="en-US"/>
        </a:p>
      </dgm:t>
    </dgm:pt>
    <dgm:pt modelId="{F9979D53-92C0-4FBA-A40F-168294A4150F}">
      <dgm:prSet/>
      <dgm:spPr/>
      <dgm:t>
        <a:bodyPr/>
        <a:lstStyle/>
        <a:p>
          <a:r>
            <a:rPr lang="en-GB" b="1"/>
            <a:t>S1(2)</a:t>
          </a:r>
          <a:endParaRPr lang="en-US"/>
        </a:p>
      </dgm:t>
    </dgm:pt>
    <dgm:pt modelId="{1128EAE3-2C10-44B9-8F20-2C27E8AAF89C}" type="parTrans" cxnId="{BB7678F1-A012-49A2-9080-49A8E62D2454}">
      <dgm:prSet/>
      <dgm:spPr/>
      <dgm:t>
        <a:bodyPr/>
        <a:lstStyle/>
        <a:p>
          <a:endParaRPr lang="en-US"/>
        </a:p>
      </dgm:t>
    </dgm:pt>
    <dgm:pt modelId="{76DABF64-417F-4A7A-8392-70F429E626CC}" type="sibTrans" cxnId="{BB7678F1-A012-49A2-9080-49A8E62D2454}">
      <dgm:prSet/>
      <dgm:spPr/>
      <dgm:t>
        <a:bodyPr/>
        <a:lstStyle/>
        <a:p>
          <a:endParaRPr lang="en-US"/>
        </a:p>
      </dgm:t>
    </dgm:pt>
    <dgm:pt modelId="{3193EB78-F278-46B4-A5FB-5C7216CCB320}">
      <dgm:prSet/>
      <dgm:spPr/>
      <dgm:t>
        <a:bodyPr/>
        <a:lstStyle/>
        <a:p>
          <a:r>
            <a:rPr lang="en-GB" b="1"/>
            <a:t>S1(3)</a:t>
          </a:r>
          <a:endParaRPr lang="en-US"/>
        </a:p>
      </dgm:t>
    </dgm:pt>
    <dgm:pt modelId="{CD4C749C-6DE0-4187-9839-5779EB8E0B59}" type="parTrans" cxnId="{A8CB03FB-607C-4A3D-A589-99E0837BCC3E}">
      <dgm:prSet/>
      <dgm:spPr/>
      <dgm:t>
        <a:bodyPr/>
        <a:lstStyle/>
        <a:p>
          <a:endParaRPr lang="en-US"/>
        </a:p>
      </dgm:t>
    </dgm:pt>
    <dgm:pt modelId="{1A9DC747-F5FA-47A1-A334-DD10B2B5B848}" type="sibTrans" cxnId="{A8CB03FB-607C-4A3D-A589-99E0837BCC3E}">
      <dgm:prSet/>
      <dgm:spPr/>
      <dgm:t>
        <a:bodyPr/>
        <a:lstStyle/>
        <a:p>
          <a:endParaRPr lang="en-US"/>
        </a:p>
      </dgm:t>
    </dgm:pt>
    <dgm:pt modelId="{54677E6A-936D-4918-AEE6-A5CD4E820D5A}">
      <dgm:prSet/>
      <dgm:spPr/>
      <dgm:t>
        <a:bodyPr/>
        <a:lstStyle/>
        <a:p>
          <a:r>
            <a:rPr lang="en-GB" b="1"/>
            <a:t>S1(4)</a:t>
          </a:r>
          <a:endParaRPr lang="en-US"/>
        </a:p>
      </dgm:t>
    </dgm:pt>
    <dgm:pt modelId="{57BEBDA7-D360-42FB-B9D9-57FA667AC4D5}" type="parTrans" cxnId="{AECED49D-629F-4F33-B943-3503C469AC5D}">
      <dgm:prSet/>
      <dgm:spPr/>
      <dgm:t>
        <a:bodyPr/>
        <a:lstStyle/>
        <a:p>
          <a:endParaRPr lang="en-US"/>
        </a:p>
      </dgm:t>
    </dgm:pt>
    <dgm:pt modelId="{167E009A-AD15-48E7-93A6-9F34A46493FE}" type="sibTrans" cxnId="{AECED49D-629F-4F33-B943-3503C469AC5D}">
      <dgm:prSet/>
      <dgm:spPr/>
      <dgm:t>
        <a:bodyPr/>
        <a:lstStyle/>
        <a:p>
          <a:endParaRPr lang="en-US"/>
        </a:p>
      </dgm:t>
    </dgm:pt>
    <dgm:pt modelId="{0EDD2242-B067-483D-8A1A-C20967619AC9}" type="pres">
      <dgm:prSet presAssocID="{3CE3FCFE-3A82-4E11-9EBA-B8E6026D7D1B}" presName="vert0" presStyleCnt="0">
        <dgm:presLayoutVars>
          <dgm:dir/>
          <dgm:animOne val="branch"/>
          <dgm:animLvl val="lvl"/>
        </dgm:presLayoutVars>
      </dgm:prSet>
      <dgm:spPr/>
    </dgm:pt>
    <dgm:pt modelId="{C5C6D3C9-2F83-49B1-9B1D-578A6192CC12}" type="pres">
      <dgm:prSet presAssocID="{5F5F891A-97CF-44A3-8D05-383382D2DC53}" presName="thickLine" presStyleLbl="alignNode1" presStyleIdx="0" presStyleCnt="4"/>
      <dgm:spPr/>
    </dgm:pt>
    <dgm:pt modelId="{5C42E443-987C-4E04-8F99-85C3974BD827}" type="pres">
      <dgm:prSet presAssocID="{5F5F891A-97CF-44A3-8D05-383382D2DC53}" presName="horz1" presStyleCnt="0"/>
      <dgm:spPr/>
    </dgm:pt>
    <dgm:pt modelId="{874B8177-C51F-4B83-90F0-EF178808ADA1}" type="pres">
      <dgm:prSet presAssocID="{5F5F891A-97CF-44A3-8D05-383382D2DC53}" presName="tx1" presStyleLbl="revTx" presStyleIdx="0" presStyleCnt="4"/>
      <dgm:spPr/>
    </dgm:pt>
    <dgm:pt modelId="{56BC6B24-8B86-4633-80CC-2088C2CBC022}" type="pres">
      <dgm:prSet presAssocID="{5F5F891A-97CF-44A3-8D05-383382D2DC53}" presName="vert1" presStyleCnt="0"/>
      <dgm:spPr/>
    </dgm:pt>
    <dgm:pt modelId="{DF3A290F-5C06-4FFC-B57F-4EF5CA0C48E4}" type="pres">
      <dgm:prSet presAssocID="{F9979D53-92C0-4FBA-A40F-168294A4150F}" presName="thickLine" presStyleLbl="alignNode1" presStyleIdx="1" presStyleCnt="4"/>
      <dgm:spPr/>
    </dgm:pt>
    <dgm:pt modelId="{17F6C2EB-9E6D-41F6-A807-9D6979CBB7C9}" type="pres">
      <dgm:prSet presAssocID="{F9979D53-92C0-4FBA-A40F-168294A4150F}" presName="horz1" presStyleCnt="0"/>
      <dgm:spPr/>
    </dgm:pt>
    <dgm:pt modelId="{76BB806F-7E07-4E37-90DF-9D381832BA98}" type="pres">
      <dgm:prSet presAssocID="{F9979D53-92C0-4FBA-A40F-168294A4150F}" presName="tx1" presStyleLbl="revTx" presStyleIdx="1" presStyleCnt="4"/>
      <dgm:spPr/>
    </dgm:pt>
    <dgm:pt modelId="{E97575B3-63A2-4463-9795-2B3F7E3E42DF}" type="pres">
      <dgm:prSet presAssocID="{F9979D53-92C0-4FBA-A40F-168294A4150F}" presName="vert1" presStyleCnt="0"/>
      <dgm:spPr/>
    </dgm:pt>
    <dgm:pt modelId="{EB7ED348-2BE3-4815-BDBB-B018A6014706}" type="pres">
      <dgm:prSet presAssocID="{3193EB78-F278-46B4-A5FB-5C7216CCB320}" presName="thickLine" presStyleLbl="alignNode1" presStyleIdx="2" presStyleCnt="4"/>
      <dgm:spPr/>
    </dgm:pt>
    <dgm:pt modelId="{FD95A0A5-953B-4411-A7BA-066AC9EE9811}" type="pres">
      <dgm:prSet presAssocID="{3193EB78-F278-46B4-A5FB-5C7216CCB320}" presName="horz1" presStyleCnt="0"/>
      <dgm:spPr/>
    </dgm:pt>
    <dgm:pt modelId="{490385C7-FD8E-4CCE-AEF4-14D5F4A2A772}" type="pres">
      <dgm:prSet presAssocID="{3193EB78-F278-46B4-A5FB-5C7216CCB320}" presName="tx1" presStyleLbl="revTx" presStyleIdx="2" presStyleCnt="4"/>
      <dgm:spPr/>
    </dgm:pt>
    <dgm:pt modelId="{01C1BA15-E3A5-4119-BAB8-3AC25CD623E9}" type="pres">
      <dgm:prSet presAssocID="{3193EB78-F278-46B4-A5FB-5C7216CCB320}" presName="vert1" presStyleCnt="0"/>
      <dgm:spPr/>
    </dgm:pt>
    <dgm:pt modelId="{2B72E448-05BF-48D7-8AAA-4580B4A8A9BA}" type="pres">
      <dgm:prSet presAssocID="{54677E6A-936D-4918-AEE6-A5CD4E820D5A}" presName="thickLine" presStyleLbl="alignNode1" presStyleIdx="3" presStyleCnt="4"/>
      <dgm:spPr/>
    </dgm:pt>
    <dgm:pt modelId="{19BBF06D-48B1-4C0E-944C-C2C3913BE3AA}" type="pres">
      <dgm:prSet presAssocID="{54677E6A-936D-4918-AEE6-A5CD4E820D5A}" presName="horz1" presStyleCnt="0"/>
      <dgm:spPr/>
    </dgm:pt>
    <dgm:pt modelId="{9065F448-8FFF-40C7-9CE4-AD37B1CEEDB5}" type="pres">
      <dgm:prSet presAssocID="{54677E6A-936D-4918-AEE6-A5CD4E820D5A}" presName="tx1" presStyleLbl="revTx" presStyleIdx="3" presStyleCnt="4"/>
      <dgm:spPr/>
    </dgm:pt>
    <dgm:pt modelId="{BA8AA686-4298-45F7-9AAB-B2C493F3D943}" type="pres">
      <dgm:prSet presAssocID="{54677E6A-936D-4918-AEE6-A5CD4E820D5A}" presName="vert1" presStyleCnt="0"/>
      <dgm:spPr/>
    </dgm:pt>
  </dgm:ptLst>
  <dgm:cxnLst>
    <dgm:cxn modelId="{51FECF05-D211-4F16-88A7-46C76E116F9C}" type="presOf" srcId="{54677E6A-936D-4918-AEE6-A5CD4E820D5A}" destId="{9065F448-8FFF-40C7-9CE4-AD37B1CEEDB5}" srcOrd="0" destOrd="0" presId="urn:microsoft.com/office/officeart/2008/layout/LinedList"/>
    <dgm:cxn modelId="{6C0BEC06-7C59-4A99-B2AB-895C8CCE9196}" type="presOf" srcId="{3CE3FCFE-3A82-4E11-9EBA-B8E6026D7D1B}" destId="{0EDD2242-B067-483D-8A1A-C20967619AC9}" srcOrd="0" destOrd="0" presId="urn:microsoft.com/office/officeart/2008/layout/LinedList"/>
    <dgm:cxn modelId="{AA3B5232-9391-4943-A829-82C466AB8C44}" type="presOf" srcId="{3193EB78-F278-46B4-A5FB-5C7216CCB320}" destId="{490385C7-FD8E-4CCE-AEF4-14D5F4A2A772}" srcOrd="0" destOrd="0" presId="urn:microsoft.com/office/officeart/2008/layout/LinedList"/>
    <dgm:cxn modelId="{A58F066A-086A-4748-AEAB-E352F0213EB7}" type="presOf" srcId="{5F5F891A-97CF-44A3-8D05-383382D2DC53}" destId="{874B8177-C51F-4B83-90F0-EF178808ADA1}" srcOrd="0" destOrd="0" presId="urn:microsoft.com/office/officeart/2008/layout/LinedList"/>
    <dgm:cxn modelId="{B6310292-8E95-4C59-9062-22957A577852}" type="presOf" srcId="{F9979D53-92C0-4FBA-A40F-168294A4150F}" destId="{76BB806F-7E07-4E37-90DF-9D381832BA98}" srcOrd="0" destOrd="0" presId="urn:microsoft.com/office/officeart/2008/layout/LinedList"/>
    <dgm:cxn modelId="{AECED49D-629F-4F33-B943-3503C469AC5D}" srcId="{3CE3FCFE-3A82-4E11-9EBA-B8E6026D7D1B}" destId="{54677E6A-936D-4918-AEE6-A5CD4E820D5A}" srcOrd="3" destOrd="0" parTransId="{57BEBDA7-D360-42FB-B9D9-57FA667AC4D5}" sibTransId="{167E009A-AD15-48E7-93A6-9F34A46493FE}"/>
    <dgm:cxn modelId="{F441D1D5-4830-4DA3-8849-8D8DBD21802B}" srcId="{3CE3FCFE-3A82-4E11-9EBA-B8E6026D7D1B}" destId="{5F5F891A-97CF-44A3-8D05-383382D2DC53}" srcOrd="0" destOrd="0" parTransId="{88529FD8-BAAA-4C3C-9C9E-9815BA6434C1}" sibTransId="{1DE1D202-F518-4E0B-A89F-A9DE27EB0CEA}"/>
    <dgm:cxn modelId="{BB7678F1-A012-49A2-9080-49A8E62D2454}" srcId="{3CE3FCFE-3A82-4E11-9EBA-B8E6026D7D1B}" destId="{F9979D53-92C0-4FBA-A40F-168294A4150F}" srcOrd="1" destOrd="0" parTransId="{1128EAE3-2C10-44B9-8F20-2C27E8AAF89C}" sibTransId="{76DABF64-417F-4A7A-8392-70F429E626CC}"/>
    <dgm:cxn modelId="{A8CB03FB-607C-4A3D-A589-99E0837BCC3E}" srcId="{3CE3FCFE-3A82-4E11-9EBA-B8E6026D7D1B}" destId="{3193EB78-F278-46B4-A5FB-5C7216CCB320}" srcOrd="2" destOrd="0" parTransId="{CD4C749C-6DE0-4187-9839-5779EB8E0B59}" sibTransId="{1A9DC747-F5FA-47A1-A334-DD10B2B5B848}"/>
    <dgm:cxn modelId="{95B8865C-BFFE-485B-80DF-009947AA75B5}" type="presParOf" srcId="{0EDD2242-B067-483D-8A1A-C20967619AC9}" destId="{C5C6D3C9-2F83-49B1-9B1D-578A6192CC12}" srcOrd="0" destOrd="0" presId="urn:microsoft.com/office/officeart/2008/layout/LinedList"/>
    <dgm:cxn modelId="{E81002A0-A9A7-453D-B894-886706E0B98E}" type="presParOf" srcId="{0EDD2242-B067-483D-8A1A-C20967619AC9}" destId="{5C42E443-987C-4E04-8F99-85C3974BD827}" srcOrd="1" destOrd="0" presId="urn:microsoft.com/office/officeart/2008/layout/LinedList"/>
    <dgm:cxn modelId="{23B3873B-D088-4BDD-AF96-0C79FCC93610}" type="presParOf" srcId="{5C42E443-987C-4E04-8F99-85C3974BD827}" destId="{874B8177-C51F-4B83-90F0-EF178808ADA1}" srcOrd="0" destOrd="0" presId="urn:microsoft.com/office/officeart/2008/layout/LinedList"/>
    <dgm:cxn modelId="{8DB62328-946A-4FE1-B735-1BECBB6CED7E}" type="presParOf" srcId="{5C42E443-987C-4E04-8F99-85C3974BD827}" destId="{56BC6B24-8B86-4633-80CC-2088C2CBC022}" srcOrd="1" destOrd="0" presId="urn:microsoft.com/office/officeart/2008/layout/LinedList"/>
    <dgm:cxn modelId="{3007488B-A711-46A0-B49F-792D16BB59B0}" type="presParOf" srcId="{0EDD2242-B067-483D-8A1A-C20967619AC9}" destId="{DF3A290F-5C06-4FFC-B57F-4EF5CA0C48E4}" srcOrd="2" destOrd="0" presId="urn:microsoft.com/office/officeart/2008/layout/LinedList"/>
    <dgm:cxn modelId="{E4E6051F-DFC1-4D5C-9C8E-AC0BC74F7B04}" type="presParOf" srcId="{0EDD2242-B067-483D-8A1A-C20967619AC9}" destId="{17F6C2EB-9E6D-41F6-A807-9D6979CBB7C9}" srcOrd="3" destOrd="0" presId="urn:microsoft.com/office/officeart/2008/layout/LinedList"/>
    <dgm:cxn modelId="{73472DD1-1E7F-4E7A-834C-F1ED6FA357A0}" type="presParOf" srcId="{17F6C2EB-9E6D-41F6-A807-9D6979CBB7C9}" destId="{76BB806F-7E07-4E37-90DF-9D381832BA98}" srcOrd="0" destOrd="0" presId="urn:microsoft.com/office/officeart/2008/layout/LinedList"/>
    <dgm:cxn modelId="{AB1625BE-1961-4B6E-BD58-6F67D59699EA}" type="presParOf" srcId="{17F6C2EB-9E6D-41F6-A807-9D6979CBB7C9}" destId="{E97575B3-63A2-4463-9795-2B3F7E3E42DF}" srcOrd="1" destOrd="0" presId="urn:microsoft.com/office/officeart/2008/layout/LinedList"/>
    <dgm:cxn modelId="{E210C87A-72A0-4743-A073-A2BBBC926DED}" type="presParOf" srcId="{0EDD2242-B067-483D-8A1A-C20967619AC9}" destId="{EB7ED348-2BE3-4815-BDBB-B018A6014706}" srcOrd="4" destOrd="0" presId="urn:microsoft.com/office/officeart/2008/layout/LinedList"/>
    <dgm:cxn modelId="{01157EF4-F7D9-422C-A356-2C9EAEEC115A}" type="presParOf" srcId="{0EDD2242-B067-483D-8A1A-C20967619AC9}" destId="{FD95A0A5-953B-4411-A7BA-066AC9EE9811}" srcOrd="5" destOrd="0" presId="urn:microsoft.com/office/officeart/2008/layout/LinedList"/>
    <dgm:cxn modelId="{E4788B68-D4A4-4061-BF8E-028F80521E61}" type="presParOf" srcId="{FD95A0A5-953B-4411-A7BA-066AC9EE9811}" destId="{490385C7-FD8E-4CCE-AEF4-14D5F4A2A772}" srcOrd="0" destOrd="0" presId="urn:microsoft.com/office/officeart/2008/layout/LinedList"/>
    <dgm:cxn modelId="{3D785C3B-EFE7-4809-8DA6-6D3F442F1689}" type="presParOf" srcId="{FD95A0A5-953B-4411-A7BA-066AC9EE9811}" destId="{01C1BA15-E3A5-4119-BAB8-3AC25CD623E9}" srcOrd="1" destOrd="0" presId="urn:microsoft.com/office/officeart/2008/layout/LinedList"/>
    <dgm:cxn modelId="{92FD62DB-A921-4CA2-9D3B-223990099FD4}" type="presParOf" srcId="{0EDD2242-B067-483D-8A1A-C20967619AC9}" destId="{2B72E448-05BF-48D7-8AAA-4580B4A8A9BA}" srcOrd="6" destOrd="0" presId="urn:microsoft.com/office/officeart/2008/layout/LinedList"/>
    <dgm:cxn modelId="{DA8697F7-18B2-47B5-A554-25F82E71482A}" type="presParOf" srcId="{0EDD2242-B067-483D-8A1A-C20967619AC9}" destId="{19BBF06D-48B1-4C0E-944C-C2C3913BE3AA}" srcOrd="7" destOrd="0" presId="urn:microsoft.com/office/officeart/2008/layout/LinedList"/>
    <dgm:cxn modelId="{8B9239A1-B647-4157-B303-EE05DB0EEC37}" type="presParOf" srcId="{19BBF06D-48B1-4C0E-944C-C2C3913BE3AA}" destId="{9065F448-8FFF-40C7-9CE4-AD37B1CEEDB5}" srcOrd="0" destOrd="0" presId="urn:microsoft.com/office/officeart/2008/layout/LinedList"/>
    <dgm:cxn modelId="{34D0066E-35F3-435D-AE57-C64A100E0122}" type="presParOf" srcId="{19BBF06D-48B1-4C0E-944C-C2C3913BE3AA}" destId="{BA8AA686-4298-45F7-9AAB-B2C493F3D9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808FC9-2F1C-4A80-BF63-3686FDDD3806}" type="doc">
      <dgm:prSet loTypeId="urn:microsoft.com/office/officeart/2005/8/layout/vProcess5" loCatId="process" qsTypeId="urn:microsoft.com/office/officeart/2005/8/quickstyle/simple1" qsCatId="simple" csTypeId="urn:microsoft.com/office/officeart/2005/8/colors/accent4_5" csCatId="accent4"/>
      <dgm:spPr/>
      <dgm:t>
        <a:bodyPr/>
        <a:lstStyle/>
        <a:p>
          <a:endParaRPr lang="en-US"/>
        </a:p>
      </dgm:t>
    </dgm:pt>
    <dgm:pt modelId="{0DCFDE9B-438A-4A82-A0C3-83F36AB5BB48}">
      <dgm:prSet/>
      <dgm:spPr/>
      <dgm:t>
        <a:bodyPr/>
        <a:lstStyle/>
        <a:p>
          <a:r>
            <a:rPr lang="en-GB" b="1" dirty="0">
              <a:solidFill>
                <a:srgbClr val="002060"/>
              </a:solidFill>
            </a:rPr>
            <a:t>Assignment: </a:t>
          </a:r>
          <a:r>
            <a:rPr lang="en-GB" dirty="0"/>
            <a:t>The assignor transfers rights, property or other benefits to the assignee.</a:t>
          </a:r>
          <a:endParaRPr lang="en-US" dirty="0"/>
        </a:p>
      </dgm:t>
    </dgm:pt>
    <dgm:pt modelId="{624C82C4-6375-4FD9-ABA1-337346EDACB1}" type="parTrans" cxnId="{05F982C0-FD53-40AC-B6EB-BDE46A2CA209}">
      <dgm:prSet/>
      <dgm:spPr/>
      <dgm:t>
        <a:bodyPr/>
        <a:lstStyle/>
        <a:p>
          <a:endParaRPr lang="en-US"/>
        </a:p>
      </dgm:t>
    </dgm:pt>
    <dgm:pt modelId="{114498FB-59E4-4800-911E-A08462184531}" type="sibTrans" cxnId="{05F982C0-FD53-40AC-B6EB-BDE46A2CA209}">
      <dgm:prSet/>
      <dgm:spPr/>
      <dgm:t>
        <a:bodyPr/>
        <a:lstStyle/>
        <a:p>
          <a:endParaRPr lang="en-US"/>
        </a:p>
      </dgm:t>
    </dgm:pt>
    <dgm:pt modelId="{69E73909-3C9E-4F94-9049-FCDBD93EBB5E}">
      <dgm:prSet custT="1"/>
      <dgm:spPr/>
      <dgm:t>
        <a:bodyPr/>
        <a:lstStyle/>
        <a:p>
          <a:pPr algn="ctr"/>
          <a:r>
            <a:rPr lang="en-GB" sz="14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dirty="0"/>
        </a:p>
      </dgm:t>
    </dgm:pt>
    <dgm:pt modelId="{4F1D2B93-DA60-4966-B547-4845ACAAF0C7}" type="parTrans" cxnId="{15443568-8FCA-4767-BCBF-6E60839BE4B4}">
      <dgm:prSet/>
      <dgm:spPr/>
      <dgm:t>
        <a:bodyPr/>
        <a:lstStyle/>
        <a:p>
          <a:endParaRPr lang="en-US"/>
        </a:p>
      </dgm:t>
    </dgm:pt>
    <dgm:pt modelId="{D25F0F4F-66C3-48F4-9123-7EBB20CBC51C}" type="sibTrans" cxnId="{15443568-8FCA-4767-BCBF-6E60839BE4B4}">
      <dgm:prSet/>
      <dgm:spPr/>
      <dgm:t>
        <a:bodyPr/>
        <a:lstStyle/>
        <a:p>
          <a:endParaRPr lang="en-US"/>
        </a:p>
      </dgm:t>
    </dgm:pt>
    <dgm:pt modelId="{6247F722-C947-44DD-ACDB-08AAF3C48C65}">
      <dgm:prSet custT="1"/>
      <dgm:spPr/>
      <dgm:t>
        <a:bodyPr/>
        <a:lstStyle/>
        <a:p>
          <a:pPr algn="ctr"/>
          <a:r>
            <a:rPr lang="en-GB" sz="2800" dirty="0"/>
            <a:t>Commercial contracts usually restrict assignment</a:t>
          </a:r>
          <a:endParaRPr lang="en-US" sz="2800" dirty="0"/>
        </a:p>
      </dgm:t>
    </dgm:pt>
    <dgm:pt modelId="{D71CB963-3DCE-437A-8EDD-595D87E112B3}" type="parTrans" cxnId="{AA3233CC-DEA7-4F0A-93A3-897D59F97205}">
      <dgm:prSet/>
      <dgm:spPr/>
      <dgm:t>
        <a:bodyPr/>
        <a:lstStyle/>
        <a:p>
          <a:endParaRPr lang="en-US"/>
        </a:p>
      </dgm:t>
    </dgm:pt>
    <dgm:pt modelId="{CC082BED-CB49-4340-ACBD-C7FD51C1957E}" type="sibTrans" cxnId="{AA3233CC-DEA7-4F0A-93A3-897D59F97205}">
      <dgm:prSet/>
      <dgm:spPr/>
      <dgm:t>
        <a:bodyPr/>
        <a:lstStyle/>
        <a:p>
          <a:endParaRPr lang="en-US"/>
        </a:p>
      </dgm:t>
    </dgm:pt>
    <dgm:pt modelId="{198C5D21-87B4-44B4-A3B3-74FDBF08337C}" type="pres">
      <dgm:prSet presAssocID="{49808FC9-2F1C-4A80-BF63-3686FDDD3806}" presName="outerComposite" presStyleCnt="0">
        <dgm:presLayoutVars>
          <dgm:chMax val="5"/>
          <dgm:dir/>
          <dgm:resizeHandles val="exact"/>
        </dgm:presLayoutVars>
      </dgm:prSet>
      <dgm:spPr/>
    </dgm:pt>
    <dgm:pt modelId="{373001DE-0E8B-4DBD-94A5-5AA6898D0426}" type="pres">
      <dgm:prSet presAssocID="{49808FC9-2F1C-4A80-BF63-3686FDDD3806}" presName="dummyMaxCanvas" presStyleCnt="0">
        <dgm:presLayoutVars/>
      </dgm:prSet>
      <dgm:spPr/>
    </dgm:pt>
    <dgm:pt modelId="{A6C27E0D-B026-4695-A4DD-4882BF5C611A}" type="pres">
      <dgm:prSet presAssocID="{49808FC9-2F1C-4A80-BF63-3686FDDD3806}" presName="ThreeNodes_1" presStyleLbl="node1" presStyleIdx="0" presStyleCnt="3">
        <dgm:presLayoutVars>
          <dgm:bulletEnabled val="1"/>
        </dgm:presLayoutVars>
      </dgm:prSet>
      <dgm:spPr/>
    </dgm:pt>
    <dgm:pt modelId="{CC203078-E490-4ADD-828C-D6A90ABA3CEE}" type="pres">
      <dgm:prSet presAssocID="{49808FC9-2F1C-4A80-BF63-3686FDDD3806}" presName="ThreeNodes_2" presStyleLbl="node1" presStyleIdx="1" presStyleCnt="3">
        <dgm:presLayoutVars>
          <dgm:bulletEnabled val="1"/>
        </dgm:presLayoutVars>
      </dgm:prSet>
      <dgm:spPr/>
    </dgm:pt>
    <dgm:pt modelId="{79CB2D9C-E389-44FC-91EF-72C17FBED095}" type="pres">
      <dgm:prSet presAssocID="{49808FC9-2F1C-4A80-BF63-3686FDDD3806}" presName="ThreeNodes_3" presStyleLbl="node1" presStyleIdx="2" presStyleCnt="3">
        <dgm:presLayoutVars>
          <dgm:bulletEnabled val="1"/>
        </dgm:presLayoutVars>
      </dgm:prSet>
      <dgm:spPr/>
    </dgm:pt>
    <dgm:pt modelId="{93FB2692-10DC-4F40-9625-C9E1E21199BE}" type="pres">
      <dgm:prSet presAssocID="{49808FC9-2F1C-4A80-BF63-3686FDDD3806}" presName="ThreeConn_1-2" presStyleLbl="fgAccFollowNode1" presStyleIdx="0" presStyleCnt="2">
        <dgm:presLayoutVars>
          <dgm:bulletEnabled val="1"/>
        </dgm:presLayoutVars>
      </dgm:prSet>
      <dgm:spPr/>
    </dgm:pt>
    <dgm:pt modelId="{CD65E83D-D567-43A9-B2DC-EF1B700C70A4}" type="pres">
      <dgm:prSet presAssocID="{49808FC9-2F1C-4A80-BF63-3686FDDD3806}" presName="ThreeConn_2-3" presStyleLbl="fgAccFollowNode1" presStyleIdx="1" presStyleCnt="2">
        <dgm:presLayoutVars>
          <dgm:bulletEnabled val="1"/>
        </dgm:presLayoutVars>
      </dgm:prSet>
      <dgm:spPr/>
    </dgm:pt>
    <dgm:pt modelId="{DF9532C9-8E1D-48FC-A1CF-5DD5E0C7357A}" type="pres">
      <dgm:prSet presAssocID="{49808FC9-2F1C-4A80-BF63-3686FDDD3806}" presName="ThreeNodes_1_text" presStyleLbl="node1" presStyleIdx="2" presStyleCnt="3">
        <dgm:presLayoutVars>
          <dgm:bulletEnabled val="1"/>
        </dgm:presLayoutVars>
      </dgm:prSet>
      <dgm:spPr/>
    </dgm:pt>
    <dgm:pt modelId="{514D38E7-9C85-46CA-A525-99B61B4212AB}" type="pres">
      <dgm:prSet presAssocID="{49808FC9-2F1C-4A80-BF63-3686FDDD3806}" presName="ThreeNodes_2_text" presStyleLbl="node1" presStyleIdx="2" presStyleCnt="3">
        <dgm:presLayoutVars>
          <dgm:bulletEnabled val="1"/>
        </dgm:presLayoutVars>
      </dgm:prSet>
      <dgm:spPr/>
    </dgm:pt>
    <dgm:pt modelId="{64F09AE1-C8C9-4EE0-B7A0-38DE86DF3D0A}" type="pres">
      <dgm:prSet presAssocID="{49808FC9-2F1C-4A80-BF63-3686FDDD3806}" presName="ThreeNodes_3_text" presStyleLbl="node1" presStyleIdx="2" presStyleCnt="3">
        <dgm:presLayoutVars>
          <dgm:bulletEnabled val="1"/>
        </dgm:presLayoutVars>
      </dgm:prSet>
      <dgm:spPr/>
    </dgm:pt>
  </dgm:ptLst>
  <dgm:cxnLst>
    <dgm:cxn modelId="{040FEB02-3EEB-4693-AACA-B66FF24DF4D0}" type="presOf" srcId="{114498FB-59E4-4800-911E-A08462184531}" destId="{93FB2692-10DC-4F40-9625-C9E1E21199BE}" srcOrd="0" destOrd="0" presId="urn:microsoft.com/office/officeart/2005/8/layout/vProcess5"/>
    <dgm:cxn modelId="{DFD01518-238F-4636-BB88-0EFDE9E3B08B}" type="presOf" srcId="{69E73909-3C9E-4F94-9049-FCDBD93EBB5E}" destId="{CC203078-E490-4ADD-828C-D6A90ABA3CEE}" srcOrd="0" destOrd="0" presId="urn:microsoft.com/office/officeart/2005/8/layout/vProcess5"/>
    <dgm:cxn modelId="{E7327660-B02B-40A4-8CAC-CFBBAE570F6D}" type="presOf" srcId="{0DCFDE9B-438A-4A82-A0C3-83F36AB5BB48}" destId="{DF9532C9-8E1D-48FC-A1CF-5DD5E0C7357A}" srcOrd="1" destOrd="0" presId="urn:microsoft.com/office/officeart/2005/8/layout/vProcess5"/>
    <dgm:cxn modelId="{15443568-8FCA-4767-BCBF-6E60839BE4B4}" srcId="{49808FC9-2F1C-4A80-BF63-3686FDDD3806}" destId="{69E73909-3C9E-4F94-9049-FCDBD93EBB5E}" srcOrd="1" destOrd="0" parTransId="{4F1D2B93-DA60-4966-B547-4845ACAAF0C7}" sibTransId="{D25F0F4F-66C3-48F4-9123-7EBB20CBC51C}"/>
    <dgm:cxn modelId="{C1E09F49-434F-41EB-A0B5-F0F32BD1298D}" type="presOf" srcId="{6247F722-C947-44DD-ACDB-08AAF3C48C65}" destId="{64F09AE1-C8C9-4EE0-B7A0-38DE86DF3D0A}" srcOrd="1" destOrd="0" presId="urn:microsoft.com/office/officeart/2005/8/layout/vProcess5"/>
    <dgm:cxn modelId="{0EBA8A7C-7B9D-46D5-B33E-44DB79F1BD5E}" type="presOf" srcId="{69E73909-3C9E-4F94-9049-FCDBD93EBB5E}" destId="{514D38E7-9C85-46CA-A525-99B61B4212AB}" srcOrd="1" destOrd="0" presId="urn:microsoft.com/office/officeart/2005/8/layout/vProcess5"/>
    <dgm:cxn modelId="{7635DE98-41F8-4260-BD66-4E92204B16F5}" type="presOf" srcId="{D25F0F4F-66C3-48F4-9123-7EBB20CBC51C}" destId="{CD65E83D-D567-43A9-B2DC-EF1B700C70A4}" srcOrd="0" destOrd="0" presId="urn:microsoft.com/office/officeart/2005/8/layout/vProcess5"/>
    <dgm:cxn modelId="{05F982C0-FD53-40AC-B6EB-BDE46A2CA209}" srcId="{49808FC9-2F1C-4A80-BF63-3686FDDD3806}" destId="{0DCFDE9B-438A-4A82-A0C3-83F36AB5BB48}" srcOrd="0" destOrd="0" parTransId="{624C82C4-6375-4FD9-ABA1-337346EDACB1}" sibTransId="{114498FB-59E4-4800-911E-A08462184531}"/>
    <dgm:cxn modelId="{0237E3C7-62E4-4A66-81B1-A29E474D1BEA}" type="presOf" srcId="{49808FC9-2F1C-4A80-BF63-3686FDDD3806}" destId="{198C5D21-87B4-44B4-A3B3-74FDBF08337C}" srcOrd="0" destOrd="0" presId="urn:microsoft.com/office/officeart/2005/8/layout/vProcess5"/>
    <dgm:cxn modelId="{AA3233CC-DEA7-4F0A-93A3-897D59F97205}" srcId="{49808FC9-2F1C-4A80-BF63-3686FDDD3806}" destId="{6247F722-C947-44DD-ACDB-08AAF3C48C65}" srcOrd="2" destOrd="0" parTransId="{D71CB963-3DCE-437A-8EDD-595D87E112B3}" sibTransId="{CC082BED-CB49-4340-ACBD-C7FD51C1957E}"/>
    <dgm:cxn modelId="{FD3F11CF-D66C-4F97-B29E-A68952A1D2A5}" type="presOf" srcId="{6247F722-C947-44DD-ACDB-08AAF3C48C65}" destId="{79CB2D9C-E389-44FC-91EF-72C17FBED095}" srcOrd="0" destOrd="0" presId="urn:microsoft.com/office/officeart/2005/8/layout/vProcess5"/>
    <dgm:cxn modelId="{D69A47D7-AB0F-4553-B26E-5DA7D1299E34}" type="presOf" srcId="{0DCFDE9B-438A-4A82-A0C3-83F36AB5BB48}" destId="{A6C27E0D-B026-4695-A4DD-4882BF5C611A}" srcOrd="0" destOrd="0" presId="urn:microsoft.com/office/officeart/2005/8/layout/vProcess5"/>
    <dgm:cxn modelId="{081D8B35-A11C-4121-B68B-E40A6A2A2613}" type="presParOf" srcId="{198C5D21-87B4-44B4-A3B3-74FDBF08337C}" destId="{373001DE-0E8B-4DBD-94A5-5AA6898D0426}" srcOrd="0" destOrd="0" presId="urn:microsoft.com/office/officeart/2005/8/layout/vProcess5"/>
    <dgm:cxn modelId="{4E0ACCE5-6A18-4A85-B1C5-29A7AB5BD0DB}" type="presParOf" srcId="{198C5D21-87B4-44B4-A3B3-74FDBF08337C}" destId="{A6C27E0D-B026-4695-A4DD-4882BF5C611A}" srcOrd="1" destOrd="0" presId="urn:microsoft.com/office/officeart/2005/8/layout/vProcess5"/>
    <dgm:cxn modelId="{20D2AD86-5BF2-4518-8F41-EED306CCFDB9}" type="presParOf" srcId="{198C5D21-87B4-44B4-A3B3-74FDBF08337C}" destId="{CC203078-E490-4ADD-828C-D6A90ABA3CEE}" srcOrd="2" destOrd="0" presId="urn:microsoft.com/office/officeart/2005/8/layout/vProcess5"/>
    <dgm:cxn modelId="{F3EF190C-E1C8-4266-84F3-A36B3CEA4649}" type="presParOf" srcId="{198C5D21-87B4-44B4-A3B3-74FDBF08337C}" destId="{79CB2D9C-E389-44FC-91EF-72C17FBED095}" srcOrd="3" destOrd="0" presId="urn:microsoft.com/office/officeart/2005/8/layout/vProcess5"/>
    <dgm:cxn modelId="{14889F72-112C-489F-A720-7949669AB8E2}" type="presParOf" srcId="{198C5D21-87B4-44B4-A3B3-74FDBF08337C}" destId="{93FB2692-10DC-4F40-9625-C9E1E21199BE}" srcOrd="4" destOrd="0" presId="urn:microsoft.com/office/officeart/2005/8/layout/vProcess5"/>
    <dgm:cxn modelId="{15FFEED3-3A05-4EA5-9F92-E53D83A73169}" type="presParOf" srcId="{198C5D21-87B4-44B4-A3B3-74FDBF08337C}" destId="{CD65E83D-D567-43A9-B2DC-EF1B700C70A4}" srcOrd="5" destOrd="0" presId="urn:microsoft.com/office/officeart/2005/8/layout/vProcess5"/>
    <dgm:cxn modelId="{7EE82995-3BEB-4ACE-8D83-41ADD6A5D935}" type="presParOf" srcId="{198C5D21-87B4-44B4-A3B3-74FDBF08337C}" destId="{DF9532C9-8E1D-48FC-A1CF-5DD5E0C7357A}" srcOrd="6" destOrd="0" presId="urn:microsoft.com/office/officeart/2005/8/layout/vProcess5"/>
    <dgm:cxn modelId="{C24D43B2-6A84-4671-869A-8E5321D171B8}" type="presParOf" srcId="{198C5D21-87B4-44B4-A3B3-74FDBF08337C}" destId="{514D38E7-9C85-46CA-A525-99B61B4212AB}" srcOrd="7" destOrd="0" presId="urn:microsoft.com/office/officeart/2005/8/layout/vProcess5"/>
    <dgm:cxn modelId="{EABFEC55-44D5-4DAF-BAF5-7D98A769B50D}" type="presParOf" srcId="{198C5D21-87B4-44B4-A3B3-74FDBF08337C}" destId="{64F09AE1-C8C9-4EE0-B7A0-38DE86DF3D0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2098B-8341-4670-8D83-5862927EFB65}">
      <dsp:nvSpPr>
        <dsp:cNvPr id="0" name=""/>
        <dsp:cNvSpPr/>
      </dsp:nvSpPr>
      <dsp:spPr>
        <a:xfrm>
          <a:off x="0" y="1727"/>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C1ACDF-FB3A-430F-B702-05343EC9FE1B}">
      <dsp:nvSpPr>
        <dsp:cNvPr id="0" name=""/>
        <dsp:cNvSpPr/>
      </dsp:nvSpPr>
      <dsp:spPr>
        <a:xfrm>
          <a:off x="0" y="1727"/>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highlight>
                <a:srgbClr val="FFFF00"/>
              </a:highlight>
              <a:latin typeface="Lao UI" panose="020B0502040204020203" pitchFamily="34" charset="0"/>
              <a:cs typeface="Lao UI" panose="020B0502040204020203" pitchFamily="34" charset="0"/>
            </a:rPr>
            <a:t>Assessment 1: 50%</a:t>
          </a:r>
          <a:endParaRPr lang="en-US" sz="2500" kern="1200" dirty="0">
            <a:highlight>
              <a:srgbClr val="FFFF00"/>
            </a:highlight>
            <a:latin typeface="Lao UI" panose="020B0502040204020203" pitchFamily="34" charset="0"/>
            <a:cs typeface="Lao UI" panose="020B0502040204020203" pitchFamily="34" charset="0"/>
          </a:endParaRPr>
        </a:p>
      </dsp:txBody>
      <dsp:txXfrm>
        <a:off x="0" y="1727"/>
        <a:ext cx="10828337" cy="589180"/>
      </dsp:txXfrm>
    </dsp:sp>
    <dsp:sp modelId="{3B406FC0-73CF-44F0-8AB1-604DCA98E3D7}">
      <dsp:nvSpPr>
        <dsp:cNvPr id="0" name=""/>
        <dsp:cNvSpPr/>
      </dsp:nvSpPr>
      <dsp:spPr>
        <a:xfrm>
          <a:off x="0" y="590908"/>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03ED3-9972-4357-BE3A-CA73304F0E84}">
      <dsp:nvSpPr>
        <dsp:cNvPr id="0" name=""/>
        <dsp:cNvSpPr/>
      </dsp:nvSpPr>
      <dsp:spPr>
        <a:xfrm>
          <a:off x="0" y="590908"/>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Lao UI" panose="020B0502040204020203" pitchFamily="34" charset="0"/>
              <a:cs typeface="Lao UI" panose="020B0502040204020203" pitchFamily="34" charset="0"/>
            </a:rPr>
            <a:t>2,000 word written assignment </a:t>
          </a:r>
          <a:endParaRPr lang="en-US" sz="2500" kern="1200" dirty="0">
            <a:latin typeface="Lao UI" panose="020B0502040204020203" pitchFamily="34" charset="0"/>
            <a:cs typeface="Lao UI" panose="020B0502040204020203" pitchFamily="34" charset="0"/>
          </a:endParaRPr>
        </a:p>
      </dsp:txBody>
      <dsp:txXfrm>
        <a:off x="0" y="590908"/>
        <a:ext cx="10828337" cy="589180"/>
      </dsp:txXfrm>
    </dsp:sp>
    <dsp:sp modelId="{04ADFF2E-D391-43CE-B98B-276C609E18D4}">
      <dsp:nvSpPr>
        <dsp:cNvPr id="0" name=""/>
        <dsp:cNvSpPr/>
      </dsp:nvSpPr>
      <dsp:spPr>
        <a:xfrm>
          <a:off x="0" y="1180088"/>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816FFB-2BFE-4EBA-8143-E74B5AA91828}">
      <dsp:nvSpPr>
        <dsp:cNvPr id="0" name=""/>
        <dsp:cNvSpPr/>
      </dsp:nvSpPr>
      <dsp:spPr>
        <a:xfrm>
          <a:off x="0" y="1180088"/>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Lao UI" panose="020B0502040204020203" pitchFamily="34" charset="0"/>
              <a:cs typeface="Lao UI" panose="020B0502040204020203" pitchFamily="34" charset="0"/>
            </a:rPr>
            <a:t>Due 23:59 Friday 7</a:t>
          </a:r>
          <a:r>
            <a:rPr lang="en-GB" sz="2500" kern="1200" baseline="30000" dirty="0">
              <a:latin typeface="Lao UI" panose="020B0502040204020203" pitchFamily="34" charset="0"/>
              <a:cs typeface="Lao UI" panose="020B0502040204020203" pitchFamily="34" charset="0"/>
            </a:rPr>
            <a:t>th</a:t>
          </a:r>
          <a:r>
            <a:rPr lang="en-GB" sz="2500" kern="1200" dirty="0">
              <a:latin typeface="Lao UI" panose="020B0502040204020203" pitchFamily="34" charset="0"/>
              <a:cs typeface="Lao UI" panose="020B0502040204020203" pitchFamily="34" charset="0"/>
            </a:rPr>
            <a:t> March 2025</a:t>
          </a:r>
          <a:endParaRPr lang="en-US" sz="2500" kern="1200" dirty="0">
            <a:latin typeface="Lao UI" panose="020B0502040204020203" pitchFamily="34" charset="0"/>
            <a:cs typeface="Lao UI" panose="020B0502040204020203" pitchFamily="34" charset="0"/>
          </a:endParaRPr>
        </a:p>
      </dsp:txBody>
      <dsp:txXfrm>
        <a:off x="0" y="1180088"/>
        <a:ext cx="10828337" cy="589180"/>
      </dsp:txXfrm>
    </dsp:sp>
    <dsp:sp modelId="{40A0DEE5-8668-4F70-9F87-51D8E28A0781}">
      <dsp:nvSpPr>
        <dsp:cNvPr id="0" name=""/>
        <dsp:cNvSpPr/>
      </dsp:nvSpPr>
      <dsp:spPr>
        <a:xfrm>
          <a:off x="0" y="1769268"/>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006920-674B-41CB-A89F-183117038A4F}">
      <dsp:nvSpPr>
        <dsp:cNvPr id="0" name=""/>
        <dsp:cNvSpPr/>
      </dsp:nvSpPr>
      <dsp:spPr>
        <a:xfrm>
          <a:off x="0" y="1769268"/>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highlight>
                <a:srgbClr val="FFFF00"/>
              </a:highlight>
              <a:latin typeface="Lao UI" panose="020B0502040204020203" pitchFamily="34" charset="0"/>
              <a:cs typeface="Lao UI" panose="020B0502040204020203" pitchFamily="34" charset="0"/>
            </a:rPr>
            <a:t>Assessment 2: 50%</a:t>
          </a:r>
          <a:endParaRPr lang="en-US" sz="2500" kern="1200" dirty="0">
            <a:highlight>
              <a:srgbClr val="FFFF00"/>
            </a:highlight>
            <a:latin typeface="Lao UI" panose="020B0502040204020203" pitchFamily="34" charset="0"/>
            <a:cs typeface="Lao UI" panose="020B0502040204020203" pitchFamily="34" charset="0"/>
          </a:endParaRPr>
        </a:p>
      </dsp:txBody>
      <dsp:txXfrm>
        <a:off x="0" y="1769268"/>
        <a:ext cx="10828337" cy="589180"/>
      </dsp:txXfrm>
    </dsp:sp>
    <dsp:sp modelId="{6EFD5CCB-984C-422E-BD2B-02942B836759}">
      <dsp:nvSpPr>
        <dsp:cNvPr id="0" name=""/>
        <dsp:cNvSpPr/>
      </dsp:nvSpPr>
      <dsp:spPr>
        <a:xfrm>
          <a:off x="0" y="2358448"/>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B74CA-C359-430F-9CBE-2DF274C811D6}">
      <dsp:nvSpPr>
        <dsp:cNvPr id="0" name=""/>
        <dsp:cNvSpPr/>
      </dsp:nvSpPr>
      <dsp:spPr>
        <a:xfrm>
          <a:off x="0" y="2358448"/>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latin typeface="Lao UI" panose="020B0502040204020203" pitchFamily="34" charset="0"/>
              <a:cs typeface="Lao UI" panose="020B0502040204020203" pitchFamily="34" charset="0"/>
            </a:rPr>
            <a:t>Exam</a:t>
          </a:r>
          <a:endParaRPr lang="en-US" sz="2500" kern="1200">
            <a:latin typeface="Lao UI" panose="020B0502040204020203" pitchFamily="34" charset="0"/>
            <a:cs typeface="Lao UI" panose="020B0502040204020203" pitchFamily="34" charset="0"/>
          </a:endParaRPr>
        </a:p>
      </dsp:txBody>
      <dsp:txXfrm>
        <a:off x="0" y="2358448"/>
        <a:ext cx="10828337" cy="589180"/>
      </dsp:txXfrm>
    </dsp:sp>
    <dsp:sp modelId="{CA292B49-F392-43FE-84A3-4E4146DF62A8}">
      <dsp:nvSpPr>
        <dsp:cNvPr id="0" name=""/>
        <dsp:cNvSpPr/>
      </dsp:nvSpPr>
      <dsp:spPr>
        <a:xfrm>
          <a:off x="0" y="2947628"/>
          <a:ext cx="108283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743F04-AC75-4885-ACAC-48E31731728A}">
      <dsp:nvSpPr>
        <dsp:cNvPr id="0" name=""/>
        <dsp:cNvSpPr/>
      </dsp:nvSpPr>
      <dsp:spPr>
        <a:xfrm>
          <a:off x="0" y="2947628"/>
          <a:ext cx="10828337" cy="58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Lao UI" panose="020B0502040204020203" pitchFamily="34" charset="0"/>
              <a:cs typeface="Lao UI" panose="020B0502040204020203" pitchFamily="34" charset="0"/>
            </a:rPr>
            <a:t>Exam period 30/4/25-14/5/25 (Specific date TBC)</a:t>
          </a:r>
        </a:p>
      </dsp:txBody>
      <dsp:txXfrm>
        <a:off x="0" y="2947628"/>
        <a:ext cx="10828337" cy="589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9DAA4-5059-4FA2-814E-B494F8548437}">
      <dsp:nvSpPr>
        <dsp:cNvPr id="0" name=""/>
        <dsp:cNvSpPr/>
      </dsp:nvSpPr>
      <dsp:spPr>
        <a:xfrm>
          <a:off x="0" y="545093"/>
          <a:ext cx="6451943" cy="1074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Under s1 C(RTP)A 1999, a third party can enforce the terms of the contract if either </a:t>
          </a:r>
          <a:endParaRPr lang="en-US" sz="2700" kern="1200"/>
        </a:p>
      </dsp:txBody>
      <dsp:txXfrm>
        <a:off x="52431" y="597524"/>
        <a:ext cx="6347081" cy="969198"/>
      </dsp:txXfrm>
    </dsp:sp>
    <dsp:sp modelId="{2DE7DAFE-374C-4C6D-9013-D106F8CEAAF1}">
      <dsp:nvSpPr>
        <dsp:cNvPr id="0" name=""/>
        <dsp:cNvSpPr/>
      </dsp:nvSpPr>
      <dsp:spPr>
        <a:xfrm>
          <a:off x="0" y="1696913"/>
          <a:ext cx="6451943" cy="1074060"/>
        </a:xfrm>
        <a:prstGeom prst="roundRect">
          <a:avLst/>
        </a:prstGeom>
        <a:solidFill>
          <a:schemeClr val="accent2">
            <a:hueOff val="689259"/>
            <a:satOff val="12903"/>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S1(1)(a) the contract expressly says he may ; or</a:t>
          </a:r>
          <a:endParaRPr lang="en-US" sz="2700" kern="1200"/>
        </a:p>
      </dsp:txBody>
      <dsp:txXfrm>
        <a:off x="52431" y="1749344"/>
        <a:ext cx="6347081" cy="969198"/>
      </dsp:txXfrm>
    </dsp:sp>
    <dsp:sp modelId="{8D257D0B-A5FD-4ECC-B789-FFD815EC63CA}">
      <dsp:nvSpPr>
        <dsp:cNvPr id="0" name=""/>
        <dsp:cNvSpPr/>
      </dsp:nvSpPr>
      <dsp:spPr>
        <a:xfrm>
          <a:off x="0" y="2848733"/>
          <a:ext cx="6451943" cy="1074060"/>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S1(1)(b) the term in question purports to confer a benefit on him.</a:t>
          </a:r>
          <a:endParaRPr lang="en-US" sz="2700" kern="1200"/>
        </a:p>
      </dsp:txBody>
      <dsp:txXfrm>
        <a:off x="52431" y="2901164"/>
        <a:ext cx="6347081"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6D3C9-2F83-49B1-9B1D-578A6192CC12}">
      <dsp:nvSpPr>
        <dsp:cNvPr id="0" name=""/>
        <dsp:cNvSpPr/>
      </dsp:nvSpPr>
      <dsp:spPr>
        <a:xfrm>
          <a:off x="0" y="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874B8177-C51F-4B83-90F0-EF178808ADA1}">
      <dsp:nvSpPr>
        <dsp:cNvPr id="0" name=""/>
        <dsp:cNvSpPr/>
      </dsp:nvSpPr>
      <dsp:spPr>
        <a:xfrm>
          <a:off x="0" y="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a:t>
          </a:r>
          <a:r>
            <a:rPr lang="en-GB" sz="2000" kern="1200">
              <a:hlinkClick xmlns:r="http://schemas.openxmlformats.org/officeDocument/2006/relationships" r:id="rId1"/>
            </a:rPr>
            <a:t>www.legislation.gov.uk</a:t>
          </a:r>
          <a:r>
            <a:rPr lang="en-GB" sz="2000" kern="1200"/>
            <a:t> look at what these sections of the C(RTPA)1999 state:</a:t>
          </a:r>
          <a:endParaRPr lang="en-US" sz="2000" kern="1200"/>
        </a:p>
      </dsp:txBody>
      <dsp:txXfrm>
        <a:off x="0" y="0"/>
        <a:ext cx="3912583" cy="1009650"/>
      </dsp:txXfrm>
    </dsp:sp>
    <dsp:sp modelId="{DF3A290F-5C06-4FFC-B57F-4EF5CA0C48E4}">
      <dsp:nvSpPr>
        <dsp:cNvPr id="0" name=""/>
        <dsp:cNvSpPr/>
      </dsp:nvSpPr>
      <dsp:spPr>
        <a:xfrm>
          <a:off x="0" y="100965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76BB806F-7E07-4E37-90DF-9D381832BA98}">
      <dsp:nvSpPr>
        <dsp:cNvPr id="0" name=""/>
        <dsp:cNvSpPr/>
      </dsp:nvSpPr>
      <dsp:spPr>
        <a:xfrm>
          <a:off x="0" y="10096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S1(2)</a:t>
          </a:r>
          <a:endParaRPr lang="en-US" sz="2000" kern="1200"/>
        </a:p>
      </dsp:txBody>
      <dsp:txXfrm>
        <a:off x="0" y="1009650"/>
        <a:ext cx="3912583" cy="1009650"/>
      </dsp:txXfrm>
    </dsp:sp>
    <dsp:sp modelId="{EB7ED348-2BE3-4815-BDBB-B018A6014706}">
      <dsp:nvSpPr>
        <dsp:cNvPr id="0" name=""/>
        <dsp:cNvSpPr/>
      </dsp:nvSpPr>
      <dsp:spPr>
        <a:xfrm>
          <a:off x="0" y="201930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490385C7-FD8E-4CCE-AEF4-14D5F4A2A772}">
      <dsp:nvSpPr>
        <dsp:cNvPr id="0" name=""/>
        <dsp:cNvSpPr/>
      </dsp:nvSpPr>
      <dsp:spPr>
        <a:xfrm>
          <a:off x="0" y="201930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S1(3)</a:t>
          </a:r>
          <a:endParaRPr lang="en-US" sz="2000" kern="1200"/>
        </a:p>
      </dsp:txBody>
      <dsp:txXfrm>
        <a:off x="0" y="2019300"/>
        <a:ext cx="3912583" cy="1009650"/>
      </dsp:txXfrm>
    </dsp:sp>
    <dsp:sp modelId="{2B72E448-05BF-48D7-8AAA-4580B4A8A9BA}">
      <dsp:nvSpPr>
        <dsp:cNvPr id="0" name=""/>
        <dsp:cNvSpPr/>
      </dsp:nvSpPr>
      <dsp:spPr>
        <a:xfrm>
          <a:off x="0" y="3028949"/>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9065F448-8FFF-40C7-9CE4-AD37B1CEEDB5}">
      <dsp:nvSpPr>
        <dsp:cNvPr id="0" name=""/>
        <dsp:cNvSpPr/>
      </dsp:nvSpPr>
      <dsp:spPr>
        <a:xfrm>
          <a:off x="0" y="30289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S1(4)</a:t>
          </a:r>
          <a:endParaRPr lang="en-US" sz="2000" kern="1200"/>
        </a:p>
      </dsp:txBody>
      <dsp:txXfrm>
        <a:off x="0" y="3028950"/>
        <a:ext cx="3912583" cy="1009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27E0D-B026-4695-A4DD-4882BF5C611A}">
      <dsp:nvSpPr>
        <dsp:cNvPr id="0" name=""/>
        <dsp:cNvSpPr/>
      </dsp:nvSpPr>
      <dsp:spPr>
        <a:xfrm>
          <a:off x="0" y="0"/>
          <a:ext cx="5042627" cy="1211580"/>
        </a:xfrm>
        <a:prstGeom prst="roundRect">
          <a:avLst>
            <a:gd name="adj" fmla="val 10000"/>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002060"/>
              </a:solidFill>
            </a:rPr>
            <a:t>Assignment: </a:t>
          </a:r>
          <a:r>
            <a:rPr lang="en-GB" sz="2200" kern="1200" dirty="0"/>
            <a:t>The assignor transfers rights, property or other benefits to the assignee.</a:t>
          </a:r>
          <a:endParaRPr lang="en-US" sz="2200" kern="1200" dirty="0"/>
        </a:p>
      </dsp:txBody>
      <dsp:txXfrm>
        <a:off x="35486" y="35486"/>
        <a:ext cx="3735238" cy="1140608"/>
      </dsp:txXfrm>
    </dsp:sp>
    <dsp:sp modelId="{CC203078-E490-4ADD-828C-D6A90ABA3CEE}">
      <dsp:nvSpPr>
        <dsp:cNvPr id="0" name=""/>
        <dsp:cNvSpPr/>
      </dsp:nvSpPr>
      <dsp:spPr>
        <a:xfrm>
          <a:off x="444937" y="1413510"/>
          <a:ext cx="5042627" cy="1211580"/>
        </a:xfrm>
        <a:prstGeom prst="roundRect">
          <a:avLst>
            <a:gd name="adj" fmla="val 10000"/>
          </a:avLst>
        </a:prstGeom>
        <a:solidFill>
          <a:schemeClr val="accent4">
            <a:alpha val="90000"/>
            <a:hueOff val="0"/>
            <a:satOff val="0"/>
            <a:lumOff val="0"/>
            <a:alphaOff val="-2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kern="1200" dirty="0"/>
        </a:p>
      </dsp:txBody>
      <dsp:txXfrm>
        <a:off x="480423" y="1448996"/>
        <a:ext cx="3739190" cy="1140608"/>
      </dsp:txXfrm>
    </dsp:sp>
    <dsp:sp modelId="{79CB2D9C-E389-44FC-91EF-72C17FBED095}">
      <dsp:nvSpPr>
        <dsp:cNvPr id="0" name=""/>
        <dsp:cNvSpPr/>
      </dsp:nvSpPr>
      <dsp:spPr>
        <a:xfrm>
          <a:off x="889875" y="2827020"/>
          <a:ext cx="5042627" cy="1211580"/>
        </a:xfrm>
        <a:prstGeom prst="roundRect">
          <a:avLst>
            <a:gd name="adj" fmla="val 10000"/>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Commercial contracts usually restrict assignment</a:t>
          </a:r>
          <a:endParaRPr lang="en-US" sz="2800" kern="1200" dirty="0"/>
        </a:p>
      </dsp:txBody>
      <dsp:txXfrm>
        <a:off x="925361" y="2862506"/>
        <a:ext cx="3739190" cy="1140608"/>
      </dsp:txXfrm>
    </dsp:sp>
    <dsp:sp modelId="{93FB2692-10DC-4F40-9625-C9E1E21199BE}">
      <dsp:nvSpPr>
        <dsp:cNvPr id="0" name=""/>
        <dsp:cNvSpPr/>
      </dsp:nvSpPr>
      <dsp:spPr>
        <a:xfrm>
          <a:off x="4255100" y="918781"/>
          <a:ext cx="787527" cy="787527"/>
        </a:xfrm>
        <a:prstGeom prst="downArrow">
          <a:avLst>
            <a:gd name="adj1" fmla="val 55000"/>
            <a:gd name="adj2" fmla="val 45000"/>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32294" y="918781"/>
        <a:ext cx="433139" cy="592614"/>
      </dsp:txXfrm>
    </dsp:sp>
    <dsp:sp modelId="{CD65E83D-D567-43A9-B2DC-EF1B700C70A4}">
      <dsp:nvSpPr>
        <dsp:cNvPr id="0" name=""/>
        <dsp:cNvSpPr/>
      </dsp:nvSpPr>
      <dsp:spPr>
        <a:xfrm>
          <a:off x="4700038" y="2324214"/>
          <a:ext cx="787527" cy="787527"/>
        </a:xfrm>
        <a:prstGeom prst="downArrow">
          <a:avLst>
            <a:gd name="adj1" fmla="val 55000"/>
            <a:gd name="adj2" fmla="val 45000"/>
          </a:avLst>
        </a:prstGeom>
        <a:solidFill>
          <a:schemeClr val="accent4">
            <a:alpha val="90000"/>
            <a:tint val="40000"/>
            <a:hueOff val="0"/>
            <a:satOff val="0"/>
            <a:lumOff val="0"/>
            <a:alphaOff val="-4000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877232" y="2324214"/>
        <a:ext cx="433139" cy="5926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23/01/2025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229431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3</a:t>
            </a:fld>
            <a:endParaRPr lang="en-GB"/>
          </a:p>
        </p:txBody>
      </p:sp>
    </p:spTree>
    <p:extLst>
      <p:ext uri="{BB962C8B-B14F-4D97-AF65-F5344CB8AC3E}">
        <p14:creationId xmlns:p14="http://schemas.microsoft.com/office/powerpoint/2010/main" val="28743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4</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606139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90000"/>
              </a:lnSpc>
              <a:spcBef>
                <a:spcPct val="20000"/>
              </a:spcBef>
              <a:spcAft>
                <a:spcPct val="0"/>
              </a:spcAft>
            </a:pP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3101122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40871689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15</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2847349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17</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18</a:t>
            </a:fld>
            <a:endParaRPr lang="en-GB"/>
          </a:p>
        </p:txBody>
      </p:sp>
    </p:spTree>
    <p:extLst>
      <p:ext uri="{BB962C8B-B14F-4D97-AF65-F5344CB8AC3E}">
        <p14:creationId xmlns:p14="http://schemas.microsoft.com/office/powerpoint/2010/main" val="3545299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19</a:t>
            </a:fld>
            <a:endParaRPr lang="en-GB"/>
          </a:p>
        </p:txBody>
      </p:sp>
    </p:spTree>
    <p:extLst>
      <p:ext uri="{BB962C8B-B14F-4D97-AF65-F5344CB8AC3E}">
        <p14:creationId xmlns:p14="http://schemas.microsoft.com/office/powerpoint/2010/main" val="3184622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20</a:t>
            </a:fld>
            <a:endParaRPr lang="en-GB"/>
          </a:p>
        </p:txBody>
      </p:sp>
    </p:spTree>
    <p:extLst>
      <p:ext uri="{BB962C8B-B14F-4D97-AF65-F5344CB8AC3E}">
        <p14:creationId xmlns:p14="http://schemas.microsoft.com/office/powerpoint/2010/main" val="1882776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21</a:t>
            </a:fld>
            <a:endParaRPr lang="en-GB"/>
          </a:p>
        </p:txBody>
      </p:sp>
    </p:spTree>
    <p:extLst>
      <p:ext uri="{BB962C8B-B14F-4D97-AF65-F5344CB8AC3E}">
        <p14:creationId xmlns:p14="http://schemas.microsoft.com/office/powerpoint/2010/main" val="9706186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22</a:t>
            </a:fld>
            <a:endParaRPr lang="en-GB"/>
          </a:p>
        </p:txBody>
      </p:sp>
    </p:spTree>
    <p:extLst>
      <p:ext uri="{BB962C8B-B14F-4D97-AF65-F5344CB8AC3E}">
        <p14:creationId xmlns:p14="http://schemas.microsoft.com/office/powerpoint/2010/main" val="4173430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23</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24</a:t>
            </a:fld>
            <a:endParaRPr lang="en-GB"/>
          </a:p>
        </p:txBody>
      </p:sp>
    </p:spTree>
    <p:extLst>
      <p:ext uri="{BB962C8B-B14F-4D97-AF65-F5344CB8AC3E}">
        <p14:creationId xmlns:p14="http://schemas.microsoft.com/office/powerpoint/2010/main" val="4195201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1/23/2025</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1/23/2025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ailii.org/cgi-bin/format.cgi?doc=/ew/cases/EWHC/QB/1861/J57.html&amp;query=(Tweddle)+AND+(v)+AND+(Atkinson)+AND+(.1861.)+AND+(EWHC)+AND+(QB)+AND+(J5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png"/><Relationship Id="rId7" Type="http://schemas.openxmlformats.org/officeDocument/2006/relationships/diagramColors" Target="../diagrams/colors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AFF695-55AF-4146-BC3F-D9E49D777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Pen placed on top of a signature line">
            <a:extLst>
              <a:ext uri="{FF2B5EF4-FFF2-40B4-BE49-F238E27FC236}">
                <a16:creationId xmlns:a16="http://schemas.microsoft.com/office/drawing/2014/main" id="{83C483A0-0AB8-4E47-FA3A-82054FA14E1A}"/>
              </a:ext>
            </a:extLst>
          </p:cNvPr>
          <p:cNvPicPr>
            <a:picLocks noChangeAspect="1"/>
          </p:cNvPicPr>
          <p:nvPr/>
        </p:nvPicPr>
        <p:blipFill rotWithShape="1">
          <a:blip r:embed="rId3">
            <a:alphaModFix amt="25000"/>
          </a:blip>
          <a:srcRect r="1" b="18501"/>
          <a:stretch/>
        </p:blipFill>
        <p:spPr>
          <a:xfrm>
            <a:off x="231140" y="246888"/>
            <a:ext cx="11732261" cy="6382512"/>
          </a:xfrm>
          <a:prstGeom prst="rect">
            <a:avLst/>
          </a:prstGeom>
        </p:spPr>
      </p:pic>
      <p:cxnSp>
        <p:nvCxnSpPr>
          <p:cNvPr id="18" name="Straight Connector 17">
            <a:extLst>
              <a:ext uri="{FF2B5EF4-FFF2-40B4-BE49-F238E27FC236}">
                <a16:creationId xmlns:a16="http://schemas.microsoft.com/office/drawing/2014/main" id="{939D3936-226B-4DBD-B160-51F1D2A4CD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882376"/>
            <a:ext cx="9966960" cy="2926080"/>
          </a:xfrm>
        </p:spPr>
        <p:txBody>
          <a:bodyPr>
            <a:normAutofit/>
          </a:bodyPr>
          <a:lstStyle/>
          <a:p>
            <a:r>
              <a:rPr lang="en-GB">
                <a:solidFill>
                  <a:schemeClr val="bg1"/>
                </a:solidFill>
              </a:rPr>
              <a:t>Contract law</a:t>
            </a:r>
          </a:p>
        </p:txBody>
      </p:sp>
      <p:sp>
        <p:nvSpPr>
          <p:cNvPr id="3" name="Subtitle 2"/>
          <p:cNvSpPr>
            <a:spLocks noGrp="1"/>
          </p:cNvSpPr>
          <p:nvPr>
            <p:ph type="subTitle" idx="1"/>
          </p:nvPr>
        </p:nvSpPr>
        <p:spPr>
          <a:xfrm>
            <a:off x="1709530" y="3869634"/>
            <a:ext cx="8767860" cy="1388165"/>
          </a:xfrm>
        </p:spPr>
        <p:txBody>
          <a:bodyPr vert="horz" lIns="91440" tIns="45720" rIns="91440" bIns="45720" rtlCol="0">
            <a:normAutofit/>
          </a:bodyPr>
          <a:lstStyle/>
          <a:p>
            <a:r>
              <a:rPr lang="en-GB">
                <a:solidFill>
                  <a:schemeClr val="bg1"/>
                </a:solidFill>
              </a:rPr>
              <a:t>Laura Knight</a:t>
            </a:r>
          </a:p>
        </p:txBody>
      </p:sp>
    </p:spTree>
    <p:extLst>
      <p:ext uri="{BB962C8B-B14F-4D97-AF65-F5344CB8AC3E}">
        <p14:creationId xmlns:p14="http://schemas.microsoft.com/office/powerpoint/2010/main" val="3744047464"/>
      </p:ext>
    </p:extLst>
  </p:cSld>
  <p:clrMapOvr>
    <a:masterClrMapping/>
  </p:clrMapOvr>
  <mc:AlternateContent xmlns:mc="http://schemas.openxmlformats.org/markup-compatibility/2006" xmlns:p14="http://schemas.microsoft.com/office/powerpoint/2010/main">
    <mc:Choice Requires="p14">
      <p:transition spd="slow" p14:dur="2000" advTm="15622"/>
    </mc:Choice>
    <mc:Fallback xmlns="">
      <p:transition spd="slow" advTm="1562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7064" y="609600"/>
            <a:ext cx="6993914" cy="1356360"/>
          </a:xfrm>
        </p:spPr>
        <p:txBody>
          <a:bodyPr>
            <a:normAutofit/>
          </a:bodyPr>
          <a:lstStyle/>
          <a:p>
            <a:r>
              <a:rPr lang="en-GB" u="sng"/>
              <a:t>Learning outcomes of the module:</a:t>
            </a:r>
          </a:p>
        </p:txBody>
      </p:sp>
      <p:sp>
        <p:nvSpPr>
          <p:cNvPr id="4" name="Content Placeholder 3">
            <a:extLst>
              <a:ext uri="{FF2B5EF4-FFF2-40B4-BE49-F238E27FC236}">
                <a16:creationId xmlns:a16="http://schemas.microsoft.com/office/drawing/2014/main" id="{9D97E39E-4BCA-0B8F-5F1E-05FDF422D600}"/>
              </a:ext>
            </a:extLst>
          </p:cNvPr>
          <p:cNvSpPr>
            <a:spLocks noGrp="1"/>
          </p:cNvSpPr>
          <p:nvPr>
            <p:ph idx="1"/>
          </p:nvPr>
        </p:nvSpPr>
        <p:spPr>
          <a:xfrm>
            <a:off x="707064" y="2057400"/>
            <a:ext cx="6993914" cy="4038600"/>
          </a:xfrm>
        </p:spPr>
        <p:txBody>
          <a:bodyPr>
            <a:normAutofit/>
          </a:bodyPr>
          <a:lstStyle/>
          <a:p>
            <a:pPr marL="45720" indent="0">
              <a:buNone/>
            </a:pPr>
            <a:r>
              <a:rPr lang="en-GB" dirty="0">
                <a:latin typeface="Lao UI" panose="020B0502040204020203" pitchFamily="34" charset="0"/>
                <a:cs typeface="Lao UI" panose="020B0502040204020203" pitchFamily="34" charset="0"/>
              </a:rPr>
              <a:t>Upon the successful completion of this module,  you should be able to: </a:t>
            </a:r>
          </a:p>
          <a:p>
            <a:pPr marL="45720" indent="0">
              <a:buNone/>
            </a:pPr>
            <a:r>
              <a:rPr lang="en-GB" dirty="0">
                <a:latin typeface="Lao UI" panose="020B0502040204020203" pitchFamily="34" charset="0"/>
                <a:cs typeface="Lao UI" panose="020B0502040204020203" pitchFamily="34" charset="0"/>
              </a:rPr>
              <a:t>• demonstrate knowledge and a critical understanding of the established principles and concepts which underpin contract law, and the underlying policy considerations; </a:t>
            </a:r>
          </a:p>
          <a:p>
            <a:pPr marL="45720" indent="0">
              <a:buNone/>
            </a:pPr>
            <a:r>
              <a:rPr lang="en-GB" dirty="0">
                <a:latin typeface="Lao UI" panose="020B0502040204020203" pitchFamily="34" charset="0"/>
                <a:cs typeface="Lao UI" panose="020B0502040204020203" pitchFamily="34" charset="0"/>
              </a:rPr>
              <a:t>• demonstrate an awareness of the ethical and commercial issues which arise within contract law; </a:t>
            </a:r>
          </a:p>
          <a:p>
            <a:pPr marL="45720" indent="0">
              <a:buNone/>
            </a:pPr>
            <a:r>
              <a:rPr lang="en-GB" dirty="0">
                <a:latin typeface="Lao UI" panose="020B0502040204020203" pitchFamily="34" charset="0"/>
                <a:cs typeface="Lao UI" panose="020B0502040204020203" pitchFamily="34" charset="0"/>
              </a:rPr>
              <a:t>• apply the fundamental legal techniques of reasoning from precedent and interpreting statutes, including knowledge of fact-finding, to matters of contract law</a:t>
            </a:r>
          </a:p>
        </p:txBody>
      </p:sp>
      <p:pic>
        <p:nvPicPr>
          <p:cNvPr id="8" name="Graphic 7" descr="Teacher">
            <a:extLst>
              <a:ext uri="{FF2B5EF4-FFF2-40B4-BE49-F238E27FC236}">
                <a16:creationId xmlns:a16="http://schemas.microsoft.com/office/drawing/2014/main" id="{E7D3FD8B-F10C-6569-F91A-367B206DE4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85610" y="1860302"/>
            <a:ext cx="3135414" cy="3135414"/>
          </a:xfrm>
          <a:prstGeom prst="rect">
            <a:avLst/>
          </a:prstGeom>
        </p:spPr>
      </p:pic>
    </p:spTree>
    <p:extLst>
      <p:ext uri="{BB962C8B-B14F-4D97-AF65-F5344CB8AC3E}">
        <p14:creationId xmlns:p14="http://schemas.microsoft.com/office/powerpoint/2010/main" val="2682388755"/>
      </p:ext>
    </p:extLst>
  </p:cSld>
  <p:clrMapOvr>
    <a:masterClrMapping/>
  </p:clrMapOvr>
  <mc:AlternateContent xmlns:mc="http://schemas.openxmlformats.org/markup-compatibility/2006" xmlns:p14="http://schemas.microsoft.com/office/powerpoint/2010/main">
    <mc:Choice Requires="p14">
      <p:transition spd="slow" p14:dur="2000" advTm="38973"/>
    </mc:Choice>
    <mc:Fallback xmlns="">
      <p:transition spd="slow" advTm="389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7295FB-B258-4EDE-A4E2-A19CA2D71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B9973F-8F60-4643-BE80-396A3721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22A59AD-15BE-426B-91F2-E29CC168C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909" y="4572001"/>
            <a:ext cx="11719791" cy="2052826"/>
          </a:xfrm>
          <a:prstGeom prst="rect">
            <a:avLst/>
          </a:prstGeom>
          <a:solidFill>
            <a:schemeClr val="tx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44CBFF1-48F4-4932-BC5E-0D00F62D1A60}"/>
              </a:ext>
            </a:extLst>
          </p:cNvPr>
          <p:cNvSpPr>
            <a:spLocks noGrp="1"/>
          </p:cNvSpPr>
          <p:nvPr>
            <p:ph type="title"/>
          </p:nvPr>
        </p:nvSpPr>
        <p:spPr>
          <a:xfrm>
            <a:off x="1143000" y="4824984"/>
            <a:ext cx="9875520" cy="1356360"/>
          </a:xfrm>
        </p:spPr>
        <p:txBody>
          <a:bodyPr>
            <a:normAutofit/>
          </a:bodyPr>
          <a:lstStyle/>
          <a:p>
            <a:pPr algn="ctr"/>
            <a:r>
              <a:rPr lang="en-GB" sz="5400">
                <a:solidFill>
                  <a:srgbClr val="FFFFFF"/>
                </a:solidFill>
              </a:rPr>
              <a:t>Assessments </a:t>
            </a:r>
          </a:p>
        </p:txBody>
      </p:sp>
      <p:graphicFrame>
        <p:nvGraphicFramePr>
          <p:cNvPr id="6" name="Content Placeholder 2">
            <a:extLst>
              <a:ext uri="{FF2B5EF4-FFF2-40B4-BE49-F238E27FC236}">
                <a16:creationId xmlns:a16="http://schemas.microsoft.com/office/drawing/2014/main" id="{3013C277-90F3-8CE7-9551-50AFA30BC97D}"/>
              </a:ext>
            </a:extLst>
          </p:cNvPr>
          <p:cNvGraphicFramePr>
            <a:graphicFrameLocks noGrp="1"/>
          </p:cNvGraphicFramePr>
          <p:nvPr>
            <p:ph idx="1"/>
            <p:extLst>
              <p:ext uri="{D42A27DB-BD31-4B8C-83A1-F6EECF244321}">
                <p14:modId xmlns:p14="http://schemas.microsoft.com/office/powerpoint/2010/main" val="371763274"/>
              </p:ext>
            </p:extLst>
          </p:nvPr>
        </p:nvGraphicFramePr>
        <p:xfrm>
          <a:off x="709613" y="642938"/>
          <a:ext cx="10828337" cy="3538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8198783"/>
      </p:ext>
    </p:extLst>
  </p:cSld>
  <p:clrMapOvr>
    <a:masterClrMapping/>
  </p:clrMapOvr>
  <mc:AlternateContent xmlns:mc="http://schemas.openxmlformats.org/markup-compatibility/2006" xmlns:p14="http://schemas.microsoft.com/office/powerpoint/2010/main">
    <mc:Choice Requires="p14">
      <p:transition spd="slow" p14:dur="2000" advTm="79097"/>
    </mc:Choice>
    <mc:Fallback xmlns="">
      <p:transition spd="slow" advTm="7909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0B7BD2-1D19-4F51-BFBA-970FA3AB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A7C587-F185-472B-96C5-4B85A341F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005E87D9-976D-460B-91D0-F973F2B44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234760"/>
            <a:ext cx="4386138" cy="63870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3216677"/>
          </a:xfrm>
        </p:spPr>
        <p:txBody>
          <a:bodyPr>
            <a:normAutofit fontScale="90000"/>
          </a:bodyPr>
          <a:lstStyle/>
          <a:p>
            <a:r>
              <a:rPr lang="en-GB" sz="6000" dirty="0">
                <a:solidFill>
                  <a:srgbClr val="FFFFFF"/>
                </a:solidFill>
              </a:rPr>
              <a:t>What will we be looking at?</a:t>
            </a:r>
          </a:p>
        </p:txBody>
      </p:sp>
      <p:pic>
        <p:nvPicPr>
          <p:cNvPr id="7" name="Picture 6">
            <a:extLst>
              <a:ext uri="{FF2B5EF4-FFF2-40B4-BE49-F238E27FC236}">
                <a16:creationId xmlns:a16="http://schemas.microsoft.com/office/drawing/2014/main" id="{6D09386D-5C48-E150-0F08-8F84307E0C1B}"/>
              </a:ext>
            </a:extLst>
          </p:cNvPr>
          <p:cNvPicPr>
            <a:picLocks noChangeAspect="1"/>
          </p:cNvPicPr>
          <p:nvPr/>
        </p:nvPicPr>
        <p:blipFill>
          <a:blip r:embed="rId3"/>
          <a:srcRect l="31372" t="22525" r="27035" b="22321"/>
          <a:stretch/>
        </p:blipFill>
        <p:spPr>
          <a:xfrm>
            <a:off x="520876" y="563160"/>
            <a:ext cx="6483606" cy="5731679"/>
          </a:xfrm>
          <a:prstGeom prst="rect">
            <a:avLst/>
          </a:prstGeom>
        </p:spPr>
      </p:pic>
      <p:pic>
        <p:nvPicPr>
          <p:cNvPr id="8" name="Picture 7">
            <a:extLst>
              <a:ext uri="{FF2B5EF4-FFF2-40B4-BE49-F238E27FC236}">
                <a16:creationId xmlns:a16="http://schemas.microsoft.com/office/drawing/2014/main" id="{E7964070-4E92-6916-8042-B4D97261A2D6}"/>
              </a:ext>
            </a:extLst>
          </p:cNvPr>
          <p:cNvPicPr>
            <a:picLocks noChangeAspect="1"/>
          </p:cNvPicPr>
          <p:nvPr/>
        </p:nvPicPr>
        <p:blipFill>
          <a:blip r:embed="rId4"/>
          <a:stretch>
            <a:fillRect/>
          </a:stretch>
        </p:blipFill>
        <p:spPr>
          <a:xfrm>
            <a:off x="8722678" y="4095446"/>
            <a:ext cx="2390775" cy="1914525"/>
          </a:xfrm>
          <a:prstGeom prst="rect">
            <a:avLst/>
          </a:prstGeom>
        </p:spPr>
      </p:pic>
    </p:spTree>
    <p:extLst>
      <p:ext uri="{BB962C8B-B14F-4D97-AF65-F5344CB8AC3E}">
        <p14:creationId xmlns:p14="http://schemas.microsoft.com/office/powerpoint/2010/main" val="2251992506"/>
      </p:ext>
    </p:extLst>
  </p:cSld>
  <p:clrMapOvr>
    <a:masterClrMapping/>
  </p:clrMapOvr>
  <mc:AlternateContent xmlns:mc="http://schemas.openxmlformats.org/markup-compatibility/2006" xmlns:p14="http://schemas.microsoft.com/office/powerpoint/2010/main">
    <mc:Choice Requires="p14">
      <p:transition spd="slow" p14:dur="2000" advTm="209455"/>
    </mc:Choice>
    <mc:Fallback xmlns="">
      <p:transition spd="slow" advTm="20945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B76F-5BD4-2E73-017B-A90EC46C69DA}"/>
              </a:ext>
            </a:extLst>
          </p:cNvPr>
          <p:cNvSpPr>
            <a:spLocks noGrp="1"/>
          </p:cNvSpPr>
          <p:nvPr>
            <p:ph type="ctrTitle"/>
          </p:nvPr>
        </p:nvSpPr>
        <p:spPr/>
        <p:txBody>
          <a:bodyPr/>
          <a:lstStyle/>
          <a:p>
            <a:r>
              <a:rPr lang="en-GB" dirty="0"/>
              <a:t>LETS TAKE A LOOK AT THE BRIEF …….</a:t>
            </a:r>
          </a:p>
        </p:txBody>
      </p:sp>
    </p:spTree>
    <p:extLst>
      <p:ext uri="{BB962C8B-B14F-4D97-AF65-F5344CB8AC3E}">
        <p14:creationId xmlns:p14="http://schemas.microsoft.com/office/powerpoint/2010/main" val="326243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Lock with a love heart">
            <a:extLst>
              <a:ext uri="{FF2B5EF4-FFF2-40B4-BE49-F238E27FC236}">
                <a16:creationId xmlns:a16="http://schemas.microsoft.com/office/drawing/2014/main" id="{16B7E99A-C793-1F89-1E96-287E9344F309}"/>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60C7704-7D68-4C16-8EA9-2E13DDE0C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92000"/>
            </a:schemeClr>
          </a:solidFill>
          <a:ln w="12700">
            <a:solidFill>
              <a:schemeClr val="tx1">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EB7401-C16F-449C-A2BB-C39DD23BB7A0}"/>
              </a:ext>
            </a:extLst>
          </p:cNvPr>
          <p:cNvSpPr>
            <a:spLocks noGrp="1"/>
          </p:cNvSpPr>
          <p:nvPr>
            <p:ph type="title"/>
          </p:nvPr>
        </p:nvSpPr>
        <p:spPr>
          <a:xfrm>
            <a:off x="1143000" y="609600"/>
            <a:ext cx="9875520" cy="1356360"/>
          </a:xfrm>
        </p:spPr>
        <p:txBody>
          <a:bodyPr>
            <a:normAutofit/>
          </a:bodyPr>
          <a:lstStyle/>
          <a:p>
            <a:r>
              <a:rPr lang="en-GB" dirty="0"/>
              <a:t>WHAT IS A CONTRACT?</a:t>
            </a:r>
          </a:p>
        </p:txBody>
      </p:sp>
      <p:sp>
        <p:nvSpPr>
          <p:cNvPr id="8" name="Content Placeholder 2">
            <a:extLst>
              <a:ext uri="{FF2B5EF4-FFF2-40B4-BE49-F238E27FC236}">
                <a16:creationId xmlns:a16="http://schemas.microsoft.com/office/drawing/2014/main" id="{D71C9061-3F6C-40D2-ABBF-379845C1AE6D}"/>
              </a:ext>
            </a:extLst>
          </p:cNvPr>
          <p:cNvSpPr>
            <a:spLocks noGrp="1"/>
          </p:cNvSpPr>
          <p:nvPr>
            <p:ph idx="1"/>
          </p:nvPr>
        </p:nvSpPr>
        <p:spPr>
          <a:xfrm>
            <a:off x="1143000" y="2057400"/>
            <a:ext cx="9872871" cy="4038600"/>
          </a:xfrm>
        </p:spPr>
        <p:txBody>
          <a:bodyPr vert="horz" lIns="91440" tIns="45720" rIns="91440" bIns="45720" rtlCol="0">
            <a:normAutofit fontScale="92500"/>
          </a:bodyPr>
          <a:lstStyle/>
          <a:p>
            <a:r>
              <a:rPr lang="en-GB" dirty="0"/>
              <a:t>English law has no formal definition of a contract</a:t>
            </a:r>
          </a:p>
          <a:p>
            <a:r>
              <a:rPr lang="en-GB" dirty="0"/>
              <a:t>'The branch of the law which determines the circumstances in which a promise shall be legally binding on the person making it'</a:t>
            </a:r>
          </a:p>
          <a:p>
            <a:r>
              <a:rPr lang="en-GB" dirty="0"/>
              <a:t>'A contract is an agreement giving rise to obligations which are enforced or recognised by law'.</a:t>
            </a:r>
          </a:p>
          <a:p>
            <a:r>
              <a:rPr lang="en-GB" dirty="0"/>
              <a:t>Agreement is key</a:t>
            </a:r>
          </a:p>
          <a:p>
            <a:r>
              <a:rPr lang="en-GB" dirty="0"/>
              <a:t>Consideration – the law recognises that something of value has been given in return for the promise</a:t>
            </a:r>
          </a:p>
          <a:p>
            <a:r>
              <a:rPr lang="en-GB" dirty="0"/>
              <a:t>Intention to create legal relations</a:t>
            </a:r>
          </a:p>
          <a:p>
            <a:r>
              <a:rPr lang="en-GB" b="1" dirty="0"/>
              <a:t>MacInnes v Gross [2017] - </a:t>
            </a:r>
            <a:r>
              <a:rPr lang="en-GB" dirty="0">
                <a:cs typeface="Calibri" panose="020F0502020204030204"/>
              </a:rPr>
              <a:t>“A contract can be made anywhere, in any circumstances”. </a:t>
            </a:r>
            <a:endParaRPr lang="en-GB" b="1" dirty="0"/>
          </a:p>
        </p:txBody>
      </p:sp>
    </p:spTree>
    <p:extLst>
      <p:ext uri="{BB962C8B-B14F-4D97-AF65-F5344CB8AC3E}">
        <p14:creationId xmlns:p14="http://schemas.microsoft.com/office/powerpoint/2010/main" val="3571511304"/>
      </p:ext>
    </p:extLst>
  </p:cSld>
  <p:clrMapOvr>
    <a:masterClrMapping/>
  </p:clrMapOvr>
  <mc:AlternateContent xmlns:mc="http://schemas.openxmlformats.org/markup-compatibility/2006" xmlns:p14="http://schemas.microsoft.com/office/powerpoint/2010/main">
    <mc:Choice Requires="p14">
      <p:transition spd="slow" p14:dur="2000" advTm="415765"/>
    </mc:Choice>
    <mc:Fallback xmlns="">
      <p:transition spd="slow" advTm="41576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307812" y="3214136"/>
            <a:ext cx="9543245" cy="954107"/>
          </a:xfrm>
          <a:prstGeom prst="rect">
            <a:avLst/>
          </a:prstGeom>
          <a:noFill/>
        </p:spPr>
        <p:txBody>
          <a:bodyPr wrap="square" rtlCol="0">
            <a:spAutoFit/>
          </a:bodyPr>
          <a:lstStyle/>
          <a:p>
            <a:pPr algn="ctr"/>
            <a:r>
              <a:rPr lang="en-GB" sz="2800" dirty="0">
                <a:latin typeface="Lao UI" panose="020B0502040204020203" pitchFamily="34" charset="0"/>
                <a:cs typeface="Lao UI" panose="020B0502040204020203" pitchFamily="34" charset="0"/>
              </a:rPr>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3721466" y="5031784"/>
            <a:ext cx="3263943" cy="646331"/>
          </a:xfrm>
          <a:prstGeom prst="rect">
            <a:avLst/>
          </a:prstGeom>
          <a:noFill/>
        </p:spPr>
        <p:txBody>
          <a:bodyPr wrap="square" rtlCol="0">
            <a:spAutoFit/>
          </a:bodyPr>
          <a:lstStyle/>
          <a:p>
            <a:r>
              <a:rPr lang="en-GB" sz="3600" dirty="0"/>
              <a:t>‘Laissez faire’</a:t>
            </a:r>
          </a:p>
        </p:txBody>
      </p:sp>
      <p:pic>
        <p:nvPicPr>
          <p:cNvPr id="8" name="Picture 7"/>
          <p:cNvPicPr>
            <a:picLocks noChangeAspect="1"/>
          </p:cNvPicPr>
          <p:nvPr/>
        </p:nvPicPr>
        <p:blipFill>
          <a:blip r:embed="rId4"/>
          <a:stretch>
            <a:fillRect/>
          </a:stretch>
        </p:blipFill>
        <p:spPr>
          <a:xfrm>
            <a:off x="782684" y="4665332"/>
            <a:ext cx="2733675" cy="1666875"/>
          </a:xfrm>
          <a:prstGeom prst="rect">
            <a:avLst/>
          </a:prstGeom>
        </p:spPr>
      </p:pic>
      <p:pic>
        <p:nvPicPr>
          <p:cNvPr id="9" name="Picture 8"/>
          <p:cNvPicPr>
            <a:picLocks noChangeAspect="1"/>
          </p:cNvPicPr>
          <p:nvPr/>
        </p:nvPicPr>
        <p:blipFill>
          <a:blip r:embed="rId5"/>
          <a:stretch>
            <a:fillRect/>
          </a:stretch>
        </p:blipFill>
        <p:spPr>
          <a:xfrm>
            <a:off x="3930555" y="389361"/>
            <a:ext cx="2406129" cy="1601169"/>
          </a:xfrm>
          <a:prstGeom prst="rect">
            <a:avLst/>
          </a:prstGeom>
        </p:spPr>
      </p:pic>
      <p:pic>
        <p:nvPicPr>
          <p:cNvPr id="10" name="Picture 9">
            <a:extLst>
              <a:ext uri="{FF2B5EF4-FFF2-40B4-BE49-F238E27FC236}">
                <a16:creationId xmlns:a16="http://schemas.microsoft.com/office/drawing/2014/main" id="{3FAECFF5-6644-0973-9508-E9E4514B20BF}"/>
              </a:ext>
            </a:extLst>
          </p:cNvPr>
          <p:cNvPicPr>
            <a:picLocks noChangeAspect="1"/>
          </p:cNvPicPr>
          <p:nvPr/>
        </p:nvPicPr>
        <p:blipFill>
          <a:blip r:embed="rId6"/>
          <a:stretch>
            <a:fillRect/>
          </a:stretch>
        </p:blipFill>
        <p:spPr>
          <a:xfrm>
            <a:off x="7846614" y="4471028"/>
            <a:ext cx="2619375" cy="1743075"/>
          </a:xfrm>
          <a:prstGeom prst="rect">
            <a:avLst/>
          </a:prstGeom>
        </p:spPr>
      </p:pic>
    </p:spTree>
    <p:custDataLst>
      <p:tags r:id="rId1"/>
    </p:custDataLst>
    <p:extLst>
      <p:ext uri="{BB962C8B-B14F-4D97-AF65-F5344CB8AC3E}">
        <p14:creationId xmlns:p14="http://schemas.microsoft.com/office/powerpoint/2010/main" val="2991226917"/>
      </p:ext>
    </p:extLst>
  </p:cSld>
  <p:clrMapOvr>
    <a:masterClrMapping/>
  </p:clrMapOvr>
  <mc:AlternateContent xmlns:mc="http://schemas.openxmlformats.org/markup-compatibility/2006" xmlns:p14="http://schemas.microsoft.com/office/powerpoint/2010/main">
    <mc:Choice Requires="p14">
      <p:transition spd="slow" p14:dur="2000" advTm="357453"/>
    </mc:Choice>
    <mc:Fallback xmlns="">
      <p:transition spd="slow" advTm="3574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136342"/>
            <a:ext cx="9652247" cy="2681056"/>
          </a:xfrm>
        </p:spPr>
        <p:txBody>
          <a:bodyPr>
            <a:normAutofit/>
          </a:bodyPr>
          <a:lstStyle/>
          <a:p>
            <a:pPr marL="45720" indent="0" algn="ctr">
              <a:buNone/>
            </a:pPr>
            <a:r>
              <a:rPr lang="en-GB" sz="6000" dirty="0"/>
              <a:t>TASK: WHY ARE CONTRACTS IMPORTANT?</a:t>
            </a:r>
          </a:p>
        </p:txBody>
      </p:sp>
      <p:sp>
        <p:nvSpPr>
          <p:cNvPr id="2" name="TextBox 1">
            <a:extLst>
              <a:ext uri="{FF2B5EF4-FFF2-40B4-BE49-F238E27FC236}">
                <a16:creationId xmlns:a16="http://schemas.microsoft.com/office/drawing/2014/main" id="{C5F09950-DE5A-EA4E-97AC-9786D13BD58C}"/>
              </a:ext>
            </a:extLst>
          </p:cNvPr>
          <p:cNvSpPr txBox="1"/>
          <p:nvPr/>
        </p:nvSpPr>
        <p:spPr>
          <a:xfrm>
            <a:off x="557073" y="4545366"/>
            <a:ext cx="8001000" cy="1384995"/>
          </a:xfrm>
          <a:prstGeom prst="rect">
            <a:avLst/>
          </a:prstGeom>
          <a:noFill/>
        </p:spPr>
        <p:txBody>
          <a:bodyPr wrap="square" rtlCol="0">
            <a:spAutoFit/>
          </a:bodyPr>
          <a:lstStyle/>
          <a:p>
            <a:r>
              <a:rPr lang="en-GB" sz="2800" b="1" dirty="0"/>
              <a:t>TERMINOLOGY ALERT</a:t>
            </a:r>
          </a:p>
          <a:p>
            <a:r>
              <a:rPr lang="en-GB" sz="2800" dirty="0"/>
              <a:t>Offeror – the person who makes the offer</a:t>
            </a:r>
          </a:p>
          <a:p>
            <a:r>
              <a:rPr lang="en-GB" sz="2800" dirty="0"/>
              <a:t>Offeree – the person to whom the offer is made</a:t>
            </a:r>
          </a:p>
        </p:txBody>
      </p:sp>
      <p:pic>
        <p:nvPicPr>
          <p:cNvPr id="5" name="Picture 4">
            <a:extLst>
              <a:ext uri="{FF2B5EF4-FFF2-40B4-BE49-F238E27FC236}">
                <a16:creationId xmlns:a16="http://schemas.microsoft.com/office/drawing/2014/main" id="{E92122FE-02F1-771E-023E-43823369FE7E}"/>
              </a:ext>
            </a:extLst>
          </p:cNvPr>
          <p:cNvPicPr>
            <a:picLocks noChangeAspect="1"/>
          </p:cNvPicPr>
          <p:nvPr/>
        </p:nvPicPr>
        <p:blipFill>
          <a:blip r:embed="rId3"/>
          <a:stretch>
            <a:fillRect/>
          </a:stretch>
        </p:blipFill>
        <p:spPr>
          <a:xfrm>
            <a:off x="8832957" y="4166300"/>
            <a:ext cx="2143125" cy="2143125"/>
          </a:xfrm>
          <a:prstGeom prst="rect">
            <a:avLst/>
          </a:prstGeom>
        </p:spPr>
      </p:pic>
    </p:spTree>
    <p:extLst>
      <p:ext uri="{BB962C8B-B14F-4D97-AF65-F5344CB8AC3E}">
        <p14:creationId xmlns:p14="http://schemas.microsoft.com/office/powerpoint/2010/main" val="1002479403"/>
      </p:ext>
    </p:extLst>
  </p:cSld>
  <p:clrMapOvr>
    <a:masterClrMapping/>
  </p:clrMapOvr>
  <mc:AlternateContent xmlns:mc="http://schemas.openxmlformats.org/markup-compatibility/2006" xmlns:p14="http://schemas.microsoft.com/office/powerpoint/2010/main">
    <mc:Choice Requires="p14">
      <p:transition spd="slow" p14:dur="2000" advTm="140630"/>
    </mc:Choice>
    <mc:Fallback xmlns="">
      <p:transition spd="slow" advTm="1406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3"/>
          <a:stretch>
            <a:fillRect/>
          </a:stretch>
        </p:blipFill>
        <p:spPr>
          <a:xfrm>
            <a:off x="699308" y="1206788"/>
            <a:ext cx="1521316" cy="1218265"/>
          </a:xfrm>
          <a:prstGeom prst="rect">
            <a:avLst/>
          </a:prstGeom>
        </p:spPr>
      </p:pic>
      <p:pic>
        <p:nvPicPr>
          <p:cNvPr id="12" name="Picture 11"/>
          <p:cNvPicPr>
            <a:picLocks noChangeAspect="1"/>
          </p:cNvPicPr>
          <p:nvPr/>
        </p:nvPicPr>
        <p:blipFill>
          <a:blip r:embed="rId4"/>
          <a:stretch>
            <a:fillRect/>
          </a:stretch>
        </p:blipFill>
        <p:spPr>
          <a:xfrm>
            <a:off x="4775010" y="4444172"/>
            <a:ext cx="2048786" cy="1363374"/>
          </a:xfrm>
          <a:prstGeom prst="rect">
            <a:avLst/>
          </a:prstGeom>
        </p:spPr>
      </p:pic>
    </p:spTree>
    <p:extLst>
      <p:ext uri="{BB962C8B-B14F-4D97-AF65-F5344CB8AC3E}">
        <p14:creationId xmlns:p14="http://schemas.microsoft.com/office/powerpoint/2010/main" val="1282600644"/>
      </p:ext>
    </p:extLst>
  </p:cSld>
  <p:clrMapOvr>
    <a:masterClrMapping/>
  </p:clrMapOvr>
  <mc:AlternateContent xmlns:mc="http://schemas.openxmlformats.org/markup-compatibility/2006" xmlns:p14="http://schemas.microsoft.com/office/powerpoint/2010/main">
    <mc:Choice Requires="p14">
      <p:transition spd="slow" p14:dur="2000" advTm="87642"/>
    </mc:Choice>
    <mc:Fallback xmlns="">
      <p:transition spd="slow" advTm="8764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1">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3">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Word&#10;&#10;Description automatically generated">
            <a:extLst>
              <a:ext uri="{FF2B5EF4-FFF2-40B4-BE49-F238E27FC236}">
                <a16:creationId xmlns:a16="http://schemas.microsoft.com/office/drawing/2014/main" id="{F9E4A5DB-CF68-4654-B44A-E0886EAB86CB}"/>
              </a:ext>
            </a:extLst>
          </p:cNvPr>
          <p:cNvPicPr>
            <a:picLocks noChangeAspect="1"/>
          </p:cNvPicPr>
          <p:nvPr/>
        </p:nvPicPr>
        <p:blipFill rotWithShape="1">
          <a:blip r:embed="rId3">
            <a:duotone>
              <a:schemeClr val="bg2">
                <a:shade val="45000"/>
                <a:satMod val="135000"/>
              </a:schemeClr>
              <a:prstClr val="white"/>
            </a:duotone>
          </a:blip>
          <a:srcRect t="13743" b="1987"/>
          <a:stretch/>
        </p:blipFill>
        <p:spPr>
          <a:xfrm>
            <a:off x="-2540" y="-1"/>
            <a:ext cx="12192000" cy="6858001"/>
          </a:xfrm>
          <a:prstGeom prst="rect">
            <a:avLst/>
          </a:prstGeom>
        </p:spPr>
      </p:pic>
      <p:sp>
        <p:nvSpPr>
          <p:cNvPr id="22" name="Rectangle 15">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17">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BB3D0F-6D64-4453-897A-50171563F543}"/>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spc="200"/>
              <a:t>Task: Emma’s day</a:t>
            </a:r>
          </a:p>
        </p:txBody>
      </p:sp>
      <p:sp>
        <p:nvSpPr>
          <p:cNvPr id="3" name="Content Placeholder 2">
            <a:extLst>
              <a:ext uri="{FF2B5EF4-FFF2-40B4-BE49-F238E27FC236}">
                <a16:creationId xmlns:a16="http://schemas.microsoft.com/office/drawing/2014/main" id="{B453E8AC-678C-4807-8BA4-C44A20F884F7}"/>
              </a:ext>
            </a:extLst>
          </p:cNvPr>
          <p:cNvSpPr>
            <a:spLocks noGrp="1"/>
          </p:cNvSpPr>
          <p:nvPr>
            <p:ph idx="1"/>
          </p:nvPr>
        </p:nvSpPr>
        <p:spPr>
          <a:xfrm>
            <a:off x="1709530" y="3869634"/>
            <a:ext cx="8767860" cy="1388165"/>
          </a:xfrm>
        </p:spPr>
        <p:txBody>
          <a:bodyPr vert="horz" lIns="91440" tIns="45720" rIns="91440" bIns="45720" rtlCol="0">
            <a:normAutofit/>
          </a:bodyPr>
          <a:lstStyle/>
          <a:p>
            <a:pPr marL="0" indent="0" algn="ctr">
              <a:buNone/>
            </a:pPr>
            <a:r>
              <a:rPr lang="en-US">
                <a:highlight>
                  <a:srgbClr val="FFFF00"/>
                </a:highlight>
              </a:rPr>
              <a:t>Can you identify the contracts that Emma has entered into??</a:t>
            </a:r>
          </a:p>
        </p:txBody>
      </p:sp>
    </p:spTree>
    <p:extLst>
      <p:ext uri="{BB962C8B-B14F-4D97-AF65-F5344CB8AC3E}">
        <p14:creationId xmlns:p14="http://schemas.microsoft.com/office/powerpoint/2010/main" val="381569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CD62-103E-2266-6383-8B443D58E600}"/>
              </a:ext>
            </a:extLst>
          </p:cNvPr>
          <p:cNvSpPr>
            <a:spLocks noGrp="1"/>
          </p:cNvSpPr>
          <p:nvPr>
            <p:ph type="title"/>
          </p:nvPr>
        </p:nvSpPr>
        <p:spPr/>
        <p:txBody>
          <a:bodyPr/>
          <a:lstStyle/>
          <a:p>
            <a:r>
              <a:rPr lang="en-GB" dirty="0"/>
              <a:t>Formation</a:t>
            </a:r>
          </a:p>
        </p:txBody>
      </p:sp>
      <p:pic>
        <p:nvPicPr>
          <p:cNvPr id="5" name="Content Placeholder 4">
            <a:extLst>
              <a:ext uri="{FF2B5EF4-FFF2-40B4-BE49-F238E27FC236}">
                <a16:creationId xmlns:a16="http://schemas.microsoft.com/office/drawing/2014/main" id="{7FB5A49E-F016-6950-81EE-04D3F0AE29E8}"/>
              </a:ext>
            </a:extLst>
          </p:cNvPr>
          <p:cNvPicPr>
            <a:picLocks noGrp="1" noChangeAspect="1"/>
          </p:cNvPicPr>
          <p:nvPr>
            <p:ph idx="1"/>
          </p:nvPr>
        </p:nvPicPr>
        <p:blipFill>
          <a:blip r:embed="rId3"/>
          <a:srcRect l="17717" t="11266" r="16996" b="6961"/>
          <a:stretch/>
        </p:blipFill>
        <p:spPr>
          <a:xfrm>
            <a:off x="4536489" y="609600"/>
            <a:ext cx="6986726" cy="5622968"/>
          </a:xfrm>
        </p:spPr>
      </p:pic>
    </p:spTree>
    <p:extLst>
      <p:ext uri="{BB962C8B-B14F-4D97-AF65-F5344CB8AC3E}">
        <p14:creationId xmlns:p14="http://schemas.microsoft.com/office/powerpoint/2010/main" val="191126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122" y="609600"/>
            <a:ext cx="9875520" cy="1356360"/>
          </a:xfrm>
        </p:spPr>
        <p:txBody>
          <a:bodyPr/>
          <a:lstStyle/>
          <a:p>
            <a:r>
              <a:rPr lang="en-GB" b="1" dirty="0">
                <a:solidFill>
                  <a:srgbClr val="00B0F0"/>
                </a:solidFill>
              </a:rPr>
              <a:t>1. Privity of contract</a:t>
            </a:r>
          </a:p>
        </p:txBody>
      </p:sp>
      <p:sp>
        <p:nvSpPr>
          <p:cNvPr id="3" name="Content Placeholder 2"/>
          <p:cNvSpPr>
            <a:spLocks noGrp="1"/>
          </p:cNvSpPr>
          <p:nvPr>
            <p:ph idx="1"/>
          </p:nvPr>
        </p:nvSpPr>
        <p:spPr/>
        <p:txBody>
          <a:bodyPr vert="horz" lIns="91440" tIns="45720" rIns="91440" bIns="45720" rtlCol="0" anchor="t">
            <a:normAutofit/>
          </a:bodyPr>
          <a:lstStyle/>
          <a:p>
            <a:r>
              <a:rPr lang="en-GB" sz="2800" b="1" dirty="0"/>
              <a:t>Generally, only the parties to a contract are bound by it.</a:t>
            </a:r>
          </a:p>
          <a:p>
            <a:endParaRPr lang="en-GB" sz="2800" b="1" dirty="0"/>
          </a:p>
          <a:p>
            <a:r>
              <a:rPr lang="en-GB" sz="2800" b="1" dirty="0"/>
              <a:t>Leading case: </a:t>
            </a:r>
            <a:r>
              <a:rPr lang="en-GB" sz="2800" b="1" i="1" dirty="0">
                <a:solidFill>
                  <a:srgbClr val="002060"/>
                </a:solidFill>
              </a:rPr>
              <a:t>Tweddle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3"/>
          <a:stretch>
            <a:fillRect/>
          </a:stretch>
        </p:blipFill>
        <p:spPr>
          <a:xfrm>
            <a:off x="9691255" y="3752850"/>
            <a:ext cx="1828800" cy="2495550"/>
          </a:xfrm>
          <a:prstGeom prst="rect">
            <a:avLst/>
          </a:prstGeom>
        </p:spPr>
      </p:pic>
    </p:spTree>
    <p:extLst>
      <p:ext uri="{BB962C8B-B14F-4D97-AF65-F5344CB8AC3E}">
        <p14:creationId xmlns:p14="http://schemas.microsoft.com/office/powerpoint/2010/main" val="1708783325"/>
      </p:ext>
    </p:extLst>
  </p:cSld>
  <p:clrMapOvr>
    <a:masterClrMapping/>
  </p:clrMapOvr>
  <mc:AlternateContent xmlns:mc="http://schemas.openxmlformats.org/markup-compatibility/2006" xmlns:p14="http://schemas.microsoft.com/office/powerpoint/2010/main">
    <mc:Choice Requires="p14">
      <p:transition spd="slow" p14:dur="2000" advTm="154353"/>
    </mc:Choice>
    <mc:Fallback xmlns="">
      <p:transition spd="slow" advTm="15435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0A2C7-4977-889F-F9E5-530E7262816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AD352C7-EF08-B87B-7145-2EF579A4D8D6}"/>
              </a:ext>
            </a:extLst>
          </p:cNvPr>
          <p:cNvSpPr>
            <a:spLocks noGrp="1"/>
          </p:cNvSpPr>
          <p:nvPr>
            <p:ph idx="1"/>
          </p:nvPr>
        </p:nvSpPr>
        <p:spPr/>
        <p:txBody>
          <a:bodyPr>
            <a:normAutofit lnSpcReduction="10000"/>
          </a:bodyPr>
          <a:lstStyle/>
          <a:p>
            <a:pPr marL="45720" indent="0">
              <a:buNone/>
            </a:pPr>
            <a:r>
              <a:rPr lang="en-GB" dirty="0"/>
              <a:t>Find and locate a copy of the case of </a:t>
            </a:r>
            <a:r>
              <a:rPr lang="en-GB" b="1" i="1" dirty="0"/>
              <a:t>Tweddle v Atkinson [1861] EWHC QB J57</a:t>
            </a:r>
            <a:r>
              <a:rPr lang="en-GB" dirty="0"/>
              <a:t>, using the </a:t>
            </a:r>
            <a:r>
              <a:rPr lang="en-GB"/>
              <a:t>link below.</a:t>
            </a:r>
            <a:endParaRPr lang="en-GB" dirty="0"/>
          </a:p>
          <a:p>
            <a:pPr marL="45720" indent="0">
              <a:buNone/>
            </a:pPr>
            <a:r>
              <a:rPr lang="en-GB" dirty="0">
                <a:hlinkClick r:id="rId2"/>
              </a:rPr>
              <a:t>Tweddle v Atkinson [1861] EWHC QB J57 (7 June 1861) (bailii.org)</a:t>
            </a:r>
            <a:endParaRPr lang="en-GB" dirty="0"/>
          </a:p>
          <a:p>
            <a:endParaRPr lang="en-GB" dirty="0"/>
          </a:p>
          <a:p>
            <a:r>
              <a:rPr lang="en-GB" dirty="0"/>
              <a:t>Using the case, answer the following questions:</a:t>
            </a:r>
          </a:p>
          <a:p>
            <a:endParaRPr lang="en-GB" dirty="0"/>
          </a:p>
          <a:p>
            <a:r>
              <a:rPr lang="en-GB" dirty="0"/>
              <a:t>(1)   Why was the privity of contract rule an issue here?</a:t>
            </a:r>
          </a:p>
          <a:p>
            <a:endParaRPr lang="en-GB" dirty="0"/>
          </a:p>
          <a:p>
            <a:r>
              <a:rPr lang="en-GB" dirty="0"/>
              <a:t>(2)   What did Crompton J describe as being a “monstrous proposition”?</a:t>
            </a:r>
          </a:p>
        </p:txBody>
      </p:sp>
    </p:spTree>
    <p:extLst>
      <p:ext uri="{BB962C8B-B14F-4D97-AF65-F5344CB8AC3E}">
        <p14:creationId xmlns:p14="http://schemas.microsoft.com/office/powerpoint/2010/main" val="2402080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00206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716094"/>
      </p:ext>
    </p:extLst>
  </p:cSld>
  <p:clrMapOvr>
    <a:masterClrMapping/>
  </p:clrMapOvr>
  <mc:AlternateContent xmlns:mc="http://schemas.openxmlformats.org/markup-compatibility/2006" xmlns:p14="http://schemas.microsoft.com/office/powerpoint/2010/main">
    <mc:Choice Requires="p14">
      <p:transition spd="slow" p14:dur="2000" advTm="107519"/>
    </mc:Choice>
    <mc:Fallback xmlns="">
      <p:transition spd="slow" advTm="10751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Privity of contract: 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00206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9114"/>
      </p:ext>
    </p:extLst>
  </p:cSld>
  <p:clrMapOvr>
    <a:masterClrMapping/>
  </p:clrMapOvr>
  <mc:AlternateContent xmlns:mc="http://schemas.openxmlformats.org/markup-compatibility/2006" xmlns:p14="http://schemas.microsoft.com/office/powerpoint/2010/main">
    <mc:Choice Requires="p14">
      <p:transition spd="slow" p14:dur="2000" advTm="115320"/>
    </mc:Choice>
    <mc:Fallback xmlns="">
      <p:transition spd="slow" advTm="11532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9E7461E-D3EF-467C-90B0-A07159CA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6187544F-2A96-4442-9598-104754EE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9288961F-689B-486C-86C4-49DA3F389C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4C4A1CEC-4439-473B-9939-B12503C5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BF85B2CC-AADA-4F42-9F7B-0A4FA3F6C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4206240"/>
            <a:ext cx="11724640" cy="24155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1" name="Straight Connector 1040">
            <a:extLst>
              <a:ext uri="{FF2B5EF4-FFF2-40B4-BE49-F238E27FC236}">
                <a16:creationId xmlns:a16="http://schemas.microsoft.com/office/drawing/2014/main" id="{DD2BE13A-A3B2-4E96-99FC-10C36EDABA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600486"/>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2A4929-53A3-5E83-AD4E-C0325A7B98FF}"/>
              </a:ext>
            </a:extLst>
          </p:cNvPr>
          <p:cNvSpPr>
            <a:spLocks noGrp="1"/>
          </p:cNvSpPr>
          <p:nvPr>
            <p:ph type="title"/>
          </p:nvPr>
        </p:nvSpPr>
        <p:spPr>
          <a:xfrm>
            <a:off x="1109980" y="4347758"/>
            <a:ext cx="9966960" cy="1325880"/>
          </a:xfrm>
        </p:spPr>
        <p:txBody>
          <a:bodyPr vert="horz" lIns="91440" tIns="45720" rIns="91440" bIns="45720" rtlCol="0" anchor="b">
            <a:normAutofit/>
          </a:bodyPr>
          <a:lstStyle/>
          <a:p>
            <a:pPr algn="ctr">
              <a:lnSpc>
                <a:spcPct val="85000"/>
              </a:lnSpc>
            </a:pPr>
            <a:r>
              <a:rPr lang="en-US" sz="4600" b="1" cap="all"/>
              <a:t>Using the Lexis database, research the following case:</a:t>
            </a:r>
          </a:p>
        </p:txBody>
      </p:sp>
      <p:sp>
        <p:nvSpPr>
          <p:cNvPr id="3" name="Content Placeholder 2">
            <a:extLst>
              <a:ext uri="{FF2B5EF4-FFF2-40B4-BE49-F238E27FC236}">
                <a16:creationId xmlns:a16="http://schemas.microsoft.com/office/drawing/2014/main" id="{A2C80900-8080-03DA-1195-24880FA04D7B}"/>
              </a:ext>
            </a:extLst>
          </p:cNvPr>
          <p:cNvSpPr>
            <a:spLocks noGrp="1"/>
          </p:cNvSpPr>
          <p:nvPr>
            <p:ph idx="1"/>
          </p:nvPr>
        </p:nvSpPr>
        <p:spPr>
          <a:xfrm>
            <a:off x="1709530" y="5644392"/>
            <a:ext cx="8767860" cy="509519"/>
          </a:xfrm>
        </p:spPr>
        <p:txBody>
          <a:bodyPr vert="horz" lIns="91440" tIns="45720" rIns="91440" bIns="45720" rtlCol="0">
            <a:normAutofit fontScale="92500" lnSpcReduction="10000"/>
          </a:bodyPr>
          <a:lstStyle/>
          <a:p>
            <a:pPr marL="0" indent="0" algn="ctr">
              <a:buNone/>
            </a:pPr>
            <a:r>
              <a:rPr lang="en-US" sz="3600" dirty="0"/>
              <a:t>Jackson v Horizon Holidays Ltd [1975]</a:t>
            </a:r>
          </a:p>
        </p:txBody>
      </p:sp>
      <p:pic>
        <p:nvPicPr>
          <p:cNvPr id="1026" name="Picture 2" descr="Lexis® for Microsoft® Office Reviews 2023: Details, Pricing, &amp; Features | G2">
            <a:extLst>
              <a:ext uri="{FF2B5EF4-FFF2-40B4-BE49-F238E27FC236}">
                <a16:creationId xmlns:a16="http://schemas.microsoft.com/office/drawing/2014/main" id="{F00579D7-61FA-B46C-2CD0-7C63A571CE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48048" y="741172"/>
            <a:ext cx="8095904" cy="327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602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29" y="1110343"/>
            <a:ext cx="10763793" cy="5386251"/>
          </a:xfrm>
        </p:spPr>
        <p:txBody>
          <a:bodyPr/>
          <a:lstStyle/>
          <a:p>
            <a:pPr marL="45720" indent="0">
              <a:buNone/>
            </a:pPr>
            <a:r>
              <a:rPr lang="en-GB" sz="3200" b="1" dirty="0">
                <a:solidFill>
                  <a:srgbClr val="00206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88D8303B-9288-796E-B77F-A8450DD8A3CD}"/>
              </a:ext>
            </a:extLst>
          </p:cNvPr>
          <p:cNvPicPr>
            <a:picLocks noChangeAspect="1"/>
          </p:cNvPicPr>
          <p:nvPr/>
        </p:nvPicPr>
        <p:blipFill>
          <a:blip r:embed="rId3"/>
          <a:stretch>
            <a:fillRect/>
          </a:stretch>
        </p:blipFill>
        <p:spPr>
          <a:xfrm>
            <a:off x="7985157" y="3690828"/>
            <a:ext cx="3518866" cy="2635753"/>
          </a:xfrm>
          <a:prstGeom prst="rect">
            <a:avLst/>
          </a:prstGeom>
        </p:spPr>
      </p:pic>
    </p:spTree>
    <p:extLst>
      <p:ext uri="{BB962C8B-B14F-4D97-AF65-F5344CB8AC3E}">
        <p14:creationId xmlns:p14="http://schemas.microsoft.com/office/powerpoint/2010/main" val="2535312726"/>
      </p:ext>
    </p:extLst>
  </p:cSld>
  <p:clrMapOvr>
    <a:masterClrMapping/>
  </p:clrMapOvr>
  <mc:AlternateContent xmlns:mc="http://schemas.openxmlformats.org/markup-compatibility/2006" xmlns:p14="http://schemas.microsoft.com/office/powerpoint/2010/main">
    <mc:Choice Requires="p14">
      <p:transition spd="slow" p14:dur="2000" advTm="119015"/>
    </mc:Choice>
    <mc:Fallback xmlns="">
      <p:transition spd="slow" advTm="11901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145" y="609599"/>
            <a:ext cx="3364378" cy="5606143"/>
          </a:xfrm>
        </p:spPr>
        <p:txBody>
          <a:bodyPr>
            <a:normAutofit/>
          </a:bodyPr>
          <a:lstStyle/>
          <a:p>
            <a:r>
              <a:rPr lang="en-GB" sz="4800" dirty="0"/>
              <a:t>1.2 Privity of contract:</a:t>
            </a:r>
            <a:br>
              <a:rPr lang="en-GB" sz="4800" dirty="0"/>
            </a:br>
            <a:r>
              <a:rPr lang="en-GB" sz="4800" dirty="0"/>
              <a:t>Contracts (Rights of Third parties) Act 1999</a:t>
            </a:r>
          </a:p>
        </p:txBody>
      </p:sp>
      <p:graphicFrame>
        <p:nvGraphicFramePr>
          <p:cNvPr id="5" name="Content Placeholder 2">
            <a:extLst>
              <a:ext uri="{FF2B5EF4-FFF2-40B4-BE49-F238E27FC236}">
                <a16:creationId xmlns:a16="http://schemas.microsoft.com/office/drawing/2014/main" id="{05115209-7EEF-6B31-A3BB-A7B574630FB1}"/>
              </a:ext>
            </a:extLst>
          </p:cNvPr>
          <p:cNvGraphicFramePr>
            <a:graphicFrameLocks noGrp="1"/>
          </p:cNvGraphicFramePr>
          <p:nvPr>
            <p:ph idx="1"/>
            <p:extLst>
              <p:ext uri="{D42A27DB-BD31-4B8C-83A1-F6EECF244321}">
                <p14:modId xmlns:p14="http://schemas.microsoft.com/office/powerpoint/2010/main" val="1159282874"/>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360822"/>
      </p:ext>
    </p:extLst>
  </p:cSld>
  <p:clrMapOvr>
    <a:masterClrMapping/>
  </p:clrMapOvr>
  <mc:AlternateContent xmlns:mc="http://schemas.openxmlformats.org/markup-compatibility/2006" xmlns:p14="http://schemas.microsoft.com/office/powerpoint/2010/main">
    <mc:Choice Requires="p14">
      <p:transition spd="slow" p14:dur="2000" advTm="75007"/>
    </mc:Choice>
    <mc:Fallback xmlns="">
      <p:transition spd="slow" advTm="7500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8564" y="609600"/>
            <a:ext cx="3912583" cy="1356360"/>
          </a:xfrm>
        </p:spPr>
        <p:txBody>
          <a:bodyPr>
            <a:normAutofit/>
          </a:bodyPr>
          <a:lstStyle/>
          <a:p>
            <a:r>
              <a:rPr lang="en-GB" sz="3200"/>
              <a:t>TASK</a:t>
            </a:r>
          </a:p>
        </p:txBody>
      </p:sp>
      <p:pic>
        <p:nvPicPr>
          <p:cNvPr id="3" name="Picture 2">
            <a:extLst>
              <a:ext uri="{FF2B5EF4-FFF2-40B4-BE49-F238E27FC236}">
                <a16:creationId xmlns:a16="http://schemas.microsoft.com/office/drawing/2014/main" id="{2BF9EEAC-3B1B-ABB9-D0EB-976E4603262A}"/>
              </a:ext>
            </a:extLst>
          </p:cNvPr>
          <p:cNvPicPr>
            <a:picLocks noChangeAspect="1"/>
          </p:cNvPicPr>
          <p:nvPr/>
        </p:nvPicPr>
        <p:blipFill>
          <a:blip r:embed="rId3"/>
          <a:stretch>
            <a:fillRect/>
          </a:stretch>
        </p:blipFill>
        <p:spPr>
          <a:xfrm>
            <a:off x="872064" y="1727691"/>
            <a:ext cx="6045576" cy="3400636"/>
          </a:xfrm>
          <a:prstGeom prst="rect">
            <a:avLst/>
          </a:prstGeom>
        </p:spPr>
      </p:pic>
      <p:graphicFrame>
        <p:nvGraphicFramePr>
          <p:cNvPr id="5" name="Content Placeholder 2">
            <a:extLst>
              <a:ext uri="{FF2B5EF4-FFF2-40B4-BE49-F238E27FC236}">
                <a16:creationId xmlns:a16="http://schemas.microsoft.com/office/drawing/2014/main" id="{73EC1044-C46C-4D6D-827A-4415621500F4}"/>
              </a:ext>
            </a:extLst>
          </p:cNvPr>
          <p:cNvGraphicFramePr>
            <a:graphicFrameLocks noGrp="1"/>
          </p:cNvGraphicFramePr>
          <p:nvPr>
            <p:ph idx="1"/>
            <p:extLst>
              <p:ext uri="{D42A27DB-BD31-4B8C-83A1-F6EECF244321}">
                <p14:modId xmlns:p14="http://schemas.microsoft.com/office/powerpoint/2010/main" val="4168041020"/>
              </p:ext>
            </p:extLst>
          </p:nvPr>
        </p:nvGraphicFramePr>
        <p:xfrm>
          <a:off x="7558564" y="2057400"/>
          <a:ext cx="3912583" cy="4038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73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C1A3-91B6-6B56-DE6D-FF100CEFB71F}"/>
              </a:ext>
            </a:extLst>
          </p:cNvPr>
          <p:cNvSpPr>
            <a:spLocks noGrp="1"/>
          </p:cNvSpPr>
          <p:nvPr>
            <p:ph type="title"/>
          </p:nvPr>
        </p:nvSpPr>
        <p:spPr/>
        <p:txBody>
          <a:bodyPr>
            <a:normAutofit fontScale="90000"/>
          </a:bodyPr>
          <a:lstStyle/>
          <a:p>
            <a:r>
              <a:rPr lang="en-GB" dirty="0"/>
              <a:t>1.3 Privity of contract: </a:t>
            </a:r>
            <a:br>
              <a:rPr lang="en-GB" dirty="0"/>
            </a:br>
            <a:r>
              <a:rPr lang="en-GB" dirty="0"/>
              <a:t>Assignment of contractual rights and liabilities</a:t>
            </a:r>
          </a:p>
        </p:txBody>
      </p:sp>
      <p:graphicFrame>
        <p:nvGraphicFramePr>
          <p:cNvPr id="6" name="Content Placeholder 2">
            <a:extLst>
              <a:ext uri="{FF2B5EF4-FFF2-40B4-BE49-F238E27FC236}">
                <a16:creationId xmlns:a16="http://schemas.microsoft.com/office/drawing/2014/main" id="{F48A10CD-F0CC-663A-CCE9-E46C4FE8D5E1}"/>
              </a:ext>
            </a:extLst>
          </p:cNvPr>
          <p:cNvGraphicFramePr>
            <a:graphicFrameLocks noGrp="1"/>
          </p:cNvGraphicFramePr>
          <p:nvPr>
            <p:ph idx="1"/>
            <p:extLst>
              <p:ext uri="{D42A27DB-BD31-4B8C-83A1-F6EECF244321}">
                <p14:modId xmlns:p14="http://schemas.microsoft.com/office/powerpoint/2010/main" val="2057339118"/>
              </p:ext>
            </p:extLst>
          </p:nvPr>
        </p:nvGraphicFramePr>
        <p:xfrm>
          <a:off x="1143000" y="2057400"/>
          <a:ext cx="5932503"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E85591E-AD15-663B-BDF1-65CEE040F062}"/>
              </a:ext>
            </a:extLst>
          </p:cNvPr>
          <p:cNvSpPr txBox="1"/>
          <p:nvPr/>
        </p:nvSpPr>
        <p:spPr>
          <a:xfrm>
            <a:off x="7803471" y="2057399"/>
            <a:ext cx="3675355" cy="2308324"/>
          </a:xfrm>
          <a:prstGeom prst="rect">
            <a:avLst/>
          </a:prstGeom>
          <a:noFill/>
        </p:spPr>
        <p:txBody>
          <a:bodyPr wrap="square" rtlCol="0">
            <a:spAutoFit/>
          </a:bodyPr>
          <a:lstStyle/>
          <a:p>
            <a:pPr algn="ctr"/>
            <a:r>
              <a:rPr lang="en-GB" sz="2400" b="1" i="1" dirty="0"/>
              <a:t>‘Neither party may without the prior written consent of the other party assign a benefit or obligation imposed in this Agreement.’</a:t>
            </a:r>
          </a:p>
        </p:txBody>
      </p:sp>
    </p:spTree>
    <p:extLst>
      <p:ext uri="{BB962C8B-B14F-4D97-AF65-F5344CB8AC3E}">
        <p14:creationId xmlns:p14="http://schemas.microsoft.com/office/powerpoint/2010/main" val="1804063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01500C-A1A5-4375-A2D5-17B9940C8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8E1F8CE-D0B9-46E1-9994-B0EB7F220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626533-9730-AADE-42C8-41934890DBDE}"/>
              </a:ext>
            </a:extLst>
          </p:cNvPr>
          <p:cNvSpPr>
            <a:spLocks noGrp="1"/>
          </p:cNvSpPr>
          <p:nvPr>
            <p:ph type="title"/>
          </p:nvPr>
        </p:nvSpPr>
        <p:spPr>
          <a:xfrm>
            <a:off x="1143000" y="609600"/>
            <a:ext cx="9875520" cy="1356360"/>
          </a:xfrm>
        </p:spPr>
        <p:txBody>
          <a:bodyPr>
            <a:normAutofit/>
          </a:bodyPr>
          <a:lstStyle/>
          <a:p>
            <a:r>
              <a:rPr lang="en-GB" dirty="0"/>
              <a:t>1.4 Privity of contract: “Novation”</a:t>
            </a:r>
          </a:p>
        </p:txBody>
      </p:sp>
      <p:sp>
        <p:nvSpPr>
          <p:cNvPr id="3" name="Content Placeholder 2">
            <a:extLst>
              <a:ext uri="{FF2B5EF4-FFF2-40B4-BE49-F238E27FC236}">
                <a16:creationId xmlns:a16="http://schemas.microsoft.com/office/drawing/2014/main" id="{37BB1846-5131-B334-2CD5-9F96BFF439CE}"/>
              </a:ext>
            </a:extLst>
          </p:cNvPr>
          <p:cNvSpPr>
            <a:spLocks noGrp="1"/>
          </p:cNvSpPr>
          <p:nvPr>
            <p:ph idx="1"/>
          </p:nvPr>
        </p:nvSpPr>
        <p:spPr>
          <a:xfrm>
            <a:off x="1143000" y="1965960"/>
            <a:ext cx="9872871" cy="4038600"/>
          </a:xfrm>
        </p:spPr>
        <p:txBody>
          <a:bodyPr>
            <a:normAutofit fontScale="92500" lnSpcReduction="10000"/>
          </a:bodyPr>
          <a:lstStyle/>
          <a:p>
            <a:r>
              <a:rPr lang="en-GB" sz="1800"/>
              <a:t>If you want to transfer the burden of the contract as well as the benefits under it, you have to </a:t>
            </a:r>
            <a:r>
              <a:rPr lang="en-GB" sz="1800" b="1"/>
              <a:t>novate it.</a:t>
            </a:r>
          </a:p>
          <a:p>
            <a:r>
              <a:rPr lang="en-GB" sz="1800"/>
              <a:t>In a novation the original contract is extinguished and is replaced by a new one in which a third party takes up rights and obligations which replicate those of one of the original parties to the contract.</a:t>
            </a:r>
          </a:p>
          <a:p>
            <a:endParaRPr lang="en-GB" sz="1800"/>
          </a:p>
          <a:p>
            <a:r>
              <a:rPr lang="en-GB" sz="1800"/>
              <a:t>Novation is only possible with the consent of the original contracting parties as well as the new party. Consideration must be provided for this new contract unless the novation is documented in a deed signed by all three parties.</a:t>
            </a:r>
          </a:p>
          <a:p>
            <a:endParaRPr lang="en-GB" sz="1800"/>
          </a:p>
          <a:p>
            <a:pPr marL="45720" indent="0">
              <a:buNone/>
            </a:pPr>
            <a:r>
              <a:rPr lang="en-GB" sz="1800"/>
              <a:t>There are three possibilities for novation:</a:t>
            </a:r>
          </a:p>
          <a:p>
            <a:r>
              <a:rPr lang="en-GB" sz="1800"/>
              <a:t>(1)   All or part of the burden of the contract can be transferred to another person.</a:t>
            </a:r>
          </a:p>
          <a:p>
            <a:r>
              <a:rPr lang="en-GB" sz="1800"/>
              <a:t>(2)   All or part of the benefit of the contract can be assigned to another person.</a:t>
            </a:r>
          </a:p>
          <a:p>
            <a:r>
              <a:rPr lang="en-GB" sz="1800"/>
              <a:t>(3)   The whole of the benefit and the burden can be transferred to another person. This is also novation.</a:t>
            </a:r>
          </a:p>
          <a:p>
            <a:endParaRPr lang="en-GB" sz="1500" b="1" dirty="0"/>
          </a:p>
        </p:txBody>
      </p:sp>
    </p:spTree>
    <p:extLst>
      <p:ext uri="{BB962C8B-B14F-4D97-AF65-F5344CB8AC3E}">
        <p14:creationId xmlns:p14="http://schemas.microsoft.com/office/powerpoint/2010/main" val="3679830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DCE3-D607-D7C7-FD33-46CDCA556A11}"/>
              </a:ext>
            </a:extLst>
          </p:cNvPr>
          <p:cNvSpPr>
            <a:spLocks noGrp="1"/>
          </p:cNvSpPr>
          <p:nvPr>
            <p:ph type="title"/>
          </p:nvPr>
        </p:nvSpPr>
        <p:spPr/>
        <p:txBody>
          <a:bodyPr/>
          <a:lstStyle/>
          <a:p>
            <a:r>
              <a:rPr lang="en-GB" b="1" dirty="0">
                <a:solidFill>
                  <a:srgbClr val="00B0F0"/>
                </a:solidFill>
              </a:rPr>
              <a:t>2. ENFORCEABILITY</a:t>
            </a:r>
            <a:endParaRPr lang="en-GB" dirty="0"/>
          </a:p>
        </p:txBody>
      </p:sp>
      <p:sp>
        <p:nvSpPr>
          <p:cNvPr id="3" name="Content Placeholder 2">
            <a:extLst>
              <a:ext uri="{FF2B5EF4-FFF2-40B4-BE49-F238E27FC236}">
                <a16:creationId xmlns:a16="http://schemas.microsoft.com/office/drawing/2014/main" id="{1AE3CB1D-51DE-04B6-DE3B-89AFE85306AB}"/>
              </a:ext>
            </a:extLst>
          </p:cNvPr>
          <p:cNvSpPr>
            <a:spLocks noGrp="1"/>
          </p:cNvSpPr>
          <p:nvPr>
            <p:ph idx="1"/>
          </p:nvPr>
        </p:nvSpPr>
        <p:spPr>
          <a:xfrm>
            <a:off x="1143001" y="1802167"/>
            <a:ext cx="6447408" cy="4293833"/>
          </a:xfrm>
        </p:spPr>
        <p:txBody>
          <a:bodyPr/>
          <a:lstStyle/>
          <a:p>
            <a:r>
              <a:rPr lang="en-GB" dirty="0"/>
              <a:t>RESEARCH THE RELEVANCE OF THE FOLLOWING TERMS TO CONTRACT LAW IN ENGLAND AND WALES:</a:t>
            </a:r>
          </a:p>
          <a:p>
            <a:pPr marL="502920" indent="-457200">
              <a:buAutoNum type="arabicPeriod"/>
            </a:pPr>
            <a:r>
              <a:rPr lang="en-GB" dirty="0"/>
              <a:t>Capacity</a:t>
            </a:r>
          </a:p>
          <a:p>
            <a:pPr marL="502920" indent="-457200">
              <a:buAutoNum type="arabicPeriod"/>
            </a:pPr>
            <a:r>
              <a:rPr lang="en-GB" dirty="0"/>
              <a:t>Duress or undue influence</a:t>
            </a:r>
          </a:p>
          <a:p>
            <a:pPr marL="502920" indent="-457200">
              <a:buAutoNum type="arabicPeriod"/>
            </a:pPr>
            <a:r>
              <a:rPr lang="en-GB" dirty="0"/>
              <a:t>Misrepresentation</a:t>
            </a:r>
          </a:p>
          <a:p>
            <a:pPr marL="502920" indent="-457200">
              <a:buAutoNum type="arabicPeriod"/>
            </a:pPr>
            <a:r>
              <a:rPr lang="en-GB" dirty="0"/>
              <a:t>Illegal contracts</a:t>
            </a:r>
          </a:p>
          <a:p>
            <a:pPr marL="502920" indent="-457200">
              <a:buAutoNum type="arabicPeriod"/>
            </a:pPr>
            <a:r>
              <a:rPr lang="en-GB" dirty="0"/>
              <a:t>Mistake</a:t>
            </a:r>
          </a:p>
          <a:p>
            <a:pPr marL="502920" indent="-457200">
              <a:buAutoNum type="arabicPeriod"/>
            </a:pPr>
            <a:endParaRPr lang="en-GB" dirty="0"/>
          </a:p>
          <a:p>
            <a:pPr marL="502920" indent="-457200">
              <a:buAutoNum type="arabicPeriod"/>
            </a:pPr>
            <a:endParaRPr lang="en-GB" dirty="0"/>
          </a:p>
        </p:txBody>
      </p:sp>
      <p:pic>
        <p:nvPicPr>
          <p:cNvPr id="4" name="Picture 3">
            <a:extLst>
              <a:ext uri="{FF2B5EF4-FFF2-40B4-BE49-F238E27FC236}">
                <a16:creationId xmlns:a16="http://schemas.microsoft.com/office/drawing/2014/main" id="{9CC456DC-3039-37F1-1CAF-5455C64E720B}"/>
              </a:ext>
            </a:extLst>
          </p:cNvPr>
          <p:cNvPicPr>
            <a:picLocks noChangeAspect="1"/>
          </p:cNvPicPr>
          <p:nvPr/>
        </p:nvPicPr>
        <p:blipFill>
          <a:blip r:embed="rId3"/>
          <a:stretch>
            <a:fillRect/>
          </a:stretch>
        </p:blipFill>
        <p:spPr>
          <a:xfrm>
            <a:off x="7590409" y="2303432"/>
            <a:ext cx="3944968" cy="3944968"/>
          </a:xfrm>
          <a:prstGeom prst="rect">
            <a:avLst/>
          </a:prstGeom>
        </p:spPr>
      </p:pic>
    </p:spTree>
    <p:extLst>
      <p:ext uri="{BB962C8B-B14F-4D97-AF65-F5344CB8AC3E}">
        <p14:creationId xmlns:p14="http://schemas.microsoft.com/office/powerpoint/2010/main" val="2799042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b="1" dirty="0">
                <a:solidFill>
                  <a:srgbClr val="00B0F0"/>
                </a:solidFill>
              </a:rPr>
              <a:t>2. 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extLst>
              <p:ext uri="{D42A27DB-BD31-4B8C-83A1-F6EECF244321}">
                <p14:modId xmlns:p14="http://schemas.microsoft.com/office/powerpoint/2010/main" val="269606637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625577"/>
      </p:ext>
    </p:extLst>
  </p:cSld>
  <p:clrMapOvr>
    <a:masterClrMapping/>
  </p:clrMapOvr>
  <mc:AlternateContent xmlns:mc="http://schemas.openxmlformats.org/markup-compatibility/2006">
    <mc:Choice xmlns:p14="http://schemas.microsoft.com/office/powerpoint/2010/main" Requires="p14">
      <p:transition spd="slow" p14:dur="2000" advTm="119988"/>
    </mc:Choice>
    <mc:Fallback>
      <p:transition spd="slow" advTm="11998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1554" y="1489165"/>
            <a:ext cx="10795497" cy="5286103"/>
          </a:xfrm>
        </p:spPr>
        <p:txBody>
          <a:bodyPr anchor="ctr">
            <a:normAutofit/>
          </a:bodyPr>
          <a:lstStyle/>
          <a:p>
            <a:pPr marL="45720" indent="0">
              <a:buNone/>
            </a:pPr>
            <a:r>
              <a:rPr lang="en-GB" dirty="0"/>
              <a:t>QUESTIONS</a:t>
            </a:r>
          </a:p>
          <a:p>
            <a:pPr marL="45720" indent="0">
              <a:buNone/>
            </a:pPr>
            <a:endParaRPr lang="en-GB" dirty="0"/>
          </a:p>
          <a:p>
            <a:pPr marL="502920" indent="-457200">
              <a:buAutoNum type="arabicPeriod"/>
            </a:pPr>
            <a:r>
              <a:rPr lang="en-GB" dirty="0"/>
              <a:t>What are the three basic requirements for a valid contract?</a:t>
            </a:r>
          </a:p>
          <a:p>
            <a:pPr marL="502920" indent="-457200">
              <a:buAutoNum type="arabicPeriod"/>
            </a:pPr>
            <a:r>
              <a:rPr lang="en-GB" dirty="0"/>
              <a:t>What does the phrase ‘privity of contract’ mean?</a:t>
            </a:r>
          </a:p>
          <a:p>
            <a:pPr marL="502920" indent="-457200">
              <a:buAutoNum type="arabicPeriod"/>
            </a:pPr>
            <a:r>
              <a:rPr lang="en-GB" dirty="0"/>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pic>
        <p:nvPicPr>
          <p:cNvPr id="2" name="Picture 1">
            <a:extLst>
              <a:ext uri="{FF2B5EF4-FFF2-40B4-BE49-F238E27FC236}">
                <a16:creationId xmlns:a16="http://schemas.microsoft.com/office/drawing/2014/main" id="{B2EFF22A-4C18-7F5D-9BF3-A54DF1DC7195}"/>
              </a:ext>
            </a:extLst>
          </p:cNvPr>
          <p:cNvPicPr>
            <a:picLocks noChangeAspect="1"/>
          </p:cNvPicPr>
          <p:nvPr/>
        </p:nvPicPr>
        <p:blipFill>
          <a:blip r:embed="rId3"/>
          <a:stretch>
            <a:fillRect/>
          </a:stretch>
        </p:blipFill>
        <p:spPr>
          <a:xfrm>
            <a:off x="3789314" y="513806"/>
            <a:ext cx="7636332" cy="2493268"/>
          </a:xfrm>
          <a:prstGeom prst="rect">
            <a:avLst/>
          </a:prstGeom>
        </p:spPr>
      </p:pic>
    </p:spTree>
    <p:extLst>
      <p:ext uri="{BB962C8B-B14F-4D97-AF65-F5344CB8AC3E}">
        <p14:creationId xmlns:p14="http://schemas.microsoft.com/office/powerpoint/2010/main" val="5956431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2.5|17.4|61.6|6.1"/>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1275</Words>
  <Application>Microsoft Office PowerPoint</Application>
  <PresentationFormat>Widescreen</PresentationFormat>
  <Paragraphs>149</Paragraphs>
  <Slides>24</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Calibri</vt:lpstr>
      <vt:lpstr>Corbel</vt:lpstr>
      <vt:lpstr>Lao UI</vt:lpstr>
      <vt:lpstr>Basis</vt:lpstr>
      <vt:lpstr>Contract law</vt:lpstr>
      <vt:lpstr>Learning outcomes of the module:</vt:lpstr>
      <vt:lpstr>Assessments </vt:lpstr>
      <vt:lpstr>What will we be looking at?</vt:lpstr>
      <vt:lpstr>LETS TAKE A LOOK AT THE BRIEF …….</vt:lpstr>
      <vt:lpstr>WHAT IS A CONTRACT?</vt:lpstr>
      <vt:lpstr>PowerPoint Presentation</vt:lpstr>
      <vt:lpstr>PowerPoint Presentation</vt:lpstr>
      <vt:lpstr>Categories of contract</vt:lpstr>
      <vt:lpstr>Task: Emma’s day</vt:lpstr>
      <vt:lpstr>Formation</vt:lpstr>
      <vt:lpstr>1. Privity of contract</vt:lpstr>
      <vt:lpstr>TASK</vt:lpstr>
      <vt:lpstr>PowerPoint Presentation</vt:lpstr>
      <vt:lpstr>1.1 Privity of contract: EXCEPTIONS TO PRIVITY DOCTRINE</vt:lpstr>
      <vt:lpstr>Using the Lexis database, research the following case:</vt:lpstr>
      <vt:lpstr>PowerPoint Presentation</vt:lpstr>
      <vt:lpstr>1.2 Privity of contract: Contracts (Rights of Third parties) Act 1999</vt:lpstr>
      <vt:lpstr>TASK</vt:lpstr>
      <vt:lpstr>1.3 Privity of contract:  Assignment of contractual rights and liabilities</vt:lpstr>
      <vt:lpstr>1.4 Privity of contract: “Novation”</vt:lpstr>
      <vt:lpstr>2. ENFORCEABILITY</vt:lpstr>
      <vt:lpstr>2. ENFORCEABILITY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Laura Knight</cp:lastModifiedBy>
  <cp:revision>204</cp:revision>
  <cp:lastPrinted>2018-01-25T11:03:41Z</cp:lastPrinted>
  <dcterms:created xsi:type="dcterms:W3CDTF">2018-01-10T13:18:21Z</dcterms:created>
  <dcterms:modified xsi:type="dcterms:W3CDTF">2025-01-23T14:50:40Z</dcterms:modified>
</cp:coreProperties>
</file>