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9" d="100"/>
          <a:sy n="99" d="100"/>
        </p:scale>
        <p:origin x="108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C648A1-8380-4C51-96FF-2026C12A6962}" type="doc">
      <dgm:prSet loTypeId="urn:microsoft.com/office/officeart/2016/7/layout/VerticalHollowActionList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882A2B8-C27F-496E-8CF5-81A4B114EBF4}">
      <dgm:prSet custT="1"/>
      <dgm:spPr/>
      <dgm:t>
        <a:bodyPr/>
        <a:lstStyle/>
        <a:p>
          <a:r>
            <a:rPr lang="en-US" sz="2600" dirty="0"/>
            <a:t>Launch</a:t>
          </a:r>
        </a:p>
      </dgm:t>
    </dgm:pt>
    <dgm:pt modelId="{743EDBEE-98DD-4D2C-B4F0-6A4936B250BA}" type="parTrans" cxnId="{0C104FFC-60EC-417A-BB45-3DD84789035C}">
      <dgm:prSet/>
      <dgm:spPr/>
      <dgm:t>
        <a:bodyPr/>
        <a:lstStyle/>
        <a:p>
          <a:endParaRPr lang="en-US"/>
        </a:p>
      </dgm:t>
    </dgm:pt>
    <dgm:pt modelId="{B74FD079-029A-48D3-A826-A895D84C652A}" type="sibTrans" cxnId="{0C104FFC-60EC-417A-BB45-3DD84789035C}">
      <dgm:prSet/>
      <dgm:spPr/>
      <dgm:t>
        <a:bodyPr/>
        <a:lstStyle/>
        <a:p>
          <a:endParaRPr lang="en-US"/>
        </a:p>
      </dgm:t>
    </dgm:pt>
    <dgm:pt modelId="{BD398363-82F0-4B6D-A0E4-9ACFE2906638}">
      <dgm:prSet/>
      <dgm:spPr/>
      <dgm:t>
        <a:bodyPr/>
        <a:lstStyle/>
        <a:p>
          <a:r>
            <a:rPr lang="en-US" dirty="0"/>
            <a:t>Successfully launch the brand and build awareness within the local community.</a:t>
          </a:r>
        </a:p>
      </dgm:t>
    </dgm:pt>
    <dgm:pt modelId="{3408F858-5028-4DB4-BD9E-50E69F490D6C}" type="parTrans" cxnId="{8885EB42-E354-4275-844F-2B145BFE60EF}">
      <dgm:prSet/>
      <dgm:spPr/>
      <dgm:t>
        <a:bodyPr/>
        <a:lstStyle/>
        <a:p>
          <a:endParaRPr lang="en-US"/>
        </a:p>
      </dgm:t>
    </dgm:pt>
    <dgm:pt modelId="{BBF1E09C-E42D-4F78-A11E-77BF2CCCAC39}" type="sibTrans" cxnId="{8885EB42-E354-4275-844F-2B145BFE60EF}">
      <dgm:prSet/>
      <dgm:spPr/>
      <dgm:t>
        <a:bodyPr/>
        <a:lstStyle/>
        <a:p>
          <a:endParaRPr lang="en-US"/>
        </a:p>
      </dgm:t>
    </dgm:pt>
    <dgm:pt modelId="{94B261B0-6B85-45D3-965E-B810389CCCBE}">
      <dgm:prSet/>
      <dgm:spPr/>
      <dgm:t>
        <a:bodyPr/>
        <a:lstStyle/>
        <a:p>
          <a:r>
            <a:rPr lang="en-US" dirty="0"/>
            <a:t>Achieve</a:t>
          </a:r>
        </a:p>
      </dgm:t>
    </dgm:pt>
    <dgm:pt modelId="{46A43E01-1364-4015-BD62-E156AB26F2E6}" type="parTrans" cxnId="{68CFB4B4-4F07-400B-8AA7-FB8F7DDA9587}">
      <dgm:prSet/>
      <dgm:spPr/>
      <dgm:t>
        <a:bodyPr/>
        <a:lstStyle/>
        <a:p>
          <a:endParaRPr lang="en-US"/>
        </a:p>
      </dgm:t>
    </dgm:pt>
    <dgm:pt modelId="{00FFDB9E-89E7-4D70-8D37-E890A89FB689}" type="sibTrans" cxnId="{68CFB4B4-4F07-400B-8AA7-FB8F7DDA9587}">
      <dgm:prSet/>
      <dgm:spPr/>
      <dgm:t>
        <a:bodyPr/>
        <a:lstStyle/>
        <a:p>
          <a:endParaRPr lang="en-US"/>
        </a:p>
      </dgm:t>
    </dgm:pt>
    <dgm:pt modelId="{FE04F94D-0A6D-4A94-B3E9-6F29E228C1BF}">
      <dgm:prSet/>
      <dgm:spPr/>
      <dgm:t>
        <a:bodyPr/>
        <a:lstStyle/>
        <a:p>
          <a:r>
            <a:rPr lang="en-US"/>
            <a:t>Achieve operational stability through staff training and quality control.</a:t>
          </a:r>
        </a:p>
      </dgm:t>
    </dgm:pt>
    <dgm:pt modelId="{C0EE9FAE-4939-42AB-953A-468A36F35916}" type="parTrans" cxnId="{ECB6D0A7-08CA-47B9-9387-5EA49D19582F}">
      <dgm:prSet/>
      <dgm:spPr/>
      <dgm:t>
        <a:bodyPr/>
        <a:lstStyle/>
        <a:p>
          <a:endParaRPr lang="en-US"/>
        </a:p>
      </dgm:t>
    </dgm:pt>
    <dgm:pt modelId="{8F6209BC-7C9E-4EF6-9015-FBB83A46D425}" type="sibTrans" cxnId="{ECB6D0A7-08CA-47B9-9387-5EA49D19582F}">
      <dgm:prSet/>
      <dgm:spPr/>
      <dgm:t>
        <a:bodyPr/>
        <a:lstStyle/>
        <a:p>
          <a:endParaRPr lang="en-US"/>
        </a:p>
      </dgm:t>
    </dgm:pt>
    <dgm:pt modelId="{E80C00A6-581B-49DD-B351-07A9DC60ACE4}">
      <dgm:prSet/>
      <dgm:spPr/>
      <dgm:t>
        <a:bodyPr/>
        <a:lstStyle/>
        <a:p>
          <a:r>
            <a:rPr lang="en-US" dirty="0"/>
            <a:t>Reach</a:t>
          </a:r>
        </a:p>
      </dgm:t>
    </dgm:pt>
    <dgm:pt modelId="{D695D7EE-F118-4301-8417-C573697FDD15}" type="parTrans" cxnId="{8EA97B47-FA2C-4472-9F2B-74B2A60233FA}">
      <dgm:prSet/>
      <dgm:spPr/>
      <dgm:t>
        <a:bodyPr/>
        <a:lstStyle/>
        <a:p>
          <a:endParaRPr lang="en-US"/>
        </a:p>
      </dgm:t>
    </dgm:pt>
    <dgm:pt modelId="{76C5E54D-EE3D-425F-B5D3-72EA86FB1585}" type="sibTrans" cxnId="{8EA97B47-FA2C-4472-9F2B-74B2A60233FA}">
      <dgm:prSet/>
      <dgm:spPr/>
      <dgm:t>
        <a:bodyPr/>
        <a:lstStyle/>
        <a:p>
          <a:endParaRPr lang="en-US"/>
        </a:p>
      </dgm:t>
    </dgm:pt>
    <dgm:pt modelId="{8B8F1F74-64BD-4D90-A7DA-D03847B4249C}">
      <dgm:prSet/>
      <dgm:spPr/>
      <dgm:t>
        <a:bodyPr/>
        <a:lstStyle/>
        <a:p>
          <a:r>
            <a:rPr lang="en-US"/>
            <a:t>Reach break-even within the first 9 to 12 months of operation.</a:t>
          </a:r>
        </a:p>
      </dgm:t>
    </dgm:pt>
    <dgm:pt modelId="{5A224E51-E435-46C1-A7B7-2AE9E8AF0578}" type="parTrans" cxnId="{47EDA28F-335C-426B-8B47-B48DB033C708}">
      <dgm:prSet/>
      <dgm:spPr/>
      <dgm:t>
        <a:bodyPr/>
        <a:lstStyle/>
        <a:p>
          <a:endParaRPr lang="en-US"/>
        </a:p>
      </dgm:t>
    </dgm:pt>
    <dgm:pt modelId="{5AE5A945-A835-467A-8625-D13E91AFFC72}" type="sibTrans" cxnId="{47EDA28F-335C-426B-8B47-B48DB033C708}">
      <dgm:prSet/>
      <dgm:spPr/>
      <dgm:t>
        <a:bodyPr/>
        <a:lstStyle/>
        <a:p>
          <a:endParaRPr lang="en-US"/>
        </a:p>
      </dgm:t>
    </dgm:pt>
    <dgm:pt modelId="{B74E19FF-5193-46C8-B743-081D4C8513CC}" type="pres">
      <dgm:prSet presAssocID="{01C648A1-8380-4C51-96FF-2026C12A6962}" presName="Name0" presStyleCnt="0">
        <dgm:presLayoutVars>
          <dgm:dir/>
          <dgm:animLvl val="lvl"/>
          <dgm:resizeHandles val="exact"/>
        </dgm:presLayoutVars>
      </dgm:prSet>
      <dgm:spPr/>
    </dgm:pt>
    <dgm:pt modelId="{D459407E-8E13-4663-BB91-2F776FAA9BA1}" type="pres">
      <dgm:prSet presAssocID="{7882A2B8-C27F-496E-8CF5-81A4B114EBF4}" presName="linNode" presStyleCnt="0"/>
      <dgm:spPr/>
    </dgm:pt>
    <dgm:pt modelId="{3D69B27C-0258-4C09-B254-5B2C696402E6}" type="pres">
      <dgm:prSet presAssocID="{7882A2B8-C27F-496E-8CF5-81A4B114EBF4}" presName="parentText" presStyleLbl="solidFgAcc1" presStyleIdx="0" presStyleCnt="3" custLinFactNeighborX="-1009" custLinFactNeighborY="-98">
        <dgm:presLayoutVars>
          <dgm:chMax val="1"/>
          <dgm:bulletEnabled/>
        </dgm:presLayoutVars>
      </dgm:prSet>
      <dgm:spPr/>
    </dgm:pt>
    <dgm:pt modelId="{75FA0F46-B2FB-4025-92B1-1993D5E91F05}" type="pres">
      <dgm:prSet presAssocID="{7882A2B8-C27F-496E-8CF5-81A4B114EBF4}" presName="descendantText" presStyleLbl="alignNode1" presStyleIdx="0" presStyleCnt="3">
        <dgm:presLayoutVars>
          <dgm:bulletEnabled/>
        </dgm:presLayoutVars>
      </dgm:prSet>
      <dgm:spPr/>
    </dgm:pt>
    <dgm:pt modelId="{FBDD1B70-33EB-4602-B22F-8413CB63E409}" type="pres">
      <dgm:prSet presAssocID="{B74FD079-029A-48D3-A826-A895D84C652A}" presName="sp" presStyleCnt="0"/>
      <dgm:spPr/>
    </dgm:pt>
    <dgm:pt modelId="{54538149-E568-4564-AFC4-935EC1705304}" type="pres">
      <dgm:prSet presAssocID="{94B261B0-6B85-45D3-965E-B810389CCCBE}" presName="linNode" presStyleCnt="0"/>
      <dgm:spPr/>
    </dgm:pt>
    <dgm:pt modelId="{27B84D2B-33FD-4E33-A1CB-12A51A37FCE5}" type="pres">
      <dgm:prSet presAssocID="{94B261B0-6B85-45D3-965E-B810389CCCBE}" presName="parentText" presStyleLbl="solidFgAcc1" presStyleIdx="1" presStyleCnt="3">
        <dgm:presLayoutVars>
          <dgm:chMax val="1"/>
          <dgm:bulletEnabled/>
        </dgm:presLayoutVars>
      </dgm:prSet>
      <dgm:spPr/>
    </dgm:pt>
    <dgm:pt modelId="{D3BBD22E-DAC5-4821-AB31-D67467A3B690}" type="pres">
      <dgm:prSet presAssocID="{94B261B0-6B85-45D3-965E-B810389CCCBE}" presName="descendantText" presStyleLbl="alignNode1" presStyleIdx="1" presStyleCnt="3">
        <dgm:presLayoutVars>
          <dgm:bulletEnabled/>
        </dgm:presLayoutVars>
      </dgm:prSet>
      <dgm:spPr/>
    </dgm:pt>
    <dgm:pt modelId="{E20A2C9B-87EC-4D44-9474-12543331A9E1}" type="pres">
      <dgm:prSet presAssocID="{00FFDB9E-89E7-4D70-8D37-E890A89FB689}" presName="sp" presStyleCnt="0"/>
      <dgm:spPr/>
    </dgm:pt>
    <dgm:pt modelId="{D1CDBE42-C049-4D44-9A9F-0B7903EF2D16}" type="pres">
      <dgm:prSet presAssocID="{E80C00A6-581B-49DD-B351-07A9DC60ACE4}" presName="linNode" presStyleCnt="0"/>
      <dgm:spPr/>
    </dgm:pt>
    <dgm:pt modelId="{56737090-B6CD-47E3-AAF5-69BABB650A4B}" type="pres">
      <dgm:prSet presAssocID="{E80C00A6-581B-49DD-B351-07A9DC60ACE4}" presName="parentText" presStyleLbl="solidFgAcc1" presStyleIdx="2" presStyleCnt="3">
        <dgm:presLayoutVars>
          <dgm:chMax val="1"/>
          <dgm:bulletEnabled/>
        </dgm:presLayoutVars>
      </dgm:prSet>
      <dgm:spPr/>
    </dgm:pt>
    <dgm:pt modelId="{28DFF8CA-B11D-4DE1-8DBB-A070422A289F}" type="pres">
      <dgm:prSet presAssocID="{E80C00A6-581B-49DD-B351-07A9DC60ACE4}" presName="descendantText" presStyleLbl="alignNode1" presStyleIdx="2" presStyleCnt="3">
        <dgm:presLayoutVars>
          <dgm:bulletEnabled/>
        </dgm:presLayoutVars>
      </dgm:prSet>
      <dgm:spPr/>
    </dgm:pt>
  </dgm:ptLst>
  <dgm:cxnLst>
    <dgm:cxn modelId="{57D13720-FAE9-456C-93B8-65945377D44A}" type="presOf" srcId="{BD398363-82F0-4B6D-A0E4-9ACFE2906638}" destId="{75FA0F46-B2FB-4025-92B1-1993D5E91F05}" srcOrd="0" destOrd="0" presId="urn:microsoft.com/office/officeart/2016/7/layout/VerticalHollowActionList"/>
    <dgm:cxn modelId="{8885EB42-E354-4275-844F-2B145BFE60EF}" srcId="{7882A2B8-C27F-496E-8CF5-81A4B114EBF4}" destId="{BD398363-82F0-4B6D-A0E4-9ACFE2906638}" srcOrd="0" destOrd="0" parTransId="{3408F858-5028-4DB4-BD9E-50E69F490D6C}" sibTransId="{BBF1E09C-E42D-4F78-A11E-77BF2CCCAC39}"/>
    <dgm:cxn modelId="{8EA97B47-FA2C-4472-9F2B-74B2A60233FA}" srcId="{01C648A1-8380-4C51-96FF-2026C12A6962}" destId="{E80C00A6-581B-49DD-B351-07A9DC60ACE4}" srcOrd="2" destOrd="0" parTransId="{D695D7EE-F118-4301-8417-C573697FDD15}" sibTransId="{76C5E54D-EE3D-425F-B5D3-72EA86FB1585}"/>
    <dgm:cxn modelId="{A7D13949-F07D-4BB1-9E9B-070AEA83545A}" type="presOf" srcId="{8B8F1F74-64BD-4D90-A7DA-D03847B4249C}" destId="{28DFF8CA-B11D-4DE1-8DBB-A070422A289F}" srcOrd="0" destOrd="0" presId="urn:microsoft.com/office/officeart/2016/7/layout/VerticalHollowActionList"/>
    <dgm:cxn modelId="{74B3C752-9895-4167-9A0A-818403ED8C69}" type="presOf" srcId="{94B261B0-6B85-45D3-965E-B810389CCCBE}" destId="{27B84D2B-33FD-4E33-A1CB-12A51A37FCE5}" srcOrd="0" destOrd="0" presId="urn:microsoft.com/office/officeart/2016/7/layout/VerticalHollowActionList"/>
    <dgm:cxn modelId="{47EDA28F-335C-426B-8B47-B48DB033C708}" srcId="{E80C00A6-581B-49DD-B351-07A9DC60ACE4}" destId="{8B8F1F74-64BD-4D90-A7DA-D03847B4249C}" srcOrd="0" destOrd="0" parTransId="{5A224E51-E435-46C1-A7B7-2AE9E8AF0578}" sibTransId="{5AE5A945-A835-467A-8625-D13E91AFFC72}"/>
    <dgm:cxn modelId="{ECB6D0A7-08CA-47B9-9387-5EA49D19582F}" srcId="{94B261B0-6B85-45D3-965E-B810389CCCBE}" destId="{FE04F94D-0A6D-4A94-B3E9-6F29E228C1BF}" srcOrd="0" destOrd="0" parTransId="{C0EE9FAE-4939-42AB-953A-468A36F35916}" sibTransId="{8F6209BC-7C9E-4EF6-9015-FBB83A46D425}"/>
    <dgm:cxn modelId="{68CFB4B4-4F07-400B-8AA7-FB8F7DDA9587}" srcId="{01C648A1-8380-4C51-96FF-2026C12A6962}" destId="{94B261B0-6B85-45D3-965E-B810389CCCBE}" srcOrd="1" destOrd="0" parTransId="{46A43E01-1364-4015-BD62-E156AB26F2E6}" sibTransId="{00FFDB9E-89E7-4D70-8D37-E890A89FB689}"/>
    <dgm:cxn modelId="{351DFCB5-EFF8-4D5E-A38C-A9CD181B1784}" type="presOf" srcId="{E80C00A6-581B-49DD-B351-07A9DC60ACE4}" destId="{56737090-B6CD-47E3-AAF5-69BABB650A4B}" srcOrd="0" destOrd="0" presId="urn:microsoft.com/office/officeart/2016/7/layout/VerticalHollowActionList"/>
    <dgm:cxn modelId="{50A6BEC2-6F74-4116-9CBF-80F0CCC25055}" type="presOf" srcId="{7882A2B8-C27F-496E-8CF5-81A4B114EBF4}" destId="{3D69B27C-0258-4C09-B254-5B2C696402E6}" srcOrd="0" destOrd="0" presId="urn:microsoft.com/office/officeart/2016/7/layout/VerticalHollowActionList"/>
    <dgm:cxn modelId="{97771AC4-6396-43B7-A5F4-5E6C695A95A8}" type="presOf" srcId="{FE04F94D-0A6D-4A94-B3E9-6F29E228C1BF}" destId="{D3BBD22E-DAC5-4821-AB31-D67467A3B690}" srcOrd="0" destOrd="0" presId="urn:microsoft.com/office/officeart/2016/7/layout/VerticalHollowActionList"/>
    <dgm:cxn modelId="{84230BC5-0EFB-4663-913C-334706F8CF7C}" type="presOf" srcId="{01C648A1-8380-4C51-96FF-2026C12A6962}" destId="{B74E19FF-5193-46C8-B743-081D4C8513CC}" srcOrd="0" destOrd="0" presId="urn:microsoft.com/office/officeart/2016/7/layout/VerticalHollowActionList"/>
    <dgm:cxn modelId="{0C104FFC-60EC-417A-BB45-3DD84789035C}" srcId="{01C648A1-8380-4C51-96FF-2026C12A6962}" destId="{7882A2B8-C27F-496E-8CF5-81A4B114EBF4}" srcOrd="0" destOrd="0" parTransId="{743EDBEE-98DD-4D2C-B4F0-6A4936B250BA}" sibTransId="{B74FD079-029A-48D3-A826-A895D84C652A}"/>
    <dgm:cxn modelId="{1D3CBCBD-96B2-4E28-ABE0-B96402E20FCA}" type="presParOf" srcId="{B74E19FF-5193-46C8-B743-081D4C8513CC}" destId="{D459407E-8E13-4663-BB91-2F776FAA9BA1}" srcOrd="0" destOrd="0" presId="urn:microsoft.com/office/officeart/2016/7/layout/VerticalHollowActionList"/>
    <dgm:cxn modelId="{73ABA6FC-C84B-46C0-B468-03F8D5F292E3}" type="presParOf" srcId="{D459407E-8E13-4663-BB91-2F776FAA9BA1}" destId="{3D69B27C-0258-4C09-B254-5B2C696402E6}" srcOrd="0" destOrd="0" presId="urn:microsoft.com/office/officeart/2016/7/layout/VerticalHollowActionList"/>
    <dgm:cxn modelId="{B1A4E2B4-6138-47B1-9DEA-95D475302E3C}" type="presParOf" srcId="{D459407E-8E13-4663-BB91-2F776FAA9BA1}" destId="{75FA0F46-B2FB-4025-92B1-1993D5E91F05}" srcOrd="1" destOrd="0" presId="urn:microsoft.com/office/officeart/2016/7/layout/VerticalHollowActionList"/>
    <dgm:cxn modelId="{490F900D-73F1-4122-8F48-4AE9A5BB46D0}" type="presParOf" srcId="{B74E19FF-5193-46C8-B743-081D4C8513CC}" destId="{FBDD1B70-33EB-4602-B22F-8413CB63E409}" srcOrd="1" destOrd="0" presId="urn:microsoft.com/office/officeart/2016/7/layout/VerticalHollowActionList"/>
    <dgm:cxn modelId="{86AED72E-4C23-4A76-B394-DD9B15534D4F}" type="presParOf" srcId="{B74E19FF-5193-46C8-B743-081D4C8513CC}" destId="{54538149-E568-4564-AFC4-935EC1705304}" srcOrd="2" destOrd="0" presId="urn:microsoft.com/office/officeart/2016/7/layout/VerticalHollowActionList"/>
    <dgm:cxn modelId="{FE54A2B6-D3F9-4218-A647-0761CE1FF407}" type="presParOf" srcId="{54538149-E568-4564-AFC4-935EC1705304}" destId="{27B84D2B-33FD-4E33-A1CB-12A51A37FCE5}" srcOrd="0" destOrd="0" presId="urn:microsoft.com/office/officeart/2016/7/layout/VerticalHollowActionList"/>
    <dgm:cxn modelId="{9A955DC0-9503-48C8-AD3F-1C3528EB10F2}" type="presParOf" srcId="{54538149-E568-4564-AFC4-935EC1705304}" destId="{D3BBD22E-DAC5-4821-AB31-D67467A3B690}" srcOrd="1" destOrd="0" presId="urn:microsoft.com/office/officeart/2016/7/layout/VerticalHollowActionList"/>
    <dgm:cxn modelId="{173AED0A-AA41-4A92-B772-A17F6F29BE4E}" type="presParOf" srcId="{B74E19FF-5193-46C8-B743-081D4C8513CC}" destId="{E20A2C9B-87EC-4D44-9474-12543331A9E1}" srcOrd="3" destOrd="0" presId="urn:microsoft.com/office/officeart/2016/7/layout/VerticalHollowActionList"/>
    <dgm:cxn modelId="{6EF5C278-B7A0-41CC-A929-9E78C39ADC54}" type="presParOf" srcId="{B74E19FF-5193-46C8-B743-081D4C8513CC}" destId="{D1CDBE42-C049-4D44-9A9F-0B7903EF2D16}" srcOrd="4" destOrd="0" presId="urn:microsoft.com/office/officeart/2016/7/layout/VerticalHollowActionList"/>
    <dgm:cxn modelId="{BE50C68D-611A-4950-86DC-CA73E7466F5D}" type="presParOf" srcId="{D1CDBE42-C049-4D44-9A9F-0B7903EF2D16}" destId="{56737090-B6CD-47E3-AAF5-69BABB650A4B}" srcOrd="0" destOrd="0" presId="urn:microsoft.com/office/officeart/2016/7/layout/VerticalHollowActionList"/>
    <dgm:cxn modelId="{C142B6C9-F6E8-4094-BF29-60943228DE28}" type="presParOf" srcId="{D1CDBE42-C049-4D44-9A9F-0B7903EF2D16}" destId="{28DFF8CA-B11D-4DE1-8DBB-A070422A289F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EAFB438-42D6-4FD3-AECF-6D280CF4728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4A77B70-8C9A-4B93-9062-244F3B974E0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Political and legal factors include strict food safety, hygiene and employment regulations.</a:t>
          </a:r>
        </a:p>
      </dgm:t>
    </dgm:pt>
    <dgm:pt modelId="{F42B880E-D5FE-43CB-84CC-87313C6AFAEA}" type="parTrans" cxnId="{34B70BAC-283F-45DB-B9FB-DEFC2ECB7A38}">
      <dgm:prSet/>
      <dgm:spPr/>
      <dgm:t>
        <a:bodyPr/>
        <a:lstStyle/>
        <a:p>
          <a:endParaRPr lang="en-US"/>
        </a:p>
      </dgm:t>
    </dgm:pt>
    <dgm:pt modelId="{F11829EF-B0C7-45A6-AD7F-58316923E653}" type="sibTrans" cxnId="{34B70BAC-283F-45DB-B9FB-DEFC2ECB7A38}">
      <dgm:prSet/>
      <dgm:spPr/>
      <dgm:t>
        <a:bodyPr/>
        <a:lstStyle/>
        <a:p>
          <a:endParaRPr lang="en-US"/>
        </a:p>
      </dgm:t>
    </dgm:pt>
    <dgm:pt modelId="{C151C22F-5E38-4607-AB0A-25548397569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Economic factors include inflation, rising energy costs and changing consumer spending patterns.</a:t>
          </a:r>
        </a:p>
      </dgm:t>
    </dgm:pt>
    <dgm:pt modelId="{E532CF5B-46EE-48AA-8365-714B06FBABB9}" type="parTrans" cxnId="{E0504E1B-A284-47DC-A6A1-1CD919632579}">
      <dgm:prSet/>
      <dgm:spPr/>
      <dgm:t>
        <a:bodyPr/>
        <a:lstStyle/>
        <a:p>
          <a:endParaRPr lang="en-US"/>
        </a:p>
      </dgm:t>
    </dgm:pt>
    <dgm:pt modelId="{B2F578D9-437F-4AD8-A4A0-3F4C660450A7}" type="sibTrans" cxnId="{E0504E1B-A284-47DC-A6A1-1CD919632579}">
      <dgm:prSet/>
      <dgm:spPr/>
      <dgm:t>
        <a:bodyPr/>
        <a:lstStyle/>
        <a:p>
          <a:endParaRPr lang="en-US"/>
        </a:p>
      </dgm:t>
    </dgm:pt>
    <dgm:pt modelId="{F7E981FB-621F-4250-8F79-DB1C03EC1B3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Social trends strongly support experiential dining and premium dessert consumption.</a:t>
          </a:r>
        </a:p>
      </dgm:t>
    </dgm:pt>
    <dgm:pt modelId="{CF5CFD0F-F100-483B-BDCF-23831C501278}" type="parTrans" cxnId="{9D8E7903-7BE5-4B4B-BE79-25C5B14A11BA}">
      <dgm:prSet/>
      <dgm:spPr/>
      <dgm:t>
        <a:bodyPr/>
        <a:lstStyle/>
        <a:p>
          <a:endParaRPr lang="en-US"/>
        </a:p>
      </dgm:t>
    </dgm:pt>
    <dgm:pt modelId="{8D88466C-86CE-405D-97CF-EDFB7BA2D6D5}" type="sibTrans" cxnId="{9D8E7903-7BE5-4B4B-BE79-25C5B14A11BA}">
      <dgm:prSet/>
      <dgm:spPr/>
      <dgm:t>
        <a:bodyPr/>
        <a:lstStyle/>
        <a:p>
          <a:endParaRPr lang="en-US"/>
        </a:p>
      </dgm:t>
    </dgm:pt>
    <dgm:pt modelId="{4FFC41D3-9D99-4D9C-817B-FD9EAFC5348E}" type="pres">
      <dgm:prSet presAssocID="{1EAFB438-42D6-4FD3-AECF-6D280CF47282}" presName="root" presStyleCnt="0">
        <dgm:presLayoutVars>
          <dgm:dir/>
          <dgm:resizeHandles val="exact"/>
        </dgm:presLayoutVars>
      </dgm:prSet>
      <dgm:spPr/>
    </dgm:pt>
    <dgm:pt modelId="{ACA25FC5-3D67-45A0-82B5-37F3DF8D601F}" type="pres">
      <dgm:prSet presAssocID="{44A77B70-8C9A-4B93-9062-244F3B974E0B}" presName="compNode" presStyleCnt="0"/>
      <dgm:spPr/>
    </dgm:pt>
    <dgm:pt modelId="{D6CD8885-2286-4FF0-AF1F-8149C8D185A4}" type="pres">
      <dgm:prSet presAssocID="{44A77B70-8C9A-4B93-9062-244F3B974E0B}" presName="bgRect" presStyleLbl="bgShp" presStyleIdx="0" presStyleCnt="3"/>
      <dgm:spPr/>
    </dgm:pt>
    <dgm:pt modelId="{0D7C0228-DF82-4C9C-ACED-32B5A2A85FD5}" type="pres">
      <dgm:prSet presAssocID="{44A77B70-8C9A-4B93-9062-244F3B974E0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1D54787-047F-48B7-B70E-44D377950A24}" type="pres">
      <dgm:prSet presAssocID="{44A77B70-8C9A-4B93-9062-244F3B974E0B}" presName="spaceRect" presStyleCnt="0"/>
      <dgm:spPr/>
    </dgm:pt>
    <dgm:pt modelId="{6BD60C53-16F7-4880-8257-605CBB7E4590}" type="pres">
      <dgm:prSet presAssocID="{44A77B70-8C9A-4B93-9062-244F3B974E0B}" presName="parTx" presStyleLbl="revTx" presStyleIdx="0" presStyleCnt="3">
        <dgm:presLayoutVars>
          <dgm:chMax val="0"/>
          <dgm:chPref val="0"/>
        </dgm:presLayoutVars>
      </dgm:prSet>
      <dgm:spPr/>
    </dgm:pt>
    <dgm:pt modelId="{4CB1CECC-C58D-47EB-B5F3-A0D039275C0F}" type="pres">
      <dgm:prSet presAssocID="{F11829EF-B0C7-45A6-AD7F-58316923E653}" presName="sibTrans" presStyleCnt="0"/>
      <dgm:spPr/>
    </dgm:pt>
    <dgm:pt modelId="{9C784AA3-D3E4-4AA5-840F-F0C6F694DB2C}" type="pres">
      <dgm:prSet presAssocID="{C151C22F-5E38-4607-AB0A-255483975699}" presName="compNode" presStyleCnt="0"/>
      <dgm:spPr/>
    </dgm:pt>
    <dgm:pt modelId="{5B1024BC-DE11-479C-A679-8F5BB8812C5C}" type="pres">
      <dgm:prSet presAssocID="{C151C22F-5E38-4607-AB0A-255483975699}" presName="bgRect" presStyleLbl="bgShp" presStyleIdx="1" presStyleCnt="3"/>
      <dgm:spPr/>
    </dgm:pt>
    <dgm:pt modelId="{F3897B03-1EB1-44E0-816F-3C8291F11ED9}" type="pres">
      <dgm:prSet presAssocID="{C151C22F-5E38-4607-AB0A-25548397569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4C2E067-8DA6-4D0C-BBE6-72FCE181B1A2}" type="pres">
      <dgm:prSet presAssocID="{C151C22F-5E38-4607-AB0A-255483975699}" presName="spaceRect" presStyleCnt="0"/>
      <dgm:spPr/>
    </dgm:pt>
    <dgm:pt modelId="{925A02A8-C3A6-4BC8-BE77-12972715F0D5}" type="pres">
      <dgm:prSet presAssocID="{C151C22F-5E38-4607-AB0A-255483975699}" presName="parTx" presStyleLbl="revTx" presStyleIdx="1" presStyleCnt="3">
        <dgm:presLayoutVars>
          <dgm:chMax val="0"/>
          <dgm:chPref val="0"/>
        </dgm:presLayoutVars>
      </dgm:prSet>
      <dgm:spPr/>
    </dgm:pt>
    <dgm:pt modelId="{C30E654B-D8BD-4050-8376-5AED0DB470A3}" type="pres">
      <dgm:prSet presAssocID="{B2F578D9-437F-4AD8-A4A0-3F4C660450A7}" presName="sibTrans" presStyleCnt="0"/>
      <dgm:spPr/>
    </dgm:pt>
    <dgm:pt modelId="{7C986402-60B9-41A2-8C35-D2089779E664}" type="pres">
      <dgm:prSet presAssocID="{F7E981FB-621F-4250-8F79-DB1C03EC1B3C}" presName="compNode" presStyleCnt="0"/>
      <dgm:spPr/>
    </dgm:pt>
    <dgm:pt modelId="{47FB5093-C348-47AC-B898-824707DF3A4F}" type="pres">
      <dgm:prSet presAssocID="{F7E981FB-621F-4250-8F79-DB1C03EC1B3C}" presName="bgRect" presStyleLbl="bgShp" presStyleIdx="2" presStyleCnt="3"/>
      <dgm:spPr/>
    </dgm:pt>
    <dgm:pt modelId="{5D473D1F-49F8-49C1-BE9D-8D6FCAD8AC41}" type="pres">
      <dgm:prSet presAssocID="{F7E981FB-621F-4250-8F79-DB1C03EC1B3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97084049-264D-427D-B965-0DE817BA6D22}" type="pres">
      <dgm:prSet presAssocID="{F7E981FB-621F-4250-8F79-DB1C03EC1B3C}" presName="spaceRect" presStyleCnt="0"/>
      <dgm:spPr/>
    </dgm:pt>
    <dgm:pt modelId="{6B8BFDC6-A279-4418-9919-986ADEBB5194}" type="pres">
      <dgm:prSet presAssocID="{F7E981FB-621F-4250-8F79-DB1C03EC1B3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D8E7903-7BE5-4B4B-BE79-25C5B14A11BA}" srcId="{1EAFB438-42D6-4FD3-AECF-6D280CF47282}" destId="{F7E981FB-621F-4250-8F79-DB1C03EC1B3C}" srcOrd="2" destOrd="0" parTransId="{CF5CFD0F-F100-483B-BDCF-23831C501278}" sibTransId="{8D88466C-86CE-405D-97CF-EDFB7BA2D6D5}"/>
    <dgm:cxn modelId="{E0504E1B-A284-47DC-A6A1-1CD919632579}" srcId="{1EAFB438-42D6-4FD3-AECF-6D280CF47282}" destId="{C151C22F-5E38-4607-AB0A-255483975699}" srcOrd="1" destOrd="0" parTransId="{E532CF5B-46EE-48AA-8365-714B06FBABB9}" sibTransId="{B2F578D9-437F-4AD8-A4A0-3F4C660450A7}"/>
    <dgm:cxn modelId="{5A26621F-9F37-4ABC-AE37-5815432C29A8}" type="presOf" srcId="{C151C22F-5E38-4607-AB0A-255483975699}" destId="{925A02A8-C3A6-4BC8-BE77-12972715F0D5}" srcOrd="0" destOrd="0" presId="urn:microsoft.com/office/officeart/2018/2/layout/IconVerticalSolidList"/>
    <dgm:cxn modelId="{BFC28C54-A125-403D-A0F7-3EFD1BBBC3A7}" type="presOf" srcId="{1EAFB438-42D6-4FD3-AECF-6D280CF47282}" destId="{4FFC41D3-9D99-4D9C-817B-FD9EAFC5348E}" srcOrd="0" destOrd="0" presId="urn:microsoft.com/office/officeart/2018/2/layout/IconVerticalSolidList"/>
    <dgm:cxn modelId="{287832AB-A42D-46CF-A231-DD55082E4E94}" type="presOf" srcId="{F7E981FB-621F-4250-8F79-DB1C03EC1B3C}" destId="{6B8BFDC6-A279-4418-9919-986ADEBB5194}" srcOrd="0" destOrd="0" presId="urn:microsoft.com/office/officeart/2018/2/layout/IconVerticalSolidList"/>
    <dgm:cxn modelId="{34B70BAC-283F-45DB-B9FB-DEFC2ECB7A38}" srcId="{1EAFB438-42D6-4FD3-AECF-6D280CF47282}" destId="{44A77B70-8C9A-4B93-9062-244F3B974E0B}" srcOrd="0" destOrd="0" parTransId="{F42B880E-D5FE-43CB-84CC-87313C6AFAEA}" sibTransId="{F11829EF-B0C7-45A6-AD7F-58316923E653}"/>
    <dgm:cxn modelId="{2525DDD7-F35B-44FE-BD09-398CFFCD44B4}" type="presOf" srcId="{44A77B70-8C9A-4B93-9062-244F3B974E0B}" destId="{6BD60C53-16F7-4880-8257-605CBB7E4590}" srcOrd="0" destOrd="0" presId="urn:microsoft.com/office/officeart/2018/2/layout/IconVerticalSolidList"/>
    <dgm:cxn modelId="{5F93BE4A-4C86-4F88-9C2A-5C92DA459357}" type="presParOf" srcId="{4FFC41D3-9D99-4D9C-817B-FD9EAFC5348E}" destId="{ACA25FC5-3D67-45A0-82B5-37F3DF8D601F}" srcOrd="0" destOrd="0" presId="urn:microsoft.com/office/officeart/2018/2/layout/IconVerticalSolidList"/>
    <dgm:cxn modelId="{84948DB0-22B1-42C5-8CB3-3D396D3A8090}" type="presParOf" srcId="{ACA25FC5-3D67-45A0-82B5-37F3DF8D601F}" destId="{D6CD8885-2286-4FF0-AF1F-8149C8D185A4}" srcOrd="0" destOrd="0" presId="urn:microsoft.com/office/officeart/2018/2/layout/IconVerticalSolidList"/>
    <dgm:cxn modelId="{AF728606-C443-439C-8536-0E00553C0A6F}" type="presParOf" srcId="{ACA25FC5-3D67-45A0-82B5-37F3DF8D601F}" destId="{0D7C0228-DF82-4C9C-ACED-32B5A2A85FD5}" srcOrd="1" destOrd="0" presId="urn:microsoft.com/office/officeart/2018/2/layout/IconVerticalSolidList"/>
    <dgm:cxn modelId="{39F6856E-71B4-4072-A0CB-9C6518864CF0}" type="presParOf" srcId="{ACA25FC5-3D67-45A0-82B5-37F3DF8D601F}" destId="{51D54787-047F-48B7-B70E-44D377950A24}" srcOrd="2" destOrd="0" presId="urn:microsoft.com/office/officeart/2018/2/layout/IconVerticalSolidList"/>
    <dgm:cxn modelId="{0262F1E8-C250-44A8-B7AD-BDB234D6E0A2}" type="presParOf" srcId="{ACA25FC5-3D67-45A0-82B5-37F3DF8D601F}" destId="{6BD60C53-16F7-4880-8257-605CBB7E4590}" srcOrd="3" destOrd="0" presId="urn:microsoft.com/office/officeart/2018/2/layout/IconVerticalSolidList"/>
    <dgm:cxn modelId="{3F4DBB73-8471-442E-B977-B2F42BCB9E55}" type="presParOf" srcId="{4FFC41D3-9D99-4D9C-817B-FD9EAFC5348E}" destId="{4CB1CECC-C58D-47EB-B5F3-A0D039275C0F}" srcOrd="1" destOrd="0" presId="urn:microsoft.com/office/officeart/2018/2/layout/IconVerticalSolidList"/>
    <dgm:cxn modelId="{55C463E9-AD2C-4EC6-91DB-E58A80D17674}" type="presParOf" srcId="{4FFC41D3-9D99-4D9C-817B-FD9EAFC5348E}" destId="{9C784AA3-D3E4-4AA5-840F-F0C6F694DB2C}" srcOrd="2" destOrd="0" presId="urn:microsoft.com/office/officeart/2018/2/layout/IconVerticalSolidList"/>
    <dgm:cxn modelId="{F4E91DD7-6E63-456E-95D4-EF4A56B39928}" type="presParOf" srcId="{9C784AA3-D3E4-4AA5-840F-F0C6F694DB2C}" destId="{5B1024BC-DE11-479C-A679-8F5BB8812C5C}" srcOrd="0" destOrd="0" presId="urn:microsoft.com/office/officeart/2018/2/layout/IconVerticalSolidList"/>
    <dgm:cxn modelId="{597781AE-8F6D-4544-80EB-F8004480F38B}" type="presParOf" srcId="{9C784AA3-D3E4-4AA5-840F-F0C6F694DB2C}" destId="{F3897B03-1EB1-44E0-816F-3C8291F11ED9}" srcOrd="1" destOrd="0" presId="urn:microsoft.com/office/officeart/2018/2/layout/IconVerticalSolidList"/>
    <dgm:cxn modelId="{40A4A6A3-66FE-463C-A2A6-0F9E503CB724}" type="presParOf" srcId="{9C784AA3-D3E4-4AA5-840F-F0C6F694DB2C}" destId="{B4C2E067-8DA6-4D0C-BBE6-72FCE181B1A2}" srcOrd="2" destOrd="0" presId="urn:microsoft.com/office/officeart/2018/2/layout/IconVerticalSolidList"/>
    <dgm:cxn modelId="{7345A171-5869-4B0F-B6E6-DEF3460E93FE}" type="presParOf" srcId="{9C784AA3-D3E4-4AA5-840F-F0C6F694DB2C}" destId="{925A02A8-C3A6-4BC8-BE77-12972715F0D5}" srcOrd="3" destOrd="0" presId="urn:microsoft.com/office/officeart/2018/2/layout/IconVerticalSolidList"/>
    <dgm:cxn modelId="{84669CF3-B588-4CDA-8C78-7ECD06BBAFF2}" type="presParOf" srcId="{4FFC41D3-9D99-4D9C-817B-FD9EAFC5348E}" destId="{C30E654B-D8BD-4050-8376-5AED0DB470A3}" srcOrd="3" destOrd="0" presId="urn:microsoft.com/office/officeart/2018/2/layout/IconVerticalSolidList"/>
    <dgm:cxn modelId="{7AFCFB6F-EEAE-49C5-A06E-7C9DFA5DDD73}" type="presParOf" srcId="{4FFC41D3-9D99-4D9C-817B-FD9EAFC5348E}" destId="{7C986402-60B9-41A2-8C35-D2089779E664}" srcOrd="4" destOrd="0" presId="urn:microsoft.com/office/officeart/2018/2/layout/IconVerticalSolidList"/>
    <dgm:cxn modelId="{78C730C5-86F9-4FD5-816F-492F488A1D2B}" type="presParOf" srcId="{7C986402-60B9-41A2-8C35-D2089779E664}" destId="{47FB5093-C348-47AC-B898-824707DF3A4F}" srcOrd="0" destOrd="0" presId="urn:microsoft.com/office/officeart/2018/2/layout/IconVerticalSolidList"/>
    <dgm:cxn modelId="{9F881814-7180-4717-BC54-EA3EA89A90DC}" type="presParOf" srcId="{7C986402-60B9-41A2-8C35-D2089779E664}" destId="{5D473D1F-49F8-49C1-BE9D-8D6FCAD8AC41}" srcOrd="1" destOrd="0" presId="urn:microsoft.com/office/officeart/2018/2/layout/IconVerticalSolidList"/>
    <dgm:cxn modelId="{383B05D9-3D40-4776-83B1-F08780B07D8E}" type="presParOf" srcId="{7C986402-60B9-41A2-8C35-D2089779E664}" destId="{97084049-264D-427D-B965-0DE817BA6D22}" srcOrd="2" destOrd="0" presId="urn:microsoft.com/office/officeart/2018/2/layout/IconVerticalSolidList"/>
    <dgm:cxn modelId="{A771BDD8-6416-45E1-8F3B-71E469EA9680}" type="presParOf" srcId="{7C986402-60B9-41A2-8C35-D2089779E664}" destId="{6B8BFDC6-A279-4418-9919-986ADEBB519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2421CAD-900C-4F0A-B71F-85C56D57D38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C1130A6-562C-4189-974E-61579800CE45}">
      <dgm:prSet/>
      <dgm:spPr/>
      <dgm:t>
        <a:bodyPr/>
        <a:lstStyle/>
        <a:p>
          <a:r>
            <a:rPr lang="en-US" dirty="0"/>
            <a:t>The threat of new entrants is moderate due to specialist equipment and skill requirements.</a:t>
          </a:r>
        </a:p>
      </dgm:t>
    </dgm:pt>
    <dgm:pt modelId="{51CF8B12-D391-4555-A918-F662E5D28650}" type="parTrans" cxnId="{287A3007-1F37-47FC-A888-3124CCF04058}">
      <dgm:prSet/>
      <dgm:spPr/>
      <dgm:t>
        <a:bodyPr/>
        <a:lstStyle/>
        <a:p>
          <a:endParaRPr lang="en-US"/>
        </a:p>
      </dgm:t>
    </dgm:pt>
    <dgm:pt modelId="{F85AD1E7-95FB-49B9-B4BE-821D64ADCA6E}" type="sibTrans" cxnId="{287A3007-1F37-47FC-A888-3124CCF04058}">
      <dgm:prSet/>
      <dgm:spPr/>
      <dgm:t>
        <a:bodyPr/>
        <a:lstStyle/>
        <a:p>
          <a:endParaRPr lang="en-US"/>
        </a:p>
      </dgm:t>
    </dgm:pt>
    <dgm:pt modelId="{01542339-06E8-4592-849F-FBB40FB45F1E}">
      <dgm:prSet/>
      <dgm:spPr/>
      <dgm:t>
        <a:bodyPr/>
        <a:lstStyle/>
        <a:p>
          <a:r>
            <a:rPr lang="en-US"/>
            <a:t>Supplier power is moderate as premium ingredients are sourced from specialist suppliers.</a:t>
          </a:r>
        </a:p>
      </dgm:t>
    </dgm:pt>
    <dgm:pt modelId="{B57C9B30-57DD-415B-B6D1-B5B360E84744}" type="parTrans" cxnId="{51C8BD58-1255-4DE2-97CB-F6D41E752A9C}">
      <dgm:prSet/>
      <dgm:spPr/>
      <dgm:t>
        <a:bodyPr/>
        <a:lstStyle/>
        <a:p>
          <a:endParaRPr lang="en-US"/>
        </a:p>
      </dgm:t>
    </dgm:pt>
    <dgm:pt modelId="{38E133BE-C96E-4F38-BE21-151EE51B1DE2}" type="sibTrans" cxnId="{51C8BD58-1255-4DE2-97CB-F6D41E752A9C}">
      <dgm:prSet/>
      <dgm:spPr/>
      <dgm:t>
        <a:bodyPr/>
        <a:lstStyle/>
        <a:p>
          <a:endParaRPr lang="en-US"/>
        </a:p>
      </dgm:t>
    </dgm:pt>
    <dgm:pt modelId="{6A0FE668-ED04-41EC-A7F3-B4FDF5701CCE}">
      <dgm:prSet/>
      <dgm:spPr/>
      <dgm:t>
        <a:bodyPr/>
        <a:lstStyle/>
        <a:p>
          <a:r>
            <a:rPr lang="en-US"/>
            <a:t>Competitive rivalry is currently limited at a local level but may increase over time.</a:t>
          </a:r>
        </a:p>
      </dgm:t>
    </dgm:pt>
    <dgm:pt modelId="{46221117-7A58-4C76-82E9-DADDCEAEBCCA}" type="parTrans" cxnId="{ECBAAA38-4485-41F3-83B7-A15683C78F65}">
      <dgm:prSet/>
      <dgm:spPr/>
      <dgm:t>
        <a:bodyPr/>
        <a:lstStyle/>
        <a:p>
          <a:endParaRPr lang="en-US"/>
        </a:p>
      </dgm:t>
    </dgm:pt>
    <dgm:pt modelId="{8A3E36D8-265D-4734-8AAF-992FE31C3DE3}" type="sibTrans" cxnId="{ECBAAA38-4485-41F3-83B7-A15683C78F65}">
      <dgm:prSet/>
      <dgm:spPr/>
      <dgm:t>
        <a:bodyPr/>
        <a:lstStyle/>
        <a:p>
          <a:endParaRPr lang="en-US"/>
        </a:p>
      </dgm:t>
    </dgm:pt>
    <dgm:pt modelId="{DEE16852-EA21-47FC-8FEC-B5D53F8DB095}" type="pres">
      <dgm:prSet presAssocID="{72421CAD-900C-4F0A-B71F-85C56D57D38E}" presName="vert0" presStyleCnt="0">
        <dgm:presLayoutVars>
          <dgm:dir/>
          <dgm:animOne val="branch"/>
          <dgm:animLvl val="lvl"/>
        </dgm:presLayoutVars>
      </dgm:prSet>
      <dgm:spPr/>
    </dgm:pt>
    <dgm:pt modelId="{44E14E1D-C146-40C1-9194-F44956B80C94}" type="pres">
      <dgm:prSet presAssocID="{EC1130A6-562C-4189-974E-61579800CE45}" presName="thickLine" presStyleLbl="alignNode1" presStyleIdx="0" presStyleCnt="3"/>
      <dgm:spPr/>
    </dgm:pt>
    <dgm:pt modelId="{51D2ED80-098A-4DFE-80E4-7C38ABD9BC8D}" type="pres">
      <dgm:prSet presAssocID="{EC1130A6-562C-4189-974E-61579800CE45}" presName="horz1" presStyleCnt="0"/>
      <dgm:spPr/>
    </dgm:pt>
    <dgm:pt modelId="{6D4A82D4-4D05-4BA2-927C-07D6A9CB6950}" type="pres">
      <dgm:prSet presAssocID="{EC1130A6-562C-4189-974E-61579800CE45}" presName="tx1" presStyleLbl="revTx" presStyleIdx="0" presStyleCnt="3"/>
      <dgm:spPr/>
    </dgm:pt>
    <dgm:pt modelId="{89031189-0C4E-4C04-854C-E3D4F9899A41}" type="pres">
      <dgm:prSet presAssocID="{EC1130A6-562C-4189-974E-61579800CE45}" presName="vert1" presStyleCnt="0"/>
      <dgm:spPr/>
    </dgm:pt>
    <dgm:pt modelId="{F85EDDCA-A79C-493D-A0B9-498E6D49D50C}" type="pres">
      <dgm:prSet presAssocID="{01542339-06E8-4592-849F-FBB40FB45F1E}" presName="thickLine" presStyleLbl="alignNode1" presStyleIdx="1" presStyleCnt="3"/>
      <dgm:spPr/>
    </dgm:pt>
    <dgm:pt modelId="{FFD8922F-D073-4EE5-BC4A-EEF9E8F9109F}" type="pres">
      <dgm:prSet presAssocID="{01542339-06E8-4592-849F-FBB40FB45F1E}" presName="horz1" presStyleCnt="0"/>
      <dgm:spPr/>
    </dgm:pt>
    <dgm:pt modelId="{CDF42187-A1AB-4605-9182-BF392FD06FC7}" type="pres">
      <dgm:prSet presAssocID="{01542339-06E8-4592-849F-FBB40FB45F1E}" presName="tx1" presStyleLbl="revTx" presStyleIdx="1" presStyleCnt="3"/>
      <dgm:spPr/>
    </dgm:pt>
    <dgm:pt modelId="{1A0B5D3D-9E2C-4EEE-99FE-AAD3BDAD1080}" type="pres">
      <dgm:prSet presAssocID="{01542339-06E8-4592-849F-FBB40FB45F1E}" presName="vert1" presStyleCnt="0"/>
      <dgm:spPr/>
    </dgm:pt>
    <dgm:pt modelId="{0D5E4EA7-3033-4287-A6E6-155883DB70A0}" type="pres">
      <dgm:prSet presAssocID="{6A0FE668-ED04-41EC-A7F3-B4FDF5701CCE}" presName="thickLine" presStyleLbl="alignNode1" presStyleIdx="2" presStyleCnt="3"/>
      <dgm:spPr/>
    </dgm:pt>
    <dgm:pt modelId="{44DD689A-93E0-4F22-AAE3-EADB021FE500}" type="pres">
      <dgm:prSet presAssocID="{6A0FE668-ED04-41EC-A7F3-B4FDF5701CCE}" presName="horz1" presStyleCnt="0"/>
      <dgm:spPr/>
    </dgm:pt>
    <dgm:pt modelId="{8FC55348-CCB7-4BDA-822F-A6B0861E9ECA}" type="pres">
      <dgm:prSet presAssocID="{6A0FE668-ED04-41EC-A7F3-B4FDF5701CCE}" presName="tx1" presStyleLbl="revTx" presStyleIdx="2" presStyleCnt="3"/>
      <dgm:spPr/>
    </dgm:pt>
    <dgm:pt modelId="{899F3F6D-63F6-4099-A5F7-B32DE5C9BB8F}" type="pres">
      <dgm:prSet presAssocID="{6A0FE668-ED04-41EC-A7F3-B4FDF5701CCE}" presName="vert1" presStyleCnt="0"/>
      <dgm:spPr/>
    </dgm:pt>
  </dgm:ptLst>
  <dgm:cxnLst>
    <dgm:cxn modelId="{287A3007-1F37-47FC-A888-3124CCF04058}" srcId="{72421CAD-900C-4F0A-B71F-85C56D57D38E}" destId="{EC1130A6-562C-4189-974E-61579800CE45}" srcOrd="0" destOrd="0" parTransId="{51CF8B12-D391-4555-A918-F662E5D28650}" sibTransId="{F85AD1E7-95FB-49B9-B4BE-821D64ADCA6E}"/>
    <dgm:cxn modelId="{0FE2EB29-F62B-4B2A-AC9B-662CB1D1142B}" type="presOf" srcId="{6A0FE668-ED04-41EC-A7F3-B4FDF5701CCE}" destId="{8FC55348-CCB7-4BDA-822F-A6B0861E9ECA}" srcOrd="0" destOrd="0" presId="urn:microsoft.com/office/officeart/2008/layout/LinedList"/>
    <dgm:cxn modelId="{ECBAAA38-4485-41F3-83B7-A15683C78F65}" srcId="{72421CAD-900C-4F0A-B71F-85C56D57D38E}" destId="{6A0FE668-ED04-41EC-A7F3-B4FDF5701CCE}" srcOrd="2" destOrd="0" parTransId="{46221117-7A58-4C76-82E9-DADDCEAEBCCA}" sibTransId="{8A3E36D8-265D-4734-8AAF-992FE31C3DE3}"/>
    <dgm:cxn modelId="{1696306D-FF31-4D3C-B1C6-211FF2357043}" type="presOf" srcId="{72421CAD-900C-4F0A-B71F-85C56D57D38E}" destId="{DEE16852-EA21-47FC-8FEC-B5D53F8DB095}" srcOrd="0" destOrd="0" presId="urn:microsoft.com/office/officeart/2008/layout/LinedList"/>
    <dgm:cxn modelId="{51C8BD58-1255-4DE2-97CB-F6D41E752A9C}" srcId="{72421CAD-900C-4F0A-B71F-85C56D57D38E}" destId="{01542339-06E8-4592-849F-FBB40FB45F1E}" srcOrd="1" destOrd="0" parTransId="{B57C9B30-57DD-415B-B6D1-B5B360E84744}" sibTransId="{38E133BE-C96E-4F38-BE21-151EE51B1DE2}"/>
    <dgm:cxn modelId="{1011317C-E114-41D6-A537-2034A7845CD7}" type="presOf" srcId="{01542339-06E8-4592-849F-FBB40FB45F1E}" destId="{CDF42187-A1AB-4605-9182-BF392FD06FC7}" srcOrd="0" destOrd="0" presId="urn:microsoft.com/office/officeart/2008/layout/LinedList"/>
    <dgm:cxn modelId="{F065E2D7-4EEE-412D-A86C-FDC312AAC173}" type="presOf" srcId="{EC1130A6-562C-4189-974E-61579800CE45}" destId="{6D4A82D4-4D05-4BA2-927C-07D6A9CB6950}" srcOrd="0" destOrd="0" presId="urn:microsoft.com/office/officeart/2008/layout/LinedList"/>
    <dgm:cxn modelId="{EF818981-DF9E-4C5B-AB7D-1EE771B2BFD3}" type="presParOf" srcId="{DEE16852-EA21-47FC-8FEC-B5D53F8DB095}" destId="{44E14E1D-C146-40C1-9194-F44956B80C94}" srcOrd="0" destOrd="0" presId="urn:microsoft.com/office/officeart/2008/layout/LinedList"/>
    <dgm:cxn modelId="{4A297F94-2A9B-4974-9204-F1E7BBC3F337}" type="presParOf" srcId="{DEE16852-EA21-47FC-8FEC-B5D53F8DB095}" destId="{51D2ED80-098A-4DFE-80E4-7C38ABD9BC8D}" srcOrd="1" destOrd="0" presId="urn:microsoft.com/office/officeart/2008/layout/LinedList"/>
    <dgm:cxn modelId="{562C4814-E93E-4AC9-8EA3-03F7A210BBFC}" type="presParOf" srcId="{51D2ED80-098A-4DFE-80E4-7C38ABD9BC8D}" destId="{6D4A82D4-4D05-4BA2-927C-07D6A9CB6950}" srcOrd="0" destOrd="0" presId="urn:microsoft.com/office/officeart/2008/layout/LinedList"/>
    <dgm:cxn modelId="{37922CD0-28A6-4EA2-A639-5D9356E3BCB1}" type="presParOf" srcId="{51D2ED80-098A-4DFE-80E4-7C38ABD9BC8D}" destId="{89031189-0C4E-4C04-854C-E3D4F9899A41}" srcOrd="1" destOrd="0" presId="urn:microsoft.com/office/officeart/2008/layout/LinedList"/>
    <dgm:cxn modelId="{35898B1C-5610-4EDB-B5E1-8754C999CF33}" type="presParOf" srcId="{DEE16852-EA21-47FC-8FEC-B5D53F8DB095}" destId="{F85EDDCA-A79C-493D-A0B9-498E6D49D50C}" srcOrd="2" destOrd="0" presId="urn:microsoft.com/office/officeart/2008/layout/LinedList"/>
    <dgm:cxn modelId="{640A000C-BB43-4E09-94A2-848242D458FB}" type="presParOf" srcId="{DEE16852-EA21-47FC-8FEC-B5D53F8DB095}" destId="{FFD8922F-D073-4EE5-BC4A-EEF9E8F9109F}" srcOrd="3" destOrd="0" presId="urn:microsoft.com/office/officeart/2008/layout/LinedList"/>
    <dgm:cxn modelId="{FDAFB580-B552-4DAC-B5FB-9BB66F4C37A2}" type="presParOf" srcId="{FFD8922F-D073-4EE5-BC4A-EEF9E8F9109F}" destId="{CDF42187-A1AB-4605-9182-BF392FD06FC7}" srcOrd="0" destOrd="0" presId="urn:microsoft.com/office/officeart/2008/layout/LinedList"/>
    <dgm:cxn modelId="{C7B0630A-86DA-4D56-A0AE-2ADFE5AD8C44}" type="presParOf" srcId="{FFD8922F-D073-4EE5-BC4A-EEF9E8F9109F}" destId="{1A0B5D3D-9E2C-4EEE-99FE-AAD3BDAD1080}" srcOrd="1" destOrd="0" presId="urn:microsoft.com/office/officeart/2008/layout/LinedList"/>
    <dgm:cxn modelId="{CAA23256-C9F8-4883-A905-D8E0776AD2B2}" type="presParOf" srcId="{DEE16852-EA21-47FC-8FEC-B5D53F8DB095}" destId="{0D5E4EA7-3033-4287-A6E6-155883DB70A0}" srcOrd="4" destOrd="0" presId="urn:microsoft.com/office/officeart/2008/layout/LinedList"/>
    <dgm:cxn modelId="{BAFB1467-DFE1-4EAD-BC17-88382347502A}" type="presParOf" srcId="{DEE16852-EA21-47FC-8FEC-B5D53F8DB095}" destId="{44DD689A-93E0-4F22-AAE3-EADB021FE500}" srcOrd="5" destOrd="0" presId="urn:microsoft.com/office/officeart/2008/layout/LinedList"/>
    <dgm:cxn modelId="{E6961A4C-F2CE-40EE-9773-99B0592975E3}" type="presParOf" srcId="{44DD689A-93E0-4F22-AAE3-EADB021FE500}" destId="{8FC55348-CCB7-4BDA-822F-A6B0861E9ECA}" srcOrd="0" destOrd="0" presId="urn:microsoft.com/office/officeart/2008/layout/LinedList"/>
    <dgm:cxn modelId="{933AE884-5049-437D-8341-A3B535A7B13C}" type="presParOf" srcId="{44DD689A-93E0-4F22-AAE3-EADB021FE500}" destId="{899F3F6D-63F6-4099-A5F7-B32DE5C9BB8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35F57B-0F8A-4FAD-87D2-ECA48C6EEBF3}" type="doc">
      <dgm:prSet loTypeId="urn:microsoft.com/office/officeart/2005/8/layout/hierarchy1" loCatId="hierarchy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1F43E2A7-0699-4ADE-9D6A-E8B5C9F2A26D}">
      <dgm:prSet/>
      <dgm:spPr/>
      <dgm:t>
        <a:bodyPr/>
        <a:lstStyle/>
        <a:p>
          <a:r>
            <a:rPr lang="en-US"/>
            <a:t>The product strategy focuses on artisanal quality, freshness and menu innovation.</a:t>
          </a:r>
        </a:p>
      </dgm:t>
    </dgm:pt>
    <dgm:pt modelId="{B3A7AA43-221A-4309-9492-0B35B0118E75}" type="parTrans" cxnId="{F652E022-1511-406F-BFC2-A93729366176}">
      <dgm:prSet/>
      <dgm:spPr/>
      <dgm:t>
        <a:bodyPr/>
        <a:lstStyle/>
        <a:p>
          <a:endParaRPr lang="en-US"/>
        </a:p>
      </dgm:t>
    </dgm:pt>
    <dgm:pt modelId="{64021B86-8E7C-49B1-B176-29E66DE90AB3}" type="sibTrans" cxnId="{F652E022-1511-406F-BFC2-A93729366176}">
      <dgm:prSet/>
      <dgm:spPr/>
      <dgm:t>
        <a:bodyPr/>
        <a:lstStyle/>
        <a:p>
          <a:endParaRPr lang="en-US"/>
        </a:p>
      </dgm:t>
    </dgm:pt>
    <dgm:pt modelId="{AFF2075A-B129-4950-8E5B-65C1DC928CEE}">
      <dgm:prSet/>
      <dgm:spPr/>
      <dgm:t>
        <a:bodyPr/>
        <a:lstStyle/>
        <a:p>
          <a:r>
            <a:rPr lang="en-US"/>
            <a:t>Pricing follows a value-based approach that reflects both quality and experience.</a:t>
          </a:r>
        </a:p>
      </dgm:t>
    </dgm:pt>
    <dgm:pt modelId="{12B6BE5A-2609-46C7-A107-27A995029B9D}" type="parTrans" cxnId="{57101261-5CD2-4582-B3A6-24092D3C231B}">
      <dgm:prSet/>
      <dgm:spPr/>
      <dgm:t>
        <a:bodyPr/>
        <a:lstStyle/>
        <a:p>
          <a:endParaRPr lang="en-US"/>
        </a:p>
      </dgm:t>
    </dgm:pt>
    <dgm:pt modelId="{162E1CD0-4A3B-4F74-8DF3-50B8A8BEFE19}" type="sibTrans" cxnId="{57101261-5CD2-4582-B3A6-24092D3C231B}">
      <dgm:prSet/>
      <dgm:spPr/>
      <dgm:t>
        <a:bodyPr/>
        <a:lstStyle/>
        <a:p>
          <a:endParaRPr lang="en-US"/>
        </a:p>
      </dgm:t>
    </dgm:pt>
    <dgm:pt modelId="{FCB0280F-0FD3-433B-AD6D-447840F97A13}">
      <dgm:prSet/>
      <dgm:spPr/>
      <dgm:t>
        <a:bodyPr/>
        <a:lstStyle/>
        <a:p>
          <a:r>
            <a:rPr lang="en-US"/>
            <a:t>Promotions and bundles are used to encourage trial and repeat visits.</a:t>
          </a:r>
        </a:p>
      </dgm:t>
    </dgm:pt>
    <dgm:pt modelId="{F649BBF0-2984-4BD3-8503-688BAFBA5B7B}" type="parTrans" cxnId="{C3368517-9677-4F26-83A8-686BEA8C1070}">
      <dgm:prSet/>
      <dgm:spPr/>
      <dgm:t>
        <a:bodyPr/>
        <a:lstStyle/>
        <a:p>
          <a:endParaRPr lang="en-US"/>
        </a:p>
      </dgm:t>
    </dgm:pt>
    <dgm:pt modelId="{B64D9FCC-0F30-4DB5-8866-09123104EDC3}" type="sibTrans" cxnId="{C3368517-9677-4F26-83A8-686BEA8C1070}">
      <dgm:prSet/>
      <dgm:spPr/>
      <dgm:t>
        <a:bodyPr/>
        <a:lstStyle/>
        <a:p>
          <a:endParaRPr lang="en-US"/>
        </a:p>
      </dgm:t>
    </dgm:pt>
    <dgm:pt modelId="{84323BCB-8893-4DEB-9BE9-83DDF256E5C1}" type="pres">
      <dgm:prSet presAssocID="{EE35F57B-0F8A-4FAD-87D2-ECA48C6EEBF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FC03758-1D7C-4334-94DA-7F470B49CBAE}" type="pres">
      <dgm:prSet presAssocID="{1F43E2A7-0699-4ADE-9D6A-E8B5C9F2A26D}" presName="hierRoot1" presStyleCnt="0"/>
      <dgm:spPr/>
    </dgm:pt>
    <dgm:pt modelId="{9D9FEB93-00E3-4D65-AC9C-079A30B35849}" type="pres">
      <dgm:prSet presAssocID="{1F43E2A7-0699-4ADE-9D6A-E8B5C9F2A26D}" presName="composite" presStyleCnt="0"/>
      <dgm:spPr/>
    </dgm:pt>
    <dgm:pt modelId="{63E6D220-5001-4535-BA0A-E0512437DBD4}" type="pres">
      <dgm:prSet presAssocID="{1F43E2A7-0699-4ADE-9D6A-E8B5C9F2A26D}" presName="background" presStyleLbl="node0" presStyleIdx="0" presStyleCnt="3"/>
      <dgm:spPr/>
    </dgm:pt>
    <dgm:pt modelId="{3EB82FC4-003B-4C16-B19E-C0714AED28B4}" type="pres">
      <dgm:prSet presAssocID="{1F43E2A7-0699-4ADE-9D6A-E8B5C9F2A26D}" presName="text" presStyleLbl="fgAcc0" presStyleIdx="0" presStyleCnt="3">
        <dgm:presLayoutVars>
          <dgm:chPref val="3"/>
        </dgm:presLayoutVars>
      </dgm:prSet>
      <dgm:spPr/>
    </dgm:pt>
    <dgm:pt modelId="{42EF7125-9809-4F0F-B36D-686E793FED70}" type="pres">
      <dgm:prSet presAssocID="{1F43E2A7-0699-4ADE-9D6A-E8B5C9F2A26D}" presName="hierChild2" presStyleCnt="0"/>
      <dgm:spPr/>
    </dgm:pt>
    <dgm:pt modelId="{31450843-8B94-4339-9387-9BBF2A412553}" type="pres">
      <dgm:prSet presAssocID="{AFF2075A-B129-4950-8E5B-65C1DC928CEE}" presName="hierRoot1" presStyleCnt="0"/>
      <dgm:spPr/>
    </dgm:pt>
    <dgm:pt modelId="{037A7E52-E5D4-40CE-BE02-3B7D206DD2B4}" type="pres">
      <dgm:prSet presAssocID="{AFF2075A-B129-4950-8E5B-65C1DC928CEE}" presName="composite" presStyleCnt="0"/>
      <dgm:spPr/>
    </dgm:pt>
    <dgm:pt modelId="{8FE8A583-C1A8-4F1C-B478-ADDE7CDB2B60}" type="pres">
      <dgm:prSet presAssocID="{AFF2075A-B129-4950-8E5B-65C1DC928CEE}" presName="background" presStyleLbl="node0" presStyleIdx="1" presStyleCnt="3"/>
      <dgm:spPr/>
    </dgm:pt>
    <dgm:pt modelId="{13696D2F-BE1D-4474-B4E2-1FF80C75D330}" type="pres">
      <dgm:prSet presAssocID="{AFF2075A-B129-4950-8E5B-65C1DC928CEE}" presName="text" presStyleLbl="fgAcc0" presStyleIdx="1" presStyleCnt="3">
        <dgm:presLayoutVars>
          <dgm:chPref val="3"/>
        </dgm:presLayoutVars>
      </dgm:prSet>
      <dgm:spPr/>
    </dgm:pt>
    <dgm:pt modelId="{2313C2F1-99AF-4448-AB8A-0EE25E8EC3C8}" type="pres">
      <dgm:prSet presAssocID="{AFF2075A-B129-4950-8E5B-65C1DC928CEE}" presName="hierChild2" presStyleCnt="0"/>
      <dgm:spPr/>
    </dgm:pt>
    <dgm:pt modelId="{844DBD70-606F-426B-AB33-D0548F8282FD}" type="pres">
      <dgm:prSet presAssocID="{FCB0280F-0FD3-433B-AD6D-447840F97A13}" presName="hierRoot1" presStyleCnt="0"/>
      <dgm:spPr/>
    </dgm:pt>
    <dgm:pt modelId="{7672C1AB-FF26-477F-ADFC-4BE4C0983B24}" type="pres">
      <dgm:prSet presAssocID="{FCB0280F-0FD3-433B-AD6D-447840F97A13}" presName="composite" presStyleCnt="0"/>
      <dgm:spPr/>
    </dgm:pt>
    <dgm:pt modelId="{3AFE821B-E7EC-4FE0-AA7B-04586672563B}" type="pres">
      <dgm:prSet presAssocID="{FCB0280F-0FD3-433B-AD6D-447840F97A13}" presName="background" presStyleLbl="node0" presStyleIdx="2" presStyleCnt="3"/>
      <dgm:spPr/>
    </dgm:pt>
    <dgm:pt modelId="{46884AA4-7B96-41D7-8A6D-AD7DAD9B56FA}" type="pres">
      <dgm:prSet presAssocID="{FCB0280F-0FD3-433B-AD6D-447840F97A13}" presName="text" presStyleLbl="fgAcc0" presStyleIdx="2" presStyleCnt="3">
        <dgm:presLayoutVars>
          <dgm:chPref val="3"/>
        </dgm:presLayoutVars>
      </dgm:prSet>
      <dgm:spPr/>
    </dgm:pt>
    <dgm:pt modelId="{15801D22-024F-4E62-BAD1-733F8EBBED7D}" type="pres">
      <dgm:prSet presAssocID="{FCB0280F-0FD3-433B-AD6D-447840F97A13}" presName="hierChild2" presStyleCnt="0"/>
      <dgm:spPr/>
    </dgm:pt>
  </dgm:ptLst>
  <dgm:cxnLst>
    <dgm:cxn modelId="{C3368517-9677-4F26-83A8-686BEA8C1070}" srcId="{EE35F57B-0F8A-4FAD-87D2-ECA48C6EEBF3}" destId="{FCB0280F-0FD3-433B-AD6D-447840F97A13}" srcOrd="2" destOrd="0" parTransId="{F649BBF0-2984-4BD3-8503-688BAFBA5B7B}" sibTransId="{B64D9FCC-0F30-4DB5-8866-09123104EDC3}"/>
    <dgm:cxn modelId="{F652E022-1511-406F-BFC2-A93729366176}" srcId="{EE35F57B-0F8A-4FAD-87D2-ECA48C6EEBF3}" destId="{1F43E2A7-0699-4ADE-9D6A-E8B5C9F2A26D}" srcOrd="0" destOrd="0" parTransId="{B3A7AA43-221A-4309-9492-0B35B0118E75}" sibTransId="{64021B86-8E7C-49B1-B176-29E66DE90AB3}"/>
    <dgm:cxn modelId="{2589C55B-686D-40D6-9DDE-1AB7DDF92C50}" type="presOf" srcId="{1F43E2A7-0699-4ADE-9D6A-E8B5C9F2A26D}" destId="{3EB82FC4-003B-4C16-B19E-C0714AED28B4}" srcOrd="0" destOrd="0" presId="urn:microsoft.com/office/officeart/2005/8/layout/hierarchy1"/>
    <dgm:cxn modelId="{57101261-5CD2-4582-B3A6-24092D3C231B}" srcId="{EE35F57B-0F8A-4FAD-87D2-ECA48C6EEBF3}" destId="{AFF2075A-B129-4950-8E5B-65C1DC928CEE}" srcOrd="1" destOrd="0" parTransId="{12B6BE5A-2609-46C7-A107-27A995029B9D}" sibTransId="{162E1CD0-4A3B-4F74-8DF3-50B8A8BEFE19}"/>
    <dgm:cxn modelId="{68D93144-0E43-446B-A7DC-1F5ED8682F7D}" type="presOf" srcId="{FCB0280F-0FD3-433B-AD6D-447840F97A13}" destId="{46884AA4-7B96-41D7-8A6D-AD7DAD9B56FA}" srcOrd="0" destOrd="0" presId="urn:microsoft.com/office/officeart/2005/8/layout/hierarchy1"/>
    <dgm:cxn modelId="{AFF4F66D-53EB-4733-A045-3FB3EDACCA7D}" type="presOf" srcId="{AFF2075A-B129-4950-8E5B-65C1DC928CEE}" destId="{13696D2F-BE1D-4474-B4E2-1FF80C75D330}" srcOrd="0" destOrd="0" presId="urn:microsoft.com/office/officeart/2005/8/layout/hierarchy1"/>
    <dgm:cxn modelId="{C8850BF8-33D9-42CE-9756-9CAE6D054EF4}" type="presOf" srcId="{EE35F57B-0F8A-4FAD-87D2-ECA48C6EEBF3}" destId="{84323BCB-8893-4DEB-9BE9-83DDF256E5C1}" srcOrd="0" destOrd="0" presId="urn:microsoft.com/office/officeart/2005/8/layout/hierarchy1"/>
    <dgm:cxn modelId="{400ADA21-0B10-4EB9-BF4C-630522C107D2}" type="presParOf" srcId="{84323BCB-8893-4DEB-9BE9-83DDF256E5C1}" destId="{7FC03758-1D7C-4334-94DA-7F470B49CBAE}" srcOrd="0" destOrd="0" presId="urn:microsoft.com/office/officeart/2005/8/layout/hierarchy1"/>
    <dgm:cxn modelId="{A56270DB-ED8B-476A-8370-EF74F60C3423}" type="presParOf" srcId="{7FC03758-1D7C-4334-94DA-7F470B49CBAE}" destId="{9D9FEB93-00E3-4D65-AC9C-079A30B35849}" srcOrd="0" destOrd="0" presId="urn:microsoft.com/office/officeart/2005/8/layout/hierarchy1"/>
    <dgm:cxn modelId="{BD22307B-AAF0-4BB7-B0E2-2559AC6A411E}" type="presParOf" srcId="{9D9FEB93-00E3-4D65-AC9C-079A30B35849}" destId="{63E6D220-5001-4535-BA0A-E0512437DBD4}" srcOrd="0" destOrd="0" presId="urn:microsoft.com/office/officeart/2005/8/layout/hierarchy1"/>
    <dgm:cxn modelId="{951AED80-0834-489A-A04C-459E98400825}" type="presParOf" srcId="{9D9FEB93-00E3-4D65-AC9C-079A30B35849}" destId="{3EB82FC4-003B-4C16-B19E-C0714AED28B4}" srcOrd="1" destOrd="0" presId="urn:microsoft.com/office/officeart/2005/8/layout/hierarchy1"/>
    <dgm:cxn modelId="{50FD6C88-EE01-47E8-8A39-3E8336E167B1}" type="presParOf" srcId="{7FC03758-1D7C-4334-94DA-7F470B49CBAE}" destId="{42EF7125-9809-4F0F-B36D-686E793FED70}" srcOrd="1" destOrd="0" presId="urn:microsoft.com/office/officeart/2005/8/layout/hierarchy1"/>
    <dgm:cxn modelId="{6408A34C-C25E-4B2D-90C7-DC6C1C7E7F5B}" type="presParOf" srcId="{84323BCB-8893-4DEB-9BE9-83DDF256E5C1}" destId="{31450843-8B94-4339-9387-9BBF2A412553}" srcOrd="1" destOrd="0" presId="urn:microsoft.com/office/officeart/2005/8/layout/hierarchy1"/>
    <dgm:cxn modelId="{751AAB5C-D971-4F65-A424-B8E12DBB35F8}" type="presParOf" srcId="{31450843-8B94-4339-9387-9BBF2A412553}" destId="{037A7E52-E5D4-40CE-BE02-3B7D206DD2B4}" srcOrd="0" destOrd="0" presId="urn:microsoft.com/office/officeart/2005/8/layout/hierarchy1"/>
    <dgm:cxn modelId="{7C56B5C0-13E6-4DCB-A731-8A7C9AF1674B}" type="presParOf" srcId="{037A7E52-E5D4-40CE-BE02-3B7D206DD2B4}" destId="{8FE8A583-C1A8-4F1C-B478-ADDE7CDB2B60}" srcOrd="0" destOrd="0" presId="urn:microsoft.com/office/officeart/2005/8/layout/hierarchy1"/>
    <dgm:cxn modelId="{91090CE6-04F7-42EC-B4B3-CE0EF498F3F0}" type="presParOf" srcId="{037A7E52-E5D4-40CE-BE02-3B7D206DD2B4}" destId="{13696D2F-BE1D-4474-B4E2-1FF80C75D330}" srcOrd="1" destOrd="0" presId="urn:microsoft.com/office/officeart/2005/8/layout/hierarchy1"/>
    <dgm:cxn modelId="{B992A07C-9757-43DF-8E38-30EF19695DF2}" type="presParOf" srcId="{31450843-8B94-4339-9387-9BBF2A412553}" destId="{2313C2F1-99AF-4448-AB8A-0EE25E8EC3C8}" srcOrd="1" destOrd="0" presId="urn:microsoft.com/office/officeart/2005/8/layout/hierarchy1"/>
    <dgm:cxn modelId="{753C3348-D3DD-454F-A5A3-7330121AC896}" type="presParOf" srcId="{84323BCB-8893-4DEB-9BE9-83DDF256E5C1}" destId="{844DBD70-606F-426B-AB33-D0548F8282FD}" srcOrd="2" destOrd="0" presId="urn:microsoft.com/office/officeart/2005/8/layout/hierarchy1"/>
    <dgm:cxn modelId="{DA6F73E2-4515-4CE8-9DF3-AEBE08BDB012}" type="presParOf" srcId="{844DBD70-606F-426B-AB33-D0548F8282FD}" destId="{7672C1AB-FF26-477F-ADFC-4BE4C0983B24}" srcOrd="0" destOrd="0" presId="urn:microsoft.com/office/officeart/2005/8/layout/hierarchy1"/>
    <dgm:cxn modelId="{C86957AB-8749-4203-BB11-CF43A35162FB}" type="presParOf" srcId="{7672C1AB-FF26-477F-ADFC-4BE4C0983B24}" destId="{3AFE821B-E7EC-4FE0-AA7B-04586672563B}" srcOrd="0" destOrd="0" presId="urn:microsoft.com/office/officeart/2005/8/layout/hierarchy1"/>
    <dgm:cxn modelId="{BB8EB52E-EF05-4815-A5C1-2A0BDB48F9C2}" type="presParOf" srcId="{7672C1AB-FF26-477F-ADFC-4BE4C0983B24}" destId="{46884AA4-7B96-41D7-8A6D-AD7DAD9B56FA}" srcOrd="1" destOrd="0" presId="urn:microsoft.com/office/officeart/2005/8/layout/hierarchy1"/>
    <dgm:cxn modelId="{D6D235B5-3581-4585-8409-CC702F21D748}" type="presParOf" srcId="{844DBD70-606F-426B-AB33-D0548F8282FD}" destId="{15801D22-024F-4E62-BAD1-733F8EBBED7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80358D4-68D1-42BF-A8F7-53F9DD057F60}" type="doc">
      <dgm:prSet loTypeId="urn:microsoft.com/office/officeart/2005/8/layout/vProcess5" loCatId="process" qsTypeId="urn:microsoft.com/office/officeart/2005/8/quickstyle/simple4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C97D86F1-AA8B-4654-BD60-4F757E950156}">
      <dgm:prSet/>
      <dgm:spPr/>
      <dgm:t>
        <a:bodyPr/>
        <a:lstStyle/>
        <a:p>
          <a:r>
            <a:rPr lang="en-US"/>
            <a:t>The physical location benefits from high visibility and accessibility.</a:t>
          </a:r>
        </a:p>
      </dgm:t>
    </dgm:pt>
    <dgm:pt modelId="{60959886-BF9D-4D3B-9BE2-449412C14815}" type="parTrans" cxnId="{23BE71D7-E4FF-4AC6-B5F8-DF29F176C166}">
      <dgm:prSet/>
      <dgm:spPr/>
      <dgm:t>
        <a:bodyPr/>
        <a:lstStyle/>
        <a:p>
          <a:endParaRPr lang="en-US"/>
        </a:p>
      </dgm:t>
    </dgm:pt>
    <dgm:pt modelId="{43B7E488-8C3E-4A0A-925F-7D346CBC3F07}" type="sibTrans" cxnId="{23BE71D7-E4FF-4AC6-B5F8-DF29F176C166}">
      <dgm:prSet/>
      <dgm:spPr/>
      <dgm:t>
        <a:bodyPr/>
        <a:lstStyle/>
        <a:p>
          <a:endParaRPr lang="en-US"/>
        </a:p>
      </dgm:t>
    </dgm:pt>
    <dgm:pt modelId="{BAB169F3-ADE2-4B85-AEB2-D7A4A8897683}">
      <dgm:prSet/>
      <dgm:spPr/>
      <dgm:t>
        <a:bodyPr/>
        <a:lstStyle/>
        <a:p>
          <a:r>
            <a:rPr lang="en-US"/>
            <a:t>Digital platforms support online ordering, delivery and click-and-collect.</a:t>
          </a:r>
        </a:p>
      </dgm:t>
    </dgm:pt>
    <dgm:pt modelId="{E30F65FC-5416-4BF7-9C5E-8C14D856F84C}" type="parTrans" cxnId="{8EF07FA4-8FC0-431A-B309-58523555E658}">
      <dgm:prSet/>
      <dgm:spPr/>
      <dgm:t>
        <a:bodyPr/>
        <a:lstStyle/>
        <a:p>
          <a:endParaRPr lang="en-US"/>
        </a:p>
      </dgm:t>
    </dgm:pt>
    <dgm:pt modelId="{8173E63A-7B57-4601-A779-2B85DD33CED6}" type="sibTrans" cxnId="{8EF07FA4-8FC0-431A-B309-58523555E658}">
      <dgm:prSet/>
      <dgm:spPr/>
      <dgm:t>
        <a:bodyPr/>
        <a:lstStyle/>
        <a:p>
          <a:endParaRPr lang="en-US"/>
        </a:p>
      </dgm:t>
    </dgm:pt>
    <dgm:pt modelId="{748F2C08-BB87-4A7A-8CA7-D7371630B582}">
      <dgm:prSet/>
      <dgm:spPr/>
      <dgm:t>
        <a:bodyPr/>
        <a:lstStyle/>
        <a:p>
          <a:r>
            <a:rPr lang="en-US"/>
            <a:t>Promotion relies heavily on social media, influencer marketing and local partnerships.</a:t>
          </a:r>
        </a:p>
      </dgm:t>
    </dgm:pt>
    <dgm:pt modelId="{1E4CE4E1-B055-4EB2-BFDA-332E8B1C8760}" type="parTrans" cxnId="{795DF337-8D6C-44D2-9A5A-70B4EA04C4B0}">
      <dgm:prSet/>
      <dgm:spPr/>
      <dgm:t>
        <a:bodyPr/>
        <a:lstStyle/>
        <a:p>
          <a:endParaRPr lang="en-US"/>
        </a:p>
      </dgm:t>
    </dgm:pt>
    <dgm:pt modelId="{DA44BE53-AE80-4421-BF6B-A181EE601425}" type="sibTrans" cxnId="{795DF337-8D6C-44D2-9A5A-70B4EA04C4B0}">
      <dgm:prSet/>
      <dgm:spPr/>
      <dgm:t>
        <a:bodyPr/>
        <a:lstStyle/>
        <a:p>
          <a:endParaRPr lang="en-US"/>
        </a:p>
      </dgm:t>
    </dgm:pt>
    <dgm:pt modelId="{5AA8B8AA-D807-4197-9299-1198FAB77893}" type="pres">
      <dgm:prSet presAssocID="{380358D4-68D1-42BF-A8F7-53F9DD057F60}" presName="outerComposite" presStyleCnt="0">
        <dgm:presLayoutVars>
          <dgm:chMax val="5"/>
          <dgm:dir/>
          <dgm:resizeHandles val="exact"/>
        </dgm:presLayoutVars>
      </dgm:prSet>
      <dgm:spPr/>
    </dgm:pt>
    <dgm:pt modelId="{2062256B-15C6-4258-8BB3-A94A11C77B4C}" type="pres">
      <dgm:prSet presAssocID="{380358D4-68D1-42BF-A8F7-53F9DD057F60}" presName="dummyMaxCanvas" presStyleCnt="0">
        <dgm:presLayoutVars/>
      </dgm:prSet>
      <dgm:spPr/>
    </dgm:pt>
    <dgm:pt modelId="{67E1E6D0-C871-4EB7-9BE2-685C53A2159A}" type="pres">
      <dgm:prSet presAssocID="{380358D4-68D1-42BF-A8F7-53F9DD057F60}" presName="ThreeNodes_1" presStyleLbl="node1" presStyleIdx="0" presStyleCnt="3">
        <dgm:presLayoutVars>
          <dgm:bulletEnabled val="1"/>
        </dgm:presLayoutVars>
      </dgm:prSet>
      <dgm:spPr/>
    </dgm:pt>
    <dgm:pt modelId="{4E27EFFC-F06D-4625-991A-449BFB6BE207}" type="pres">
      <dgm:prSet presAssocID="{380358D4-68D1-42BF-A8F7-53F9DD057F60}" presName="ThreeNodes_2" presStyleLbl="node1" presStyleIdx="1" presStyleCnt="3">
        <dgm:presLayoutVars>
          <dgm:bulletEnabled val="1"/>
        </dgm:presLayoutVars>
      </dgm:prSet>
      <dgm:spPr/>
    </dgm:pt>
    <dgm:pt modelId="{E8148C2F-5B4D-4181-879A-E87C46EB9F3F}" type="pres">
      <dgm:prSet presAssocID="{380358D4-68D1-42BF-A8F7-53F9DD057F60}" presName="ThreeNodes_3" presStyleLbl="node1" presStyleIdx="2" presStyleCnt="3">
        <dgm:presLayoutVars>
          <dgm:bulletEnabled val="1"/>
        </dgm:presLayoutVars>
      </dgm:prSet>
      <dgm:spPr/>
    </dgm:pt>
    <dgm:pt modelId="{B2899B5B-4575-48C0-BBBB-0D5369EAFE8C}" type="pres">
      <dgm:prSet presAssocID="{380358D4-68D1-42BF-A8F7-53F9DD057F60}" presName="ThreeConn_1-2" presStyleLbl="fgAccFollowNode1" presStyleIdx="0" presStyleCnt="2">
        <dgm:presLayoutVars>
          <dgm:bulletEnabled val="1"/>
        </dgm:presLayoutVars>
      </dgm:prSet>
      <dgm:spPr/>
    </dgm:pt>
    <dgm:pt modelId="{27256A0C-1830-4609-B034-A5B560B1EEDF}" type="pres">
      <dgm:prSet presAssocID="{380358D4-68D1-42BF-A8F7-53F9DD057F60}" presName="ThreeConn_2-3" presStyleLbl="fgAccFollowNode1" presStyleIdx="1" presStyleCnt="2">
        <dgm:presLayoutVars>
          <dgm:bulletEnabled val="1"/>
        </dgm:presLayoutVars>
      </dgm:prSet>
      <dgm:spPr/>
    </dgm:pt>
    <dgm:pt modelId="{037C386C-E443-4A1D-8D13-00AF3371CA59}" type="pres">
      <dgm:prSet presAssocID="{380358D4-68D1-42BF-A8F7-53F9DD057F60}" presName="ThreeNodes_1_text" presStyleLbl="node1" presStyleIdx="2" presStyleCnt="3">
        <dgm:presLayoutVars>
          <dgm:bulletEnabled val="1"/>
        </dgm:presLayoutVars>
      </dgm:prSet>
      <dgm:spPr/>
    </dgm:pt>
    <dgm:pt modelId="{6A423113-6D5A-4745-8DC3-0CD546C096B6}" type="pres">
      <dgm:prSet presAssocID="{380358D4-68D1-42BF-A8F7-53F9DD057F60}" presName="ThreeNodes_2_text" presStyleLbl="node1" presStyleIdx="2" presStyleCnt="3">
        <dgm:presLayoutVars>
          <dgm:bulletEnabled val="1"/>
        </dgm:presLayoutVars>
      </dgm:prSet>
      <dgm:spPr/>
    </dgm:pt>
    <dgm:pt modelId="{3C367F24-AC95-468D-A3F3-F8C4081A7F23}" type="pres">
      <dgm:prSet presAssocID="{380358D4-68D1-42BF-A8F7-53F9DD057F60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1A0F21E-D143-4599-B807-F5F1C174289F}" type="presOf" srcId="{380358D4-68D1-42BF-A8F7-53F9DD057F60}" destId="{5AA8B8AA-D807-4197-9299-1198FAB77893}" srcOrd="0" destOrd="0" presId="urn:microsoft.com/office/officeart/2005/8/layout/vProcess5"/>
    <dgm:cxn modelId="{795DF337-8D6C-44D2-9A5A-70B4EA04C4B0}" srcId="{380358D4-68D1-42BF-A8F7-53F9DD057F60}" destId="{748F2C08-BB87-4A7A-8CA7-D7371630B582}" srcOrd="2" destOrd="0" parTransId="{1E4CE4E1-B055-4EB2-BFDA-332E8B1C8760}" sibTransId="{DA44BE53-AE80-4421-BF6B-A181EE601425}"/>
    <dgm:cxn modelId="{484FD67F-EACA-47E1-9247-BAD4A0ECBEB7}" type="presOf" srcId="{748F2C08-BB87-4A7A-8CA7-D7371630B582}" destId="{E8148C2F-5B4D-4181-879A-E87C46EB9F3F}" srcOrd="0" destOrd="0" presId="urn:microsoft.com/office/officeart/2005/8/layout/vProcess5"/>
    <dgm:cxn modelId="{B7878B9D-ACB0-4FB5-A2A8-055DA480243B}" type="presOf" srcId="{748F2C08-BB87-4A7A-8CA7-D7371630B582}" destId="{3C367F24-AC95-468D-A3F3-F8C4081A7F23}" srcOrd="1" destOrd="0" presId="urn:microsoft.com/office/officeart/2005/8/layout/vProcess5"/>
    <dgm:cxn modelId="{8EF07FA4-8FC0-431A-B309-58523555E658}" srcId="{380358D4-68D1-42BF-A8F7-53F9DD057F60}" destId="{BAB169F3-ADE2-4B85-AEB2-D7A4A8897683}" srcOrd="1" destOrd="0" parTransId="{E30F65FC-5416-4BF7-9C5E-8C14D856F84C}" sibTransId="{8173E63A-7B57-4601-A779-2B85DD33CED6}"/>
    <dgm:cxn modelId="{DA131AA8-6226-4B00-A556-0BD556874D89}" type="presOf" srcId="{C97D86F1-AA8B-4654-BD60-4F757E950156}" destId="{67E1E6D0-C871-4EB7-9BE2-685C53A2159A}" srcOrd="0" destOrd="0" presId="urn:microsoft.com/office/officeart/2005/8/layout/vProcess5"/>
    <dgm:cxn modelId="{BC1A45A8-A248-4FD3-8247-E4528F37BA2A}" type="presOf" srcId="{43B7E488-8C3E-4A0A-925F-7D346CBC3F07}" destId="{B2899B5B-4575-48C0-BBBB-0D5369EAFE8C}" srcOrd="0" destOrd="0" presId="urn:microsoft.com/office/officeart/2005/8/layout/vProcess5"/>
    <dgm:cxn modelId="{23BE71D7-E4FF-4AC6-B5F8-DF29F176C166}" srcId="{380358D4-68D1-42BF-A8F7-53F9DD057F60}" destId="{C97D86F1-AA8B-4654-BD60-4F757E950156}" srcOrd="0" destOrd="0" parTransId="{60959886-BF9D-4D3B-9BE2-449412C14815}" sibTransId="{43B7E488-8C3E-4A0A-925F-7D346CBC3F07}"/>
    <dgm:cxn modelId="{461D39DF-FC6B-4D8C-B56C-D60CDB37E412}" type="presOf" srcId="{BAB169F3-ADE2-4B85-AEB2-D7A4A8897683}" destId="{4E27EFFC-F06D-4625-991A-449BFB6BE207}" srcOrd="0" destOrd="0" presId="urn:microsoft.com/office/officeart/2005/8/layout/vProcess5"/>
    <dgm:cxn modelId="{A30581E6-BF19-4369-9FC3-B7C187BCF701}" type="presOf" srcId="{BAB169F3-ADE2-4B85-AEB2-D7A4A8897683}" destId="{6A423113-6D5A-4745-8DC3-0CD546C096B6}" srcOrd="1" destOrd="0" presId="urn:microsoft.com/office/officeart/2005/8/layout/vProcess5"/>
    <dgm:cxn modelId="{E38B29EB-E91D-45E1-973B-B0FA67A6C359}" type="presOf" srcId="{8173E63A-7B57-4601-A779-2B85DD33CED6}" destId="{27256A0C-1830-4609-B034-A5B560B1EEDF}" srcOrd="0" destOrd="0" presId="urn:microsoft.com/office/officeart/2005/8/layout/vProcess5"/>
    <dgm:cxn modelId="{940EADEC-EDC8-456D-9CAD-5AC2D1FEB9E3}" type="presOf" srcId="{C97D86F1-AA8B-4654-BD60-4F757E950156}" destId="{037C386C-E443-4A1D-8D13-00AF3371CA59}" srcOrd="1" destOrd="0" presId="urn:microsoft.com/office/officeart/2005/8/layout/vProcess5"/>
    <dgm:cxn modelId="{A2C3D940-3A66-4E7A-A541-2EB01C3347E5}" type="presParOf" srcId="{5AA8B8AA-D807-4197-9299-1198FAB77893}" destId="{2062256B-15C6-4258-8BB3-A94A11C77B4C}" srcOrd="0" destOrd="0" presId="urn:microsoft.com/office/officeart/2005/8/layout/vProcess5"/>
    <dgm:cxn modelId="{DD941B64-EE75-48D6-BD49-4485681E48BC}" type="presParOf" srcId="{5AA8B8AA-D807-4197-9299-1198FAB77893}" destId="{67E1E6D0-C871-4EB7-9BE2-685C53A2159A}" srcOrd="1" destOrd="0" presId="urn:microsoft.com/office/officeart/2005/8/layout/vProcess5"/>
    <dgm:cxn modelId="{94820359-495A-4045-BB65-D31A031889E5}" type="presParOf" srcId="{5AA8B8AA-D807-4197-9299-1198FAB77893}" destId="{4E27EFFC-F06D-4625-991A-449BFB6BE207}" srcOrd="2" destOrd="0" presId="urn:microsoft.com/office/officeart/2005/8/layout/vProcess5"/>
    <dgm:cxn modelId="{CCADBDDF-A524-438F-8C92-2FF763BDD072}" type="presParOf" srcId="{5AA8B8AA-D807-4197-9299-1198FAB77893}" destId="{E8148C2F-5B4D-4181-879A-E87C46EB9F3F}" srcOrd="3" destOrd="0" presId="urn:microsoft.com/office/officeart/2005/8/layout/vProcess5"/>
    <dgm:cxn modelId="{5E217125-81BC-489D-AC3A-CD89FD2CB010}" type="presParOf" srcId="{5AA8B8AA-D807-4197-9299-1198FAB77893}" destId="{B2899B5B-4575-48C0-BBBB-0D5369EAFE8C}" srcOrd="4" destOrd="0" presId="urn:microsoft.com/office/officeart/2005/8/layout/vProcess5"/>
    <dgm:cxn modelId="{F65F1472-F94F-4430-88E6-C8173F5EEC29}" type="presParOf" srcId="{5AA8B8AA-D807-4197-9299-1198FAB77893}" destId="{27256A0C-1830-4609-B034-A5B560B1EEDF}" srcOrd="5" destOrd="0" presId="urn:microsoft.com/office/officeart/2005/8/layout/vProcess5"/>
    <dgm:cxn modelId="{913BF19B-D8F6-4D12-A928-C84BD903CC81}" type="presParOf" srcId="{5AA8B8AA-D807-4197-9299-1198FAB77893}" destId="{037C386C-E443-4A1D-8D13-00AF3371CA59}" srcOrd="6" destOrd="0" presId="urn:microsoft.com/office/officeart/2005/8/layout/vProcess5"/>
    <dgm:cxn modelId="{70B3223F-6141-49CF-8854-444451A2C7E0}" type="presParOf" srcId="{5AA8B8AA-D807-4197-9299-1198FAB77893}" destId="{6A423113-6D5A-4745-8DC3-0CD546C096B6}" srcOrd="7" destOrd="0" presId="urn:microsoft.com/office/officeart/2005/8/layout/vProcess5"/>
    <dgm:cxn modelId="{B5843E43-EFF8-4925-A0DF-93EA744BC029}" type="presParOf" srcId="{5AA8B8AA-D807-4197-9299-1198FAB77893}" destId="{3C367F24-AC95-468D-A3F3-F8C4081A7F2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EB6BF74-4CC9-47B7-BF46-1490DAB65A7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3343B5B-42A2-41EF-858D-B4CC78E1AC9C}">
      <dgm:prSet/>
      <dgm:spPr/>
      <dgm:t>
        <a:bodyPr/>
        <a:lstStyle/>
        <a:p>
          <a:r>
            <a:rPr lang="en-GB"/>
            <a:t>Total start-up costs are estimated between £55,000 and £70,000.</a:t>
          </a:r>
          <a:endParaRPr lang="en-US"/>
        </a:p>
      </dgm:t>
    </dgm:pt>
    <dgm:pt modelId="{A90F3FD1-0FFE-4CA9-85B8-764E9D42AE1F}" type="parTrans" cxnId="{05E8FBB4-5AB9-4672-AABD-4FF4BEFE323F}">
      <dgm:prSet/>
      <dgm:spPr/>
      <dgm:t>
        <a:bodyPr/>
        <a:lstStyle/>
        <a:p>
          <a:endParaRPr lang="en-US"/>
        </a:p>
      </dgm:t>
    </dgm:pt>
    <dgm:pt modelId="{E59485B1-A8BC-484C-B706-36E263BDA0D0}" type="sibTrans" cxnId="{05E8FBB4-5AB9-4672-AABD-4FF4BEFE323F}">
      <dgm:prSet/>
      <dgm:spPr/>
      <dgm:t>
        <a:bodyPr/>
        <a:lstStyle/>
        <a:p>
          <a:endParaRPr lang="en-US"/>
        </a:p>
      </dgm:t>
    </dgm:pt>
    <dgm:pt modelId="{4727CD2F-5256-4E37-951A-D87BF7953D52}">
      <dgm:prSet/>
      <dgm:spPr/>
      <dgm:t>
        <a:bodyPr/>
        <a:lstStyle/>
        <a:p>
          <a:r>
            <a:rPr lang="en-GB"/>
            <a:t>Projected monthly revenue ranges from £18,000 to £24,000.</a:t>
          </a:r>
          <a:endParaRPr lang="en-US"/>
        </a:p>
      </dgm:t>
    </dgm:pt>
    <dgm:pt modelId="{A4CD1B6C-1E7C-4A86-8302-3AC775C34EE6}" type="parTrans" cxnId="{AF9F2608-3AD2-473B-A740-6DE9159E4A0E}">
      <dgm:prSet/>
      <dgm:spPr/>
      <dgm:t>
        <a:bodyPr/>
        <a:lstStyle/>
        <a:p>
          <a:endParaRPr lang="en-US"/>
        </a:p>
      </dgm:t>
    </dgm:pt>
    <dgm:pt modelId="{5E1896FF-FC37-471B-861E-29A759D9D015}" type="sibTrans" cxnId="{AF9F2608-3AD2-473B-A740-6DE9159E4A0E}">
      <dgm:prSet/>
      <dgm:spPr/>
      <dgm:t>
        <a:bodyPr/>
        <a:lstStyle/>
        <a:p>
          <a:endParaRPr lang="en-US"/>
        </a:p>
      </dgm:t>
    </dgm:pt>
    <dgm:pt modelId="{65C38691-19CD-4B8B-8885-B28B173CF755}">
      <dgm:prSet/>
      <dgm:spPr/>
      <dgm:t>
        <a:bodyPr/>
        <a:lstStyle/>
        <a:p>
          <a:r>
            <a:rPr lang="en-GB"/>
            <a:t>The business is expected to reach break-even within the first year.</a:t>
          </a:r>
          <a:endParaRPr lang="en-US"/>
        </a:p>
      </dgm:t>
    </dgm:pt>
    <dgm:pt modelId="{D4285FF3-28AD-4E30-8E35-CD31111A6523}" type="parTrans" cxnId="{0C3E48A8-133A-4E69-8B51-204885573079}">
      <dgm:prSet/>
      <dgm:spPr/>
      <dgm:t>
        <a:bodyPr/>
        <a:lstStyle/>
        <a:p>
          <a:endParaRPr lang="en-US"/>
        </a:p>
      </dgm:t>
    </dgm:pt>
    <dgm:pt modelId="{11D8178B-C7C6-4B1F-9845-BB2477E3F677}" type="sibTrans" cxnId="{0C3E48A8-133A-4E69-8B51-204885573079}">
      <dgm:prSet/>
      <dgm:spPr/>
      <dgm:t>
        <a:bodyPr/>
        <a:lstStyle/>
        <a:p>
          <a:endParaRPr lang="en-US"/>
        </a:p>
      </dgm:t>
    </dgm:pt>
    <dgm:pt modelId="{F10C68BB-B88E-4366-8B30-288287D5518B}" type="pres">
      <dgm:prSet presAssocID="{1EB6BF74-4CC9-47B7-BF46-1490DAB65A7A}" presName="linear" presStyleCnt="0">
        <dgm:presLayoutVars>
          <dgm:animLvl val="lvl"/>
          <dgm:resizeHandles val="exact"/>
        </dgm:presLayoutVars>
      </dgm:prSet>
      <dgm:spPr/>
    </dgm:pt>
    <dgm:pt modelId="{AF68FB0E-B213-46E8-8FC9-7F6924F1C065}" type="pres">
      <dgm:prSet presAssocID="{E3343B5B-42A2-41EF-858D-B4CC78E1AC9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D3C221B-CDEA-40E1-AC2D-169D42FB8FA0}" type="pres">
      <dgm:prSet presAssocID="{E59485B1-A8BC-484C-B706-36E263BDA0D0}" presName="spacer" presStyleCnt="0"/>
      <dgm:spPr/>
    </dgm:pt>
    <dgm:pt modelId="{D6960ECC-CF40-4B62-BB13-48DE89C86C03}" type="pres">
      <dgm:prSet presAssocID="{4727CD2F-5256-4E37-951A-D87BF7953D5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33CD953-6028-45C3-A551-94493F5ED416}" type="pres">
      <dgm:prSet presAssocID="{5E1896FF-FC37-471B-861E-29A759D9D015}" presName="spacer" presStyleCnt="0"/>
      <dgm:spPr/>
    </dgm:pt>
    <dgm:pt modelId="{C4B77116-7DB5-481C-A2B2-5FDA7C468826}" type="pres">
      <dgm:prSet presAssocID="{65C38691-19CD-4B8B-8885-B28B173CF75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F9F2608-3AD2-473B-A740-6DE9159E4A0E}" srcId="{1EB6BF74-4CC9-47B7-BF46-1490DAB65A7A}" destId="{4727CD2F-5256-4E37-951A-D87BF7953D52}" srcOrd="1" destOrd="0" parTransId="{A4CD1B6C-1E7C-4A86-8302-3AC775C34EE6}" sibTransId="{5E1896FF-FC37-471B-861E-29A759D9D015}"/>
    <dgm:cxn modelId="{FB0D3861-8374-4F5E-AB01-1819893E4DBC}" type="presOf" srcId="{4727CD2F-5256-4E37-951A-D87BF7953D52}" destId="{D6960ECC-CF40-4B62-BB13-48DE89C86C03}" srcOrd="0" destOrd="0" presId="urn:microsoft.com/office/officeart/2005/8/layout/vList2"/>
    <dgm:cxn modelId="{3BED1465-F627-4105-9E95-9A6CE4D394DA}" type="presOf" srcId="{65C38691-19CD-4B8B-8885-B28B173CF755}" destId="{C4B77116-7DB5-481C-A2B2-5FDA7C468826}" srcOrd="0" destOrd="0" presId="urn:microsoft.com/office/officeart/2005/8/layout/vList2"/>
    <dgm:cxn modelId="{EE307B6F-C1AC-4491-91A0-B3C7BAF0C608}" type="presOf" srcId="{1EB6BF74-4CC9-47B7-BF46-1490DAB65A7A}" destId="{F10C68BB-B88E-4366-8B30-288287D5518B}" srcOrd="0" destOrd="0" presId="urn:microsoft.com/office/officeart/2005/8/layout/vList2"/>
    <dgm:cxn modelId="{0C3E48A8-133A-4E69-8B51-204885573079}" srcId="{1EB6BF74-4CC9-47B7-BF46-1490DAB65A7A}" destId="{65C38691-19CD-4B8B-8885-B28B173CF755}" srcOrd="2" destOrd="0" parTransId="{D4285FF3-28AD-4E30-8E35-CD31111A6523}" sibTransId="{11D8178B-C7C6-4B1F-9845-BB2477E3F677}"/>
    <dgm:cxn modelId="{05E8FBB4-5AB9-4672-AABD-4FF4BEFE323F}" srcId="{1EB6BF74-4CC9-47B7-BF46-1490DAB65A7A}" destId="{E3343B5B-42A2-41EF-858D-B4CC78E1AC9C}" srcOrd="0" destOrd="0" parTransId="{A90F3FD1-0FFE-4CA9-85B8-764E9D42AE1F}" sibTransId="{E59485B1-A8BC-484C-B706-36E263BDA0D0}"/>
    <dgm:cxn modelId="{08BD8ABB-E8CC-4F0B-961B-18C824C464CF}" type="presOf" srcId="{E3343B5B-42A2-41EF-858D-B4CC78E1AC9C}" destId="{AF68FB0E-B213-46E8-8FC9-7F6924F1C065}" srcOrd="0" destOrd="0" presId="urn:microsoft.com/office/officeart/2005/8/layout/vList2"/>
    <dgm:cxn modelId="{AEE8CB44-3F52-4E0F-8A31-7CD1D9B2CDD5}" type="presParOf" srcId="{F10C68BB-B88E-4366-8B30-288287D5518B}" destId="{AF68FB0E-B213-46E8-8FC9-7F6924F1C065}" srcOrd="0" destOrd="0" presId="urn:microsoft.com/office/officeart/2005/8/layout/vList2"/>
    <dgm:cxn modelId="{7B580A49-ED56-4105-AB38-D4FD083D767F}" type="presParOf" srcId="{F10C68BB-B88E-4366-8B30-288287D5518B}" destId="{8D3C221B-CDEA-40E1-AC2D-169D42FB8FA0}" srcOrd="1" destOrd="0" presId="urn:microsoft.com/office/officeart/2005/8/layout/vList2"/>
    <dgm:cxn modelId="{E1B62773-7E96-46AE-99B2-4FAA8518B307}" type="presParOf" srcId="{F10C68BB-B88E-4366-8B30-288287D5518B}" destId="{D6960ECC-CF40-4B62-BB13-48DE89C86C03}" srcOrd="2" destOrd="0" presId="urn:microsoft.com/office/officeart/2005/8/layout/vList2"/>
    <dgm:cxn modelId="{48EF17E1-DA76-42AE-B3DF-88AC569DA51A}" type="presParOf" srcId="{F10C68BB-B88E-4366-8B30-288287D5518B}" destId="{333CD953-6028-45C3-A551-94493F5ED416}" srcOrd="3" destOrd="0" presId="urn:microsoft.com/office/officeart/2005/8/layout/vList2"/>
    <dgm:cxn modelId="{EC551815-8AF7-4539-A09D-B0DEFB48627E}" type="presParOf" srcId="{F10C68BB-B88E-4366-8B30-288287D5518B}" destId="{C4B77116-7DB5-481C-A2B2-5FDA7C46882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FA0F46-B2FB-4025-92B1-1993D5E91F05}">
      <dsp:nvSpPr>
        <dsp:cNvPr id="0" name=""/>
        <dsp:cNvSpPr/>
      </dsp:nvSpPr>
      <dsp:spPr>
        <a:xfrm>
          <a:off x="1359707" y="1157"/>
          <a:ext cx="5438831" cy="118682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5528" tIns="301454" rIns="105528" bIns="301454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Successfully launch the brand and build awareness within the local community.</a:t>
          </a:r>
        </a:p>
      </dsp:txBody>
      <dsp:txXfrm>
        <a:off x="1359707" y="1157"/>
        <a:ext cx="5438831" cy="1186827"/>
      </dsp:txXfrm>
    </dsp:sp>
    <dsp:sp modelId="{3D69B27C-0258-4C09-B254-5B2C696402E6}">
      <dsp:nvSpPr>
        <dsp:cNvPr id="0" name=""/>
        <dsp:cNvSpPr/>
      </dsp:nvSpPr>
      <dsp:spPr>
        <a:xfrm>
          <a:off x="0" y="0"/>
          <a:ext cx="1359707" cy="118682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1951" tIns="117232" rIns="71951" bIns="11723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Launch</a:t>
          </a:r>
        </a:p>
      </dsp:txBody>
      <dsp:txXfrm>
        <a:off x="0" y="0"/>
        <a:ext cx="1359707" cy="1186827"/>
      </dsp:txXfrm>
    </dsp:sp>
    <dsp:sp modelId="{D3BBD22E-DAC5-4821-AB31-D67467A3B690}">
      <dsp:nvSpPr>
        <dsp:cNvPr id="0" name=""/>
        <dsp:cNvSpPr/>
      </dsp:nvSpPr>
      <dsp:spPr>
        <a:xfrm>
          <a:off x="1359707" y="1259194"/>
          <a:ext cx="5438831" cy="1186827"/>
        </a:xfrm>
        <a:prstGeom prst="rect">
          <a:avLst/>
        </a:prstGeom>
        <a:gradFill rotWithShape="0">
          <a:gsLst>
            <a:gs pos="0">
              <a:schemeClr val="accent2">
                <a:hueOff val="2771159"/>
                <a:satOff val="-477"/>
                <a:lumOff val="-4902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2771159"/>
                <a:satOff val="-477"/>
                <a:lumOff val="-4902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2771159"/>
                <a:satOff val="-477"/>
                <a:lumOff val="-4902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2771159"/>
              <a:satOff val="-477"/>
              <a:lumOff val="-4902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5528" tIns="301454" rIns="105528" bIns="301454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Achieve operational stability through staff training and quality control.</a:t>
          </a:r>
        </a:p>
      </dsp:txBody>
      <dsp:txXfrm>
        <a:off x="1359707" y="1259194"/>
        <a:ext cx="5438831" cy="1186827"/>
      </dsp:txXfrm>
    </dsp:sp>
    <dsp:sp modelId="{27B84D2B-33FD-4E33-A1CB-12A51A37FCE5}">
      <dsp:nvSpPr>
        <dsp:cNvPr id="0" name=""/>
        <dsp:cNvSpPr/>
      </dsp:nvSpPr>
      <dsp:spPr>
        <a:xfrm>
          <a:off x="0" y="1259194"/>
          <a:ext cx="1359707" cy="118682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2771159"/>
              <a:satOff val="-477"/>
              <a:lumOff val="-490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1951" tIns="117232" rIns="71951" bIns="117232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Achieve</a:t>
          </a:r>
        </a:p>
      </dsp:txBody>
      <dsp:txXfrm>
        <a:off x="0" y="1259194"/>
        <a:ext cx="1359707" cy="1186827"/>
      </dsp:txXfrm>
    </dsp:sp>
    <dsp:sp modelId="{28DFF8CA-B11D-4DE1-8DBB-A070422A289F}">
      <dsp:nvSpPr>
        <dsp:cNvPr id="0" name=""/>
        <dsp:cNvSpPr/>
      </dsp:nvSpPr>
      <dsp:spPr>
        <a:xfrm>
          <a:off x="1359707" y="2517231"/>
          <a:ext cx="5438831" cy="1186827"/>
        </a:xfrm>
        <a:prstGeom prst="rect">
          <a:avLst/>
        </a:prstGeom>
        <a:gradFill rotWithShape="0">
          <a:gsLst>
            <a:gs pos="0">
              <a:schemeClr val="accent2">
                <a:hueOff val="5542319"/>
                <a:satOff val="-953"/>
                <a:lumOff val="-9804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5542319"/>
                <a:satOff val="-953"/>
                <a:lumOff val="-9804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5542319"/>
                <a:satOff val="-953"/>
                <a:lumOff val="-9804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5542319"/>
              <a:satOff val="-953"/>
              <a:lumOff val="-9804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5528" tIns="301454" rIns="105528" bIns="301454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Reach break-even within the first 9 to 12 months of operation.</a:t>
          </a:r>
        </a:p>
      </dsp:txBody>
      <dsp:txXfrm>
        <a:off x="1359707" y="2517231"/>
        <a:ext cx="5438831" cy="1186827"/>
      </dsp:txXfrm>
    </dsp:sp>
    <dsp:sp modelId="{56737090-B6CD-47E3-AAF5-69BABB650A4B}">
      <dsp:nvSpPr>
        <dsp:cNvPr id="0" name=""/>
        <dsp:cNvSpPr/>
      </dsp:nvSpPr>
      <dsp:spPr>
        <a:xfrm>
          <a:off x="0" y="2517231"/>
          <a:ext cx="1359707" cy="118682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5542319"/>
              <a:satOff val="-953"/>
              <a:lumOff val="-980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1951" tIns="117232" rIns="71951" bIns="117232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Reach</a:t>
          </a:r>
        </a:p>
      </dsp:txBody>
      <dsp:txXfrm>
        <a:off x="0" y="2517231"/>
        <a:ext cx="1359707" cy="11868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CD8885-2286-4FF0-AF1F-8149C8D185A4}">
      <dsp:nvSpPr>
        <dsp:cNvPr id="0" name=""/>
        <dsp:cNvSpPr/>
      </dsp:nvSpPr>
      <dsp:spPr>
        <a:xfrm>
          <a:off x="0" y="680"/>
          <a:ext cx="6261100" cy="15934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7C0228-DF82-4C9C-ACED-32B5A2A85FD5}">
      <dsp:nvSpPr>
        <dsp:cNvPr id="0" name=""/>
        <dsp:cNvSpPr/>
      </dsp:nvSpPr>
      <dsp:spPr>
        <a:xfrm>
          <a:off x="482021" y="359209"/>
          <a:ext cx="876403" cy="8764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D60C53-16F7-4880-8257-605CBB7E4590}">
      <dsp:nvSpPr>
        <dsp:cNvPr id="0" name=""/>
        <dsp:cNvSpPr/>
      </dsp:nvSpPr>
      <dsp:spPr>
        <a:xfrm>
          <a:off x="1840447" y="680"/>
          <a:ext cx="4420652" cy="1593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41" tIns="168641" rIns="168641" bIns="16864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Political and legal factors include strict food safety, hygiene and employment regulations.</a:t>
          </a:r>
        </a:p>
      </dsp:txBody>
      <dsp:txXfrm>
        <a:off x="1840447" y="680"/>
        <a:ext cx="4420652" cy="1593460"/>
      </dsp:txXfrm>
    </dsp:sp>
    <dsp:sp modelId="{5B1024BC-DE11-479C-A679-8F5BB8812C5C}">
      <dsp:nvSpPr>
        <dsp:cNvPr id="0" name=""/>
        <dsp:cNvSpPr/>
      </dsp:nvSpPr>
      <dsp:spPr>
        <a:xfrm>
          <a:off x="0" y="1992507"/>
          <a:ext cx="6261100" cy="15934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897B03-1EB1-44E0-816F-3C8291F11ED9}">
      <dsp:nvSpPr>
        <dsp:cNvPr id="0" name=""/>
        <dsp:cNvSpPr/>
      </dsp:nvSpPr>
      <dsp:spPr>
        <a:xfrm>
          <a:off x="482021" y="2351035"/>
          <a:ext cx="876403" cy="8764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5A02A8-C3A6-4BC8-BE77-12972715F0D5}">
      <dsp:nvSpPr>
        <dsp:cNvPr id="0" name=""/>
        <dsp:cNvSpPr/>
      </dsp:nvSpPr>
      <dsp:spPr>
        <a:xfrm>
          <a:off x="1840447" y="1992507"/>
          <a:ext cx="4420652" cy="1593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41" tIns="168641" rIns="168641" bIns="16864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Economic factors include inflation, rising energy costs and changing consumer spending patterns.</a:t>
          </a:r>
        </a:p>
      </dsp:txBody>
      <dsp:txXfrm>
        <a:off x="1840447" y="1992507"/>
        <a:ext cx="4420652" cy="1593460"/>
      </dsp:txXfrm>
    </dsp:sp>
    <dsp:sp modelId="{47FB5093-C348-47AC-B898-824707DF3A4F}">
      <dsp:nvSpPr>
        <dsp:cNvPr id="0" name=""/>
        <dsp:cNvSpPr/>
      </dsp:nvSpPr>
      <dsp:spPr>
        <a:xfrm>
          <a:off x="0" y="3984333"/>
          <a:ext cx="6261100" cy="15934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473D1F-49F8-49C1-BE9D-8D6FCAD8AC41}">
      <dsp:nvSpPr>
        <dsp:cNvPr id="0" name=""/>
        <dsp:cNvSpPr/>
      </dsp:nvSpPr>
      <dsp:spPr>
        <a:xfrm>
          <a:off x="482021" y="4342861"/>
          <a:ext cx="876403" cy="8764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8BFDC6-A279-4418-9919-986ADEBB5194}">
      <dsp:nvSpPr>
        <dsp:cNvPr id="0" name=""/>
        <dsp:cNvSpPr/>
      </dsp:nvSpPr>
      <dsp:spPr>
        <a:xfrm>
          <a:off x="1840447" y="3984333"/>
          <a:ext cx="4420652" cy="1593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41" tIns="168641" rIns="168641" bIns="16864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Social trends strongly support experiential dining and premium dessert consumption.</a:t>
          </a:r>
        </a:p>
      </dsp:txBody>
      <dsp:txXfrm>
        <a:off x="1840447" y="3984333"/>
        <a:ext cx="4420652" cy="15934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E14E1D-C146-40C1-9194-F44956B80C94}">
      <dsp:nvSpPr>
        <dsp:cNvPr id="0" name=""/>
        <dsp:cNvSpPr/>
      </dsp:nvSpPr>
      <dsp:spPr>
        <a:xfrm>
          <a:off x="0" y="2116"/>
          <a:ext cx="561498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4A82D4-4D05-4BA2-927C-07D6A9CB6950}">
      <dsp:nvSpPr>
        <dsp:cNvPr id="0" name=""/>
        <dsp:cNvSpPr/>
      </dsp:nvSpPr>
      <dsp:spPr>
        <a:xfrm>
          <a:off x="0" y="2116"/>
          <a:ext cx="5614987" cy="14433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The threat of new entrants is moderate due to specialist equipment and skill requirements.</a:t>
          </a:r>
        </a:p>
      </dsp:txBody>
      <dsp:txXfrm>
        <a:off x="0" y="2116"/>
        <a:ext cx="5614987" cy="1443340"/>
      </dsp:txXfrm>
    </dsp:sp>
    <dsp:sp modelId="{F85EDDCA-A79C-493D-A0B9-498E6D49D50C}">
      <dsp:nvSpPr>
        <dsp:cNvPr id="0" name=""/>
        <dsp:cNvSpPr/>
      </dsp:nvSpPr>
      <dsp:spPr>
        <a:xfrm>
          <a:off x="0" y="1445457"/>
          <a:ext cx="5614987" cy="0"/>
        </a:xfrm>
        <a:prstGeom prst="line">
          <a:avLst/>
        </a:prstGeom>
        <a:solidFill>
          <a:schemeClr val="accent2">
            <a:hueOff val="2771159"/>
            <a:satOff val="-477"/>
            <a:lumOff val="-4902"/>
            <a:alphaOff val="0"/>
          </a:schemeClr>
        </a:solidFill>
        <a:ln w="12700" cap="flat" cmpd="sng" algn="ctr">
          <a:solidFill>
            <a:schemeClr val="accent2">
              <a:hueOff val="2771159"/>
              <a:satOff val="-477"/>
              <a:lumOff val="-490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F42187-A1AB-4605-9182-BF392FD06FC7}">
      <dsp:nvSpPr>
        <dsp:cNvPr id="0" name=""/>
        <dsp:cNvSpPr/>
      </dsp:nvSpPr>
      <dsp:spPr>
        <a:xfrm>
          <a:off x="0" y="1445457"/>
          <a:ext cx="5614987" cy="14433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Supplier power is moderate as premium ingredients are sourced from specialist suppliers.</a:t>
          </a:r>
        </a:p>
      </dsp:txBody>
      <dsp:txXfrm>
        <a:off x="0" y="1445457"/>
        <a:ext cx="5614987" cy="1443340"/>
      </dsp:txXfrm>
    </dsp:sp>
    <dsp:sp modelId="{0D5E4EA7-3033-4287-A6E6-155883DB70A0}">
      <dsp:nvSpPr>
        <dsp:cNvPr id="0" name=""/>
        <dsp:cNvSpPr/>
      </dsp:nvSpPr>
      <dsp:spPr>
        <a:xfrm>
          <a:off x="0" y="2888797"/>
          <a:ext cx="5614987" cy="0"/>
        </a:xfrm>
        <a:prstGeom prst="line">
          <a:avLst/>
        </a:prstGeom>
        <a:solidFill>
          <a:schemeClr val="accent2">
            <a:hueOff val="5542319"/>
            <a:satOff val="-953"/>
            <a:lumOff val="-9804"/>
            <a:alphaOff val="0"/>
          </a:schemeClr>
        </a:solidFill>
        <a:ln w="12700" cap="flat" cmpd="sng" algn="ctr">
          <a:solidFill>
            <a:schemeClr val="accent2">
              <a:hueOff val="5542319"/>
              <a:satOff val="-953"/>
              <a:lumOff val="-980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C55348-CCB7-4BDA-822F-A6B0861E9ECA}">
      <dsp:nvSpPr>
        <dsp:cNvPr id="0" name=""/>
        <dsp:cNvSpPr/>
      </dsp:nvSpPr>
      <dsp:spPr>
        <a:xfrm>
          <a:off x="0" y="2888797"/>
          <a:ext cx="5614987" cy="14433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Competitive rivalry is currently limited at a local level but may increase over time.</a:t>
          </a:r>
        </a:p>
      </dsp:txBody>
      <dsp:txXfrm>
        <a:off x="0" y="2888797"/>
        <a:ext cx="5614987" cy="14433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E6D220-5001-4535-BA0A-E0512437DBD4}">
      <dsp:nvSpPr>
        <dsp:cNvPr id="0" name=""/>
        <dsp:cNvSpPr/>
      </dsp:nvSpPr>
      <dsp:spPr>
        <a:xfrm>
          <a:off x="0" y="671521"/>
          <a:ext cx="3046117" cy="19342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B82FC4-003B-4C16-B19E-C0714AED28B4}">
      <dsp:nvSpPr>
        <dsp:cNvPr id="0" name=""/>
        <dsp:cNvSpPr/>
      </dsp:nvSpPr>
      <dsp:spPr>
        <a:xfrm>
          <a:off x="338457" y="993056"/>
          <a:ext cx="3046117" cy="193428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The product strategy focuses on artisanal quality, freshness and menu innovation.</a:t>
          </a:r>
        </a:p>
      </dsp:txBody>
      <dsp:txXfrm>
        <a:off x="395110" y="1049709"/>
        <a:ext cx="2932811" cy="1820978"/>
      </dsp:txXfrm>
    </dsp:sp>
    <dsp:sp modelId="{8FE8A583-C1A8-4F1C-B478-ADDE7CDB2B60}">
      <dsp:nvSpPr>
        <dsp:cNvPr id="0" name=""/>
        <dsp:cNvSpPr/>
      </dsp:nvSpPr>
      <dsp:spPr>
        <a:xfrm>
          <a:off x="3723032" y="671521"/>
          <a:ext cx="3046117" cy="19342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696D2F-BE1D-4474-B4E2-1FF80C75D330}">
      <dsp:nvSpPr>
        <dsp:cNvPr id="0" name=""/>
        <dsp:cNvSpPr/>
      </dsp:nvSpPr>
      <dsp:spPr>
        <a:xfrm>
          <a:off x="4061490" y="993056"/>
          <a:ext cx="3046117" cy="193428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Pricing follows a value-based approach that reflects both quality and experience.</a:t>
          </a:r>
        </a:p>
      </dsp:txBody>
      <dsp:txXfrm>
        <a:off x="4118143" y="1049709"/>
        <a:ext cx="2932811" cy="1820978"/>
      </dsp:txXfrm>
    </dsp:sp>
    <dsp:sp modelId="{3AFE821B-E7EC-4FE0-AA7B-04586672563B}">
      <dsp:nvSpPr>
        <dsp:cNvPr id="0" name=""/>
        <dsp:cNvSpPr/>
      </dsp:nvSpPr>
      <dsp:spPr>
        <a:xfrm>
          <a:off x="7446065" y="671521"/>
          <a:ext cx="3046117" cy="19342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884AA4-7B96-41D7-8A6D-AD7DAD9B56FA}">
      <dsp:nvSpPr>
        <dsp:cNvPr id="0" name=""/>
        <dsp:cNvSpPr/>
      </dsp:nvSpPr>
      <dsp:spPr>
        <a:xfrm>
          <a:off x="7784523" y="993056"/>
          <a:ext cx="3046117" cy="193428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Promotions and bundles are used to encourage trial and repeat visits.</a:t>
          </a:r>
        </a:p>
      </dsp:txBody>
      <dsp:txXfrm>
        <a:off x="7841176" y="1049709"/>
        <a:ext cx="2932811" cy="182097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E1E6D0-C871-4EB7-9BE2-685C53A2159A}">
      <dsp:nvSpPr>
        <dsp:cNvPr id="0" name=""/>
        <dsp:cNvSpPr/>
      </dsp:nvSpPr>
      <dsp:spPr>
        <a:xfrm>
          <a:off x="0" y="0"/>
          <a:ext cx="8171781" cy="10185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physical location benefits from high visibility and accessibility.</a:t>
          </a:r>
        </a:p>
      </dsp:txBody>
      <dsp:txXfrm>
        <a:off x="29831" y="29831"/>
        <a:ext cx="7072722" cy="958856"/>
      </dsp:txXfrm>
    </dsp:sp>
    <dsp:sp modelId="{4E27EFFC-F06D-4625-991A-449BFB6BE207}">
      <dsp:nvSpPr>
        <dsp:cNvPr id="0" name=""/>
        <dsp:cNvSpPr/>
      </dsp:nvSpPr>
      <dsp:spPr>
        <a:xfrm>
          <a:off x="721039" y="1188270"/>
          <a:ext cx="8171781" cy="10185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Digital platforms support online ordering, delivery and click-and-collect.</a:t>
          </a:r>
        </a:p>
      </dsp:txBody>
      <dsp:txXfrm>
        <a:off x="750870" y="1218101"/>
        <a:ext cx="6729043" cy="958856"/>
      </dsp:txXfrm>
    </dsp:sp>
    <dsp:sp modelId="{E8148C2F-5B4D-4181-879A-E87C46EB9F3F}">
      <dsp:nvSpPr>
        <dsp:cNvPr id="0" name=""/>
        <dsp:cNvSpPr/>
      </dsp:nvSpPr>
      <dsp:spPr>
        <a:xfrm>
          <a:off x="1442079" y="2376541"/>
          <a:ext cx="8171781" cy="10185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Promotion relies heavily on social media, influencer marketing and local partnerships.</a:t>
          </a:r>
        </a:p>
      </dsp:txBody>
      <dsp:txXfrm>
        <a:off x="1471910" y="2406372"/>
        <a:ext cx="6729043" cy="958856"/>
      </dsp:txXfrm>
    </dsp:sp>
    <dsp:sp modelId="{B2899B5B-4575-48C0-BBBB-0D5369EAFE8C}">
      <dsp:nvSpPr>
        <dsp:cNvPr id="0" name=""/>
        <dsp:cNvSpPr/>
      </dsp:nvSpPr>
      <dsp:spPr>
        <a:xfrm>
          <a:off x="7509745" y="772376"/>
          <a:ext cx="662036" cy="662036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7658703" y="772376"/>
        <a:ext cx="364120" cy="498182"/>
      </dsp:txXfrm>
    </dsp:sp>
    <dsp:sp modelId="{27256A0C-1830-4609-B034-A5B560B1EEDF}">
      <dsp:nvSpPr>
        <dsp:cNvPr id="0" name=""/>
        <dsp:cNvSpPr/>
      </dsp:nvSpPr>
      <dsp:spPr>
        <a:xfrm>
          <a:off x="8230784" y="1953857"/>
          <a:ext cx="662036" cy="662036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8379742" y="1953857"/>
        <a:ext cx="364120" cy="49818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68FB0E-B213-46E8-8FC9-7F6924F1C065}">
      <dsp:nvSpPr>
        <dsp:cNvPr id="0" name=""/>
        <dsp:cNvSpPr/>
      </dsp:nvSpPr>
      <dsp:spPr>
        <a:xfrm>
          <a:off x="0" y="36602"/>
          <a:ext cx="9613860" cy="11196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Total start-up costs are estimated between £55,000 and £70,000.</a:t>
          </a:r>
          <a:endParaRPr lang="en-US" sz="2900" kern="1200"/>
        </a:p>
      </dsp:txBody>
      <dsp:txXfrm>
        <a:off x="54659" y="91261"/>
        <a:ext cx="9504542" cy="1010372"/>
      </dsp:txXfrm>
    </dsp:sp>
    <dsp:sp modelId="{D6960ECC-CF40-4B62-BB13-48DE89C86C03}">
      <dsp:nvSpPr>
        <dsp:cNvPr id="0" name=""/>
        <dsp:cNvSpPr/>
      </dsp:nvSpPr>
      <dsp:spPr>
        <a:xfrm>
          <a:off x="0" y="1239812"/>
          <a:ext cx="9613860" cy="11196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Projected monthly revenue ranges from £18,000 to £24,000.</a:t>
          </a:r>
          <a:endParaRPr lang="en-US" sz="2900" kern="1200"/>
        </a:p>
      </dsp:txBody>
      <dsp:txXfrm>
        <a:off x="54659" y="1294471"/>
        <a:ext cx="9504542" cy="1010372"/>
      </dsp:txXfrm>
    </dsp:sp>
    <dsp:sp modelId="{C4B77116-7DB5-481C-A2B2-5FDA7C468826}">
      <dsp:nvSpPr>
        <dsp:cNvPr id="0" name=""/>
        <dsp:cNvSpPr/>
      </dsp:nvSpPr>
      <dsp:spPr>
        <a:xfrm>
          <a:off x="0" y="2443023"/>
          <a:ext cx="9613860" cy="11196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The business is expected to reach break-even within the first year.</a:t>
          </a:r>
          <a:endParaRPr lang="en-US" sz="2900" kern="1200"/>
        </a:p>
      </dsp:txBody>
      <dsp:txXfrm>
        <a:off x="54659" y="2497682"/>
        <a:ext cx="9504542" cy="1010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0BD40-E6B5-49A1-A22A-0253EEDD3873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014B7832-F89A-4334-9328-16F933BD5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009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0BD40-E6B5-49A1-A22A-0253EEDD3873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B7832-F89A-4334-9328-16F933BD5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138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0BD40-E6B5-49A1-A22A-0253EEDD3873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014B7832-F89A-4334-9328-16F933BD5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087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0BD40-E6B5-49A1-A22A-0253EEDD3873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B7832-F89A-4334-9328-16F933BD5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0917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0BD40-E6B5-49A1-A22A-0253EEDD3873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B7832-F89A-4334-9328-16F933BD5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368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0BD40-E6B5-49A1-A22A-0253EEDD3873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B7832-F89A-4334-9328-16F933BD5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82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0BD40-E6B5-49A1-A22A-0253EEDD3873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B7832-F89A-4334-9328-16F933BD5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7160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0BD40-E6B5-49A1-A22A-0253EEDD3873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B7832-F89A-4334-9328-16F933BD5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357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0BD40-E6B5-49A1-A22A-0253EEDD3873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B7832-F89A-4334-9328-16F933BD5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930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0BD40-E6B5-49A1-A22A-0253EEDD3873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014B7832-F89A-4334-9328-16F933BD5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003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0BD40-E6B5-49A1-A22A-0253EEDD3873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014B7832-F89A-4334-9328-16F933BD5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7241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0BD40-E6B5-49A1-A22A-0253EEDD3873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14B7832-F89A-4334-9328-16F933BD51A3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673452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0BD40-E6B5-49A1-A22A-0253EEDD3873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14B7832-F89A-4334-9328-16F933BD5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5373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0BD40-E6B5-49A1-A22A-0253EEDD3873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B7832-F89A-4334-9328-16F933BD5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0295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0BD40-E6B5-49A1-A22A-0253EEDD3873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B7832-F89A-4334-9328-16F933BD5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9252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0BD40-E6B5-49A1-A22A-0253EEDD3873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B7832-F89A-4334-9328-16F933BD5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698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F2A0BD40-E6B5-49A1-A22A-0253EEDD3873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014B7832-F89A-4334-9328-16F933BD5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72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A0BD40-E6B5-49A1-A22A-0253EEDD3873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4B7832-F89A-4334-9328-16F933BD5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4239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0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3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1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5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4" Type="http://schemas.openxmlformats.org/officeDocument/2006/relationships/image" Target="../media/image3.png"/><Relationship Id="rId9" Type="http://schemas.microsoft.com/office/2007/relationships/diagramDrawing" Target="../diagrams/drawing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oman peeking out a window">
            <a:extLst>
              <a:ext uri="{FF2B5EF4-FFF2-40B4-BE49-F238E27FC236}">
                <a16:creationId xmlns:a16="http://schemas.microsoft.com/office/drawing/2014/main" id="{CCEBFC2A-28FF-EB22-2159-2C94A7825CE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5730"/>
          <a:stretch>
            <a:fillRect/>
          </a:stretch>
        </p:blipFill>
        <p:spPr>
          <a:xfrm>
            <a:off x="0" y="10"/>
            <a:ext cx="1219200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6134" y="2194562"/>
            <a:ext cx="8138962" cy="2013774"/>
          </a:xfrm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OZE Café – Business Plan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5278796"/>
            <a:ext cx="3964806" cy="1579194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US" b="1" dirty="0"/>
              <a:t>Module Code: LCBB5013</a:t>
            </a:r>
            <a:endParaRPr lang="en-GB" dirty="0"/>
          </a:p>
          <a:p>
            <a:pPr algn="l"/>
            <a:r>
              <a:rPr lang="en-US" b="1" dirty="0"/>
              <a:t>Module: Entrepreneurship</a:t>
            </a:r>
            <a:endParaRPr lang="en-GB" dirty="0"/>
          </a:p>
          <a:p>
            <a:pPr algn="l"/>
            <a:r>
              <a:rPr lang="en-US" b="1" dirty="0"/>
              <a:t>Module Lecturer: Dr Amer Kareem</a:t>
            </a:r>
            <a:endParaRPr lang="en-GB" dirty="0"/>
          </a:p>
          <a:p>
            <a:pPr algn="l"/>
            <a:r>
              <a:rPr lang="en-US" b="1" dirty="0"/>
              <a:t>Student Name: Mihai-George Santa</a:t>
            </a:r>
            <a:endParaRPr lang="en-GB" dirty="0"/>
          </a:p>
          <a:p>
            <a:pPr algn="l"/>
            <a:r>
              <a:rPr lang="en-US" b="1" dirty="0"/>
              <a:t>Student ID: 2030796</a:t>
            </a:r>
            <a:endParaRPr lang="en-GB" dirty="0"/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905A9BAA-B344-45D2-838C-73856C4B1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9" name="Rectangle 18">
              <a:extLst>
                <a:ext uri="{FF2B5EF4-FFF2-40B4-BE49-F238E27FC236}">
                  <a16:creationId xmlns:a16="http://schemas.microsoft.com/office/drawing/2014/main" id="{390434AA-4632-440E-9AE7-411396A7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D462FD1E-E713-4FD4-8746-671C946723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13" name="Picture 12" descr="Iced coffee">
            <a:extLst>
              <a:ext uri="{FF2B5EF4-FFF2-40B4-BE49-F238E27FC236}">
                <a16:creationId xmlns:a16="http://schemas.microsoft.com/office/drawing/2014/main" id="{38506089-A535-D687-9FB1-A160565AA67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469"/>
          <a:stretch>
            <a:fillRect/>
          </a:stretch>
        </p:blipFill>
        <p:spPr>
          <a:xfrm>
            <a:off x="5265019" y="10"/>
            <a:ext cx="6923804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78A4CDE5-C7BC-41E1-8A4A-79E024CC0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5018565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3679028" cy="1080938"/>
          </a:xfrm>
        </p:spPr>
        <p:txBody>
          <a:bodyPr>
            <a:noAutofit/>
          </a:bodyPr>
          <a:lstStyle/>
          <a:p>
            <a:r>
              <a:rPr lang="en-GB" sz="4000" dirty="0"/>
              <a:t>Company Introduction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025C7952-5703-489E-8DBD-F2EFAC8EE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5029200" cy="20273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503" y="2113871"/>
            <a:ext cx="5650029" cy="4566061"/>
          </a:xfrm>
        </p:spPr>
        <p:txBody>
          <a:bodyPr>
            <a:noAutofit/>
          </a:bodyPr>
          <a:lstStyle/>
          <a:p>
            <a:r>
              <a:rPr lang="en-GB" sz="2200" dirty="0"/>
              <a:t>OZE Café is a proposed experiential café operating within the UK hospitality and dessert sector, focusing on premium quality and customer experience.</a:t>
            </a:r>
          </a:p>
          <a:p>
            <a:r>
              <a:rPr lang="en-GB" sz="2200" dirty="0"/>
              <a:t>The business combines artisanal Italian gelato produced on-site with high-quality specialty coffee prepared by trained baristas.</a:t>
            </a:r>
          </a:p>
          <a:p>
            <a:r>
              <a:rPr lang="en-GB" sz="2200" dirty="0"/>
              <a:t>The café is planned to be located on Ilford High Road, a busy and multicultural commercial area with strong pedestrian footfall.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055289-E0C6-4BD3-83C1-D3C305932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ffice tables and computers">
            <a:extLst>
              <a:ext uri="{FF2B5EF4-FFF2-40B4-BE49-F238E27FC236}">
                <a16:creationId xmlns:a16="http://schemas.microsoft.com/office/drawing/2014/main" id="{115359A6-76BF-C58C-6582-872F761A61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316"/>
          <a:stretch>
            <a:fillRect/>
          </a:stretch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D0E302E-D9CD-4301-A67C-2F0F43791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116667"/>
            <a:ext cx="10439400" cy="3793206"/>
          </a:xfrm>
          <a:prstGeom prst="rect">
            <a:avLst/>
          </a:prstGeom>
          <a:solidFill>
            <a:schemeClr val="bg1">
              <a:lumMod val="95000"/>
              <a:lumOff val="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A457133-9802-4229-B919-FF91AE235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5174CBE-3C8C-4936-BADC-26BFB4F07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sz="4000" dirty="0"/>
              <a:t>Business Concept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4CBD692-4D03-4764-98E3-F9578385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932BC668-4D51-4090-89E3-5613B832E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3395060"/>
          </a:xfrm>
        </p:spPr>
        <p:txBody>
          <a:bodyPr anchor="ctr">
            <a:normAutofit/>
          </a:bodyPr>
          <a:lstStyle/>
          <a:p>
            <a:r>
              <a:rPr lang="en-GB" sz="2200" dirty="0"/>
              <a:t>The business concept focuses on offering a welcoming and enjoyable café experience rather than competing only on price.</a:t>
            </a:r>
          </a:p>
          <a:p>
            <a:r>
              <a:rPr lang="en-GB" sz="2200" dirty="0"/>
              <a:t>OZE Café differentiates itself through authentic production methods, premium ingredients, and a carefully designed themed interior.</a:t>
            </a:r>
          </a:p>
          <a:p>
            <a:r>
              <a:rPr lang="en-GB" sz="2200" dirty="0"/>
              <a:t>The concept responds directly to modern consumer demand for experiential, aesthetic and social-media-friendly environments.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1" y="770021"/>
            <a:ext cx="4337303" cy="750175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Artisanal Gelato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89044" y="2319689"/>
            <a:ext cx="6002956" cy="4538311"/>
          </a:xfrm>
        </p:spPr>
        <p:txBody>
          <a:bodyPr anchor="t">
            <a:normAutofit/>
          </a:bodyPr>
          <a:lstStyle/>
          <a:p>
            <a:r>
              <a:rPr lang="en-GB" sz="2200" dirty="0"/>
              <a:t>Italian gelato is produced fresh on-site every day using traditional production techniques to ensure quality and authenticity.</a:t>
            </a:r>
          </a:p>
          <a:p>
            <a:r>
              <a:rPr lang="en-GB" sz="2200" dirty="0"/>
              <a:t>Gelato offers lower fat content and more intense flavour compared to industrial ice cream, appealing to health-aware consumers.</a:t>
            </a:r>
          </a:p>
          <a:p>
            <a:r>
              <a:rPr lang="en-GB" sz="2200" dirty="0"/>
              <a:t>Seasonal flavours and vegan options increase inclusivity and encourage repeat visits from a diverse customer base.</a:t>
            </a:r>
          </a:p>
        </p:txBody>
      </p:sp>
      <p:pic>
        <p:nvPicPr>
          <p:cNvPr id="5" name="Picture 4" descr="Colorful scoops of icecream">
            <a:extLst>
              <a:ext uri="{FF2B5EF4-FFF2-40B4-BE49-F238E27FC236}">
                <a16:creationId xmlns:a16="http://schemas.microsoft.com/office/drawing/2014/main" id="{A6E5F328-7ECE-0BB4-511F-610D7FE208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687" r="29425" b="1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A865E47-4365-4F21-B8EA-13B2C12BC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0CE24988-BB27-40E5-A961-9FA7ED0DB9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80BDE80E-ADE0-4E16-8F80-306A15F4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255" y="2113872"/>
            <a:ext cx="5915232" cy="4556435"/>
          </a:xfrm>
        </p:spPr>
        <p:txBody>
          <a:bodyPr>
            <a:normAutofit/>
          </a:bodyPr>
          <a:lstStyle/>
          <a:p>
            <a:r>
              <a:rPr lang="en-GB" dirty="0"/>
              <a:t>OZE Café offers premium Arabica coffee sourced from reputable suppliers and prepared by trained baristas.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Coffee sales generate stable revenue throughout the year, particularly during colder months.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café also functions as a social meeting space and informal work environment.</a:t>
            </a:r>
          </a:p>
        </p:txBody>
      </p:sp>
      <p:pic>
        <p:nvPicPr>
          <p:cNvPr id="5" name="Picture 4" descr="Three cups of espresso ready to be served">
            <a:extLst>
              <a:ext uri="{FF2B5EF4-FFF2-40B4-BE49-F238E27FC236}">
                <a16:creationId xmlns:a16="http://schemas.microsoft.com/office/drawing/2014/main" id="{217AA6DB-2080-C9B2-C4F8-5A38BA54B06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633" r="18718" b="-2"/>
          <a:stretch>
            <a:fillRect/>
          </a:stretch>
        </p:blipFill>
        <p:spPr>
          <a:xfrm>
            <a:off x="6096000" y="10"/>
            <a:ext cx="609282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3BC1C09-8FD1-4619-B317-E9EED5E55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99753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6" y="737625"/>
            <a:ext cx="6489065" cy="1080938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Specialty Coffee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3143E80-C928-46DB-9299-0BD06348A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6492240" cy="26171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1" y="770021"/>
            <a:ext cx="4328160" cy="971556"/>
          </a:xfrm>
        </p:spPr>
        <p:txBody>
          <a:bodyPr anchor="b">
            <a:noAutofit/>
          </a:bodyPr>
          <a:lstStyle/>
          <a:p>
            <a:pPr algn="ctr"/>
            <a:r>
              <a:rPr lang="en-GB" sz="3500" dirty="0"/>
              <a:t>Additional Products &amp;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2627697"/>
            <a:ext cx="6096000" cy="4230293"/>
          </a:xfrm>
        </p:spPr>
        <p:txBody>
          <a:bodyPr anchor="t">
            <a:noAutofit/>
          </a:bodyPr>
          <a:lstStyle/>
          <a:p>
            <a:r>
              <a:rPr lang="en-GB" sz="2300" dirty="0"/>
              <a:t>Hot desserts such as waffles, crêpes and brownies complement gelato and increase average spend per customer.</a:t>
            </a:r>
          </a:p>
          <a:p>
            <a:pPr marL="0" indent="0">
              <a:buNone/>
            </a:pPr>
            <a:endParaRPr lang="en-GB" sz="2300" dirty="0"/>
          </a:p>
          <a:p>
            <a:r>
              <a:rPr lang="en-GB" sz="2300" dirty="0"/>
              <a:t>Delivery, takeaway and catering services expand the business beyond the physical store.</a:t>
            </a:r>
          </a:p>
          <a:p>
            <a:pPr marL="0" indent="0">
              <a:buNone/>
            </a:pPr>
            <a:endParaRPr lang="en-GB" sz="2300" dirty="0"/>
          </a:p>
          <a:p>
            <a:r>
              <a:rPr lang="en-GB" sz="2300" dirty="0"/>
              <a:t>A digital loyalty programme encourages customer retention and repeat purchases.</a:t>
            </a:r>
          </a:p>
        </p:txBody>
      </p:sp>
      <p:pic>
        <p:nvPicPr>
          <p:cNvPr id="5" name="Picture 4" descr="Fruity ice cream cones in order against their fruit counterparts">
            <a:extLst>
              <a:ext uri="{FF2B5EF4-FFF2-40B4-BE49-F238E27FC236}">
                <a16:creationId xmlns:a16="http://schemas.microsoft.com/office/drawing/2014/main" id="{5DAA5462-5AFD-2E0F-3B05-A0201CE427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61" r="21184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6497" y="742953"/>
            <a:ext cx="6236807" cy="886175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Short-Term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F1CCF6-8BFC-C442-466E-930AFA9C26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6148859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B600EF36-44EF-4349-8FEA-35D0C9413FD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6653" r="42501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055289-E0C6-4BD3-83C1-D3C305932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een and yellow layers">
            <a:extLst>
              <a:ext uri="{FF2B5EF4-FFF2-40B4-BE49-F238E27FC236}">
                <a16:creationId xmlns:a16="http://schemas.microsoft.com/office/drawing/2014/main" id="{9E564F6C-56FB-BEE2-0416-1D9A6BA06F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013" b="11111"/>
          <a:stretch>
            <a:fillRect/>
          </a:stretch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D0E302E-D9CD-4301-A67C-2F0F43791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116667"/>
            <a:ext cx="10439400" cy="3793206"/>
          </a:xfrm>
          <a:prstGeom prst="rect">
            <a:avLst/>
          </a:prstGeom>
          <a:solidFill>
            <a:schemeClr val="bg1">
              <a:lumMod val="95000"/>
              <a:lumOff val="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A457133-9802-4229-B919-FF91AE235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5174CBE-3C8C-4936-BADC-26BFB4F07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4188" y="753228"/>
            <a:ext cx="8683623" cy="1080938"/>
          </a:xfrm>
        </p:spPr>
        <p:txBody>
          <a:bodyPr>
            <a:normAutofit/>
          </a:bodyPr>
          <a:lstStyle/>
          <a:p>
            <a:r>
              <a:rPr lang="en-GB" dirty="0"/>
              <a:t>Long-Term Objectives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4CBD692-4D03-4764-98E3-F9578385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932BC668-4D51-4090-89E3-5613B832E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3395060"/>
          </a:xfrm>
        </p:spPr>
        <p:txBody>
          <a:bodyPr anchor="ctr">
            <a:normAutofit/>
          </a:bodyPr>
          <a:lstStyle/>
          <a:p>
            <a:r>
              <a:rPr lang="en-GB" sz="2000"/>
              <a:t>Expand the business through additional locations or a mobile gelato unit.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Introduce sustainability initiatives such as compostable packaging and energy-efficient equipment.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Develop a scalable business model with long-term franchising potential.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A865E47-4365-4F21-B8EA-13B2C12BC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0CE24988-BB27-40E5-A961-9FA7ED0DB9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80BDE80E-ADE0-4E16-8F80-306A15F4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7511" y="1970238"/>
            <a:ext cx="6092823" cy="4887761"/>
          </a:xfrm>
        </p:spPr>
        <p:txBody>
          <a:bodyPr>
            <a:normAutofit/>
          </a:bodyPr>
          <a:lstStyle/>
          <a:p>
            <a:r>
              <a:rPr lang="en-GB" sz="2500" dirty="0"/>
              <a:t>Fresh daily gelato production provides superior quality and authenticity compared to competitors.</a:t>
            </a:r>
          </a:p>
          <a:p>
            <a:r>
              <a:rPr lang="en-GB" sz="2500" dirty="0"/>
              <a:t>The hybrid gelato and specialty coffee model increases customer frequency and revenue stability.</a:t>
            </a:r>
          </a:p>
          <a:p>
            <a:r>
              <a:rPr lang="en-GB" sz="2500" dirty="0"/>
              <a:t>A retro-American interior design creates a distinctive and </a:t>
            </a:r>
            <a:r>
              <a:rPr lang="en-GB" sz="2500" dirty="0" err="1"/>
              <a:t>Instagrammable</a:t>
            </a:r>
            <a:r>
              <a:rPr lang="en-GB" sz="2500" dirty="0"/>
              <a:t> customer experience.</a:t>
            </a:r>
          </a:p>
        </p:txBody>
      </p:sp>
      <p:pic>
        <p:nvPicPr>
          <p:cNvPr id="5" name="Picture 4" descr="Hands holding an ice cream">
            <a:extLst>
              <a:ext uri="{FF2B5EF4-FFF2-40B4-BE49-F238E27FC236}">
                <a16:creationId xmlns:a16="http://schemas.microsoft.com/office/drawing/2014/main" id="{1B0911B8-C927-454E-7794-53DA7CC16A0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962" r="13721"/>
          <a:stretch>
            <a:fillRect/>
          </a:stretch>
        </p:blipFill>
        <p:spPr>
          <a:xfrm>
            <a:off x="6096000" y="10"/>
            <a:ext cx="609282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3BC1C09-8FD1-4619-B317-E9EED5E55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99753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177" y="753228"/>
            <a:ext cx="6506108" cy="1080938"/>
          </a:xfrm>
        </p:spPr>
        <p:txBody>
          <a:bodyPr>
            <a:normAutofit/>
          </a:bodyPr>
          <a:lstStyle/>
          <a:p>
            <a:r>
              <a:rPr lang="en-GB" dirty="0"/>
              <a:t>Unique Selling Proposition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3143E80-C928-46DB-9299-0BD06348A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6492240" cy="261714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/>
              <a:t>PESTEL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C8D34E-0C9B-0460-B462-58AAC7A69E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5131465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055289-E0C6-4BD3-83C1-D3C305932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range arrow exiting grid maze">
            <a:extLst>
              <a:ext uri="{FF2B5EF4-FFF2-40B4-BE49-F238E27FC236}">
                <a16:creationId xmlns:a16="http://schemas.microsoft.com/office/drawing/2014/main" id="{738F682F-38E8-1F86-B8D4-6A7D33F26E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3462"/>
          <a:stretch>
            <a:fillRect/>
          </a:stretch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D0E302E-D9CD-4301-A67C-2F0F43791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116667"/>
            <a:ext cx="10439400" cy="3793206"/>
          </a:xfrm>
          <a:prstGeom prst="rect">
            <a:avLst/>
          </a:prstGeom>
          <a:solidFill>
            <a:schemeClr val="bg1">
              <a:lumMod val="95000"/>
              <a:lumOff val="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A457133-9802-4229-B919-FF91AE235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5174CBE-3C8C-4936-BADC-26BFB4F07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dirty="0"/>
              <a:t>SWOT Analysis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4CBD692-4D03-4764-98E3-F9578385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932BC668-4D51-4090-89E3-5613B832E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3395060"/>
          </a:xfrm>
        </p:spPr>
        <p:txBody>
          <a:bodyPr anchor="ctr">
            <a:normAutofit/>
          </a:bodyPr>
          <a:lstStyle/>
          <a:p>
            <a:r>
              <a:rPr lang="en-GB" sz="3000" dirty="0"/>
              <a:t>Key strengths include a unique concept, strong location and high-quality products.</a:t>
            </a:r>
          </a:p>
          <a:p>
            <a:r>
              <a:rPr lang="en-GB" sz="3000" dirty="0"/>
              <a:t>Weaknesses relate mainly to high start-up and operational costs.</a:t>
            </a:r>
          </a:p>
          <a:p>
            <a:r>
              <a:rPr lang="en-GB" sz="3000" dirty="0"/>
              <a:t>Opportunities arise from a clear market gap and growing demand for experiential cafés.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011" y="327025"/>
            <a:ext cx="5324477" cy="1630363"/>
          </a:xfrm>
        </p:spPr>
        <p:txBody>
          <a:bodyPr anchor="b">
            <a:normAutofit/>
          </a:bodyPr>
          <a:lstStyle/>
          <a:p>
            <a:r>
              <a:rPr lang="en-GB" sz="3600"/>
              <a:t>Porter’s Five Forces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E6700E-247E-E978-F8DD-409800307F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0074119"/>
              </p:ext>
            </p:extLst>
          </p:nvPr>
        </p:nvGraphicFramePr>
        <p:xfrm>
          <a:off x="481013" y="2286000"/>
          <a:ext cx="5614987" cy="43342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3C5D1AE8-9F76-75F8-F7CC-B3E92A57DAA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44157" r="1" b="1"/>
          <a:stretch>
            <a:fillRect/>
          </a:stretch>
        </p:blipFill>
        <p:spPr>
          <a:xfrm>
            <a:off x="5966355" y="1"/>
            <a:ext cx="6225645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A865E47-4365-4F21-B8EA-13B2C12BC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0CE24988-BB27-40E5-A961-9FA7ED0DB9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80BDE80E-ADE0-4E16-8F80-306A15F4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253" y="2121426"/>
            <a:ext cx="5813659" cy="3983346"/>
          </a:xfrm>
        </p:spPr>
        <p:txBody>
          <a:bodyPr>
            <a:noAutofit/>
          </a:bodyPr>
          <a:lstStyle/>
          <a:p>
            <a:r>
              <a:rPr lang="en-GB" sz="2500" dirty="0"/>
              <a:t>Demographic segmentation focuses on age groups, income levels and lifestyle characteristics.</a:t>
            </a:r>
          </a:p>
          <a:p>
            <a:r>
              <a:rPr lang="en-GB" sz="2500" dirty="0"/>
              <a:t>Psychographic segmentation targets experience-seekers, food enthusiasts and health-conscious consumers.</a:t>
            </a:r>
          </a:p>
          <a:p>
            <a:r>
              <a:rPr lang="en-GB" sz="2500" dirty="0"/>
              <a:t>Behavioural segmentation considers purchasing frequency, loyalty and occasion-based visits.</a:t>
            </a: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1F65AFC2-3380-B5F3-2A69-FC50A57DA77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698" r="18875" b="1"/>
          <a:stretch>
            <a:fillRect/>
          </a:stretch>
        </p:blipFill>
        <p:spPr>
          <a:xfrm>
            <a:off x="6096000" y="10"/>
            <a:ext cx="609282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3BC1C09-8FD1-4619-B317-E9EED5E55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99753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5041629" cy="1080938"/>
          </a:xfrm>
        </p:spPr>
        <p:txBody>
          <a:bodyPr>
            <a:normAutofit/>
          </a:bodyPr>
          <a:lstStyle/>
          <a:p>
            <a:r>
              <a:rPr lang="en-GB" dirty="0"/>
              <a:t>Market Segmentation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3143E80-C928-46DB-9299-0BD06348A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6492240" cy="261714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7341052-73F2-435C-A1F0-70961D11B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hree darts on bullseye">
            <a:extLst>
              <a:ext uri="{FF2B5EF4-FFF2-40B4-BE49-F238E27FC236}">
                <a16:creationId xmlns:a16="http://schemas.microsoft.com/office/drawing/2014/main" id="{025D7502-4C2F-DFFF-5EC6-900EEF52F78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5000"/>
            <a:grayscl/>
          </a:blip>
          <a:srcRect l="7008" t="14838" b="6504"/>
          <a:stretch>
            <a:fillRect/>
          </a:stretch>
        </p:blipFill>
        <p:spPr>
          <a:xfrm>
            <a:off x="-98610" y="114838"/>
            <a:ext cx="11783680" cy="662832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4D2D0F6-68B7-4A2F-B80D-B3AAC1F4D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A0BCEF11-98AA-4EF8-91CF-8146F6479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sz="5400" dirty="0"/>
              <a:t>Target Market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DB816C00-E2A2-4A28-A8CB-2E9E10E9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B2892C6A-FAAA-49A9-B836-6ECC4D48D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3"/>
            <a:ext cx="11312757" cy="4150554"/>
          </a:xfrm>
        </p:spPr>
        <p:txBody>
          <a:bodyPr anchor="ctr">
            <a:noAutofit/>
          </a:bodyPr>
          <a:lstStyle/>
          <a:p>
            <a:r>
              <a:rPr lang="en-GB" sz="3200" dirty="0"/>
              <a:t>The primary target market consists of young adults aged 18 to 35 who value quality and experience.</a:t>
            </a:r>
          </a:p>
          <a:p>
            <a:r>
              <a:rPr lang="en-GB" sz="3200" dirty="0"/>
              <a:t>Secondary target markets include families, teenagers and working professionals.</a:t>
            </a:r>
          </a:p>
          <a:p>
            <a:r>
              <a:rPr lang="en-GB" sz="3200" dirty="0"/>
              <a:t>This combination ensures demand across different times of day and seasons.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055289-E0C6-4BD3-83C1-D3C305932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mpty classroom">
            <a:extLst>
              <a:ext uri="{FF2B5EF4-FFF2-40B4-BE49-F238E27FC236}">
                <a16:creationId xmlns:a16="http://schemas.microsoft.com/office/drawing/2014/main" id="{DD5483BC-CDDB-9098-423A-DC1BA7CAD0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D0E302E-D9CD-4301-A67C-2F0F43791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116667"/>
            <a:ext cx="10439400" cy="3793206"/>
          </a:xfrm>
          <a:prstGeom prst="rect">
            <a:avLst/>
          </a:prstGeom>
          <a:solidFill>
            <a:schemeClr val="bg1">
              <a:lumMod val="95000"/>
              <a:lumOff val="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A457133-9802-4229-B919-FF91AE235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5174CBE-3C8C-4936-BADC-26BFB4F07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sz="4800" dirty="0"/>
              <a:t>Brand Positioning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4CBD692-4D03-4764-98E3-F9578385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932BC668-4D51-4090-89E3-5613B832E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3395060"/>
          </a:xfrm>
        </p:spPr>
        <p:txBody>
          <a:bodyPr anchor="ctr">
            <a:normAutofit/>
          </a:bodyPr>
          <a:lstStyle/>
          <a:p>
            <a:r>
              <a:rPr lang="en-GB" sz="2800" dirty="0"/>
              <a:t>OZE Café is positioned as a premium yet accessible café concept.</a:t>
            </a:r>
          </a:p>
          <a:p>
            <a:r>
              <a:rPr lang="en-GB" sz="2800" dirty="0"/>
              <a:t>The brand emphasises authenticity, craftsmanship and customer experience.</a:t>
            </a:r>
          </a:p>
          <a:p>
            <a:r>
              <a:rPr lang="en-GB" sz="2800" dirty="0"/>
              <a:t>Visual identity and atmosphere support strong social media engagement.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/>
              <a:t>Marketing Mix – Product &amp; Price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0AED5C-16D7-B9EF-FD74-074094E4E5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8104630"/>
              </p:ext>
            </p:extLst>
          </p:nvPr>
        </p:nvGraphicFramePr>
        <p:xfrm>
          <a:off x="681037" y="2336800"/>
          <a:ext cx="10830641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055289-E0C6-4BD3-83C1-D3C305932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AEDE5A-002D-8EFF-886C-0BB73431A4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19" b="3931"/>
          <a:stretch>
            <a:fillRect/>
          </a:stretch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D0E302E-D9CD-4301-A67C-2F0F43791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116667"/>
            <a:ext cx="10439400" cy="3793206"/>
          </a:xfrm>
          <a:prstGeom prst="rect">
            <a:avLst/>
          </a:prstGeom>
          <a:solidFill>
            <a:schemeClr val="bg1">
              <a:lumMod val="95000"/>
              <a:lumOff val="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A457133-9802-4229-B919-FF91AE235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35174CBE-3C8C-4936-BADC-26BFB4F07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/>
              <a:t>Marketing Mix – Place &amp; Promotion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74CBD692-4D03-4764-98E3-F9578385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932BC668-4D51-4090-89E3-5613B832E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DAD107-5F2C-76DE-90A9-5342974AE6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6718197"/>
              </p:ext>
            </p:extLst>
          </p:nvPr>
        </p:nvGraphicFramePr>
        <p:xfrm>
          <a:off x="680321" y="2336873"/>
          <a:ext cx="9613861" cy="33950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inside a glass house surrounded by plants">
            <a:extLst>
              <a:ext uri="{FF2B5EF4-FFF2-40B4-BE49-F238E27FC236}">
                <a16:creationId xmlns:a16="http://schemas.microsoft.com/office/drawing/2014/main" id="{BAC7A85C-9C63-DCD0-E171-258FC23BF21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9204" b="652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6692" y="743603"/>
            <a:ext cx="9613861" cy="1080938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Legal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7559" y="2750759"/>
            <a:ext cx="9613861" cy="3599316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OZE Café will operate as a Private Limited Company.</a:t>
            </a:r>
          </a:p>
          <a:p>
            <a:r>
              <a:rPr lang="en-GB" sz="3600" dirty="0">
                <a:solidFill>
                  <a:srgbClr val="FFFFFF"/>
                </a:solidFill>
              </a:rPr>
              <a:t>This structure provides limited liability and protects personal assets.</a:t>
            </a:r>
          </a:p>
          <a:p>
            <a:r>
              <a:rPr lang="en-GB" sz="3600" dirty="0">
                <a:solidFill>
                  <a:srgbClr val="FFFFFF"/>
                </a:solidFill>
              </a:rPr>
              <a:t>It also supports future growth and investment opportunities.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4972B961-B616-048E-6860-5CF555E47D9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697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Management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The owner is responsible for strategic planning and financial oversight.</a:t>
            </a:r>
          </a:p>
          <a:p>
            <a:r>
              <a:rPr lang="en-GB" sz="3200" dirty="0">
                <a:solidFill>
                  <a:srgbClr val="FFFFFF"/>
                </a:solidFill>
              </a:rPr>
              <a:t>An operations manager oversees daily activities and staff performance.</a:t>
            </a:r>
          </a:p>
          <a:p>
            <a:r>
              <a:rPr lang="en-GB" sz="3200" dirty="0">
                <a:solidFill>
                  <a:srgbClr val="FFFFFF"/>
                </a:solidFill>
              </a:rPr>
              <a:t>External accounting support ensures compliance with tax and legal requirements.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DE816705-EEE0-95AF-2E16-F95A927F2AC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5135" b="59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Financial Overview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8061D5C-37A1-5570-4E42-026A5480C5F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0321" y="2336873"/>
          <a:ext cx="9613861" cy="3599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A106B9FE-7E5A-4047-B5D3-C3C24BD3E8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60EBA20-0A64-45D5-B937-FE93DCA01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85632" y="0"/>
            <a:ext cx="340636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EAD5E5B-543A-4690-8C75-BACF7FFB40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8739700-980C-4F96-84CD-97157DFE8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59089"/>
            <a:ext cx="9107362" cy="32116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2A2FDCB-3B06-44F3-A0AA-2C056C3E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09600"/>
            <a:ext cx="9107363" cy="1368198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7461844" cy="1080938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6352" y="2336873"/>
            <a:ext cx="8788808" cy="3142077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OZE Café offers a differentiated and experience-driven business concept.</a:t>
            </a:r>
          </a:p>
          <a:p>
            <a:endParaRPr lang="en-GB" sz="2800" dirty="0"/>
          </a:p>
          <a:p>
            <a:r>
              <a:rPr lang="en-GB" sz="2800" dirty="0"/>
              <a:t>The business aligns strongly with current consumer and hospitality trends.</a:t>
            </a:r>
          </a:p>
          <a:p>
            <a:endParaRPr lang="en-GB" sz="2800" dirty="0"/>
          </a:p>
          <a:p>
            <a:r>
              <a:rPr lang="en-GB" sz="2800" dirty="0"/>
              <a:t>With effective execution, OZE Café has strong potential for sustainable growth.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E64DAFB-AD9A-4E52-B026-8641CCD67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747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3B1C8FC-E1FE-470B-AB3B-D4B1D8C9D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321733"/>
            <a:ext cx="9256566" cy="845983"/>
          </a:xfrm>
          <a:effectLst>
            <a:outerShdw blurRad="88900" dist="38100" dir="2700000" algn="tl" rotWithShape="0">
              <a:prstClr val="black">
                <a:alpha val="30000"/>
              </a:prstClr>
            </a:outerShdw>
          </a:effectLst>
        </p:spPr>
        <p:txBody>
          <a:bodyPr anchor="b">
            <a:normAutofit/>
          </a:bodyPr>
          <a:lstStyle/>
          <a:p>
            <a:r>
              <a:rPr lang="en-GB"/>
              <a:t>References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6ED1086-4FBF-41E3-B23D-0AF086E76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2846786"/>
            <a:ext cx="1602997" cy="14427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900C04C-9973-40F3-8121-55AC6A472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51041"/>
            <a:ext cx="9936886" cy="32116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D6B57F6-C734-4FDA-9495-94E602DC5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89448"/>
            <a:ext cx="9936887" cy="4381221"/>
          </a:xfrm>
          <a:prstGeom prst="rect">
            <a:avLst/>
          </a:prstGeom>
          <a:solidFill>
            <a:srgbClr val="0D0D0D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1960966"/>
            <a:ext cx="8601055" cy="3418626"/>
          </a:xfrm>
        </p:spPr>
        <p:txBody>
          <a:bodyPr anchor="t"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Pine &amp; Gilmore (1998) – The Experience Economy.</a:t>
            </a:r>
          </a:p>
          <a:p>
            <a:r>
              <a:rPr lang="en-GB" sz="2000">
                <a:solidFill>
                  <a:srgbClr val="FFFFFF"/>
                </a:solidFill>
              </a:rPr>
              <a:t>Kim &amp; Moon (2021) – Atmospheric Design in Cafés.</a:t>
            </a:r>
          </a:p>
          <a:p>
            <a:r>
              <a:rPr lang="en-GB" sz="2000">
                <a:solidFill>
                  <a:srgbClr val="FFFFFF"/>
                </a:solidFill>
              </a:rPr>
              <a:t>Burns (2016) – Entrepreneurship and Small Business.</a:t>
            </a:r>
          </a:p>
          <a:p>
            <a:r>
              <a:rPr lang="en-GB" sz="2000">
                <a:solidFill>
                  <a:srgbClr val="FFFFFF"/>
                </a:solidFill>
              </a:rPr>
              <a:t>Kotler &amp; Keller (2021) – Marketing Management.</a:t>
            </a:r>
          </a:p>
          <a:p>
            <a:r>
              <a:rPr lang="en-GB" sz="2000">
                <a:solidFill>
                  <a:srgbClr val="FFFFFF"/>
                </a:solidFill>
              </a:rPr>
              <a:t>Sims (2009) – Food, Place and Authenticity.</a:t>
            </a:r>
          </a:p>
          <a:p>
            <a:r>
              <a:rPr lang="en-GB" sz="2000">
                <a:solidFill>
                  <a:srgbClr val="FFFFFF"/>
                </a:solidFill>
              </a:rPr>
              <a:t>Andersson (2007) – Experience Economy Tourism.</a:t>
            </a:r>
          </a:p>
          <a:p>
            <a:r>
              <a:rPr lang="en-GB" sz="2000">
                <a:solidFill>
                  <a:srgbClr val="FFFFFF"/>
                </a:solidFill>
              </a:rPr>
              <a:t>Bryson et al. (2020) – Enterprise Responses.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6C984CB-7FE4-4AD0-8CF7-11AD55736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9003" y="148944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33</TotalTime>
  <Words>950</Words>
  <Application>Microsoft Office PowerPoint</Application>
  <PresentationFormat>Widescreen</PresentationFormat>
  <Paragraphs>105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Trebuchet MS</vt:lpstr>
      <vt:lpstr>Berlin</vt:lpstr>
      <vt:lpstr>OZE Café – Business Plan Presentation</vt:lpstr>
      <vt:lpstr>Company Introduction</vt:lpstr>
      <vt:lpstr>Business Concept</vt:lpstr>
      <vt:lpstr>Artisanal Gelato</vt:lpstr>
      <vt:lpstr>Specialty Coffee</vt:lpstr>
      <vt:lpstr>Additional Products &amp; Services</vt:lpstr>
      <vt:lpstr>Short-Term Objectives</vt:lpstr>
      <vt:lpstr>Long-Term Objectives</vt:lpstr>
      <vt:lpstr>Unique Selling Proposition</vt:lpstr>
      <vt:lpstr>PESTEL Analysis</vt:lpstr>
      <vt:lpstr>SWOT Analysis</vt:lpstr>
      <vt:lpstr>Porter’s Five Forces</vt:lpstr>
      <vt:lpstr>Market Segmentation</vt:lpstr>
      <vt:lpstr>Target Market</vt:lpstr>
      <vt:lpstr>Brand Positioning</vt:lpstr>
      <vt:lpstr>Marketing Mix – Product &amp; Price</vt:lpstr>
      <vt:lpstr>Marketing Mix – Place &amp; Promotion</vt:lpstr>
      <vt:lpstr>Legal Structure</vt:lpstr>
      <vt:lpstr>Management Structure</vt:lpstr>
      <vt:lpstr>Financial Overview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Mihai Santa (2030796)</dc:creator>
  <cp:lastModifiedBy>Mihai Santa (2030796)</cp:lastModifiedBy>
  <cp:revision>1</cp:revision>
  <dcterms:created xsi:type="dcterms:W3CDTF">2025-12-13T10:41:26Z</dcterms:created>
  <dcterms:modified xsi:type="dcterms:W3CDTF">2025-12-13T11:14:41Z</dcterms:modified>
</cp:coreProperties>
</file>