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2298AB-E22A-6149-845C-D6B199BFB278}" v="847" dt="2023-05-04T12:04:35.1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674"/>
    <p:restoredTop sz="96466"/>
  </p:normalViewPr>
  <p:slideViewPr>
    <p:cSldViewPr snapToGrid="0">
      <p:cViewPr varScale="1">
        <p:scale>
          <a:sx n="93" d="100"/>
          <a:sy n="93" d="100"/>
        </p:scale>
        <p:origin x="21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4D45E2-5CE6-4A39-AE56-43DAD1161988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4B04941-EB5B-4217-A5A3-4767BA01BA52}">
      <dgm:prSet custT="1"/>
      <dgm:spPr/>
      <dgm:t>
        <a:bodyPr/>
        <a:lstStyle/>
        <a:p>
          <a:r>
            <a:rPr lang="en-US" sz="1800" b="0" i="0">
              <a:latin typeface="Arial" panose="020B0604020202020204" pitchFamily="34" charset="0"/>
              <a:cs typeface="Arial" panose="020B0604020202020204" pitchFamily="34" charset="0"/>
            </a:rPr>
            <a:t>Political factors  – high corruption , poor human rights, lack of freedom by the media, well structured tax and low level of terrorism.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F70682-0C5E-49C0-B547-AFE99F3E5312}" type="parTrans" cxnId="{C26A684F-4517-459C-84B3-6F7557453A58}">
      <dgm:prSet/>
      <dgm:spPr/>
      <dgm:t>
        <a:bodyPr/>
        <a:lstStyle/>
        <a:p>
          <a:endParaRPr lang="en-US"/>
        </a:p>
      </dgm:t>
    </dgm:pt>
    <dgm:pt modelId="{824F4C06-69F3-4878-BBBB-DDE994A54C75}" type="sibTrans" cxnId="{C26A684F-4517-459C-84B3-6F7557453A58}">
      <dgm:prSet/>
      <dgm:spPr/>
      <dgm:t>
        <a:bodyPr/>
        <a:lstStyle/>
        <a:p>
          <a:endParaRPr lang="en-US"/>
        </a:p>
      </dgm:t>
    </dgm:pt>
    <dgm:pt modelId="{4FBF5835-3E12-429C-A94A-473BFD0B9B9E}">
      <dgm:prSet custT="1"/>
      <dgm:spPr/>
      <dgm:t>
        <a:bodyPr/>
        <a:lstStyle/>
        <a:p>
          <a:r>
            <a:rPr lang="en-US" sz="1800" b="0" i="0">
              <a:latin typeface="Arial" panose="020B0604020202020204" pitchFamily="34" charset="0"/>
              <a:cs typeface="Arial" panose="020B0604020202020204" pitchFamily="34" charset="0"/>
            </a:rPr>
            <a:t>Economic factors– one of the fastest growing economies in the world ; in 2022 the economy reached growth of 6%;in 2023 the inflation rate dropped to 3.35% .</a:t>
          </a:r>
        </a:p>
        <a:p>
          <a:endParaRPr lang="en-US" sz="1200" dirty="0"/>
        </a:p>
      </dgm:t>
    </dgm:pt>
    <dgm:pt modelId="{A2320F94-38C6-4929-86C3-E1B59BEEB6DB}" type="parTrans" cxnId="{322AE76F-F41F-4D61-B03A-3CBFACAC3625}">
      <dgm:prSet/>
      <dgm:spPr/>
      <dgm:t>
        <a:bodyPr/>
        <a:lstStyle/>
        <a:p>
          <a:endParaRPr lang="en-US"/>
        </a:p>
      </dgm:t>
    </dgm:pt>
    <dgm:pt modelId="{754C8045-A72D-42E4-81AB-9B825EED3975}" type="sibTrans" cxnId="{322AE76F-F41F-4D61-B03A-3CBFACAC3625}">
      <dgm:prSet/>
      <dgm:spPr/>
      <dgm:t>
        <a:bodyPr/>
        <a:lstStyle/>
        <a:p>
          <a:endParaRPr lang="en-US"/>
        </a:p>
      </dgm:t>
    </dgm:pt>
    <dgm:pt modelId="{97C6AA25-335C-BD49-9752-E6D4F75CF625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Social factors- healthier and sustainable life choices ;large working age population ;strict control from government.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BE43B80-EC9A-224C-A8C2-AD75E00BDE97}" type="parTrans" cxnId="{E887F18B-E64F-1F44-8169-37EC579CFF58}">
      <dgm:prSet/>
      <dgm:spPr/>
      <dgm:t>
        <a:bodyPr/>
        <a:lstStyle/>
        <a:p>
          <a:endParaRPr lang="en-GB"/>
        </a:p>
      </dgm:t>
    </dgm:pt>
    <dgm:pt modelId="{B11D5AAA-D012-FE4B-B3FB-3B4E2BED8BA7}" type="sibTrans" cxnId="{E887F18B-E64F-1F44-8169-37EC579CFF58}">
      <dgm:prSet/>
      <dgm:spPr/>
      <dgm:t>
        <a:bodyPr/>
        <a:lstStyle/>
        <a:p>
          <a:endParaRPr lang="en-GB"/>
        </a:p>
      </dgm:t>
    </dgm:pt>
    <dgm:pt modelId="{8962C5E4-A8FC-1A4B-BA56-294C4DB64759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Technological factors-Good performance of FDI and technology ;lots of cyber-attacks.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12F931-70A0-934F-B12E-0C0CCF4045B6}" type="parTrans" cxnId="{331B7F4A-05DC-7345-8A7F-A01A69A923C3}">
      <dgm:prSet/>
      <dgm:spPr/>
      <dgm:t>
        <a:bodyPr/>
        <a:lstStyle/>
        <a:p>
          <a:endParaRPr lang="en-GB"/>
        </a:p>
      </dgm:t>
    </dgm:pt>
    <dgm:pt modelId="{299EFC87-E3AB-D743-B929-E832B9026AC6}" type="sibTrans" cxnId="{331B7F4A-05DC-7345-8A7F-A01A69A923C3}">
      <dgm:prSet/>
      <dgm:spPr/>
      <dgm:t>
        <a:bodyPr/>
        <a:lstStyle/>
        <a:p>
          <a:endParaRPr lang="en-GB"/>
        </a:p>
      </dgm:t>
    </dgm:pt>
    <dgm:pt modelId="{863DEB88-FDFF-F349-A7D9-5CD1A4FD05B4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Environmental factors-climate change is causing damage ; high rate of plastic waste and water pollution ; top 10 with highest solar capacity</a:t>
          </a:r>
          <a:r>
            <a:rPr lang="en-US" sz="1500"/>
            <a:t>.</a:t>
          </a:r>
          <a:endParaRPr lang="en-US" sz="1500" dirty="0"/>
        </a:p>
      </dgm:t>
    </dgm:pt>
    <dgm:pt modelId="{60CDFE50-E1BF-6F45-968A-EDF51D0117FF}" type="parTrans" cxnId="{DC3F1208-6C8E-9C44-9109-88B291E6BD6F}">
      <dgm:prSet/>
      <dgm:spPr/>
      <dgm:t>
        <a:bodyPr/>
        <a:lstStyle/>
        <a:p>
          <a:endParaRPr lang="en-GB"/>
        </a:p>
      </dgm:t>
    </dgm:pt>
    <dgm:pt modelId="{EE7AB867-5890-DC4E-854D-794573686EA5}" type="sibTrans" cxnId="{DC3F1208-6C8E-9C44-9109-88B291E6BD6F}">
      <dgm:prSet/>
      <dgm:spPr/>
      <dgm:t>
        <a:bodyPr/>
        <a:lstStyle/>
        <a:p>
          <a:endParaRPr lang="en-GB"/>
        </a:p>
      </dgm:t>
    </dgm:pt>
    <dgm:pt modelId="{ACD16027-6E3D-C045-A409-E440F41A58F1}">
      <dgm:prSet custT="1"/>
      <dgm:spPr/>
      <dgm:t>
        <a:bodyPr/>
        <a:lstStyle/>
        <a:p>
          <a:r>
            <a:rPr lang="en-US" sz="1800">
              <a:latin typeface="Arial" panose="020B0604020202020204" pitchFamily="34" charset="0"/>
              <a:cs typeface="Arial" panose="020B0604020202020204" pitchFamily="34" charset="0"/>
            </a:rPr>
            <a:t>Legal factors- Labour code ; E-contracts ; working hours maximum 48 a week ;  retirement age 55.8 for females , 60.6 for males</a:t>
          </a:r>
          <a:r>
            <a:rPr lang="en-US" sz="1300"/>
            <a:t>;</a:t>
          </a:r>
          <a:endParaRPr lang="en-US" sz="1300" dirty="0"/>
        </a:p>
      </dgm:t>
    </dgm:pt>
    <dgm:pt modelId="{8524C228-E81E-6B4F-8CA8-7AA4BCA03BEA}" type="parTrans" cxnId="{8FAA5588-A926-7D4A-8749-952835FB550C}">
      <dgm:prSet/>
      <dgm:spPr/>
      <dgm:t>
        <a:bodyPr/>
        <a:lstStyle/>
        <a:p>
          <a:endParaRPr lang="en-GB"/>
        </a:p>
      </dgm:t>
    </dgm:pt>
    <dgm:pt modelId="{3352AAB9-0B0E-0B4C-AD49-DB6207E69987}" type="sibTrans" cxnId="{8FAA5588-A926-7D4A-8749-952835FB550C}">
      <dgm:prSet/>
      <dgm:spPr/>
      <dgm:t>
        <a:bodyPr/>
        <a:lstStyle/>
        <a:p>
          <a:endParaRPr lang="en-GB"/>
        </a:p>
      </dgm:t>
    </dgm:pt>
    <dgm:pt modelId="{D7123B2B-41A5-7E41-B942-71D5A6DCE3AD}" type="pres">
      <dgm:prSet presAssocID="{AC4D45E2-5CE6-4A39-AE56-43DAD1161988}" presName="linear" presStyleCnt="0">
        <dgm:presLayoutVars>
          <dgm:animLvl val="lvl"/>
          <dgm:resizeHandles val="exact"/>
        </dgm:presLayoutVars>
      </dgm:prSet>
      <dgm:spPr/>
    </dgm:pt>
    <dgm:pt modelId="{305C6107-0F9B-4B4F-BAA7-EB64654A5933}" type="pres">
      <dgm:prSet presAssocID="{B4B04941-EB5B-4217-A5A3-4767BA01BA5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5AB22E5-97E9-2045-8E1A-913B96767711}" type="pres">
      <dgm:prSet presAssocID="{824F4C06-69F3-4878-BBBB-DDE994A54C75}" presName="spacer" presStyleCnt="0"/>
      <dgm:spPr/>
    </dgm:pt>
    <dgm:pt modelId="{FBBAED23-BE54-3245-898F-F0288364B0FA}" type="pres">
      <dgm:prSet presAssocID="{4FBF5835-3E12-429C-A94A-473BFD0B9B9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98834ED-A308-FD46-B826-53EF5C9F7BED}" type="pres">
      <dgm:prSet presAssocID="{754C8045-A72D-42E4-81AB-9B825EED3975}" presName="spacer" presStyleCnt="0"/>
      <dgm:spPr/>
    </dgm:pt>
    <dgm:pt modelId="{F039006D-2BF1-3849-829A-2F32296BF248}" type="pres">
      <dgm:prSet presAssocID="{97C6AA25-335C-BD49-9752-E6D4F75CF62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06C0EBC-C718-714C-941D-E8888F1BCBB4}" type="pres">
      <dgm:prSet presAssocID="{B11D5AAA-D012-FE4B-B3FB-3B4E2BED8BA7}" presName="spacer" presStyleCnt="0"/>
      <dgm:spPr/>
    </dgm:pt>
    <dgm:pt modelId="{714725F1-FED4-2146-A9E2-D68302F28108}" type="pres">
      <dgm:prSet presAssocID="{8962C5E4-A8FC-1A4B-BA56-294C4DB6475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5FE3764-9768-CC4C-9D88-A8F0B2FD3245}" type="pres">
      <dgm:prSet presAssocID="{299EFC87-E3AB-D743-B929-E832B9026AC6}" presName="spacer" presStyleCnt="0"/>
      <dgm:spPr/>
    </dgm:pt>
    <dgm:pt modelId="{DF7DBC4E-EC71-E146-87FD-6A74A77115F5}" type="pres">
      <dgm:prSet presAssocID="{863DEB88-FDFF-F349-A7D9-5CD1A4FD05B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A0DAD21-522B-CD42-A201-0A07ACC1A7F6}" type="pres">
      <dgm:prSet presAssocID="{EE7AB867-5890-DC4E-854D-794573686EA5}" presName="spacer" presStyleCnt="0"/>
      <dgm:spPr/>
    </dgm:pt>
    <dgm:pt modelId="{7C89D9A4-A5EC-B346-B04C-E27B712A21DA}" type="pres">
      <dgm:prSet presAssocID="{ACD16027-6E3D-C045-A409-E440F41A58F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C3F1208-6C8E-9C44-9109-88B291E6BD6F}" srcId="{AC4D45E2-5CE6-4A39-AE56-43DAD1161988}" destId="{863DEB88-FDFF-F349-A7D9-5CD1A4FD05B4}" srcOrd="4" destOrd="0" parTransId="{60CDFE50-E1BF-6F45-968A-EDF51D0117FF}" sibTransId="{EE7AB867-5890-DC4E-854D-794573686EA5}"/>
    <dgm:cxn modelId="{2AFA9540-88E5-FB41-B55D-0939E0E9ED56}" type="presOf" srcId="{863DEB88-FDFF-F349-A7D9-5CD1A4FD05B4}" destId="{DF7DBC4E-EC71-E146-87FD-6A74A77115F5}" srcOrd="0" destOrd="0" presId="urn:microsoft.com/office/officeart/2005/8/layout/vList2"/>
    <dgm:cxn modelId="{331B7F4A-05DC-7345-8A7F-A01A69A923C3}" srcId="{AC4D45E2-5CE6-4A39-AE56-43DAD1161988}" destId="{8962C5E4-A8FC-1A4B-BA56-294C4DB64759}" srcOrd="3" destOrd="0" parTransId="{1212F931-70A0-934F-B12E-0C0CCF4045B6}" sibTransId="{299EFC87-E3AB-D743-B929-E832B9026AC6}"/>
    <dgm:cxn modelId="{C26A684F-4517-459C-84B3-6F7557453A58}" srcId="{AC4D45E2-5CE6-4A39-AE56-43DAD1161988}" destId="{B4B04941-EB5B-4217-A5A3-4767BA01BA52}" srcOrd="0" destOrd="0" parTransId="{E9F70682-0C5E-49C0-B547-AFE99F3E5312}" sibTransId="{824F4C06-69F3-4878-BBBB-DDE994A54C75}"/>
    <dgm:cxn modelId="{900FD26C-9046-3148-96FF-4F2E43A9CA81}" type="presOf" srcId="{ACD16027-6E3D-C045-A409-E440F41A58F1}" destId="{7C89D9A4-A5EC-B346-B04C-E27B712A21DA}" srcOrd="0" destOrd="0" presId="urn:microsoft.com/office/officeart/2005/8/layout/vList2"/>
    <dgm:cxn modelId="{322AE76F-F41F-4D61-B03A-3CBFACAC3625}" srcId="{AC4D45E2-5CE6-4A39-AE56-43DAD1161988}" destId="{4FBF5835-3E12-429C-A94A-473BFD0B9B9E}" srcOrd="1" destOrd="0" parTransId="{A2320F94-38C6-4929-86C3-E1B59BEEB6DB}" sibTransId="{754C8045-A72D-42E4-81AB-9B825EED3975}"/>
    <dgm:cxn modelId="{8FAA5588-A926-7D4A-8749-952835FB550C}" srcId="{AC4D45E2-5CE6-4A39-AE56-43DAD1161988}" destId="{ACD16027-6E3D-C045-A409-E440F41A58F1}" srcOrd="5" destOrd="0" parTransId="{8524C228-E81E-6B4F-8CA8-7AA4BCA03BEA}" sibTransId="{3352AAB9-0B0E-0B4C-AD49-DB6207E69987}"/>
    <dgm:cxn modelId="{E887F18B-E64F-1F44-8169-37EC579CFF58}" srcId="{AC4D45E2-5CE6-4A39-AE56-43DAD1161988}" destId="{97C6AA25-335C-BD49-9752-E6D4F75CF625}" srcOrd="2" destOrd="0" parTransId="{FBE43B80-EC9A-224C-A8C2-AD75E00BDE97}" sibTransId="{B11D5AAA-D012-FE4B-B3FB-3B4E2BED8BA7}"/>
    <dgm:cxn modelId="{7F91258F-F86E-A44A-B2A7-0AD9617DD08E}" type="presOf" srcId="{8962C5E4-A8FC-1A4B-BA56-294C4DB64759}" destId="{714725F1-FED4-2146-A9E2-D68302F28108}" srcOrd="0" destOrd="0" presId="urn:microsoft.com/office/officeart/2005/8/layout/vList2"/>
    <dgm:cxn modelId="{C5E21D98-414E-E340-AED3-F87A0AB79433}" type="presOf" srcId="{97C6AA25-335C-BD49-9752-E6D4F75CF625}" destId="{F039006D-2BF1-3849-829A-2F32296BF248}" srcOrd="0" destOrd="0" presId="urn:microsoft.com/office/officeart/2005/8/layout/vList2"/>
    <dgm:cxn modelId="{68DA78D9-2C42-444C-8543-46FC1EEBE250}" type="presOf" srcId="{AC4D45E2-5CE6-4A39-AE56-43DAD1161988}" destId="{D7123B2B-41A5-7E41-B942-71D5A6DCE3AD}" srcOrd="0" destOrd="0" presId="urn:microsoft.com/office/officeart/2005/8/layout/vList2"/>
    <dgm:cxn modelId="{45A5FFE0-44E6-0340-9A6B-4621DB5474DD}" type="presOf" srcId="{B4B04941-EB5B-4217-A5A3-4767BA01BA52}" destId="{305C6107-0F9B-4B4F-BAA7-EB64654A5933}" srcOrd="0" destOrd="0" presId="urn:microsoft.com/office/officeart/2005/8/layout/vList2"/>
    <dgm:cxn modelId="{175917EC-1F27-514E-B966-7D98073C8A5C}" type="presOf" srcId="{4FBF5835-3E12-429C-A94A-473BFD0B9B9E}" destId="{FBBAED23-BE54-3245-898F-F0288364B0FA}" srcOrd="0" destOrd="0" presId="urn:microsoft.com/office/officeart/2005/8/layout/vList2"/>
    <dgm:cxn modelId="{22A1C701-7C11-9C46-95CB-7A65713F90CA}" type="presParOf" srcId="{D7123B2B-41A5-7E41-B942-71D5A6DCE3AD}" destId="{305C6107-0F9B-4B4F-BAA7-EB64654A5933}" srcOrd="0" destOrd="0" presId="urn:microsoft.com/office/officeart/2005/8/layout/vList2"/>
    <dgm:cxn modelId="{ECE1A605-5F09-C944-A1E2-4897EDA0C5AC}" type="presParOf" srcId="{D7123B2B-41A5-7E41-B942-71D5A6DCE3AD}" destId="{D5AB22E5-97E9-2045-8E1A-913B96767711}" srcOrd="1" destOrd="0" presId="urn:microsoft.com/office/officeart/2005/8/layout/vList2"/>
    <dgm:cxn modelId="{E7766FC3-361F-DE4A-9B2D-0833506E0CDF}" type="presParOf" srcId="{D7123B2B-41A5-7E41-B942-71D5A6DCE3AD}" destId="{FBBAED23-BE54-3245-898F-F0288364B0FA}" srcOrd="2" destOrd="0" presId="urn:microsoft.com/office/officeart/2005/8/layout/vList2"/>
    <dgm:cxn modelId="{9B822EBD-B81D-FE49-83FB-4EB1468CBF4D}" type="presParOf" srcId="{D7123B2B-41A5-7E41-B942-71D5A6DCE3AD}" destId="{798834ED-A308-FD46-B826-53EF5C9F7BED}" srcOrd="3" destOrd="0" presId="urn:microsoft.com/office/officeart/2005/8/layout/vList2"/>
    <dgm:cxn modelId="{EE4275B5-6D4E-6248-A34D-5766C278E36D}" type="presParOf" srcId="{D7123B2B-41A5-7E41-B942-71D5A6DCE3AD}" destId="{F039006D-2BF1-3849-829A-2F32296BF248}" srcOrd="4" destOrd="0" presId="urn:microsoft.com/office/officeart/2005/8/layout/vList2"/>
    <dgm:cxn modelId="{56086B37-7C24-274E-B0E0-C2876346E6B9}" type="presParOf" srcId="{D7123B2B-41A5-7E41-B942-71D5A6DCE3AD}" destId="{506C0EBC-C718-714C-941D-E8888F1BCBB4}" srcOrd="5" destOrd="0" presId="urn:microsoft.com/office/officeart/2005/8/layout/vList2"/>
    <dgm:cxn modelId="{980CC51B-3DC1-E64E-9DF6-4821AFE9D6F8}" type="presParOf" srcId="{D7123B2B-41A5-7E41-B942-71D5A6DCE3AD}" destId="{714725F1-FED4-2146-A9E2-D68302F28108}" srcOrd="6" destOrd="0" presId="urn:microsoft.com/office/officeart/2005/8/layout/vList2"/>
    <dgm:cxn modelId="{EE94F141-96E0-984B-823E-67FEB7449DA3}" type="presParOf" srcId="{D7123B2B-41A5-7E41-B942-71D5A6DCE3AD}" destId="{65FE3764-9768-CC4C-9D88-A8F0B2FD3245}" srcOrd="7" destOrd="0" presId="urn:microsoft.com/office/officeart/2005/8/layout/vList2"/>
    <dgm:cxn modelId="{7E3119BE-DD07-B547-8191-52AE97FB972B}" type="presParOf" srcId="{D7123B2B-41A5-7E41-B942-71D5A6DCE3AD}" destId="{DF7DBC4E-EC71-E146-87FD-6A74A77115F5}" srcOrd="8" destOrd="0" presId="urn:microsoft.com/office/officeart/2005/8/layout/vList2"/>
    <dgm:cxn modelId="{40EB2561-0081-7748-B8B5-2BC7AEBF12E5}" type="presParOf" srcId="{D7123B2B-41A5-7E41-B942-71D5A6DCE3AD}" destId="{1A0DAD21-522B-CD42-A201-0A07ACC1A7F6}" srcOrd="9" destOrd="0" presId="urn:microsoft.com/office/officeart/2005/8/layout/vList2"/>
    <dgm:cxn modelId="{039C8D33-CF24-5B43-B66D-4A72ADB46053}" type="presParOf" srcId="{D7123B2B-41A5-7E41-B942-71D5A6DCE3AD}" destId="{7C89D9A4-A5EC-B346-B04C-E27B712A21D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F5D4F6-1E21-4545-A913-D8E70C999DF7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751075E-B913-4F8F-A2D9-3712FCB6E6E4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Factor conditions: natural resources, talented and cheap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labour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, low quality of human resources compared to other Asian countries,  similar culture to China </a:t>
          </a:r>
        </a:p>
      </dgm:t>
    </dgm:pt>
    <dgm:pt modelId="{425DE5B0-0387-4D0D-808D-1D813C2DBDDF}" type="parTrans" cxnId="{72086128-A294-4003-86D3-257C5AFEBA38}">
      <dgm:prSet/>
      <dgm:spPr/>
      <dgm:t>
        <a:bodyPr/>
        <a:lstStyle/>
        <a:p>
          <a:endParaRPr lang="en-US"/>
        </a:p>
      </dgm:t>
    </dgm:pt>
    <dgm:pt modelId="{0D1388DA-7AE7-47CB-B993-24B434E64581}" type="sibTrans" cxnId="{72086128-A294-4003-86D3-257C5AFEBA38}">
      <dgm:prSet/>
      <dgm:spPr/>
      <dgm:t>
        <a:bodyPr/>
        <a:lstStyle/>
        <a:p>
          <a:endParaRPr lang="en-US"/>
        </a:p>
      </dgm:t>
    </dgm:pt>
    <dgm:pt modelId="{7CEE5D19-80FB-4B18-A364-54B04357856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Demand conditions: food and non-alcoholic drinks taking largest part of household spending , Vietnamese prefer to shop in convenient stores </a:t>
          </a:r>
          <a:r>
            <a:rPr lang="en-US" sz="1000" dirty="0"/>
            <a:t>.</a:t>
          </a:r>
        </a:p>
      </dgm:t>
    </dgm:pt>
    <dgm:pt modelId="{E7852503-E6BB-43D9-ACE7-1985AABFA3CE}" type="parTrans" cxnId="{A6E1D97B-9DC6-4333-8C84-5E3D3AB1BD3A}">
      <dgm:prSet/>
      <dgm:spPr/>
      <dgm:t>
        <a:bodyPr/>
        <a:lstStyle/>
        <a:p>
          <a:endParaRPr lang="en-US"/>
        </a:p>
      </dgm:t>
    </dgm:pt>
    <dgm:pt modelId="{AA336E3B-6261-43EF-BF97-BD7FF31D5CA5}" type="sibTrans" cxnId="{A6E1D97B-9DC6-4333-8C84-5E3D3AB1BD3A}">
      <dgm:prSet/>
      <dgm:spPr/>
      <dgm:t>
        <a:bodyPr/>
        <a:lstStyle/>
        <a:p>
          <a:endParaRPr lang="en-US"/>
        </a:p>
      </dgm:t>
    </dgm:pt>
    <dgm:pt modelId="{82C610C5-5603-402D-912D-A80210A0D48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Related and supporting industries- more than 800 supermarkets,150 shopping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centres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 and 9000 traditional shops; leading contributors-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DKSH , </a:t>
          </a:r>
          <a:r>
            <a:rPr lang="en-GB" sz="1400" dirty="0" err="1">
              <a:latin typeface="Arial" panose="020B0604020202020204" pitchFamily="34" charset="0"/>
              <a:cs typeface="Arial" panose="020B0604020202020204" pitchFamily="34" charset="0"/>
            </a:rPr>
            <a:t>Phu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Thai and </a:t>
          </a:r>
          <a:r>
            <a:rPr lang="en-GB" sz="1400" dirty="0" err="1">
              <a:latin typeface="Arial" panose="020B0604020202020204" pitchFamily="34" charset="0"/>
              <a:cs typeface="Arial" panose="020B0604020202020204" pitchFamily="34" charset="0"/>
            </a:rPr>
            <a:t>Thuan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Hung Co.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B371C7-0F58-498C-BE65-5E0A1BBE9A20}" type="parTrans" cxnId="{A14AB9D5-684B-448E-9471-F6B8E8E6DF27}">
      <dgm:prSet/>
      <dgm:spPr/>
      <dgm:t>
        <a:bodyPr/>
        <a:lstStyle/>
        <a:p>
          <a:endParaRPr lang="en-US"/>
        </a:p>
      </dgm:t>
    </dgm:pt>
    <dgm:pt modelId="{E15E133D-3005-475C-A87A-678B67D1D512}" type="sibTrans" cxnId="{A14AB9D5-684B-448E-9471-F6B8E8E6DF27}">
      <dgm:prSet/>
      <dgm:spPr/>
      <dgm:t>
        <a:bodyPr/>
        <a:lstStyle/>
        <a:p>
          <a:endParaRPr lang="en-US"/>
        </a:p>
      </dgm:t>
    </dgm:pt>
    <dgm:pt modelId="{FD0F5B8D-0EB5-44E9-9625-B89336E323E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Firm strategy – strong activity in public and private mergers and acquisitions, The Vietnam Competition Authority controls and investigate competitive 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behaviours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 , common strategy of other supermarkets is to offer online orders and delivery.</a:t>
          </a:r>
        </a:p>
      </dgm:t>
    </dgm:pt>
    <dgm:pt modelId="{83C372E3-D1AD-466B-86BD-6FE883048121}" type="parTrans" cxnId="{89F1E4C4-8408-4785-8298-577789E530B8}">
      <dgm:prSet/>
      <dgm:spPr/>
      <dgm:t>
        <a:bodyPr/>
        <a:lstStyle/>
        <a:p>
          <a:endParaRPr lang="en-US"/>
        </a:p>
      </dgm:t>
    </dgm:pt>
    <dgm:pt modelId="{154CDF2E-5520-41B1-8D00-C3663D0D4610}" type="sibTrans" cxnId="{89F1E4C4-8408-4785-8298-577789E530B8}">
      <dgm:prSet/>
      <dgm:spPr/>
      <dgm:t>
        <a:bodyPr/>
        <a:lstStyle/>
        <a:p>
          <a:endParaRPr lang="en-US"/>
        </a:p>
      </dgm:t>
    </dgm:pt>
    <dgm:pt modelId="{84D96BBC-A0D6-4E46-A50E-7C433F0FE142}" type="pres">
      <dgm:prSet presAssocID="{7BF5D4F6-1E21-4545-A913-D8E70C999DF7}" presName="matrix" presStyleCnt="0">
        <dgm:presLayoutVars>
          <dgm:chMax val="1"/>
          <dgm:dir/>
          <dgm:resizeHandles val="exact"/>
        </dgm:presLayoutVars>
      </dgm:prSet>
      <dgm:spPr/>
    </dgm:pt>
    <dgm:pt modelId="{7FBD7F3B-452D-3D4F-85BB-C5D3E608D23B}" type="pres">
      <dgm:prSet presAssocID="{7BF5D4F6-1E21-4545-A913-D8E70C999DF7}" presName="diamond" presStyleLbl="bgShp" presStyleIdx="0" presStyleCnt="1"/>
      <dgm:spPr/>
    </dgm:pt>
    <dgm:pt modelId="{7CEA6C4E-0FF4-BD4A-B19E-6F715CEBB080}" type="pres">
      <dgm:prSet presAssocID="{7BF5D4F6-1E21-4545-A913-D8E70C999DF7}" presName="quad1" presStyleLbl="node1" presStyleIdx="0" presStyleCnt="4" custScaleX="149302" custScaleY="95127" custLinFactNeighborX="-32890" custLinFactNeighborY="1860">
        <dgm:presLayoutVars>
          <dgm:chMax val="0"/>
          <dgm:chPref val="0"/>
          <dgm:bulletEnabled val="1"/>
        </dgm:presLayoutVars>
      </dgm:prSet>
      <dgm:spPr/>
    </dgm:pt>
    <dgm:pt modelId="{319AD384-011E-5743-ABA5-D839D5C4FC7D}" type="pres">
      <dgm:prSet presAssocID="{7BF5D4F6-1E21-4545-A913-D8E70C999DF7}" presName="quad2" presStyleLbl="node1" presStyleIdx="1" presStyleCnt="4" custScaleX="138841" custScaleY="96463" custLinFactNeighborX="24391" custLinFactNeighborY="448">
        <dgm:presLayoutVars>
          <dgm:chMax val="0"/>
          <dgm:chPref val="0"/>
          <dgm:bulletEnabled val="1"/>
        </dgm:presLayoutVars>
      </dgm:prSet>
      <dgm:spPr/>
    </dgm:pt>
    <dgm:pt modelId="{A7203AC8-C10B-8A48-B4AC-DA13463B05D1}" type="pres">
      <dgm:prSet presAssocID="{7BF5D4F6-1E21-4545-A913-D8E70C999DF7}" presName="quad3" presStyleLbl="node1" presStyleIdx="2" presStyleCnt="4" custScaleX="149552" custScaleY="105965" custLinFactNeighborX="-23070" custLinFactNeighborY="-1112">
        <dgm:presLayoutVars>
          <dgm:chMax val="0"/>
          <dgm:chPref val="0"/>
          <dgm:bulletEnabled val="1"/>
        </dgm:presLayoutVars>
      </dgm:prSet>
      <dgm:spPr/>
    </dgm:pt>
    <dgm:pt modelId="{469764F4-E2CA-FD4B-8A37-5E657B96CBB3}" type="pres">
      <dgm:prSet presAssocID="{7BF5D4F6-1E21-4545-A913-D8E70C999DF7}" presName="quad4" presStyleLbl="node1" presStyleIdx="3" presStyleCnt="4" custScaleX="138769" custScaleY="105954" custLinFactNeighborX="26210" custLinFactNeighborY="-1112">
        <dgm:presLayoutVars>
          <dgm:chMax val="0"/>
          <dgm:chPref val="0"/>
          <dgm:bulletEnabled val="1"/>
        </dgm:presLayoutVars>
      </dgm:prSet>
      <dgm:spPr/>
    </dgm:pt>
  </dgm:ptLst>
  <dgm:cxnLst>
    <dgm:cxn modelId="{E42B4D14-7BBE-D843-AFAC-26F910538842}" type="presOf" srcId="{7CEE5D19-80FB-4B18-A364-54B043578567}" destId="{319AD384-011E-5743-ABA5-D839D5C4FC7D}" srcOrd="0" destOrd="0" presId="urn:microsoft.com/office/officeart/2005/8/layout/matrix3"/>
    <dgm:cxn modelId="{72086128-A294-4003-86D3-257C5AFEBA38}" srcId="{7BF5D4F6-1E21-4545-A913-D8E70C999DF7}" destId="{F751075E-B913-4F8F-A2D9-3712FCB6E6E4}" srcOrd="0" destOrd="0" parTransId="{425DE5B0-0387-4D0D-808D-1D813C2DBDDF}" sibTransId="{0D1388DA-7AE7-47CB-B993-24B434E64581}"/>
    <dgm:cxn modelId="{67366F33-3DC5-E24E-83DB-0EED7CAC94BA}" type="presOf" srcId="{FD0F5B8D-0EB5-44E9-9625-B89336E323E2}" destId="{469764F4-E2CA-FD4B-8A37-5E657B96CBB3}" srcOrd="0" destOrd="0" presId="urn:microsoft.com/office/officeart/2005/8/layout/matrix3"/>
    <dgm:cxn modelId="{7298FD62-9BE8-3745-A1D8-5F618D3D09D5}" type="presOf" srcId="{F751075E-B913-4F8F-A2D9-3712FCB6E6E4}" destId="{7CEA6C4E-0FF4-BD4A-B19E-6F715CEBB080}" srcOrd="0" destOrd="0" presId="urn:microsoft.com/office/officeart/2005/8/layout/matrix3"/>
    <dgm:cxn modelId="{A6E1D97B-9DC6-4333-8C84-5E3D3AB1BD3A}" srcId="{7BF5D4F6-1E21-4545-A913-D8E70C999DF7}" destId="{7CEE5D19-80FB-4B18-A364-54B043578567}" srcOrd="1" destOrd="0" parTransId="{E7852503-E6BB-43D9-ACE7-1985AABFA3CE}" sibTransId="{AA336E3B-6261-43EF-BF97-BD7FF31D5CA5}"/>
    <dgm:cxn modelId="{905A759A-6F22-5C4D-AA7C-E4D02843E8CC}" type="presOf" srcId="{7BF5D4F6-1E21-4545-A913-D8E70C999DF7}" destId="{84D96BBC-A0D6-4E46-A50E-7C433F0FE142}" srcOrd="0" destOrd="0" presId="urn:microsoft.com/office/officeart/2005/8/layout/matrix3"/>
    <dgm:cxn modelId="{89F1E4C4-8408-4785-8298-577789E530B8}" srcId="{7BF5D4F6-1E21-4545-A913-D8E70C999DF7}" destId="{FD0F5B8D-0EB5-44E9-9625-B89336E323E2}" srcOrd="3" destOrd="0" parTransId="{83C372E3-D1AD-466B-86BD-6FE883048121}" sibTransId="{154CDF2E-5520-41B1-8D00-C3663D0D4610}"/>
    <dgm:cxn modelId="{A14AB9D5-684B-448E-9471-F6B8E8E6DF27}" srcId="{7BF5D4F6-1E21-4545-A913-D8E70C999DF7}" destId="{82C610C5-5603-402D-912D-A80210A0D48C}" srcOrd="2" destOrd="0" parTransId="{F4B371C7-0F58-498C-BE65-5E0A1BBE9A20}" sibTransId="{E15E133D-3005-475C-A87A-678B67D1D512}"/>
    <dgm:cxn modelId="{0C5170DB-A4F1-F744-ABCE-C103965A0186}" type="presOf" srcId="{82C610C5-5603-402D-912D-A80210A0D48C}" destId="{A7203AC8-C10B-8A48-B4AC-DA13463B05D1}" srcOrd="0" destOrd="0" presId="urn:microsoft.com/office/officeart/2005/8/layout/matrix3"/>
    <dgm:cxn modelId="{6CB1BAFB-0843-DF49-AA7A-A8338AF7F1F4}" type="presParOf" srcId="{84D96BBC-A0D6-4E46-A50E-7C433F0FE142}" destId="{7FBD7F3B-452D-3D4F-85BB-C5D3E608D23B}" srcOrd="0" destOrd="0" presId="urn:microsoft.com/office/officeart/2005/8/layout/matrix3"/>
    <dgm:cxn modelId="{4F2838A1-384E-FF40-8F1D-68F23FF6B3E3}" type="presParOf" srcId="{84D96BBC-A0D6-4E46-A50E-7C433F0FE142}" destId="{7CEA6C4E-0FF4-BD4A-B19E-6F715CEBB080}" srcOrd="1" destOrd="0" presId="urn:microsoft.com/office/officeart/2005/8/layout/matrix3"/>
    <dgm:cxn modelId="{1B76A558-3235-1F4A-832E-FBBD2394040E}" type="presParOf" srcId="{84D96BBC-A0D6-4E46-A50E-7C433F0FE142}" destId="{319AD384-011E-5743-ABA5-D839D5C4FC7D}" srcOrd="2" destOrd="0" presId="urn:microsoft.com/office/officeart/2005/8/layout/matrix3"/>
    <dgm:cxn modelId="{B321DC5A-6A56-0B40-8F4B-573CB78C8EA2}" type="presParOf" srcId="{84D96BBC-A0D6-4E46-A50E-7C433F0FE142}" destId="{A7203AC8-C10B-8A48-B4AC-DA13463B05D1}" srcOrd="3" destOrd="0" presId="urn:microsoft.com/office/officeart/2005/8/layout/matrix3"/>
    <dgm:cxn modelId="{CA4AE028-713E-4B44-BCF9-750532796AC9}" type="presParOf" srcId="{84D96BBC-A0D6-4E46-A50E-7C433F0FE142}" destId="{469764F4-E2CA-FD4B-8A37-5E657B96CBB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5C6107-0F9B-4B4F-BAA7-EB64654A5933}">
      <dsp:nvSpPr>
        <dsp:cNvPr id="0" name=""/>
        <dsp:cNvSpPr/>
      </dsp:nvSpPr>
      <dsp:spPr>
        <a:xfrm>
          <a:off x="0" y="2797"/>
          <a:ext cx="12192000" cy="8230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>
              <a:latin typeface="Arial" panose="020B0604020202020204" pitchFamily="34" charset="0"/>
              <a:cs typeface="Arial" panose="020B0604020202020204" pitchFamily="34" charset="0"/>
            </a:rPr>
            <a:t>Political factors  – high corruption , poor human rights, lack of freedom by the media, well structured tax and low level of terrorism.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179" y="42976"/>
        <a:ext cx="12111642" cy="742709"/>
      </dsp:txXfrm>
    </dsp:sp>
    <dsp:sp modelId="{FBBAED23-BE54-3245-898F-F0288364B0FA}">
      <dsp:nvSpPr>
        <dsp:cNvPr id="0" name=""/>
        <dsp:cNvSpPr/>
      </dsp:nvSpPr>
      <dsp:spPr>
        <a:xfrm>
          <a:off x="0" y="838015"/>
          <a:ext cx="12192000" cy="82306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>
              <a:latin typeface="Arial" panose="020B0604020202020204" pitchFamily="34" charset="0"/>
              <a:cs typeface="Arial" panose="020B0604020202020204" pitchFamily="34" charset="0"/>
            </a:rPr>
            <a:t>Economic factors– one of the fastest growing economies in the world ; in 2022 the economy reached growth of 6%;in 2023 the inflation rate dropped to 3.35% .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>
        <a:off x="40179" y="878194"/>
        <a:ext cx="12111642" cy="742709"/>
      </dsp:txXfrm>
    </dsp:sp>
    <dsp:sp modelId="{F039006D-2BF1-3849-829A-2F32296BF248}">
      <dsp:nvSpPr>
        <dsp:cNvPr id="0" name=""/>
        <dsp:cNvSpPr/>
      </dsp:nvSpPr>
      <dsp:spPr>
        <a:xfrm>
          <a:off x="0" y="1673232"/>
          <a:ext cx="12192000" cy="82306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Social factors- healthier and sustainable life choices ;large working age population ;strict control from government.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179" y="1713411"/>
        <a:ext cx="12111642" cy="742709"/>
      </dsp:txXfrm>
    </dsp:sp>
    <dsp:sp modelId="{714725F1-FED4-2146-A9E2-D68302F28108}">
      <dsp:nvSpPr>
        <dsp:cNvPr id="0" name=""/>
        <dsp:cNvSpPr/>
      </dsp:nvSpPr>
      <dsp:spPr>
        <a:xfrm>
          <a:off x="0" y="2508450"/>
          <a:ext cx="12192000" cy="82306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Technological factors-Good performance of FDI and technology ;lots of cyber-attacks.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179" y="2548629"/>
        <a:ext cx="12111642" cy="742709"/>
      </dsp:txXfrm>
    </dsp:sp>
    <dsp:sp modelId="{DF7DBC4E-EC71-E146-87FD-6A74A77115F5}">
      <dsp:nvSpPr>
        <dsp:cNvPr id="0" name=""/>
        <dsp:cNvSpPr/>
      </dsp:nvSpPr>
      <dsp:spPr>
        <a:xfrm>
          <a:off x="0" y="3343668"/>
          <a:ext cx="12192000" cy="82306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Environmental factors-climate change is causing damage ; high rate of plastic waste and water pollution ; top 10 with highest solar capacity</a:t>
          </a:r>
          <a:r>
            <a:rPr lang="en-US" sz="1500" kern="1200"/>
            <a:t>.</a:t>
          </a:r>
          <a:endParaRPr lang="en-US" sz="1500" kern="1200" dirty="0"/>
        </a:p>
      </dsp:txBody>
      <dsp:txXfrm>
        <a:off x="40179" y="3383847"/>
        <a:ext cx="12111642" cy="742709"/>
      </dsp:txXfrm>
    </dsp:sp>
    <dsp:sp modelId="{7C89D9A4-A5EC-B346-B04C-E27B712A21DA}">
      <dsp:nvSpPr>
        <dsp:cNvPr id="0" name=""/>
        <dsp:cNvSpPr/>
      </dsp:nvSpPr>
      <dsp:spPr>
        <a:xfrm>
          <a:off x="0" y="4178885"/>
          <a:ext cx="12192000" cy="82306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" panose="020B0604020202020204" pitchFamily="34" charset="0"/>
              <a:cs typeface="Arial" panose="020B0604020202020204" pitchFamily="34" charset="0"/>
            </a:rPr>
            <a:t>Legal factors- Labour code ; E-contracts ; working hours maximum 48 a week ;  retirement age 55.8 for females , 60.6 for males</a:t>
          </a:r>
          <a:r>
            <a:rPr lang="en-US" sz="1300" kern="1200"/>
            <a:t>;</a:t>
          </a:r>
          <a:endParaRPr lang="en-US" sz="1300" kern="1200" dirty="0"/>
        </a:p>
      </dsp:txBody>
      <dsp:txXfrm>
        <a:off x="40179" y="4219064"/>
        <a:ext cx="12111642" cy="7427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D7F3B-452D-3D4F-85BB-C5D3E608D23B}">
      <dsp:nvSpPr>
        <dsp:cNvPr id="0" name=""/>
        <dsp:cNvSpPr/>
      </dsp:nvSpPr>
      <dsp:spPr>
        <a:xfrm>
          <a:off x="424568" y="0"/>
          <a:ext cx="4773613" cy="4773613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EA6C4E-0FF4-BD4A-B19E-6F715CEBB080}">
      <dsp:nvSpPr>
        <dsp:cNvPr id="0" name=""/>
        <dsp:cNvSpPr/>
      </dsp:nvSpPr>
      <dsp:spPr>
        <a:xfrm>
          <a:off x="0" y="488121"/>
          <a:ext cx="2779568" cy="177098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Factor conditions: natural resources, talented and cheap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labour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, low quality of human resources compared to other Asian countries,  similar culture to China </a:t>
          </a:r>
        </a:p>
      </dsp:txBody>
      <dsp:txXfrm>
        <a:off x="86452" y="574573"/>
        <a:ext cx="2606664" cy="1598083"/>
      </dsp:txXfrm>
    </dsp:sp>
    <dsp:sp modelId="{319AD384-011E-5743-ABA5-D839D5C4FC7D}">
      <dsp:nvSpPr>
        <dsp:cNvPr id="0" name=""/>
        <dsp:cNvSpPr/>
      </dsp:nvSpPr>
      <dsp:spPr>
        <a:xfrm>
          <a:off x="2975515" y="461833"/>
          <a:ext cx="2584815" cy="1795860"/>
        </a:xfrm>
        <a:prstGeom prst="roundRect">
          <a:avLst/>
        </a:prstGeom>
        <a:solidFill>
          <a:schemeClr val="accent5">
            <a:hueOff val="2079079"/>
            <a:satOff val="-1338"/>
            <a:lumOff val="91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Demand conditions: food and non-alcoholic drinks taking largest part of household spending , Vietnamese prefer to shop in convenient stores </a:t>
          </a:r>
          <a:r>
            <a:rPr lang="en-US" sz="1000" kern="1200" dirty="0"/>
            <a:t>.</a:t>
          </a:r>
        </a:p>
      </dsp:txBody>
      <dsp:txXfrm>
        <a:off x="3063182" y="549500"/>
        <a:ext cx="2409481" cy="1620526"/>
      </dsp:txXfrm>
    </dsp:sp>
    <dsp:sp modelId="{A7203AC8-C10B-8A48-B4AC-DA13463B05D1}">
      <dsp:nvSpPr>
        <dsp:cNvPr id="0" name=""/>
        <dsp:cNvSpPr/>
      </dsp:nvSpPr>
      <dsp:spPr>
        <a:xfrm>
          <a:off x="0" y="2382183"/>
          <a:ext cx="2784223" cy="1972760"/>
        </a:xfrm>
        <a:prstGeom prst="roundRect">
          <a:avLst/>
        </a:prstGeom>
        <a:solidFill>
          <a:schemeClr val="accent5">
            <a:hueOff val="4158159"/>
            <a:satOff val="-2675"/>
            <a:lumOff val="182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Related and supporting industries- more than 800 supermarkets,150 shopping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centres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 and 9000 traditional shops; leading contributors-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DKSH , 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Phu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Thai and 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Thuan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Hung Co.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6302" y="2478485"/>
        <a:ext cx="2591619" cy="1780156"/>
      </dsp:txXfrm>
    </dsp:sp>
    <dsp:sp modelId="{469764F4-E2CA-FD4B-8A37-5E657B96CBB3}">
      <dsp:nvSpPr>
        <dsp:cNvPr id="0" name=""/>
        <dsp:cNvSpPr/>
      </dsp:nvSpPr>
      <dsp:spPr>
        <a:xfrm>
          <a:off x="3010050" y="2382285"/>
          <a:ext cx="2583475" cy="1972555"/>
        </a:xfrm>
        <a:prstGeom prst="roundRect">
          <a:avLst/>
        </a:prstGeom>
        <a:solidFill>
          <a:schemeClr val="accent5">
            <a:hueOff val="6237238"/>
            <a:satOff val="-4013"/>
            <a:lumOff val="274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Firm strategy – strong activity in public and private mergers and acquisitions, The Vietnam Competition Authority controls and investigate competitive 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behaviours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 , common strategy of other supermarkets is to offer online orders and delivery.</a:t>
          </a:r>
        </a:p>
      </dsp:txBody>
      <dsp:txXfrm>
        <a:off x="3106342" y="2478577"/>
        <a:ext cx="2390891" cy="17799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4/29/23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3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5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6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7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Rectangle 21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A3530-8A44-CFB2-047E-F096C0F8B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325880"/>
            <a:ext cx="354346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EBEBEB"/>
                </a:solidFill>
              </a:rPr>
              <a:t>Opening Tesco in Vietnam</a:t>
            </a:r>
          </a:p>
        </p:txBody>
      </p:sp>
      <p:sp>
        <p:nvSpPr>
          <p:cNvPr id="49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ext, building, sky, outdoor&#10;&#10;Description automatically generated">
            <a:extLst>
              <a:ext uri="{FF2B5EF4-FFF2-40B4-BE49-F238E27FC236}">
                <a16:creationId xmlns:a16="http://schemas.microsoft.com/office/drawing/2014/main" id="{C83A5CE6-B45D-A7D2-93D1-B391A01195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18582" r="5607" b="2"/>
          <a:stretch/>
        </p:blipFill>
        <p:spPr>
          <a:xfrm>
            <a:off x="0" y="0"/>
            <a:ext cx="7537489" cy="6328937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0" name="Rectangle 25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5CCB61-AE53-EEF1-9CF2-B2A2F81F1F53}"/>
              </a:ext>
            </a:extLst>
          </p:cNvPr>
          <p:cNvSpPr txBox="1"/>
          <p:nvPr/>
        </p:nvSpPr>
        <p:spPr>
          <a:xfrm>
            <a:off x="-64703" y="6165273"/>
            <a:ext cx="80217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Image source : https://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www.campaignlive.co.uk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/article/agencies-alert-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tesco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-goes-shopping-media-account/1794484</a:t>
            </a:r>
          </a:p>
        </p:txBody>
      </p:sp>
    </p:spTree>
    <p:extLst>
      <p:ext uri="{BB962C8B-B14F-4D97-AF65-F5344CB8AC3E}">
        <p14:creationId xmlns:p14="http://schemas.microsoft.com/office/powerpoint/2010/main" val="3828662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1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58A0F3-F5CB-059B-CD89-EE495235D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globe">
            <a:extLst>
              <a:ext uri="{FF2B5EF4-FFF2-40B4-BE49-F238E27FC236}">
                <a16:creationId xmlns:a16="http://schemas.microsoft.com/office/drawing/2014/main" id="{9B2AE115-84C4-251F-5FA4-BB4B8B7F1B3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280" r="27574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36" name="Rectangle 22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B117E-AB31-679D-5C4B-C6C2D51BD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is Global business environment?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Globalization is the process by which many countries are becoming interconnected and are exchanging goods and services.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Macro-environment , Micro-environment and internal environment are the three levels of business environment.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Different techniques can be used as environmental scanning and the ones used are Pestel , SWOT and Porter’s Diamond.</a:t>
            </a:r>
          </a:p>
          <a:p>
            <a:pPr>
              <a:lnSpc>
                <a:spcPct val="90000"/>
              </a:lnSpc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794564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9A41D-E0D9-31FC-1576-2E695794F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Vietnam -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F6748-09EA-08A1-E138-C6A0388899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full name of Vietnam is Socialist Republic of Vietnam.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capital of the country is Hanoi.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estimated population is 100,380,000.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Official language is Vietnamese.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currency is ”dong”.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Official religions are Buddhism, Christianity and new religions.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Vietnam is socialist republic and it is still a developing country with one of lowest unemployment rates in the developing world.</a:t>
            </a:r>
          </a:p>
        </p:txBody>
      </p:sp>
    </p:spTree>
    <p:extLst>
      <p:ext uri="{BB962C8B-B14F-4D97-AF65-F5344CB8AC3E}">
        <p14:creationId xmlns:p14="http://schemas.microsoft.com/office/powerpoint/2010/main" val="2628386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17E5F-66AE-BC3C-621C-ED91652FA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108" y="629266"/>
            <a:ext cx="3307744" cy="1641986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Tesco PLC – Brief History</a:t>
            </a:r>
          </a:p>
        </p:txBody>
      </p:sp>
      <p:pic>
        <p:nvPicPr>
          <p:cNvPr id="5" name="Picture 4" descr="Woman buying vegetables at supermarket">
            <a:extLst>
              <a:ext uri="{FF2B5EF4-FFF2-40B4-BE49-F238E27FC236}">
                <a16:creationId xmlns:a16="http://schemas.microsoft.com/office/drawing/2014/main" id="{F3396E52-6CEA-7EC9-F45A-781E2A6221B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45" r="30537" b="-1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68D22-3DA5-4EC5-1A11-832741DFBB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108" y="2438400"/>
            <a:ext cx="3307744" cy="3809999"/>
          </a:xfrm>
        </p:spPr>
        <p:txBody>
          <a:bodyPr>
            <a:norm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Tesco was found by Jack Cohen in 1919.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It is one of the UK’s leading retailers and operates successfully in other countries in Europe and Asia.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The company has more than 345 000 employers.</a:t>
            </a:r>
          </a:p>
        </p:txBody>
      </p:sp>
    </p:spTree>
    <p:extLst>
      <p:ext uri="{BB962C8B-B14F-4D97-AF65-F5344CB8AC3E}">
        <p14:creationId xmlns:p14="http://schemas.microsoft.com/office/powerpoint/2010/main" val="1636904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1BC57-2589-FF7D-9165-81A5F00D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US"/>
              <a:t>Pestel analysis - Vietnam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43A7A7-8F40-6706-BB67-9314322DC0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08159"/>
              </p:ext>
            </p:extLst>
          </p:nvPr>
        </p:nvGraphicFramePr>
        <p:xfrm>
          <a:off x="0" y="1853248"/>
          <a:ext cx="12192000" cy="50047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58781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625FA4-E50C-3E52-5172-205BB460C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SWOT Analysis - Vietnam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196AE23-096D-EBBE-4913-AB8F80E350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5847834"/>
              </p:ext>
            </p:extLst>
          </p:nvPr>
        </p:nvGraphicFramePr>
        <p:xfrm>
          <a:off x="648930" y="2953596"/>
          <a:ext cx="10895371" cy="3117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0274">
                  <a:extLst>
                    <a:ext uri="{9D8B030D-6E8A-4147-A177-3AD203B41FA5}">
                      <a16:colId xmlns:a16="http://schemas.microsoft.com/office/drawing/2014/main" val="4149174299"/>
                    </a:ext>
                  </a:extLst>
                </a:gridCol>
                <a:gridCol w="2742559">
                  <a:extLst>
                    <a:ext uri="{9D8B030D-6E8A-4147-A177-3AD203B41FA5}">
                      <a16:colId xmlns:a16="http://schemas.microsoft.com/office/drawing/2014/main" val="655376336"/>
                    </a:ext>
                  </a:extLst>
                </a:gridCol>
                <a:gridCol w="2621269">
                  <a:extLst>
                    <a:ext uri="{9D8B030D-6E8A-4147-A177-3AD203B41FA5}">
                      <a16:colId xmlns:a16="http://schemas.microsoft.com/office/drawing/2014/main" val="1055940061"/>
                    </a:ext>
                  </a:extLst>
                </a:gridCol>
                <a:gridCol w="2621269">
                  <a:extLst>
                    <a:ext uri="{9D8B030D-6E8A-4147-A177-3AD203B41FA5}">
                      <a16:colId xmlns:a16="http://schemas.microsoft.com/office/drawing/2014/main" val="2259994054"/>
                    </a:ext>
                  </a:extLst>
                </a:gridCol>
              </a:tblGrid>
              <a:tr h="420169">
                <a:tc>
                  <a:txBody>
                    <a:bodyPr/>
                    <a:lstStyle/>
                    <a:p>
                      <a:r>
                        <a:rPr lang="en-US" sz="1900"/>
                        <a:t>Strengths</a:t>
                      </a:r>
                    </a:p>
                  </a:txBody>
                  <a:tcPr marL="96484" marR="96484" marT="48242" marB="48242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Opportunities</a:t>
                      </a:r>
                    </a:p>
                  </a:txBody>
                  <a:tcPr marL="96484" marR="96484" marT="48242" marB="48242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Weaknesses</a:t>
                      </a:r>
                    </a:p>
                  </a:txBody>
                  <a:tcPr marL="96484" marR="96484" marT="48242" marB="48242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Threats</a:t>
                      </a:r>
                    </a:p>
                  </a:txBody>
                  <a:tcPr marL="96484" marR="96484" marT="48242" marB="48242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416444"/>
                  </a:ext>
                </a:extLst>
              </a:tr>
              <a:tr h="707553">
                <a:tc>
                  <a:txBody>
                    <a:bodyPr/>
                    <a:lstStyle/>
                    <a:p>
                      <a:r>
                        <a:rPr lang="en-US" sz="1900"/>
                        <a:t>Well-structured tax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Low level of terrorism threat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High level of corruption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Competition from other supermarkets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6322785"/>
                  </a:ext>
                </a:extLst>
              </a:tr>
              <a:tr h="994938">
                <a:tc>
                  <a:txBody>
                    <a:bodyPr/>
                    <a:lstStyle/>
                    <a:p>
                      <a:r>
                        <a:rPr lang="en-US" sz="1900"/>
                        <a:t>Cheap and skilled labour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Low unemployment rate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Cyber attacks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Strict restrictions on media , Tv , newspaper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4280265"/>
                  </a:ext>
                </a:extLst>
              </a:tr>
              <a:tr h="994938">
                <a:tc>
                  <a:txBody>
                    <a:bodyPr/>
                    <a:lstStyle/>
                    <a:p>
                      <a:r>
                        <a:rPr lang="en-US" sz="1900"/>
                        <a:t>Large working age population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Modern supermarkets preferred by the customers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Plastic waste and water pollution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900"/>
                        <a:t>Climate change , natural disasters</a:t>
                      </a:r>
                    </a:p>
                  </a:txBody>
                  <a:tcPr marL="96484" marR="96484" marT="48242" marB="48242">
                    <a:solidFill>
                      <a:schemeClr val="accent1">
                        <a:tint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18958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20861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8D3730-5E3B-99B1-EBFA-E5BFE9985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1063417"/>
            <a:ext cx="3505495" cy="467539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2F2F2"/>
                </a:solidFill>
              </a:rPr>
              <a:t>Porter’s Diamond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C4719E-4CAD-D8B1-2ED3-A457F1057E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8959212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82516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7AAAD-AD38-6EF3-24ED-02E8A047A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04E8C-7202-71E8-65D2-EAC12F8E00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Vietnam is one of the fastest developing countries in the world.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2022 the country had amazing GDP growth, comparing to previous years.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UK-Vietnam Free Trade Agreement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country is in a strategic location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High and young population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Comparing to the UK, the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labour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cost is very low.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351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D2B10-1226-1A9C-D904-44673EE97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68FA5-5D7B-0665-2E24-67E03512CE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High corruption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freedom of media and people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Permits , licenses and approvals take long time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clear corporate governance and corporate structure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Due to language barrier , Tesco might need to repack and relabel products , which cost extra money and time</a:t>
            </a:r>
          </a:p>
        </p:txBody>
      </p:sp>
    </p:spTree>
    <p:extLst>
      <p:ext uri="{BB962C8B-B14F-4D97-AF65-F5344CB8AC3E}">
        <p14:creationId xmlns:p14="http://schemas.microsoft.com/office/powerpoint/2010/main" val="1255487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423E9-11AD-F8EF-740E-A0F0761CE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B83BD-FBA5-FC0D-1A11-EB299924D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Language barrier – translator will be required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Taxation can be complex and time-consuming process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Punctuality on meetings and greeting people individually is important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Before talking about business, it is more respectful to have social conversation first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people shopping at the big supermarkets are mainly from middle and high class.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15244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1ECCE-CC20-0212-5AA0-FDC1BD265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r>
              <a:rPr lang="en-US" dirty="0"/>
              <a:t>Strategies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1F8C9C0-0727-AF35-95E6-16CF64F47F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56" r="4566"/>
          <a:stretch/>
        </p:blipFill>
        <p:spPr>
          <a:xfrm>
            <a:off x="6657747" y="10"/>
            <a:ext cx="756013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79329-D242-1044-7D57-6D4725C55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1911927"/>
            <a:ext cx="5292931" cy="380999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Tesco must not ignore the cultural differences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Tesco must consider what Vietnamese people prefer to consume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Good marketing and advertising is essential, and Tesco must focus more on social media , such as Facebook,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Zalo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, Tik Tok and Instagram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Tesco must consider carefully the location of the stores</a:t>
            </a:r>
          </a:p>
        </p:txBody>
      </p:sp>
    </p:spTree>
    <p:extLst>
      <p:ext uri="{BB962C8B-B14F-4D97-AF65-F5344CB8AC3E}">
        <p14:creationId xmlns:p14="http://schemas.microsoft.com/office/powerpoint/2010/main" val="727784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774AC9-D10C-697E-B39B-6F50E8670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2B7F7-43A8-D92E-810F-480E24F7E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 a conclusion can be said , that Tesco might face a lot of opportunities and challenges in Vietnam . However, with the right strategies, the opportunities can be used in the right way and the challenges would not be much of a hindrance.</a:t>
            </a:r>
          </a:p>
        </p:txBody>
      </p:sp>
    </p:spTree>
    <p:extLst>
      <p:ext uri="{BB962C8B-B14F-4D97-AF65-F5344CB8AC3E}">
        <p14:creationId xmlns:p14="http://schemas.microsoft.com/office/powerpoint/2010/main" val="3568035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1F544B-4B07-9B1A-2625-5CF8B7848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634" y="2518756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84A10-205E-F90D-BACF-885F841DB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7967" y="138545"/>
            <a:ext cx="7201087" cy="671945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Britannica, T. E. o. E., 2021.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 summary.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www.britannica.com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/summary/Vietnam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12 04 2023].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Burke, F.,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Seck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Y. C. &amp; Nguyen, H. K. O., 2023.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Antitrust and Competition in Vietnam.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www.globalcompliancenews.com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/antitrust-and-competition/antitrust-and-competition-in-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01 05 2023].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Crowe, 2021.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Difficulties and challenges faced by foreign investors in Vietnam?.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www.crowe.com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vn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/insights/doing-business-in-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faq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-about-investment-and-in-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vn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/challenges-and-risks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29 04 2023].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Daniels, J.,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Radebaugh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 &amp; Sullivan, D., 2018.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Business.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16 ed.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s.l.:Pearson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Education, Limited.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GOV.UK, 2021.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Overseas business risk: Vietnam.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</a:t>
            </a:r>
            <a:r>
              <a:rPr lang="en-GB" sz="18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www.gov.uk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/government/publications/overseas-business-risk-</a:t>
            </a:r>
            <a:r>
              <a:rPr lang="en-GB" sz="18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GB" sz="18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overseas-business-risk-vietnam#political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Human Rights Watch, 2022.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report 2022: Vietnam.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www.hrw.org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/world-report/2022/country-chapters/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17 04 2023].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7228558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CBE721-8482-7A64-1AE1-8C3F1787C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2604656"/>
            <a:ext cx="3522879" cy="3512086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64683-447F-39DC-C0B6-3B599FE03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58970"/>
            <a:ext cx="6334748" cy="685800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Lloyds bank, 2023.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Vietnam: Buying and Selling.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www.lloydsbanktrade.com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/market-potential/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/suppliers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01 05 2023].</a:t>
            </a:r>
            <a:endParaRPr lang="en-GB" sz="1800" kern="1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TESCO PLC, 2023.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www.tescoplc.com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/about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25 04 2023].</a:t>
            </a:r>
            <a:endParaRPr lang="en-GB" sz="1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Thuy, T., 2022.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Grocery retailers see rapid expansion on surging Vietnam demand.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</a:t>
            </a:r>
            <a:r>
              <a:rPr lang="en-GB" sz="1800" u="sng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theinvestor.vn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/grocery-retailers-see-rapid-expansion-on-surging-vietnam-demand-d1542.html</a:t>
            </a:r>
            <a:r>
              <a:rPr lang="en-GB" sz="1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01 05 2023]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 Briefing , 2022.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 </a:t>
            </a:r>
            <a:r>
              <a:rPr lang="en-GB" sz="1800" i="1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Labor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Laws.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www.vietnam-briefing.com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/doing-business-guide/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/human-resources-and-payroll/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labor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-law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18 04 2023].</a:t>
            </a:r>
          </a:p>
          <a:p>
            <a:pPr marL="0" indent="0"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 Insider, 2022.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to do Advertising and Marketing in Vietnam.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</a:t>
            </a:r>
            <a:r>
              <a:rPr lang="en-GB" sz="1800" u="sng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vietnaminsider.vn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/how-to-do-advertising-and-marketing-in-vietnam-5-best-tips/</a:t>
            </a:r>
            <a:b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26 04 2023].</a:t>
            </a:r>
          </a:p>
          <a:p>
            <a:pPr marL="0" indent="0">
              <a:buNone/>
            </a:pP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7458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7264</TotalTime>
  <Words>1190</Words>
  <Application>Microsoft Macintosh PowerPoint</Application>
  <PresentationFormat>Widescreen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Gothic</vt:lpstr>
      <vt:lpstr>Wingdings 3</vt:lpstr>
      <vt:lpstr>Ion</vt:lpstr>
      <vt:lpstr>Opening Tesco in Vietnam</vt:lpstr>
      <vt:lpstr>Introduction</vt:lpstr>
      <vt:lpstr>Vietnam - Background</vt:lpstr>
      <vt:lpstr>Tesco PLC – Brief History</vt:lpstr>
      <vt:lpstr>Pestel analysis - Vietnam</vt:lpstr>
      <vt:lpstr>SWOT Analysis - Vietnam</vt:lpstr>
      <vt:lpstr>Porter’s Diamond</vt:lpstr>
      <vt:lpstr>Opportunities</vt:lpstr>
      <vt:lpstr>Challenges</vt:lpstr>
      <vt:lpstr>Barriers </vt:lpstr>
      <vt:lpstr>Strategies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Opening Tesco in Vietnam</dc:title>
  <dc:creator>Proletina Valcheva Petkova (2233645)</dc:creator>
  <cp:lastModifiedBy>Proletina Valcheva Petkova (2233645)</cp:lastModifiedBy>
  <cp:revision>2</cp:revision>
  <dcterms:created xsi:type="dcterms:W3CDTF">2023-04-29T11:24:04Z</dcterms:created>
  <dcterms:modified xsi:type="dcterms:W3CDTF">2023-05-04T12:29:01Z</dcterms:modified>
</cp:coreProperties>
</file>