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7" r:id="rId1"/>
  </p:sldMasterIdLst>
  <p:notesMasterIdLst>
    <p:notesMasterId r:id="rId82"/>
  </p:notesMasterIdLst>
  <p:sldIdLst>
    <p:sldId id="256" r:id="rId2"/>
    <p:sldId id="365" r:id="rId3"/>
    <p:sldId id="352" r:id="rId4"/>
    <p:sldId id="353" r:id="rId5"/>
    <p:sldId id="354" r:id="rId6"/>
    <p:sldId id="355" r:id="rId7"/>
    <p:sldId id="356" r:id="rId8"/>
    <p:sldId id="357" r:id="rId9"/>
    <p:sldId id="358" r:id="rId10"/>
    <p:sldId id="359" r:id="rId11"/>
    <p:sldId id="360" r:id="rId12"/>
    <p:sldId id="361" r:id="rId13"/>
    <p:sldId id="362" r:id="rId14"/>
    <p:sldId id="363" r:id="rId15"/>
    <p:sldId id="364" r:id="rId16"/>
    <p:sldId id="262" r:id="rId17"/>
    <p:sldId id="259" r:id="rId18"/>
    <p:sldId id="263" r:id="rId19"/>
    <p:sldId id="260" r:id="rId20"/>
    <p:sldId id="264" r:id="rId21"/>
    <p:sldId id="261" r:id="rId22"/>
    <p:sldId id="258" r:id="rId23"/>
    <p:sldId id="331" r:id="rId24"/>
    <p:sldId id="332" r:id="rId25"/>
    <p:sldId id="257" r:id="rId26"/>
    <p:sldId id="265" r:id="rId27"/>
    <p:sldId id="304" r:id="rId28"/>
    <p:sldId id="306" r:id="rId29"/>
    <p:sldId id="305" r:id="rId30"/>
    <p:sldId id="266" r:id="rId31"/>
    <p:sldId id="307" r:id="rId32"/>
    <p:sldId id="329" r:id="rId33"/>
    <p:sldId id="330" r:id="rId34"/>
    <p:sldId id="267" r:id="rId35"/>
    <p:sldId id="268" r:id="rId36"/>
    <p:sldId id="333" r:id="rId37"/>
    <p:sldId id="269" r:id="rId38"/>
    <p:sldId id="270" r:id="rId39"/>
    <p:sldId id="339" r:id="rId40"/>
    <p:sldId id="271" r:id="rId41"/>
    <p:sldId id="272" r:id="rId42"/>
    <p:sldId id="273" r:id="rId43"/>
    <p:sldId id="274" r:id="rId44"/>
    <p:sldId id="275" r:id="rId45"/>
    <p:sldId id="276" r:id="rId46"/>
    <p:sldId id="340" r:id="rId47"/>
    <p:sldId id="277" r:id="rId48"/>
    <p:sldId id="278" r:id="rId49"/>
    <p:sldId id="341" r:id="rId50"/>
    <p:sldId id="279" r:id="rId51"/>
    <p:sldId id="342" r:id="rId52"/>
    <p:sldId id="280" r:id="rId53"/>
    <p:sldId id="281" r:id="rId54"/>
    <p:sldId id="282" r:id="rId55"/>
    <p:sldId id="283" r:id="rId56"/>
    <p:sldId id="284" r:id="rId57"/>
    <p:sldId id="285" r:id="rId58"/>
    <p:sldId id="343" r:id="rId59"/>
    <p:sldId id="286" r:id="rId60"/>
    <p:sldId id="344" r:id="rId61"/>
    <p:sldId id="287" r:id="rId62"/>
    <p:sldId id="345" r:id="rId63"/>
    <p:sldId id="288" r:id="rId64"/>
    <p:sldId id="289" r:id="rId65"/>
    <p:sldId id="346" r:id="rId66"/>
    <p:sldId id="290" r:id="rId67"/>
    <p:sldId id="291" r:id="rId68"/>
    <p:sldId id="347" r:id="rId69"/>
    <p:sldId id="292" r:id="rId70"/>
    <p:sldId id="293" r:id="rId71"/>
    <p:sldId id="294" r:id="rId72"/>
    <p:sldId id="295" r:id="rId73"/>
    <p:sldId id="296" r:id="rId74"/>
    <p:sldId id="348" r:id="rId75"/>
    <p:sldId id="297" r:id="rId76"/>
    <p:sldId id="298" r:id="rId77"/>
    <p:sldId id="299" r:id="rId78"/>
    <p:sldId id="349" r:id="rId79"/>
    <p:sldId id="350" r:id="rId80"/>
    <p:sldId id="351" r:id="rId8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315" autoAdjust="0"/>
    <p:restoredTop sz="73002" autoAdjust="0"/>
  </p:normalViewPr>
  <p:slideViewPr>
    <p:cSldViewPr snapToGrid="0">
      <p:cViewPr varScale="1">
        <p:scale>
          <a:sx n="85" d="100"/>
          <a:sy n="85" d="100"/>
        </p:scale>
        <p:origin x="180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notesMaster" Target="notesMasters/notesMaster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6C0ADA-4B85-494D-B9DE-632DBD646022}" type="datetimeFigureOut">
              <a:rPr lang="en-GB" smtClean="0"/>
              <a:t>31/10/2018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E9A94A-9478-4EF5-9933-F67DED27B73B}" type="slidenum">
              <a:rPr lang="en-GB" smtClean="0"/>
              <a:t>‹#›</a:t>
            </a:fld>
            <a:endParaRPr lang="en-GB"/>
          </a:p>
        </p:txBody>
      </p:sp>
    </p:spTree>
    <p:extLst>
      <p:ext uri="{BB962C8B-B14F-4D97-AF65-F5344CB8AC3E}">
        <p14:creationId xmlns:p14="http://schemas.microsoft.com/office/powerpoint/2010/main" val="8340307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E9A94A-9478-4EF5-9933-F67DED27B73B}" type="slidenum">
              <a:rPr lang="en-GB" smtClean="0"/>
              <a:t>2</a:t>
            </a:fld>
            <a:endParaRPr lang="en-GB"/>
          </a:p>
        </p:txBody>
      </p:sp>
    </p:spTree>
    <p:extLst>
      <p:ext uri="{BB962C8B-B14F-4D97-AF65-F5344CB8AC3E}">
        <p14:creationId xmlns:p14="http://schemas.microsoft.com/office/powerpoint/2010/main" val="21925765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E9A94A-9478-4EF5-9933-F67DED27B73B}" type="slidenum">
              <a:rPr lang="en-GB" smtClean="0"/>
              <a:t>17</a:t>
            </a:fld>
            <a:endParaRPr lang="en-GB"/>
          </a:p>
        </p:txBody>
      </p:sp>
    </p:spTree>
    <p:extLst>
      <p:ext uri="{BB962C8B-B14F-4D97-AF65-F5344CB8AC3E}">
        <p14:creationId xmlns:p14="http://schemas.microsoft.com/office/powerpoint/2010/main" val="498353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E9A94A-9478-4EF5-9933-F67DED27B73B}" type="slidenum">
              <a:rPr lang="en-GB" smtClean="0"/>
              <a:t>19</a:t>
            </a:fld>
            <a:endParaRPr lang="en-GB"/>
          </a:p>
        </p:txBody>
      </p:sp>
    </p:spTree>
    <p:extLst>
      <p:ext uri="{BB962C8B-B14F-4D97-AF65-F5344CB8AC3E}">
        <p14:creationId xmlns:p14="http://schemas.microsoft.com/office/powerpoint/2010/main" val="2946490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E9A94A-9478-4EF5-9933-F67DED27B73B}" type="slidenum">
              <a:rPr lang="en-GB" smtClean="0"/>
              <a:t>21</a:t>
            </a:fld>
            <a:endParaRPr lang="en-GB"/>
          </a:p>
        </p:txBody>
      </p:sp>
    </p:spTree>
    <p:extLst>
      <p:ext uri="{BB962C8B-B14F-4D97-AF65-F5344CB8AC3E}">
        <p14:creationId xmlns:p14="http://schemas.microsoft.com/office/powerpoint/2010/main" val="527309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Distance</a:t>
            </a:r>
          </a:p>
          <a:p>
            <a:endParaRPr lang="en-GB" dirty="0"/>
          </a:p>
          <a:p>
            <a:r>
              <a:rPr lang="en-GB" dirty="0"/>
              <a:t>This dimension deals with the fact that all individuals in societies are not equal – it expresses the attitude of the culture towards these inequalities amongst us. Power Distance is defined as the extent to which the less powerful members of institutions and organisations within a country expect and accept that power is distributed unequally.</a:t>
            </a:r>
          </a:p>
          <a:p>
            <a:endParaRPr lang="en-GB" dirty="0"/>
          </a:p>
          <a:p>
            <a:r>
              <a:rPr lang="en-GB" dirty="0"/>
              <a:t>At 80 China sits in the higher rankings of PDI – i.e. a society that believes that inequalities amongst people are acceptable. The subordinate-superior relationship tends to be polarized and there is no </a:t>
            </a:r>
            <a:r>
              <a:rPr lang="en-GB" dirty="0" err="1"/>
              <a:t>defense</a:t>
            </a:r>
            <a:r>
              <a:rPr lang="en-GB" dirty="0"/>
              <a:t> against power abuse by superiors. Individuals are influenced by formal authority and sanctions and are in general optimistic about people’s capacity for leadership and initiative. People should not have aspirations beyond their rank.</a:t>
            </a:r>
          </a:p>
          <a:p>
            <a:r>
              <a:rPr lang="en-GB" dirty="0"/>
              <a:t>Individualism</a:t>
            </a:r>
          </a:p>
          <a:p>
            <a:endParaRPr lang="en-GB" dirty="0"/>
          </a:p>
          <a:p>
            <a:r>
              <a:rPr lang="en-GB" dirty="0"/>
              <a:t>The fundamental issue addressed by this dimension is the degree of interdependence a society maintains among its members. It has to do with whether people´s self-image is defined in terms of “I” or “We”. In Individualist societies people are supposed to look after themselves and their direct family only. In Collectivist societies people belong to ‘in groups’ that take care of them in exchange for loyalty.</a:t>
            </a:r>
          </a:p>
          <a:p>
            <a:endParaRPr lang="en-GB" dirty="0"/>
          </a:p>
          <a:p>
            <a:r>
              <a:rPr lang="en-GB" dirty="0"/>
              <a:t>At a score of 20 China is a highly collectivist culture where people act in the interests of the group and not necessarily of themselves. In-group considerations affect hiring and promotions with closer in-groups (such as family) are getting preferential treatment. Employee commitment to the organisation (but not necessarily to the people in the organisation) is low. Whereas relationships with colleagues are cooperative for in-groups they are cold or even hostile to out-groups. Personal relationships prevail over task and company.</a:t>
            </a:r>
          </a:p>
          <a:p>
            <a:r>
              <a:rPr lang="en-GB" dirty="0"/>
              <a:t>Masculinity</a:t>
            </a:r>
          </a:p>
          <a:p>
            <a:endParaRPr lang="en-GB" dirty="0"/>
          </a:p>
          <a:p>
            <a:r>
              <a:rPr lang="en-GB" dirty="0"/>
              <a:t>A high score (Masculine) on this dimension indicates that the society will be driven by competition, achievement and success, with success being defined by the winner / best in field – a value system that starts in school and continues throughout organisational life.</a:t>
            </a:r>
          </a:p>
          <a:p>
            <a:endParaRPr lang="en-GB" dirty="0"/>
          </a:p>
          <a:p>
            <a:r>
              <a:rPr lang="en-GB" dirty="0"/>
              <a:t>A low score (Feminine) on the dimension means that the dominant values in society are caring for others and quality of life. A Feminine society is one where quality of life is the sign of success and standing out from the crowd is not admirable. The fundamental issue here is what motivates people, wanting to be the best (Masculine) or liking what you do (Feminine).</a:t>
            </a:r>
          </a:p>
          <a:p>
            <a:endParaRPr lang="en-GB" dirty="0"/>
          </a:p>
          <a:p>
            <a:r>
              <a:rPr lang="en-GB" dirty="0"/>
              <a:t>At 66 China is a Masculine society –success oriented and driven. The need to ensure success can be exemplified by the fact that many Chinese will sacrifice family and leisure priorities to work. Service people (such as hairdressers) will provide services until very late at night. Leisure time is not so important. The migrated farmer workers will leave their families behind in faraway places in order to obtain better work and pay in the cities. Another example is that Chinese students care very much about their exam scores and ranking as this is the main criteria to achieve success or not.</a:t>
            </a:r>
          </a:p>
          <a:p>
            <a:r>
              <a:rPr lang="en-GB" dirty="0"/>
              <a:t>Uncertainty Avoidance</a:t>
            </a:r>
          </a:p>
          <a:p>
            <a:endParaRPr lang="en-GB" dirty="0"/>
          </a:p>
          <a:p>
            <a:r>
              <a:rPr lang="en-GB" dirty="0"/>
              <a:t>The dimension Uncertainty Avoidance has to do with the way that a society deals with the fact that the future can never be known: should we try to control the future or just let it happen? This ambiguity brings with it anxiety and different cultures have learnt to deal with this anxiety in different ways. The extent to which the members of a culture feel threatened by ambiguous or unknown situations and have created beliefs and institutions that try to avoid these is reflected in the score on Uncertainty Avoidance.</a:t>
            </a:r>
          </a:p>
          <a:p>
            <a:endParaRPr lang="en-GB" dirty="0"/>
          </a:p>
          <a:p>
            <a:r>
              <a:rPr lang="en-GB" dirty="0"/>
              <a:t>At 30 China has a low score on Uncertainty Avoidance. Truth may be relative though in the immediate social circles there is concern for Truth with a capital T and rules (but not necessarily laws) abound. None the less, adherence to laws and rules may be flexible to suit the actual situation and pragmatism is a fact of life. The Chinese are comfortable with ambiguity; the Chinese language is full of ambiguous meanings that can be difficult for Western people to follow. Chinese are adaptable and entrepreneurial. At the time of writing the majority (70% -80%) of Chinese businesses tend to be small to medium sized and family owned.</a:t>
            </a:r>
          </a:p>
          <a:p>
            <a:r>
              <a:rPr lang="en-GB" dirty="0"/>
              <a:t>Long Term Orientation</a:t>
            </a:r>
          </a:p>
          <a:p>
            <a:endParaRPr lang="en-GB" dirty="0"/>
          </a:p>
          <a:p>
            <a:r>
              <a:rPr lang="en-GB" dirty="0"/>
              <a:t>This dimension describes how every society has to maintain some links with its own past while dealing with the challenges of the present and future, and societies prioritise these two existential goals differently. Normative societies. which score low on this dimension, for example, prefer to maintain time-honoured traditions and norms while viewing societal change with suspicion. Those with a culture which scores high, on the other hand, take a more pragmatic approach: they encourage thrift and efforts in modern education as a way to prepare for the future.</a:t>
            </a:r>
          </a:p>
          <a:p>
            <a:endParaRPr lang="en-GB" dirty="0"/>
          </a:p>
          <a:p>
            <a:r>
              <a:rPr lang="en-GB" dirty="0"/>
              <a:t>China scores 87 in this dimension, which means that it is a very pragmatic culture. In societies with a pragmatic orientation, people believe that truth depends very much on situation, context and time. They show an ability to adapt traditions easily to changed conditions, a strong propensity to save and invest, thriftiness, and perseverance in achieving results.</a:t>
            </a:r>
          </a:p>
          <a:p>
            <a:r>
              <a:rPr lang="en-GB" dirty="0"/>
              <a:t>Indulgence</a:t>
            </a:r>
          </a:p>
          <a:p>
            <a:endParaRPr lang="en-GB" dirty="0"/>
          </a:p>
          <a:p>
            <a:r>
              <a:rPr lang="en-GB" dirty="0"/>
              <a:t>One challenge that confronts humanity, now and in the past, is the degree to which small children are socialized. Without socialisation we do not become “human”. This dimension is defined as the extent to which people try to control their desires and impulses, based on the way they were raised. Relatively weak control is called “Indulgence” and relatively strong control is called “Restraint”. Cultures can, therefore, be described as Indulgent or Restrained.</a:t>
            </a:r>
          </a:p>
          <a:p>
            <a:endParaRPr lang="en-GB" dirty="0"/>
          </a:p>
          <a:p>
            <a:r>
              <a:rPr lang="en-GB" dirty="0"/>
              <a:t>China is a Restrained society as can be seen in its low score of 24 in this dimension. Societies with a low score in this dimension have a tendency to cynicism and pessimism. Also, in contrast to Indulgent societies, Restrained societies do not put much emphasis on leisure time and control the gratification of their desires. People with this orientation have the perception that their actions are Restrained by social norms and feel that indulging themselves is somewhat wrong. </a:t>
            </a:r>
          </a:p>
        </p:txBody>
      </p:sp>
      <p:sp>
        <p:nvSpPr>
          <p:cNvPr id="4" name="Slide Number Placeholder 3"/>
          <p:cNvSpPr>
            <a:spLocks noGrp="1"/>
          </p:cNvSpPr>
          <p:nvPr>
            <p:ph type="sldNum" sz="quarter" idx="10"/>
          </p:nvPr>
        </p:nvSpPr>
        <p:spPr/>
        <p:txBody>
          <a:bodyPr/>
          <a:lstStyle/>
          <a:p>
            <a:fld id="{AAE9A94A-9478-4EF5-9933-F67DED27B73B}" type="slidenum">
              <a:rPr lang="en-GB" smtClean="0"/>
              <a:t>25</a:t>
            </a:fld>
            <a:endParaRPr lang="en-GB"/>
          </a:p>
        </p:txBody>
      </p:sp>
    </p:spTree>
    <p:extLst>
      <p:ext uri="{BB962C8B-B14F-4D97-AF65-F5344CB8AC3E}">
        <p14:creationId xmlns:p14="http://schemas.microsoft.com/office/powerpoint/2010/main" val="4236383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08B9EBBA-996F-894A-B54A-D6246ED52CEA}" type="datetimeFigureOut">
              <a:rPr lang="en-US" smtClean="0"/>
              <a:pPr/>
              <a:t>10/31/2018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79518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smtClean="0"/>
              <a:pPr/>
              <a:t>10/31/2018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811483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smtClean="0"/>
              <a:pPr/>
              <a:t>10/31/2018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7416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smtClean="0"/>
              <a:pPr/>
              <a:t>10/31/2018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6464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smtClean="0"/>
              <a:pPr/>
              <a:t>10/31/2018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01972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smtClean="0"/>
              <a:pPr/>
              <a:t>10/31/2018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87109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smtClean="0"/>
              <a:pPr/>
              <a:t>10/31/2018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00050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smtClean="0"/>
              <a:pPr/>
              <a:t>10/31/2018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58809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smtClean="0"/>
              <a:pPr/>
              <a:t>10/31/2018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2917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smtClean="0"/>
              <a:pPr/>
              <a:t>10/31/2018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7493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smtClean="0"/>
              <a:pPr/>
              <a:t>10/31/2018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5648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9B482E8-6E0E-1B4F-B1FD-C69DB9E858D9}" type="datetimeFigureOut">
              <a:rPr lang="en-US" smtClean="0"/>
              <a:pPr/>
              <a:t>10/31/2018</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57F1E4F-1CFF-5643-939E-217C01CDF565}"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771806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repositorio.iscte-iul.pt/bitstream/10071/12698/1/Final%20version!)%20Apply%20Hofstedes%20National%20Cultural%20Dimension%20Theory%20to%20Analyze%20Chinese%20Tourist%20Behaviors%20in%20Portugal%20Tourism--HuangXiaomei.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wttc.org/-/media/files/reports/economic-impact-research/regions-2018/world2018.pdf"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wttc.org/-/media/files/reports/economic-impact-research/countries-2018/china2018.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Intercultural Communication</a:t>
            </a:r>
          </a:p>
        </p:txBody>
      </p:sp>
      <p:sp>
        <p:nvSpPr>
          <p:cNvPr id="3" name="Subtitle 2"/>
          <p:cNvSpPr>
            <a:spLocks noGrp="1"/>
          </p:cNvSpPr>
          <p:nvPr>
            <p:ph type="subTitle" idx="1"/>
          </p:nvPr>
        </p:nvSpPr>
        <p:spPr/>
        <p:txBody>
          <a:bodyPr/>
          <a:lstStyle/>
          <a:p>
            <a:r>
              <a:rPr lang="en-GB" dirty="0"/>
              <a:t>Dr Caroline Jawad</a:t>
            </a:r>
          </a:p>
        </p:txBody>
      </p:sp>
    </p:spTree>
    <p:extLst>
      <p:ext uri="{BB962C8B-B14F-4D97-AF65-F5344CB8AC3E}">
        <p14:creationId xmlns:p14="http://schemas.microsoft.com/office/powerpoint/2010/main" val="5727833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p:cNvGraphicFramePr>
            <a:graphicFrameLocks noGrp="1"/>
          </p:cNvGraphicFramePr>
          <p:nvPr>
            <p:extLst>
              <p:ext uri="{D42A27DB-BD31-4B8C-83A1-F6EECF244321}">
                <p14:modId xmlns:p14="http://schemas.microsoft.com/office/powerpoint/2010/main" val="4070512206"/>
              </p:ext>
            </p:extLst>
          </p:nvPr>
        </p:nvGraphicFramePr>
        <p:xfrm>
          <a:off x="1433688" y="0"/>
          <a:ext cx="8794045" cy="6986799"/>
        </p:xfrm>
        <a:graphic>
          <a:graphicData uri="http://schemas.openxmlformats.org/drawingml/2006/table">
            <a:tbl>
              <a:tblPr firstRow="1" firstCol="1" bandRow="1">
                <a:tableStyleId>{5C22544A-7EE6-4342-B048-85BDC9FD1C3A}</a:tableStyleId>
              </a:tblPr>
              <a:tblGrid>
                <a:gridCol w="2204363"/>
                <a:gridCol w="971481"/>
                <a:gridCol w="2488200"/>
                <a:gridCol w="3130001"/>
              </a:tblGrid>
              <a:tr h="259865">
                <a:tc rowSpan="3">
                  <a:txBody>
                    <a:bodyPr/>
                    <a:lstStyle/>
                    <a:p>
                      <a:pPr>
                        <a:lnSpc>
                          <a:spcPct val="107000"/>
                        </a:lnSpc>
                        <a:spcAft>
                          <a:spcPts val="0"/>
                        </a:spcAft>
                      </a:pPr>
                      <a:r>
                        <a:rPr lang="en-GB" sz="1800" dirty="0">
                          <a:effectLst/>
                        </a:rPr>
                        <a:t>18 October 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a:txBody>
                    <a:bodyPr/>
                    <a:lstStyle/>
                    <a:p>
                      <a:pPr>
                        <a:lnSpc>
                          <a:spcPct val="107000"/>
                        </a:lnSpc>
                        <a:spcAft>
                          <a:spcPts val="0"/>
                        </a:spcAft>
                      </a:pPr>
                      <a:r>
                        <a:rPr lang="en-GB" sz="1100">
                          <a:effectLst/>
                        </a:rPr>
                        <a:t>1-2pm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rowSpan="3">
                  <a:txBody>
                    <a:bodyPr/>
                    <a:lstStyle/>
                    <a:p>
                      <a:pPr>
                        <a:lnSpc>
                          <a:spcPct val="107000"/>
                        </a:lnSpc>
                        <a:spcAft>
                          <a:spcPts val="0"/>
                        </a:spcAft>
                      </a:pPr>
                      <a:r>
                        <a:rPr lang="en-GB" sz="1800">
                          <a:effectLst/>
                        </a:rPr>
                        <a:t>Chinese/</a:t>
                      </a:r>
                    </a:p>
                    <a:p>
                      <a:pPr>
                        <a:lnSpc>
                          <a:spcPct val="107000"/>
                        </a:lnSpc>
                        <a:spcAft>
                          <a:spcPts val="0"/>
                        </a:spcAft>
                      </a:pPr>
                      <a:r>
                        <a:rPr lang="en-GB" sz="1800">
                          <a:effectLst/>
                        </a:rPr>
                        <a:t>China</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rowSpan="3">
                  <a:txBody>
                    <a:bodyPr/>
                    <a:lstStyle/>
                    <a:p>
                      <a:pPr>
                        <a:lnSpc>
                          <a:spcPct val="107000"/>
                        </a:lnSpc>
                        <a:spcAft>
                          <a:spcPts val="0"/>
                        </a:spcAft>
                      </a:pPr>
                      <a:r>
                        <a:rPr lang="en-GB" sz="1800">
                          <a:effectLst/>
                        </a:rPr>
                        <a:t>Libin Xiao</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r>
              <a:tr h="288191">
                <a:tc vMerge="1">
                  <a:txBody>
                    <a:bodyPr/>
                    <a:lstStyle/>
                    <a:p>
                      <a:endParaRPr lang="en-GB"/>
                    </a:p>
                  </a:txBody>
                  <a:tcPr/>
                </a:tc>
                <a:tc>
                  <a:txBody>
                    <a:bodyPr/>
                    <a:lstStyle/>
                    <a:p>
                      <a:pPr>
                        <a:lnSpc>
                          <a:spcPct val="107000"/>
                        </a:lnSpc>
                        <a:spcAft>
                          <a:spcPts val="0"/>
                        </a:spcAft>
                      </a:pPr>
                      <a:r>
                        <a:rPr lang="en-GB" sz="1800">
                          <a:effectLst/>
                          <a:highlight>
                            <a:srgbClr val="FFFF00"/>
                          </a:highlight>
                        </a:rPr>
                        <a:t>2-3pm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vMerge="1">
                  <a:txBody>
                    <a:bodyPr/>
                    <a:lstStyle/>
                    <a:p>
                      <a:endParaRPr lang="en-GB"/>
                    </a:p>
                  </a:txBody>
                  <a:tcPr/>
                </a:tc>
                <a:tc vMerge="1">
                  <a:txBody>
                    <a:bodyPr/>
                    <a:lstStyle/>
                    <a:p>
                      <a:endParaRPr lang="en-GB"/>
                    </a:p>
                  </a:txBody>
                  <a:tcPr/>
                </a:tc>
              </a:tr>
              <a:tr h="288191">
                <a:tc vMerge="1">
                  <a:txBody>
                    <a:bodyPr/>
                    <a:lstStyle/>
                    <a:p>
                      <a:endParaRPr lang="en-GB"/>
                    </a:p>
                  </a:txBody>
                  <a:tcPr/>
                </a:tc>
                <a:tc>
                  <a:txBody>
                    <a:bodyPr/>
                    <a:lstStyle/>
                    <a:p>
                      <a:pPr>
                        <a:lnSpc>
                          <a:spcPct val="107000"/>
                        </a:lnSpc>
                        <a:spcAft>
                          <a:spcPts val="0"/>
                        </a:spcAft>
                      </a:pPr>
                      <a:r>
                        <a:rPr lang="en-GB" sz="1800">
                          <a:effectLst/>
                        </a:rPr>
                        <a:t>3-4pm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vMerge="1">
                  <a:txBody>
                    <a:bodyPr/>
                    <a:lstStyle/>
                    <a:p>
                      <a:endParaRPr lang="en-GB"/>
                    </a:p>
                  </a:txBody>
                  <a:tcPr/>
                </a:tc>
                <a:tc vMerge="1">
                  <a:txBody>
                    <a:bodyPr/>
                    <a:lstStyle/>
                    <a:p>
                      <a:endParaRPr lang="en-GB"/>
                    </a:p>
                  </a:txBody>
                  <a:tcPr/>
                </a:tc>
              </a:tr>
              <a:tr h="288191">
                <a:tc rowSpan="3">
                  <a:txBody>
                    <a:bodyPr/>
                    <a:lstStyle/>
                    <a:p>
                      <a:pPr>
                        <a:lnSpc>
                          <a:spcPct val="107000"/>
                        </a:lnSpc>
                        <a:spcAft>
                          <a:spcPts val="0"/>
                        </a:spcAft>
                      </a:pPr>
                      <a:r>
                        <a:rPr lang="en-GB" sz="1800">
                          <a:effectLst/>
                        </a:rPr>
                        <a:t>25 October 2018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a:txBody>
                    <a:bodyPr/>
                    <a:lstStyle/>
                    <a:p>
                      <a:pPr>
                        <a:lnSpc>
                          <a:spcPct val="107000"/>
                        </a:lnSpc>
                        <a:spcAft>
                          <a:spcPts val="0"/>
                        </a:spcAft>
                      </a:pPr>
                      <a:r>
                        <a:rPr lang="en-GB" sz="1800">
                          <a:effectLst/>
                        </a:rPr>
                        <a:t>1-2pm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rowSpan="3">
                  <a:txBody>
                    <a:bodyPr/>
                    <a:lstStyle/>
                    <a:p>
                      <a:pPr>
                        <a:lnSpc>
                          <a:spcPct val="107000"/>
                        </a:lnSpc>
                        <a:spcAft>
                          <a:spcPts val="0"/>
                        </a:spcAft>
                      </a:pPr>
                      <a:r>
                        <a:rPr lang="en-GB" sz="1800">
                          <a:effectLst/>
                        </a:rPr>
                        <a:t>Arabic/</a:t>
                      </a:r>
                    </a:p>
                    <a:p>
                      <a:pPr>
                        <a:lnSpc>
                          <a:spcPct val="107000"/>
                        </a:lnSpc>
                        <a:spcAft>
                          <a:spcPts val="0"/>
                        </a:spcAft>
                      </a:pPr>
                      <a:r>
                        <a:rPr lang="en-GB" sz="1800">
                          <a:effectLst/>
                        </a:rPr>
                        <a:t>Libya</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rowSpan="3">
                  <a:txBody>
                    <a:bodyPr/>
                    <a:lstStyle/>
                    <a:p>
                      <a:pPr>
                        <a:lnSpc>
                          <a:spcPct val="107000"/>
                        </a:lnSpc>
                        <a:spcAft>
                          <a:spcPts val="0"/>
                        </a:spcAft>
                      </a:pPr>
                      <a:r>
                        <a:rPr lang="en-GB" sz="1800">
                          <a:effectLst/>
                        </a:rPr>
                        <a:t>Latifa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r>
              <a:tr h="288191">
                <a:tc vMerge="1">
                  <a:txBody>
                    <a:bodyPr/>
                    <a:lstStyle/>
                    <a:p>
                      <a:endParaRPr lang="en-GB"/>
                    </a:p>
                  </a:txBody>
                  <a:tcPr/>
                </a:tc>
                <a:tc>
                  <a:txBody>
                    <a:bodyPr/>
                    <a:lstStyle/>
                    <a:p>
                      <a:pPr>
                        <a:lnSpc>
                          <a:spcPct val="107000"/>
                        </a:lnSpc>
                        <a:spcAft>
                          <a:spcPts val="0"/>
                        </a:spcAft>
                      </a:pPr>
                      <a:r>
                        <a:rPr lang="en-GB" sz="1800">
                          <a:effectLst/>
                          <a:highlight>
                            <a:srgbClr val="FFFF00"/>
                          </a:highlight>
                        </a:rPr>
                        <a:t>2-3pm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vMerge="1">
                  <a:txBody>
                    <a:bodyPr/>
                    <a:lstStyle/>
                    <a:p>
                      <a:endParaRPr lang="en-GB"/>
                    </a:p>
                  </a:txBody>
                  <a:tcPr/>
                </a:tc>
                <a:tc vMerge="1">
                  <a:txBody>
                    <a:bodyPr/>
                    <a:lstStyle/>
                    <a:p>
                      <a:endParaRPr lang="en-GB"/>
                    </a:p>
                  </a:txBody>
                  <a:tcPr/>
                </a:tc>
              </a:tr>
              <a:tr h="288191">
                <a:tc vMerge="1">
                  <a:txBody>
                    <a:bodyPr/>
                    <a:lstStyle/>
                    <a:p>
                      <a:endParaRPr lang="en-GB"/>
                    </a:p>
                  </a:txBody>
                  <a:tcPr/>
                </a:tc>
                <a:tc>
                  <a:txBody>
                    <a:bodyPr/>
                    <a:lstStyle/>
                    <a:p>
                      <a:pPr>
                        <a:lnSpc>
                          <a:spcPct val="107000"/>
                        </a:lnSpc>
                        <a:spcAft>
                          <a:spcPts val="0"/>
                        </a:spcAft>
                      </a:pPr>
                      <a:r>
                        <a:rPr lang="en-GB" sz="1800">
                          <a:effectLst/>
                        </a:rPr>
                        <a:t>3-4pm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vMerge="1">
                  <a:txBody>
                    <a:bodyPr/>
                    <a:lstStyle/>
                    <a:p>
                      <a:endParaRPr lang="en-GB"/>
                    </a:p>
                  </a:txBody>
                  <a:tcPr/>
                </a:tc>
                <a:tc vMerge="1">
                  <a:txBody>
                    <a:bodyPr/>
                    <a:lstStyle/>
                    <a:p>
                      <a:endParaRPr lang="en-GB"/>
                    </a:p>
                  </a:txBody>
                  <a:tcPr/>
                </a:tc>
              </a:tr>
              <a:tr h="288191">
                <a:tc rowSpan="3">
                  <a:txBody>
                    <a:bodyPr/>
                    <a:lstStyle/>
                    <a:p>
                      <a:pPr>
                        <a:lnSpc>
                          <a:spcPct val="107000"/>
                        </a:lnSpc>
                        <a:spcAft>
                          <a:spcPts val="0"/>
                        </a:spcAft>
                      </a:pPr>
                      <a:r>
                        <a:rPr lang="en-GB" sz="1800">
                          <a:effectLst/>
                        </a:rPr>
                        <a:t>1 November 2018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a:txBody>
                    <a:bodyPr/>
                    <a:lstStyle/>
                    <a:p>
                      <a:pPr>
                        <a:lnSpc>
                          <a:spcPct val="107000"/>
                        </a:lnSpc>
                        <a:spcAft>
                          <a:spcPts val="0"/>
                        </a:spcAft>
                      </a:pPr>
                      <a:r>
                        <a:rPr lang="en-GB" sz="1800">
                          <a:effectLst/>
                        </a:rPr>
                        <a:t>1-2pm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rowSpan="3">
                  <a:txBody>
                    <a:bodyPr/>
                    <a:lstStyle/>
                    <a:p>
                      <a:pPr>
                        <a:lnSpc>
                          <a:spcPct val="107000"/>
                        </a:lnSpc>
                        <a:spcAft>
                          <a:spcPts val="0"/>
                        </a:spcAft>
                      </a:pPr>
                      <a:r>
                        <a:rPr lang="en-GB" sz="1800">
                          <a:effectLst/>
                        </a:rPr>
                        <a:t>Arabic/</a:t>
                      </a:r>
                    </a:p>
                    <a:p>
                      <a:pPr>
                        <a:lnSpc>
                          <a:spcPct val="107000"/>
                        </a:lnSpc>
                        <a:spcAft>
                          <a:spcPts val="0"/>
                        </a:spcAft>
                      </a:pPr>
                      <a:r>
                        <a:rPr lang="en-GB" sz="1800">
                          <a:effectLst/>
                        </a:rPr>
                        <a:t>Egypt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rowSpan="3">
                  <a:txBody>
                    <a:bodyPr/>
                    <a:lstStyle/>
                    <a:p>
                      <a:pPr>
                        <a:lnSpc>
                          <a:spcPct val="107000"/>
                        </a:lnSpc>
                        <a:spcAft>
                          <a:spcPts val="0"/>
                        </a:spcAft>
                      </a:pPr>
                      <a:r>
                        <a:rPr lang="en-GB" sz="1800">
                          <a:effectLst/>
                        </a:rPr>
                        <a:t>Omar</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r>
              <a:tr h="288191">
                <a:tc vMerge="1">
                  <a:txBody>
                    <a:bodyPr/>
                    <a:lstStyle/>
                    <a:p>
                      <a:endParaRPr lang="en-GB"/>
                    </a:p>
                  </a:txBody>
                  <a:tcPr/>
                </a:tc>
                <a:tc>
                  <a:txBody>
                    <a:bodyPr/>
                    <a:lstStyle/>
                    <a:p>
                      <a:pPr>
                        <a:lnSpc>
                          <a:spcPct val="107000"/>
                        </a:lnSpc>
                        <a:spcAft>
                          <a:spcPts val="0"/>
                        </a:spcAft>
                      </a:pPr>
                      <a:r>
                        <a:rPr lang="en-GB" sz="1800">
                          <a:effectLst/>
                          <a:highlight>
                            <a:srgbClr val="FFFF00"/>
                          </a:highlight>
                        </a:rPr>
                        <a:t>2-3pm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vMerge="1">
                  <a:txBody>
                    <a:bodyPr/>
                    <a:lstStyle/>
                    <a:p>
                      <a:endParaRPr lang="en-GB"/>
                    </a:p>
                  </a:txBody>
                  <a:tcPr/>
                </a:tc>
                <a:tc vMerge="1">
                  <a:txBody>
                    <a:bodyPr/>
                    <a:lstStyle/>
                    <a:p>
                      <a:endParaRPr lang="en-GB"/>
                    </a:p>
                  </a:txBody>
                  <a:tcPr/>
                </a:tc>
              </a:tr>
              <a:tr h="288191">
                <a:tc vMerge="1">
                  <a:txBody>
                    <a:bodyPr/>
                    <a:lstStyle/>
                    <a:p>
                      <a:endParaRPr lang="en-GB"/>
                    </a:p>
                  </a:txBody>
                  <a:tcPr/>
                </a:tc>
                <a:tc>
                  <a:txBody>
                    <a:bodyPr/>
                    <a:lstStyle/>
                    <a:p>
                      <a:pPr>
                        <a:lnSpc>
                          <a:spcPct val="107000"/>
                        </a:lnSpc>
                        <a:spcAft>
                          <a:spcPts val="0"/>
                        </a:spcAft>
                      </a:pPr>
                      <a:r>
                        <a:rPr lang="en-GB" sz="1800">
                          <a:effectLst/>
                        </a:rPr>
                        <a:t>3-4pm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vMerge="1">
                  <a:txBody>
                    <a:bodyPr/>
                    <a:lstStyle/>
                    <a:p>
                      <a:endParaRPr lang="en-GB"/>
                    </a:p>
                  </a:txBody>
                  <a:tcPr/>
                </a:tc>
                <a:tc vMerge="1">
                  <a:txBody>
                    <a:bodyPr/>
                    <a:lstStyle/>
                    <a:p>
                      <a:endParaRPr lang="en-GB"/>
                    </a:p>
                  </a:txBody>
                  <a:tcPr/>
                </a:tc>
              </a:tr>
              <a:tr h="288191">
                <a:tc rowSpan="3">
                  <a:txBody>
                    <a:bodyPr/>
                    <a:lstStyle/>
                    <a:p>
                      <a:pPr>
                        <a:lnSpc>
                          <a:spcPct val="107000"/>
                        </a:lnSpc>
                        <a:spcAft>
                          <a:spcPts val="0"/>
                        </a:spcAft>
                      </a:pPr>
                      <a:r>
                        <a:rPr lang="en-GB" sz="1800">
                          <a:effectLst/>
                        </a:rPr>
                        <a:t>8 November 2018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a:txBody>
                    <a:bodyPr/>
                    <a:lstStyle/>
                    <a:p>
                      <a:pPr>
                        <a:lnSpc>
                          <a:spcPct val="107000"/>
                        </a:lnSpc>
                        <a:spcAft>
                          <a:spcPts val="0"/>
                        </a:spcAft>
                      </a:pPr>
                      <a:r>
                        <a:rPr lang="en-GB" sz="1800">
                          <a:effectLst/>
                        </a:rPr>
                        <a:t>1-2pm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rowSpan="3">
                  <a:txBody>
                    <a:bodyPr/>
                    <a:lstStyle/>
                    <a:p>
                      <a:pPr>
                        <a:lnSpc>
                          <a:spcPct val="107000"/>
                        </a:lnSpc>
                        <a:spcAft>
                          <a:spcPts val="0"/>
                        </a:spcAft>
                      </a:pPr>
                      <a:r>
                        <a:rPr lang="en-GB" sz="1800">
                          <a:effectLst/>
                        </a:rPr>
                        <a:t>Farsi/</a:t>
                      </a:r>
                    </a:p>
                    <a:p>
                      <a:pPr>
                        <a:lnSpc>
                          <a:spcPct val="107000"/>
                        </a:lnSpc>
                        <a:spcAft>
                          <a:spcPts val="0"/>
                        </a:spcAft>
                      </a:pPr>
                      <a:r>
                        <a:rPr lang="en-GB" sz="1800">
                          <a:effectLst/>
                        </a:rPr>
                        <a:t>Iran</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rowSpan="3">
                  <a:txBody>
                    <a:bodyPr/>
                    <a:lstStyle/>
                    <a:p>
                      <a:pPr>
                        <a:lnSpc>
                          <a:spcPct val="107000"/>
                        </a:lnSpc>
                        <a:spcAft>
                          <a:spcPts val="0"/>
                        </a:spcAft>
                      </a:pPr>
                      <a:r>
                        <a:rPr lang="en-GB" sz="1800">
                          <a:effectLst/>
                        </a:rPr>
                        <a:t>Pantea</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r>
              <a:tr h="288191">
                <a:tc vMerge="1">
                  <a:txBody>
                    <a:bodyPr/>
                    <a:lstStyle/>
                    <a:p>
                      <a:endParaRPr lang="en-GB"/>
                    </a:p>
                  </a:txBody>
                  <a:tcPr/>
                </a:tc>
                <a:tc>
                  <a:txBody>
                    <a:bodyPr/>
                    <a:lstStyle/>
                    <a:p>
                      <a:pPr>
                        <a:lnSpc>
                          <a:spcPct val="107000"/>
                        </a:lnSpc>
                        <a:spcAft>
                          <a:spcPts val="0"/>
                        </a:spcAft>
                      </a:pPr>
                      <a:r>
                        <a:rPr lang="en-GB" sz="1800">
                          <a:effectLst/>
                          <a:highlight>
                            <a:srgbClr val="FFFF00"/>
                          </a:highlight>
                        </a:rPr>
                        <a:t>2-3pm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vMerge="1">
                  <a:txBody>
                    <a:bodyPr/>
                    <a:lstStyle/>
                    <a:p>
                      <a:endParaRPr lang="en-GB"/>
                    </a:p>
                  </a:txBody>
                  <a:tcPr/>
                </a:tc>
                <a:tc vMerge="1">
                  <a:txBody>
                    <a:bodyPr/>
                    <a:lstStyle/>
                    <a:p>
                      <a:endParaRPr lang="en-GB"/>
                    </a:p>
                  </a:txBody>
                  <a:tcPr/>
                </a:tc>
              </a:tr>
              <a:tr h="288191">
                <a:tc vMerge="1">
                  <a:txBody>
                    <a:bodyPr/>
                    <a:lstStyle/>
                    <a:p>
                      <a:endParaRPr lang="en-GB"/>
                    </a:p>
                  </a:txBody>
                  <a:tcPr/>
                </a:tc>
                <a:tc>
                  <a:txBody>
                    <a:bodyPr/>
                    <a:lstStyle/>
                    <a:p>
                      <a:pPr>
                        <a:lnSpc>
                          <a:spcPct val="107000"/>
                        </a:lnSpc>
                        <a:spcAft>
                          <a:spcPts val="0"/>
                        </a:spcAft>
                      </a:pPr>
                      <a:r>
                        <a:rPr lang="en-GB" sz="1800">
                          <a:effectLst/>
                        </a:rPr>
                        <a:t>3-4pm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vMerge="1">
                  <a:txBody>
                    <a:bodyPr/>
                    <a:lstStyle/>
                    <a:p>
                      <a:endParaRPr lang="en-GB"/>
                    </a:p>
                  </a:txBody>
                  <a:tcPr/>
                </a:tc>
                <a:tc vMerge="1">
                  <a:txBody>
                    <a:bodyPr/>
                    <a:lstStyle/>
                    <a:p>
                      <a:endParaRPr lang="en-GB"/>
                    </a:p>
                  </a:txBody>
                  <a:tcPr/>
                </a:tc>
              </a:tr>
              <a:tr h="288191">
                <a:tc rowSpan="3">
                  <a:txBody>
                    <a:bodyPr/>
                    <a:lstStyle/>
                    <a:p>
                      <a:pPr>
                        <a:lnSpc>
                          <a:spcPct val="107000"/>
                        </a:lnSpc>
                        <a:spcAft>
                          <a:spcPts val="0"/>
                        </a:spcAft>
                      </a:pPr>
                      <a:r>
                        <a:rPr lang="en-GB" sz="1800">
                          <a:effectLst/>
                        </a:rPr>
                        <a:t>15 November 2018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a:txBody>
                    <a:bodyPr/>
                    <a:lstStyle/>
                    <a:p>
                      <a:pPr>
                        <a:lnSpc>
                          <a:spcPct val="107000"/>
                        </a:lnSpc>
                        <a:spcAft>
                          <a:spcPts val="0"/>
                        </a:spcAft>
                      </a:pPr>
                      <a:r>
                        <a:rPr lang="en-GB" sz="1800">
                          <a:effectLst/>
                        </a:rPr>
                        <a:t>1-2pm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rowSpan="3">
                  <a:txBody>
                    <a:bodyPr/>
                    <a:lstStyle/>
                    <a:p>
                      <a:pPr>
                        <a:lnSpc>
                          <a:spcPct val="107000"/>
                        </a:lnSpc>
                        <a:spcAft>
                          <a:spcPts val="0"/>
                        </a:spcAft>
                      </a:pPr>
                      <a:r>
                        <a:rPr lang="en-GB" sz="1800">
                          <a:effectLst/>
                        </a:rPr>
                        <a:t>China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rowSpan="3">
                  <a:txBody>
                    <a:bodyPr/>
                    <a:lstStyle/>
                    <a:p>
                      <a:pPr>
                        <a:lnSpc>
                          <a:spcPct val="107000"/>
                        </a:lnSpc>
                        <a:spcAft>
                          <a:spcPts val="0"/>
                        </a:spcAft>
                      </a:pPr>
                      <a:r>
                        <a:rPr lang="en-GB" sz="1800">
                          <a:effectLst/>
                        </a:rPr>
                        <a:t>Lily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r>
              <a:tr h="288191">
                <a:tc vMerge="1">
                  <a:txBody>
                    <a:bodyPr/>
                    <a:lstStyle/>
                    <a:p>
                      <a:endParaRPr lang="en-GB"/>
                    </a:p>
                  </a:txBody>
                  <a:tcPr/>
                </a:tc>
                <a:tc>
                  <a:txBody>
                    <a:bodyPr/>
                    <a:lstStyle/>
                    <a:p>
                      <a:pPr>
                        <a:lnSpc>
                          <a:spcPct val="107000"/>
                        </a:lnSpc>
                        <a:spcAft>
                          <a:spcPts val="0"/>
                        </a:spcAft>
                      </a:pPr>
                      <a:r>
                        <a:rPr lang="en-GB" sz="1800" dirty="0">
                          <a:effectLst/>
                          <a:highlight>
                            <a:srgbClr val="FFFF00"/>
                          </a:highlight>
                        </a:rPr>
                        <a:t>2-3pm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vMerge="1">
                  <a:txBody>
                    <a:bodyPr/>
                    <a:lstStyle/>
                    <a:p>
                      <a:endParaRPr lang="en-GB"/>
                    </a:p>
                  </a:txBody>
                  <a:tcPr/>
                </a:tc>
                <a:tc vMerge="1">
                  <a:txBody>
                    <a:bodyPr/>
                    <a:lstStyle/>
                    <a:p>
                      <a:endParaRPr lang="en-GB"/>
                    </a:p>
                  </a:txBody>
                  <a:tcPr/>
                </a:tc>
              </a:tr>
              <a:tr h="295280">
                <a:tc vMerge="1">
                  <a:txBody>
                    <a:bodyPr/>
                    <a:lstStyle/>
                    <a:p>
                      <a:endParaRPr lang="en-GB"/>
                    </a:p>
                  </a:txBody>
                  <a:tcPr/>
                </a:tc>
                <a:tc>
                  <a:txBody>
                    <a:bodyPr/>
                    <a:lstStyle/>
                    <a:p>
                      <a:pPr>
                        <a:lnSpc>
                          <a:spcPct val="107000"/>
                        </a:lnSpc>
                        <a:spcAft>
                          <a:spcPts val="0"/>
                        </a:spcAft>
                      </a:pPr>
                      <a:r>
                        <a:rPr lang="en-GB" sz="1800">
                          <a:effectLst/>
                        </a:rPr>
                        <a:t>3-4pm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vMerge="1">
                  <a:txBody>
                    <a:bodyPr/>
                    <a:lstStyle/>
                    <a:p>
                      <a:endParaRPr lang="en-GB"/>
                    </a:p>
                  </a:txBody>
                  <a:tcPr/>
                </a:tc>
                <a:tc vMerge="1">
                  <a:txBody>
                    <a:bodyPr/>
                    <a:lstStyle/>
                    <a:p>
                      <a:endParaRPr lang="en-GB"/>
                    </a:p>
                  </a:txBody>
                  <a:tcPr/>
                </a:tc>
              </a:tr>
              <a:tr h="288191">
                <a:tc rowSpan="3">
                  <a:txBody>
                    <a:bodyPr/>
                    <a:lstStyle/>
                    <a:p>
                      <a:pPr>
                        <a:lnSpc>
                          <a:spcPct val="107000"/>
                        </a:lnSpc>
                        <a:spcAft>
                          <a:spcPts val="0"/>
                        </a:spcAft>
                      </a:pPr>
                      <a:r>
                        <a:rPr lang="en-GB" sz="1800">
                          <a:effectLst/>
                        </a:rPr>
                        <a:t>22 November 2018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a:txBody>
                    <a:bodyPr/>
                    <a:lstStyle/>
                    <a:p>
                      <a:pPr>
                        <a:lnSpc>
                          <a:spcPct val="107000"/>
                        </a:lnSpc>
                        <a:spcAft>
                          <a:spcPts val="0"/>
                        </a:spcAft>
                      </a:pPr>
                      <a:r>
                        <a:rPr lang="en-GB" sz="1800">
                          <a:effectLst/>
                        </a:rPr>
                        <a:t>1-2pm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rowSpan="3">
                  <a:txBody>
                    <a:bodyPr/>
                    <a:lstStyle/>
                    <a:p>
                      <a:pPr>
                        <a:lnSpc>
                          <a:spcPct val="107000"/>
                        </a:lnSpc>
                        <a:spcAft>
                          <a:spcPts val="0"/>
                        </a:spcAft>
                      </a:pPr>
                      <a:r>
                        <a:rPr lang="en-GB" sz="1800">
                          <a:effectLst/>
                        </a:rPr>
                        <a:t>Reading week</a:t>
                      </a:r>
                    </a:p>
                    <a:p>
                      <a:pPr>
                        <a:lnSpc>
                          <a:spcPct val="107000"/>
                        </a:lnSpc>
                        <a:spcAft>
                          <a:spcPts val="0"/>
                        </a:spcAft>
                      </a:pPr>
                      <a:r>
                        <a:rPr lang="en-GB" sz="1800">
                          <a:effectLst/>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rowSpan="3">
                  <a:txBody>
                    <a:bodyPr/>
                    <a:lstStyle/>
                    <a:p>
                      <a:pPr>
                        <a:lnSpc>
                          <a:spcPct val="107000"/>
                        </a:lnSpc>
                        <a:spcAft>
                          <a:spcPts val="0"/>
                        </a:spcAft>
                      </a:pPr>
                      <a:r>
                        <a:rPr lang="en-GB" sz="1800">
                          <a:effectLst/>
                        </a:rPr>
                        <a:t>N/A</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r>
              <a:tr h="288191">
                <a:tc vMerge="1">
                  <a:txBody>
                    <a:bodyPr/>
                    <a:lstStyle/>
                    <a:p>
                      <a:endParaRPr lang="en-GB"/>
                    </a:p>
                  </a:txBody>
                  <a:tcPr/>
                </a:tc>
                <a:tc>
                  <a:txBody>
                    <a:bodyPr/>
                    <a:lstStyle/>
                    <a:p>
                      <a:pPr>
                        <a:lnSpc>
                          <a:spcPct val="107000"/>
                        </a:lnSpc>
                        <a:spcAft>
                          <a:spcPts val="0"/>
                        </a:spcAft>
                      </a:pPr>
                      <a:r>
                        <a:rPr lang="en-GB" sz="1800">
                          <a:effectLst/>
                          <a:highlight>
                            <a:srgbClr val="FFFF00"/>
                          </a:highlight>
                        </a:rPr>
                        <a:t>2-3pm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vMerge="1">
                  <a:txBody>
                    <a:bodyPr/>
                    <a:lstStyle/>
                    <a:p>
                      <a:endParaRPr lang="en-GB"/>
                    </a:p>
                  </a:txBody>
                  <a:tcPr/>
                </a:tc>
                <a:tc vMerge="1">
                  <a:txBody>
                    <a:bodyPr/>
                    <a:lstStyle/>
                    <a:p>
                      <a:endParaRPr lang="en-GB"/>
                    </a:p>
                  </a:txBody>
                  <a:tcPr/>
                </a:tc>
              </a:tr>
              <a:tr h="288191">
                <a:tc vMerge="1">
                  <a:txBody>
                    <a:bodyPr/>
                    <a:lstStyle/>
                    <a:p>
                      <a:endParaRPr lang="en-GB"/>
                    </a:p>
                  </a:txBody>
                  <a:tcPr/>
                </a:tc>
                <a:tc>
                  <a:txBody>
                    <a:bodyPr/>
                    <a:lstStyle/>
                    <a:p>
                      <a:pPr>
                        <a:lnSpc>
                          <a:spcPct val="107000"/>
                        </a:lnSpc>
                        <a:spcAft>
                          <a:spcPts val="0"/>
                        </a:spcAft>
                      </a:pPr>
                      <a:r>
                        <a:rPr lang="en-GB" sz="1800">
                          <a:effectLst/>
                        </a:rPr>
                        <a:t>3-4pm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vMerge="1">
                  <a:txBody>
                    <a:bodyPr/>
                    <a:lstStyle/>
                    <a:p>
                      <a:endParaRPr lang="en-GB"/>
                    </a:p>
                  </a:txBody>
                  <a:tcPr/>
                </a:tc>
                <a:tc vMerge="1">
                  <a:txBody>
                    <a:bodyPr/>
                    <a:lstStyle/>
                    <a:p>
                      <a:endParaRPr lang="en-GB"/>
                    </a:p>
                  </a:txBody>
                  <a:tcPr/>
                </a:tc>
              </a:tr>
              <a:tr h="288191">
                <a:tc rowSpan="3">
                  <a:txBody>
                    <a:bodyPr/>
                    <a:lstStyle/>
                    <a:p>
                      <a:pPr>
                        <a:lnSpc>
                          <a:spcPct val="107000"/>
                        </a:lnSpc>
                        <a:spcAft>
                          <a:spcPts val="0"/>
                        </a:spcAft>
                      </a:pPr>
                      <a:r>
                        <a:rPr lang="en-GB" sz="1800">
                          <a:effectLst/>
                        </a:rPr>
                        <a:t>29 November 2018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a:txBody>
                    <a:bodyPr/>
                    <a:lstStyle/>
                    <a:p>
                      <a:pPr>
                        <a:lnSpc>
                          <a:spcPct val="107000"/>
                        </a:lnSpc>
                        <a:spcAft>
                          <a:spcPts val="0"/>
                        </a:spcAft>
                      </a:pPr>
                      <a:r>
                        <a:rPr lang="en-GB" sz="1800" b="1" dirty="0">
                          <a:solidFill>
                            <a:srgbClr val="FF0000"/>
                          </a:solidFill>
                          <a:effectLst/>
                        </a:rPr>
                        <a:t>1-2pm</a:t>
                      </a:r>
                      <a:endParaRPr lang="en-GB" sz="18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rowSpan="3">
                  <a:txBody>
                    <a:bodyPr/>
                    <a:lstStyle/>
                    <a:p>
                      <a:pPr>
                        <a:lnSpc>
                          <a:spcPct val="107000"/>
                        </a:lnSpc>
                        <a:spcAft>
                          <a:spcPts val="0"/>
                        </a:spcAft>
                      </a:pPr>
                      <a:r>
                        <a:rPr lang="en-GB" sz="1800">
                          <a:effectLst/>
                        </a:rPr>
                        <a:t>French/France</a:t>
                      </a:r>
                    </a:p>
                    <a:p>
                      <a:pPr>
                        <a:lnSpc>
                          <a:spcPct val="107000"/>
                        </a:lnSpc>
                        <a:spcAft>
                          <a:spcPts val="0"/>
                        </a:spcAft>
                      </a:pPr>
                      <a:r>
                        <a:rPr lang="en-GB" sz="1800">
                          <a:effectLst/>
                        </a:rPr>
                        <a:t>Slovakia/Slovak</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rowSpan="3">
                  <a:txBody>
                    <a:bodyPr/>
                    <a:lstStyle/>
                    <a:p>
                      <a:pPr>
                        <a:lnSpc>
                          <a:spcPct val="107000"/>
                        </a:lnSpc>
                        <a:spcAft>
                          <a:spcPts val="0"/>
                        </a:spcAft>
                      </a:pPr>
                      <a:r>
                        <a:rPr lang="en-GB" sz="1800">
                          <a:effectLst/>
                        </a:rPr>
                        <a:t>Ben</a:t>
                      </a:r>
                    </a:p>
                    <a:p>
                      <a:pPr>
                        <a:lnSpc>
                          <a:spcPct val="107000"/>
                        </a:lnSpc>
                        <a:spcAft>
                          <a:spcPts val="0"/>
                        </a:spcAft>
                      </a:pPr>
                      <a:r>
                        <a:rPr lang="en-GB" sz="1800">
                          <a:effectLst/>
                        </a:rPr>
                        <a:t>Nina</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r>
              <a:tr h="288191">
                <a:tc vMerge="1">
                  <a:txBody>
                    <a:bodyPr/>
                    <a:lstStyle/>
                    <a:p>
                      <a:endParaRPr lang="en-GB"/>
                    </a:p>
                  </a:txBody>
                  <a:tcPr/>
                </a:tc>
                <a:tc>
                  <a:txBody>
                    <a:bodyPr/>
                    <a:lstStyle/>
                    <a:p>
                      <a:pPr>
                        <a:lnSpc>
                          <a:spcPct val="107000"/>
                        </a:lnSpc>
                        <a:spcAft>
                          <a:spcPts val="0"/>
                        </a:spcAft>
                      </a:pPr>
                      <a:r>
                        <a:rPr lang="en-GB" sz="1800" dirty="0">
                          <a:effectLst/>
                          <a:highlight>
                            <a:srgbClr val="FFFF00"/>
                          </a:highlight>
                        </a:rPr>
                        <a:t>2-3pm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vMerge="1">
                  <a:txBody>
                    <a:bodyPr/>
                    <a:lstStyle/>
                    <a:p>
                      <a:endParaRPr lang="en-GB"/>
                    </a:p>
                  </a:txBody>
                  <a:tcPr/>
                </a:tc>
                <a:tc vMerge="1">
                  <a:txBody>
                    <a:bodyPr/>
                    <a:lstStyle/>
                    <a:p>
                      <a:endParaRPr lang="en-GB"/>
                    </a:p>
                  </a:txBody>
                  <a:tcPr/>
                </a:tc>
              </a:tr>
              <a:tr h="288191">
                <a:tc vMerge="1">
                  <a:txBody>
                    <a:bodyPr/>
                    <a:lstStyle/>
                    <a:p>
                      <a:endParaRPr lang="en-GB"/>
                    </a:p>
                  </a:txBody>
                  <a:tcPr/>
                </a:tc>
                <a:tc>
                  <a:txBody>
                    <a:bodyPr/>
                    <a:lstStyle/>
                    <a:p>
                      <a:pPr>
                        <a:lnSpc>
                          <a:spcPct val="107000"/>
                        </a:lnSpc>
                        <a:spcAft>
                          <a:spcPts val="0"/>
                        </a:spcAft>
                      </a:pPr>
                      <a:r>
                        <a:rPr lang="en-GB" sz="1800" dirty="0">
                          <a:effectLst/>
                        </a:rPr>
                        <a:t>3-4pm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vMerge="1">
                  <a:txBody>
                    <a:bodyPr/>
                    <a:lstStyle/>
                    <a:p>
                      <a:endParaRPr lang="en-GB"/>
                    </a:p>
                  </a:txBody>
                  <a:tcPr/>
                </a:tc>
                <a:tc vMerge="1">
                  <a:txBody>
                    <a:bodyPr/>
                    <a:lstStyle/>
                    <a:p>
                      <a:endParaRPr lang="en-GB"/>
                    </a:p>
                  </a:txBody>
                  <a:tcPr/>
                </a:tc>
              </a:tr>
              <a:tr h="590166">
                <a:tc>
                  <a:txBody>
                    <a:bodyPr/>
                    <a:lstStyle/>
                    <a:p>
                      <a:pPr>
                        <a:lnSpc>
                          <a:spcPct val="107000"/>
                        </a:lnSpc>
                        <a:spcAft>
                          <a:spcPts val="0"/>
                        </a:spcAft>
                      </a:pPr>
                      <a:r>
                        <a:rPr lang="en-GB" sz="1800">
                          <a:effectLst/>
                        </a:rPr>
                        <a:t>6 December 2018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a:txBody>
                    <a:bodyPr/>
                    <a:lstStyle/>
                    <a:p>
                      <a:pPr>
                        <a:lnSpc>
                          <a:spcPct val="107000"/>
                        </a:lnSpc>
                        <a:spcAft>
                          <a:spcPts val="0"/>
                        </a:spcAft>
                      </a:pPr>
                      <a:r>
                        <a:rPr lang="en-GB" sz="1800" b="1" dirty="0" smtClean="0">
                          <a:solidFill>
                            <a:srgbClr val="FF0000"/>
                          </a:solidFill>
                          <a:effectLst/>
                        </a:rPr>
                        <a:t>1-2pm</a:t>
                      </a:r>
                    </a:p>
                    <a:p>
                      <a:pPr>
                        <a:lnSpc>
                          <a:spcPct val="107000"/>
                        </a:lnSpc>
                        <a:spcAft>
                          <a:spcPts val="0"/>
                        </a:spcAft>
                      </a:pPr>
                      <a:r>
                        <a:rPr lang="en-GB" sz="1800" dirty="0" smtClean="0">
                          <a:effectLst/>
                          <a:latin typeface="+mn-lt"/>
                          <a:ea typeface="Calibri" panose="020F0502020204030204" pitchFamily="34" charset="0"/>
                          <a:cs typeface="Times New Roman" panose="02020603050405020304" pitchFamily="18" charset="0"/>
                        </a:rPr>
                        <a:t>2-3pm</a:t>
                      </a:r>
                    </a:p>
                    <a:p>
                      <a:pPr>
                        <a:lnSpc>
                          <a:spcPct val="107000"/>
                        </a:lnSpc>
                        <a:spcAft>
                          <a:spcPts val="0"/>
                        </a:spcAft>
                      </a:pPr>
                      <a:r>
                        <a:rPr lang="en-GB" sz="1800" dirty="0" smtClean="0">
                          <a:effectLst/>
                          <a:latin typeface="+mn-lt"/>
                          <a:ea typeface="Calibri" panose="020F0502020204030204" pitchFamily="34" charset="0"/>
                          <a:cs typeface="Times New Roman" panose="02020603050405020304" pitchFamily="18" charset="0"/>
                        </a:rPr>
                        <a:t>3-4pm</a:t>
                      </a:r>
                      <a:endParaRPr lang="en-GB" sz="1800" dirty="0">
                        <a:effectLst/>
                        <a:latin typeface="+mn-lt"/>
                        <a:ea typeface="Calibri" panose="020F0502020204030204" pitchFamily="34" charset="0"/>
                        <a:cs typeface="Times New Roman" panose="02020603050405020304" pitchFamily="18" charset="0"/>
                      </a:endParaRPr>
                    </a:p>
                  </a:txBody>
                  <a:tcPr marL="66471" marR="66471" marT="0" marB="0"/>
                </a:tc>
                <a:tc>
                  <a:txBody>
                    <a:bodyPr/>
                    <a:lstStyle/>
                    <a:p>
                      <a:pPr>
                        <a:lnSpc>
                          <a:spcPct val="107000"/>
                        </a:lnSpc>
                        <a:spcAft>
                          <a:spcPts val="0"/>
                        </a:spcAft>
                      </a:pPr>
                      <a:r>
                        <a:rPr lang="en-GB" sz="1800">
                          <a:effectLst/>
                        </a:rPr>
                        <a:t>Dutch/</a:t>
                      </a:r>
                    </a:p>
                    <a:p>
                      <a:pPr>
                        <a:lnSpc>
                          <a:spcPct val="107000"/>
                        </a:lnSpc>
                        <a:spcAft>
                          <a:spcPts val="0"/>
                        </a:spcAft>
                      </a:pPr>
                      <a:r>
                        <a:rPr lang="en-GB" sz="1800">
                          <a:effectLst/>
                        </a:rPr>
                        <a:t>Netherlands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c>
                  <a:txBody>
                    <a:bodyPr/>
                    <a:lstStyle/>
                    <a:p>
                      <a:pPr>
                        <a:lnSpc>
                          <a:spcPct val="107000"/>
                        </a:lnSpc>
                        <a:spcAft>
                          <a:spcPts val="0"/>
                        </a:spcAft>
                      </a:pPr>
                      <a:r>
                        <a:rPr lang="en-GB" sz="1800" dirty="0">
                          <a:effectLst/>
                        </a:rPr>
                        <a:t>Ben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6471" marR="66471" marT="0" marB="0"/>
                </a:tc>
              </a:tr>
            </a:tbl>
          </a:graphicData>
        </a:graphic>
      </p:graphicFrame>
    </p:spTree>
    <p:extLst>
      <p:ext uri="{BB962C8B-B14F-4D97-AF65-F5344CB8AC3E}">
        <p14:creationId xmlns:p14="http://schemas.microsoft.com/office/powerpoint/2010/main" val="1115155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Freeform 16">
            <a:extLst>
              <a:ext uri="{FF2B5EF4-FFF2-40B4-BE49-F238E27FC236}">
                <a16:creationId xmlns:a16="http://schemas.microsoft.com/office/drawing/2014/main" xmlns="" id="{A10C41F2-1746-4431-9B52-B9F147A896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xmlns="" id="{7984928E-D694-4849-BBAD-D7C7DC4054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8E54FE6C-5601-AC4E-AC70-8CDD44346BEC}"/>
              </a:ext>
            </a:extLst>
          </p:cNvPr>
          <p:cNvSpPr>
            <a:spLocks noGrp="1"/>
          </p:cNvSpPr>
          <p:nvPr>
            <p:ph type="title"/>
          </p:nvPr>
        </p:nvSpPr>
        <p:spPr>
          <a:xfrm>
            <a:off x="4219803" y="4735775"/>
            <a:ext cx="7006998" cy="1245732"/>
          </a:xfrm>
        </p:spPr>
        <p:txBody>
          <a:bodyPr anchor="t">
            <a:normAutofit/>
          </a:bodyPr>
          <a:lstStyle/>
          <a:p>
            <a:r>
              <a:rPr lang="en-US">
                <a:solidFill>
                  <a:schemeClr val="bg1"/>
                </a:solidFill>
              </a:rPr>
              <a:t>Why </a:t>
            </a:r>
          </a:p>
        </p:txBody>
      </p:sp>
      <p:sp>
        <p:nvSpPr>
          <p:cNvPr id="12" name="Freeform 18">
            <a:extLst>
              <a:ext uri="{FF2B5EF4-FFF2-40B4-BE49-F238E27FC236}">
                <a16:creationId xmlns:a16="http://schemas.microsoft.com/office/drawing/2014/main" xmlns="" id="{A24A153C-9BEC-46E7-9AA4-DFC65A2B1A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xmlns="" id="{A5372846-F0BF-7D44-8B66-AF78B4741283}"/>
              </a:ext>
            </a:extLst>
          </p:cNvPr>
          <p:cNvSpPr>
            <a:spLocks noGrp="1"/>
          </p:cNvSpPr>
          <p:nvPr>
            <p:ph idx="1"/>
          </p:nvPr>
        </p:nvSpPr>
        <p:spPr>
          <a:xfrm>
            <a:off x="4219802" y="965864"/>
            <a:ext cx="7006998" cy="3450370"/>
          </a:xfrm>
        </p:spPr>
        <p:txBody>
          <a:bodyPr anchor="b">
            <a:normAutofit/>
          </a:bodyPr>
          <a:lstStyle/>
          <a:p>
            <a:endParaRPr lang="en-GB" sz="2000" i="1" dirty="0">
              <a:solidFill>
                <a:srgbClr val="FFFFFF"/>
              </a:solidFill>
            </a:endParaRPr>
          </a:p>
          <a:p>
            <a:r>
              <a:rPr lang="en-GB" sz="2000" i="1" dirty="0">
                <a:solidFill>
                  <a:srgbClr val="FFFFFF"/>
                </a:solidFill>
              </a:rPr>
              <a:t>People from different cultures have different cultural values, rules of social behaviours, perceptions, and social interactions, which consequently influence their lifestyle, work, leisure, and consumer behaviour patterns </a:t>
            </a:r>
            <a:r>
              <a:rPr lang="en-GB" sz="2000" dirty="0">
                <a:solidFill>
                  <a:srgbClr val="FFFFFF"/>
                </a:solidFill>
              </a:rPr>
              <a:t>(Richardson and Crompton, 1988). </a:t>
            </a:r>
          </a:p>
          <a:p>
            <a:endParaRPr lang="en-US" sz="2000" dirty="0">
              <a:solidFill>
                <a:srgbClr val="FFFFFF"/>
              </a:solidFill>
            </a:endParaRPr>
          </a:p>
        </p:txBody>
      </p:sp>
      <p:cxnSp>
        <p:nvCxnSpPr>
          <p:cNvPr id="14" name="Straight Connector 13">
            <a:extLst>
              <a:ext uri="{FF2B5EF4-FFF2-40B4-BE49-F238E27FC236}">
                <a16:creationId xmlns:a16="http://schemas.microsoft.com/office/drawing/2014/main" xmlns="" id="{99237721-19CF-41B1-AA0A-E1E1A8282D5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9183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368F2A-33E5-AA42-9A0B-E3B706DA51CE}"/>
              </a:ext>
            </a:extLst>
          </p:cNvPr>
          <p:cNvSpPr>
            <a:spLocks noGrp="1"/>
          </p:cNvSpPr>
          <p:nvPr>
            <p:ph type="title"/>
          </p:nvPr>
        </p:nvSpPr>
        <p:spPr>
          <a:xfrm>
            <a:off x="1024128" y="585216"/>
            <a:ext cx="8018272" cy="1499616"/>
          </a:xfrm>
        </p:spPr>
        <p:txBody>
          <a:bodyPr>
            <a:normAutofit/>
          </a:bodyPr>
          <a:lstStyle/>
          <a:p>
            <a:r>
              <a:rPr lang="en-US" dirty="0"/>
              <a:t>Cultural studies</a:t>
            </a:r>
          </a:p>
        </p:txBody>
      </p:sp>
      <p:sp>
        <p:nvSpPr>
          <p:cNvPr id="3" name="Content Placeholder 2">
            <a:extLst>
              <a:ext uri="{FF2B5EF4-FFF2-40B4-BE49-F238E27FC236}">
                <a16:creationId xmlns:a16="http://schemas.microsoft.com/office/drawing/2014/main" xmlns="" id="{55FBF399-C4BE-C94E-A040-0EFF89C122F2}"/>
              </a:ext>
            </a:extLst>
          </p:cNvPr>
          <p:cNvSpPr>
            <a:spLocks noGrp="1"/>
          </p:cNvSpPr>
          <p:nvPr>
            <p:ph idx="1"/>
          </p:nvPr>
        </p:nvSpPr>
        <p:spPr>
          <a:xfrm>
            <a:off x="1024128" y="2286000"/>
            <a:ext cx="8018271" cy="4023360"/>
          </a:xfrm>
        </p:spPr>
        <p:txBody>
          <a:bodyPr>
            <a:normAutofit/>
          </a:bodyPr>
          <a:lstStyle/>
          <a:p>
            <a:r>
              <a:rPr lang="en-GB" dirty="0"/>
              <a:t>Researchers began to realize the differences between western and eastern culture.</a:t>
            </a:r>
          </a:p>
          <a:p>
            <a:r>
              <a:rPr lang="en-GB" dirty="0"/>
              <a:t>People wanted to identify the reasons why some Asian countries had more comparative advantages in the economic development during globalization in some specific periods. </a:t>
            </a:r>
          </a:p>
          <a:p>
            <a:r>
              <a:rPr lang="en-GB" dirty="0"/>
              <a:t>Hofstede summed up a simple, clear and standard theoretical analysis framework of cultural study. His work provided a widely used and well-accepted model in cross-cultural research and comparative study of cultures or values in many international industries. </a:t>
            </a:r>
          </a:p>
          <a:p>
            <a:endParaRPr lang="en-US" dirty="0"/>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38470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50EC02AD-A027-F346-AD20-C3C16F9E5AC2}"/>
              </a:ext>
            </a:extLst>
          </p:cNvPr>
          <p:cNvSpPr>
            <a:spLocks noGrp="1"/>
          </p:cNvSpPr>
          <p:nvPr>
            <p:ph type="title"/>
          </p:nvPr>
        </p:nvSpPr>
        <p:spPr>
          <a:xfrm>
            <a:off x="964788" y="804333"/>
            <a:ext cx="3391900" cy="5249334"/>
          </a:xfrm>
        </p:spPr>
        <p:txBody>
          <a:bodyPr>
            <a:normAutofit/>
          </a:bodyPr>
          <a:lstStyle/>
          <a:p>
            <a:pPr algn="r"/>
            <a:r>
              <a:rPr lang="en-US">
                <a:solidFill>
                  <a:srgbClr val="FFFFFF"/>
                </a:solidFill>
              </a:rPr>
              <a:t>continued</a:t>
            </a:r>
          </a:p>
        </p:txBody>
      </p:sp>
      <p:sp>
        <p:nvSpPr>
          <p:cNvPr id="3" name="Content Placeholder 2">
            <a:extLst>
              <a:ext uri="{FF2B5EF4-FFF2-40B4-BE49-F238E27FC236}">
                <a16:creationId xmlns:a16="http://schemas.microsoft.com/office/drawing/2014/main" xmlns="" id="{A4EFBF58-8030-F54E-BFF4-9C68C0C80E4D}"/>
              </a:ext>
            </a:extLst>
          </p:cNvPr>
          <p:cNvSpPr>
            <a:spLocks noGrp="1"/>
          </p:cNvSpPr>
          <p:nvPr>
            <p:ph idx="1"/>
          </p:nvPr>
        </p:nvSpPr>
        <p:spPr>
          <a:xfrm>
            <a:off x="4951048" y="804333"/>
            <a:ext cx="6306003" cy="5249334"/>
          </a:xfrm>
        </p:spPr>
        <p:txBody>
          <a:bodyPr anchor="ctr">
            <a:normAutofit/>
          </a:bodyPr>
          <a:lstStyle/>
          <a:p>
            <a:r>
              <a:rPr lang="en-GB" dirty="0"/>
              <a:t>In addition, Hofstede’s work has been validated directly or indirectly by many other researchers (</a:t>
            </a:r>
            <a:r>
              <a:rPr lang="en-GB" dirty="0" err="1"/>
              <a:t>Zakour</a:t>
            </a:r>
            <a:r>
              <a:rPr lang="en-GB" dirty="0"/>
              <a:t> 2003), such as </a:t>
            </a:r>
            <a:r>
              <a:rPr lang="en-GB" dirty="0" err="1"/>
              <a:t>Micheal</a:t>
            </a:r>
            <a:r>
              <a:rPr lang="en-GB" dirty="0"/>
              <a:t> Harris Bond’s Chinese Values Survey, </a:t>
            </a:r>
            <a:r>
              <a:rPr lang="en-GB" dirty="0" err="1"/>
              <a:t>P.B.Smith</a:t>
            </a:r>
            <a:r>
              <a:rPr lang="en-GB" dirty="0"/>
              <a:t> and </a:t>
            </a:r>
            <a:r>
              <a:rPr lang="en-GB" dirty="0" err="1"/>
              <a:t>F.Trompenaars</a:t>
            </a:r>
            <a:r>
              <a:rPr lang="en-GB" dirty="0"/>
              <a:t>’ validation study or </a:t>
            </a:r>
            <a:r>
              <a:rPr lang="en-GB" dirty="0" err="1"/>
              <a:t>D.R.Fernandez</a:t>
            </a:r>
            <a:r>
              <a:rPr lang="en-GB" dirty="0"/>
              <a:t>, </a:t>
            </a:r>
            <a:r>
              <a:rPr lang="en-GB" dirty="0" err="1"/>
              <a:t>D.S.Carlson</a:t>
            </a:r>
            <a:r>
              <a:rPr lang="en-GB" dirty="0"/>
              <a:t>, L.P </a:t>
            </a:r>
            <a:r>
              <a:rPr lang="en-GB" dirty="0" err="1"/>
              <a:t>Stepina</a:t>
            </a:r>
            <a:r>
              <a:rPr lang="en-GB" dirty="0"/>
              <a:t> and </a:t>
            </a:r>
            <a:r>
              <a:rPr lang="en-GB" dirty="0" err="1"/>
              <a:t>J.D.Nicholson’s</a:t>
            </a:r>
            <a:r>
              <a:rPr lang="en-GB" dirty="0"/>
              <a:t> stability of values study and so on. From different perspectives.</a:t>
            </a:r>
          </a:p>
          <a:p>
            <a:r>
              <a:rPr lang="en-GB" b="1"/>
              <a:t>Majority of studies proved that Hofstede’s national cultural dimension theory is reliable and effective. </a:t>
            </a:r>
          </a:p>
          <a:p>
            <a:endParaRPr lang="en-US" dirty="0"/>
          </a:p>
        </p:txBody>
      </p:sp>
    </p:spTree>
    <p:extLst>
      <p:ext uri="{BB962C8B-B14F-4D97-AF65-F5344CB8AC3E}">
        <p14:creationId xmlns:p14="http://schemas.microsoft.com/office/powerpoint/2010/main" val="3661282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A0BB474-629D-A447-A2E9-E2012C83D6E0}"/>
              </a:ext>
            </a:extLst>
          </p:cNvPr>
          <p:cNvSpPr>
            <a:spLocks noGrp="1"/>
          </p:cNvSpPr>
          <p:nvPr>
            <p:ph type="title"/>
          </p:nvPr>
        </p:nvSpPr>
        <p:spPr/>
        <p:txBody>
          <a:bodyPr/>
          <a:lstStyle/>
          <a:p>
            <a:r>
              <a:rPr lang="en-US" dirty="0"/>
              <a:t>Link</a:t>
            </a:r>
          </a:p>
        </p:txBody>
      </p:sp>
      <p:sp>
        <p:nvSpPr>
          <p:cNvPr id="3" name="Content Placeholder 2">
            <a:extLst>
              <a:ext uri="{FF2B5EF4-FFF2-40B4-BE49-F238E27FC236}">
                <a16:creationId xmlns:a16="http://schemas.microsoft.com/office/drawing/2014/main" xmlns="" id="{5F7BF5DE-7ACD-D440-9D03-1D49C06333D6}"/>
              </a:ext>
            </a:extLst>
          </p:cNvPr>
          <p:cNvSpPr>
            <a:spLocks noGrp="1"/>
          </p:cNvSpPr>
          <p:nvPr>
            <p:ph idx="1"/>
          </p:nvPr>
        </p:nvSpPr>
        <p:spPr/>
        <p:txBody>
          <a:bodyPr/>
          <a:lstStyle/>
          <a:p>
            <a:r>
              <a:rPr lang="en-US" dirty="0">
                <a:hlinkClick r:id="rId2"/>
              </a:rPr>
              <a:t>https://repositorio.iscte-iul.pt/bitstream/10071/12698/1/Final%20version%21%29%20Apply%20Hofstedes%20National%20Cultural%20Dimension%20Theory%20to%20Analyze%20Chinese%20Tourist%20Behaviors%20in%20Portugal%20Tourism--HuangXiaomei.pdf</a:t>
            </a:r>
            <a:endParaRPr lang="en-US" dirty="0"/>
          </a:p>
          <a:p>
            <a:endParaRPr lang="en-US" dirty="0"/>
          </a:p>
        </p:txBody>
      </p:sp>
    </p:spTree>
    <p:extLst>
      <p:ext uri="{BB962C8B-B14F-4D97-AF65-F5344CB8AC3E}">
        <p14:creationId xmlns:p14="http://schemas.microsoft.com/office/powerpoint/2010/main" val="1388591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1794E49-55D8-B643-9DCC-009CA4E8FB07}"/>
              </a:ext>
            </a:extLst>
          </p:cNvPr>
          <p:cNvSpPr>
            <a:spLocks noGrp="1"/>
          </p:cNvSpPr>
          <p:nvPr>
            <p:ph type="title"/>
          </p:nvPr>
        </p:nvSpPr>
        <p:spPr>
          <a:xfrm>
            <a:off x="964788" y="804333"/>
            <a:ext cx="3391900" cy="5249334"/>
          </a:xfrm>
        </p:spPr>
        <p:txBody>
          <a:bodyPr>
            <a:normAutofit/>
          </a:bodyPr>
          <a:lstStyle/>
          <a:p>
            <a:pPr algn="r"/>
            <a:r>
              <a:rPr lang="en-US">
                <a:solidFill>
                  <a:srgbClr val="FFFFFF"/>
                </a:solidFill>
              </a:rPr>
              <a:t>hofstede</a:t>
            </a:r>
          </a:p>
        </p:txBody>
      </p:sp>
      <p:sp>
        <p:nvSpPr>
          <p:cNvPr id="3" name="Content Placeholder 2">
            <a:extLst>
              <a:ext uri="{FF2B5EF4-FFF2-40B4-BE49-F238E27FC236}">
                <a16:creationId xmlns:a16="http://schemas.microsoft.com/office/drawing/2014/main" xmlns="" id="{8485367D-9B46-E14D-A422-315B0BC7B17D}"/>
              </a:ext>
            </a:extLst>
          </p:cNvPr>
          <p:cNvSpPr>
            <a:spLocks noGrp="1"/>
          </p:cNvSpPr>
          <p:nvPr>
            <p:ph idx="1"/>
          </p:nvPr>
        </p:nvSpPr>
        <p:spPr>
          <a:xfrm>
            <a:off x="4951048" y="804333"/>
            <a:ext cx="6306003" cy="5249334"/>
          </a:xfrm>
        </p:spPr>
        <p:txBody>
          <a:bodyPr anchor="ctr">
            <a:normAutofit/>
          </a:bodyPr>
          <a:lstStyle/>
          <a:p>
            <a:r>
              <a:rPr lang="en-US" dirty="0"/>
              <a:t>Not </a:t>
            </a:r>
          </a:p>
          <a:p>
            <a:r>
              <a:rPr lang="en-US" dirty="0"/>
              <a:t>Personality</a:t>
            </a:r>
          </a:p>
          <a:p>
            <a:r>
              <a:rPr lang="en-US" dirty="0"/>
              <a:t>Individual</a:t>
            </a:r>
          </a:p>
          <a:p>
            <a:r>
              <a:rPr lang="en-US" dirty="0" err="1"/>
              <a:t>Organisational</a:t>
            </a:r>
            <a:endParaRPr lang="en-US" dirty="0"/>
          </a:p>
          <a:p>
            <a:r>
              <a:rPr lang="en-US" dirty="0"/>
              <a:t>And there are sub-cultures</a:t>
            </a:r>
          </a:p>
        </p:txBody>
      </p:sp>
    </p:spTree>
    <p:extLst>
      <p:ext uri="{BB962C8B-B14F-4D97-AF65-F5344CB8AC3E}">
        <p14:creationId xmlns:p14="http://schemas.microsoft.com/office/powerpoint/2010/main" val="9811011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59397285-800F-8E47-B8FB-8C85C02A72A4}"/>
              </a:ext>
            </a:extLst>
          </p:cNvPr>
          <p:cNvSpPr>
            <a:spLocks noGrp="1"/>
          </p:cNvSpPr>
          <p:nvPr>
            <p:ph type="title"/>
          </p:nvPr>
        </p:nvSpPr>
        <p:spPr>
          <a:xfrm>
            <a:off x="964788" y="804333"/>
            <a:ext cx="3391900" cy="5249334"/>
          </a:xfrm>
        </p:spPr>
        <p:txBody>
          <a:bodyPr>
            <a:normAutofit/>
          </a:bodyPr>
          <a:lstStyle/>
          <a:p>
            <a:pPr algn="r"/>
            <a:r>
              <a:rPr lang="en-GB" b="1">
                <a:solidFill>
                  <a:srgbClr val="FFFFFF"/>
                </a:solidFill>
              </a:rPr>
              <a:t>The Important of Cultural Studies on Tourism </a:t>
            </a:r>
            <a:r>
              <a:rPr lang="en-GB">
                <a:solidFill>
                  <a:srgbClr val="FFFFFF"/>
                </a:solidFill>
              </a:rPr>
              <a:t/>
            </a:r>
            <a:br>
              <a:rPr lang="en-GB">
                <a:solidFill>
                  <a:srgbClr val="FFFFFF"/>
                </a:solidFill>
              </a:rPr>
            </a:br>
            <a:endParaRPr lang="en-US">
              <a:solidFill>
                <a:srgbClr val="FFFFFF"/>
              </a:solidFill>
            </a:endParaRPr>
          </a:p>
        </p:txBody>
      </p:sp>
      <p:sp>
        <p:nvSpPr>
          <p:cNvPr id="3" name="Content Placeholder 2">
            <a:extLst>
              <a:ext uri="{FF2B5EF4-FFF2-40B4-BE49-F238E27FC236}">
                <a16:creationId xmlns:a16="http://schemas.microsoft.com/office/drawing/2014/main" xmlns="" id="{32127412-E4C3-2149-9C1D-13CA5F306527}"/>
              </a:ext>
            </a:extLst>
          </p:cNvPr>
          <p:cNvSpPr>
            <a:spLocks noGrp="1"/>
          </p:cNvSpPr>
          <p:nvPr>
            <p:ph idx="1"/>
          </p:nvPr>
        </p:nvSpPr>
        <p:spPr>
          <a:xfrm>
            <a:off x="4951048" y="804333"/>
            <a:ext cx="6306003" cy="5249334"/>
          </a:xfrm>
        </p:spPr>
        <p:txBody>
          <a:bodyPr anchor="ctr">
            <a:normAutofit/>
          </a:bodyPr>
          <a:lstStyle/>
          <a:p>
            <a:r>
              <a:rPr lang="en-GB" b="1" i="1" dirty="0"/>
              <a:t>“The higher the demand for international tourism, the more opportunities there are for cross-cultural contact and the greater the potential for cultural conflict.” </a:t>
            </a:r>
          </a:p>
          <a:p>
            <a:r>
              <a:rPr lang="en-GB" dirty="0"/>
              <a:t>Reisinger and Turner(2003)</a:t>
            </a:r>
          </a:p>
          <a:p>
            <a:endParaRPr lang="en-GB" dirty="0"/>
          </a:p>
          <a:p>
            <a:r>
              <a:rPr lang="en-GB" dirty="0"/>
              <a:t>The quote reveals at least two points, </a:t>
            </a:r>
            <a:r>
              <a:rPr lang="en-GB" b="1" dirty="0"/>
              <a:t>cross-cultural contact must exist in the international tourism,</a:t>
            </a:r>
            <a:r>
              <a:rPr lang="en-GB" dirty="0"/>
              <a:t> and </a:t>
            </a:r>
            <a:r>
              <a:rPr lang="en-GB" b="1" dirty="0"/>
              <a:t>cultural conflict would be one of the most potential problems which is caused by cultural differences </a:t>
            </a:r>
            <a:r>
              <a:rPr lang="en-GB" dirty="0"/>
              <a:t>during the development of international tourism.</a:t>
            </a:r>
            <a:br>
              <a:rPr lang="en-GB" dirty="0"/>
            </a:br>
            <a:endParaRPr lang="en-GB" dirty="0"/>
          </a:p>
          <a:p>
            <a:endParaRPr lang="en-US" dirty="0"/>
          </a:p>
        </p:txBody>
      </p:sp>
    </p:spTree>
    <p:extLst>
      <p:ext uri="{BB962C8B-B14F-4D97-AF65-F5344CB8AC3E}">
        <p14:creationId xmlns:p14="http://schemas.microsoft.com/office/powerpoint/2010/main" val="1832700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8428E5A7-46F7-4144-B284-B85AA3D4CB9F}"/>
              </a:ext>
            </a:extLst>
          </p:cNvPr>
          <p:cNvSpPr>
            <a:spLocks noGrp="1"/>
          </p:cNvSpPr>
          <p:nvPr>
            <p:ph type="title"/>
          </p:nvPr>
        </p:nvSpPr>
        <p:spPr>
          <a:xfrm>
            <a:off x="964788" y="804333"/>
            <a:ext cx="3391900" cy="5249334"/>
          </a:xfrm>
        </p:spPr>
        <p:txBody>
          <a:bodyPr>
            <a:normAutofit/>
          </a:bodyPr>
          <a:lstStyle/>
          <a:p>
            <a:pPr algn="r"/>
            <a:r>
              <a:rPr lang="en-US">
                <a:solidFill>
                  <a:srgbClr val="FFFFFF"/>
                </a:solidFill>
              </a:rPr>
              <a:t>Tourism</a:t>
            </a:r>
          </a:p>
        </p:txBody>
      </p:sp>
      <p:sp>
        <p:nvSpPr>
          <p:cNvPr id="3" name="Content Placeholder 2">
            <a:extLst>
              <a:ext uri="{FF2B5EF4-FFF2-40B4-BE49-F238E27FC236}">
                <a16:creationId xmlns:a16="http://schemas.microsoft.com/office/drawing/2014/main" xmlns="" id="{20A7A8AC-53B7-6A47-A9AE-014E1934EEE8}"/>
              </a:ext>
            </a:extLst>
          </p:cNvPr>
          <p:cNvSpPr>
            <a:spLocks noGrp="1"/>
          </p:cNvSpPr>
          <p:nvPr>
            <p:ph idx="1"/>
          </p:nvPr>
        </p:nvSpPr>
        <p:spPr>
          <a:xfrm>
            <a:off x="4951048" y="804333"/>
            <a:ext cx="6306003" cy="5249334"/>
          </a:xfrm>
        </p:spPr>
        <p:txBody>
          <a:bodyPr anchor="ctr">
            <a:normAutofit/>
          </a:bodyPr>
          <a:lstStyle/>
          <a:p>
            <a:r>
              <a:rPr lang="en-GB" dirty="0"/>
              <a:t>Tourism has become one of the fastest growing economic sectors in the world. </a:t>
            </a:r>
          </a:p>
          <a:p>
            <a:r>
              <a:rPr lang="en-GB" dirty="0"/>
              <a:t>Tourism has become the force of economic development and the cultural promotion tool of more and more countries. </a:t>
            </a:r>
          </a:p>
          <a:p>
            <a:r>
              <a:rPr lang="en-GB" dirty="0"/>
              <a:t>Tourists gain new life experience as well as better understanding of the cultures of the destinations. </a:t>
            </a:r>
          </a:p>
          <a:p>
            <a:r>
              <a:rPr lang="en-GB" dirty="0"/>
              <a:t>On the other hand the destination countries manage to open the gate to export their services and products. </a:t>
            </a:r>
          </a:p>
          <a:p>
            <a:endParaRPr lang="en-US" dirty="0"/>
          </a:p>
        </p:txBody>
      </p:sp>
    </p:spTree>
    <p:extLst>
      <p:ext uri="{BB962C8B-B14F-4D97-AF65-F5344CB8AC3E}">
        <p14:creationId xmlns:p14="http://schemas.microsoft.com/office/powerpoint/2010/main" val="3867847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FEE15661-B0F2-42AE-A75B-0999B2CF598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772744" y="484632"/>
            <a:ext cx="8948150" cy="5880916"/>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36991CB8-D720-C84D-B4C2-3BA23025CB3C}"/>
              </a:ext>
            </a:extLst>
          </p:cNvPr>
          <p:cNvSpPr>
            <a:spLocks noGrp="1"/>
          </p:cNvSpPr>
          <p:nvPr>
            <p:ph type="title"/>
          </p:nvPr>
        </p:nvSpPr>
        <p:spPr>
          <a:xfrm>
            <a:off x="3469327" y="788416"/>
            <a:ext cx="7923264" cy="1499616"/>
          </a:xfrm>
        </p:spPr>
        <p:txBody>
          <a:bodyPr>
            <a:normAutofit/>
          </a:bodyPr>
          <a:lstStyle/>
          <a:p>
            <a:r>
              <a:rPr lang="en-US">
                <a:solidFill>
                  <a:srgbClr val="FFFFFF"/>
                </a:solidFill>
              </a:rPr>
              <a:t>Tourism industry</a:t>
            </a:r>
          </a:p>
        </p:txBody>
      </p:sp>
      <p:sp>
        <p:nvSpPr>
          <p:cNvPr id="10" name="Rectangle 9">
            <a:extLst>
              <a:ext uri="{FF2B5EF4-FFF2-40B4-BE49-F238E27FC236}">
                <a16:creationId xmlns:a16="http://schemas.microsoft.com/office/drawing/2014/main" xmlns="" id="{354706C1-38B7-4C23-8749-906CB0DC80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5152" y="484632"/>
            <a:ext cx="2128933" cy="58809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xmlns="" id="{CD161189-7A5B-4B2B-93DC-77710299475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3207198" y="1029524"/>
            <a:ext cx="0" cy="914400"/>
          </a:xfrm>
          <a:prstGeom prst="line">
            <a:avLst/>
          </a:prstGeom>
          <a:ln w="19050">
            <a:solidFill>
              <a:schemeClr val="accent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316AFA0C-8C63-AE42-A3A1-84AED9DEA754}"/>
              </a:ext>
            </a:extLst>
          </p:cNvPr>
          <p:cNvSpPr>
            <a:spLocks noGrp="1"/>
          </p:cNvSpPr>
          <p:nvPr>
            <p:ph idx="1"/>
          </p:nvPr>
        </p:nvSpPr>
        <p:spPr>
          <a:xfrm>
            <a:off x="3469327" y="2489202"/>
            <a:ext cx="7923264" cy="3554614"/>
          </a:xfrm>
        </p:spPr>
        <p:txBody>
          <a:bodyPr>
            <a:normAutofit/>
          </a:bodyPr>
          <a:lstStyle/>
          <a:p>
            <a:r>
              <a:rPr lang="en-US" dirty="0">
                <a:solidFill>
                  <a:srgbClr val="FFFFFF"/>
                </a:solidFill>
                <a:hlinkClick r:id="rId2"/>
              </a:rPr>
              <a:t>https://www.wttc.org/-/media/files/reports/economic-impact-research/regions-2018/world2018.pdf</a:t>
            </a:r>
            <a:endParaRPr lang="en-US" dirty="0">
              <a:solidFill>
                <a:srgbClr val="FFFFFF"/>
              </a:solidFill>
            </a:endParaRPr>
          </a:p>
          <a:p>
            <a:r>
              <a:rPr lang="en-US" dirty="0">
                <a:solidFill>
                  <a:srgbClr val="FFFFFF"/>
                </a:solidFill>
              </a:rPr>
              <a:t>https://</a:t>
            </a:r>
            <a:r>
              <a:rPr lang="en-US" dirty="0" err="1">
                <a:solidFill>
                  <a:srgbClr val="FFFFFF"/>
                </a:solidFill>
              </a:rPr>
              <a:t>oxfordbusinessgroup.com</a:t>
            </a:r>
            <a:r>
              <a:rPr lang="en-US" dirty="0">
                <a:solidFill>
                  <a:srgbClr val="FFFFFF"/>
                </a:solidFill>
              </a:rPr>
              <a:t>/uae-dubai-2018/tourism</a:t>
            </a:r>
          </a:p>
          <a:p>
            <a:endParaRPr lang="en-US" dirty="0">
              <a:solidFill>
                <a:srgbClr val="FFFFFF"/>
              </a:solidFill>
            </a:endParaRPr>
          </a:p>
        </p:txBody>
      </p:sp>
    </p:spTree>
    <p:extLst>
      <p:ext uri="{BB962C8B-B14F-4D97-AF65-F5344CB8AC3E}">
        <p14:creationId xmlns:p14="http://schemas.microsoft.com/office/powerpoint/2010/main" val="3178463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9D14E833-DAA0-A746-BAC5-B0CA954B21F7}"/>
              </a:ext>
            </a:extLst>
          </p:cNvPr>
          <p:cNvSpPr>
            <a:spLocks noGrp="1"/>
          </p:cNvSpPr>
          <p:nvPr>
            <p:ph type="title"/>
          </p:nvPr>
        </p:nvSpPr>
        <p:spPr>
          <a:xfrm>
            <a:off x="964788" y="804333"/>
            <a:ext cx="3391900" cy="5249334"/>
          </a:xfrm>
        </p:spPr>
        <p:txBody>
          <a:bodyPr>
            <a:normAutofit/>
          </a:bodyPr>
          <a:lstStyle/>
          <a:p>
            <a:pPr algn="r"/>
            <a:r>
              <a:rPr lang="en-US">
                <a:solidFill>
                  <a:srgbClr val="FFFFFF"/>
                </a:solidFill>
              </a:rPr>
              <a:t>Dubai - china</a:t>
            </a:r>
          </a:p>
        </p:txBody>
      </p:sp>
      <p:sp>
        <p:nvSpPr>
          <p:cNvPr id="3" name="Content Placeholder 2">
            <a:extLst>
              <a:ext uri="{FF2B5EF4-FFF2-40B4-BE49-F238E27FC236}">
                <a16:creationId xmlns:a16="http://schemas.microsoft.com/office/drawing/2014/main" xmlns="" id="{CEA9F665-29B4-1841-A051-07312B4B5C28}"/>
              </a:ext>
            </a:extLst>
          </p:cNvPr>
          <p:cNvSpPr>
            <a:spLocks noGrp="1"/>
          </p:cNvSpPr>
          <p:nvPr>
            <p:ph idx="1"/>
          </p:nvPr>
        </p:nvSpPr>
        <p:spPr>
          <a:xfrm>
            <a:off x="4951048" y="804333"/>
            <a:ext cx="6306003" cy="5249334"/>
          </a:xfrm>
        </p:spPr>
        <p:txBody>
          <a:bodyPr anchor="ctr">
            <a:normAutofit/>
          </a:bodyPr>
          <a:lstStyle/>
          <a:p>
            <a:r>
              <a:rPr lang="en-US" dirty="0">
                <a:hlinkClick r:id="rId2"/>
              </a:rPr>
              <a:t>https://www.wttc.org/-/media/files/reports/economic-impact-research/regions-2018/middleeast2018.pdf</a:t>
            </a:r>
          </a:p>
          <a:p>
            <a:endParaRPr lang="en-US" dirty="0">
              <a:hlinkClick r:id="rId2"/>
            </a:endParaRPr>
          </a:p>
          <a:p>
            <a:r>
              <a:rPr lang="en-US" dirty="0">
                <a:hlinkClick r:id="rId2"/>
              </a:rPr>
              <a:t>https://www.wttc.org/-/media/files/reports/economic-impact-research/countries-2018/china2018.pdf</a:t>
            </a:r>
            <a:endParaRPr lang="en-US" dirty="0"/>
          </a:p>
          <a:p>
            <a:endParaRPr lang="en-US" dirty="0"/>
          </a:p>
          <a:p>
            <a:endParaRPr lang="en-US" dirty="0"/>
          </a:p>
        </p:txBody>
      </p:sp>
    </p:spTree>
    <p:extLst>
      <p:ext uri="{BB962C8B-B14F-4D97-AF65-F5344CB8AC3E}">
        <p14:creationId xmlns:p14="http://schemas.microsoft.com/office/powerpoint/2010/main" val="40936243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B0890400-BB8B-4A44-AB63-65C7CA223E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CC665C7-0E3D-0C48-AD5C-5A8851316FB9}"/>
              </a:ext>
            </a:extLst>
          </p:cNvPr>
          <p:cNvSpPr>
            <a:spLocks noGrp="1"/>
          </p:cNvSpPr>
          <p:nvPr>
            <p:ph type="title"/>
          </p:nvPr>
        </p:nvSpPr>
        <p:spPr>
          <a:xfrm>
            <a:off x="964788" y="804333"/>
            <a:ext cx="3391900" cy="5249334"/>
          </a:xfrm>
        </p:spPr>
        <p:txBody>
          <a:bodyPr>
            <a:normAutofit/>
          </a:bodyPr>
          <a:lstStyle/>
          <a:p>
            <a:pPr algn="r"/>
            <a:r>
              <a:rPr lang="en-US" dirty="0"/>
              <a:t>importance</a:t>
            </a:r>
            <a:endParaRPr lang="en-US"/>
          </a:p>
        </p:txBody>
      </p:sp>
      <p:cxnSp>
        <p:nvCxnSpPr>
          <p:cNvPr id="10" name="Straight Connector 9">
            <a:extLst>
              <a:ext uri="{FF2B5EF4-FFF2-40B4-BE49-F238E27FC236}">
                <a16:creationId xmlns:a16="http://schemas.microsoft.com/office/drawing/2014/main" xmlns="" id="{4D39B797-CDC6-4529-8A36-9CBFC981633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775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397541B7-E9CB-764F-B419-6DCCAA936A09}"/>
              </a:ext>
            </a:extLst>
          </p:cNvPr>
          <p:cNvSpPr>
            <a:spLocks noGrp="1"/>
          </p:cNvSpPr>
          <p:nvPr>
            <p:ph idx="1"/>
          </p:nvPr>
        </p:nvSpPr>
        <p:spPr>
          <a:xfrm>
            <a:off x="4999330" y="804333"/>
            <a:ext cx="6257721" cy="5249334"/>
          </a:xfrm>
        </p:spPr>
        <p:txBody>
          <a:bodyPr anchor="ctr">
            <a:normAutofit/>
          </a:bodyPr>
          <a:lstStyle/>
          <a:p>
            <a:r>
              <a:rPr lang="en-GB" dirty="0"/>
              <a:t>Contact between western and eastern cultures will be more and more frequent and common. It is necessary and important for people to pay attention on the cultural differences. </a:t>
            </a:r>
          </a:p>
          <a:p>
            <a:r>
              <a:rPr lang="en-GB" dirty="0"/>
              <a:t>People from eastern societies have different understandings of what consist the appropriate behaviour or thinking during traveling, otherwise cultural conflicts would make the problem worse, not only leaving a bad impression and low satisfaction and but also leading to a negative influence on the international cooperation between countries if the situations is recurring and long lasting. </a:t>
            </a:r>
            <a:endParaRPr lang="en-US" dirty="0"/>
          </a:p>
        </p:txBody>
      </p:sp>
    </p:spTree>
    <p:extLst>
      <p:ext uri="{BB962C8B-B14F-4D97-AF65-F5344CB8AC3E}">
        <p14:creationId xmlns:p14="http://schemas.microsoft.com/office/powerpoint/2010/main" val="3121479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582B069-BF9D-3145-A762-AB7188A971DB}"/>
              </a:ext>
            </a:extLst>
          </p:cNvPr>
          <p:cNvSpPr>
            <a:spLocks noGrp="1"/>
          </p:cNvSpPr>
          <p:nvPr>
            <p:ph type="title"/>
          </p:nvPr>
        </p:nvSpPr>
        <p:spPr>
          <a:xfrm>
            <a:off x="964788" y="804333"/>
            <a:ext cx="3391900" cy="5249334"/>
          </a:xfrm>
        </p:spPr>
        <p:txBody>
          <a:bodyPr>
            <a:normAutofit/>
          </a:bodyPr>
          <a:lstStyle/>
          <a:p>
            <a:pPr algn="r"/>
            <a:r>
              <a:rPr lang="en-US">
                <a:solidFill>
                  <a:srgbClr val="FFFFFF"/>
                </a:solidFill>
              </a:rPr>
              <a:t>Cross-cultural tourism Hofstede (1991)</a:t>
            </a:r>
          </a:p>
        </p:txBody>
      </p:sp>
      <p:sp>
        <p:nvSpPr>
          <p:cNvPr id="3" name="Content Placeholder 2">
            <a:extLst>
              <a:ext uri="{FF2B5EF4-FFF2-40B4-BE49-F238E27FC236}">
                <a16:creationId xmlns:a16="http://schemas.microsoft.com/office/drawing/2014/main" xmlns="" id="{DBDC359F-A131-D740-ABCF-B1F796C56956}"/>
              </a:ext>
            </a:extLst>
          </p:cNvPr>
          <p:cNvSpPr>
            <a:spLocks noGrp="1"/>
          </p:cNvSpPr>
          <p:nvPr>
            <p:ph idx="1"/>
          </p:nvPr>
        </p:nvSpPr>
        <p:spPr>
          <a:xfrm>
            <a:off x="4951048" y="804333"/>
            <a:ext cx="6306003" cy="5249334"/>
          </a:xfrm>
        </p:spPr>
        <p:txBody>
          <a:bodyPr anchor="ctr">
            <a:normAutofit/>
          </a:bodyPr>
          <a:lstStyle/>
          <a:p>
            <a:r>
              <a:rPr lang="en-GB" dirty="0"/>
              <a:t>S</a:t>
            </a:r>
            <a:r>
              <a:rPr lang="en-GB" i="1" dirty="0"/>
              <a:t>ome cultural dimensions are more influential than others in specific situations. </a:t>
            </a:r>
          </a:p>
          <a:p>
            <a:r>
              <a:rPr lang="en-GB" dirty="0"/>
              <a:t>Natural environment, social interaction, the cultural heritages, even the pattern of local economy and the values of local people would change according to the development of tourism. </a:t>
            </a:r>
          </a:p>
          <a:p>
            <a:r>
              <a:rPr lang="en-GB" dirty="0"/>
              <a:t>So to develop sustainable tourism, the destinations must fully use the cultural studies and cultural models to handle with the relationships and situations between economic benefits and tradition protection. </a:t>
            </a:r>
            <a:endParaRPr lang="en-US" dirty="0"/>
          </a:p>
        </p:txBody>
      </p:sp>
    </p:spTree>
    <p:extLst>
      <p:ext uri="{BB962C8B-B14F-4D97-AF65-F5344CB8AC3E}">
        <p14:creationId xmlns:p14="http://schemas.microsoft.com/office/powerpoint/2010/main" val="32984146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A2ADB557-28B5-4747-B8AF-8C990069C53F}"/>
              </a:ext>
            </a:extLst>
          </p:cNvPr>
          <p:cNvSpPr>
            <a:spLocks noGrp="1"/>
          </p:cNvSpPr>
          <p:nvPr>
            <p:ph type="title"/>
          </p:nvPr>
        </p:nvSpPr>
        <p:spPr>
          <a:xfrm>
            <a:off x="964788" y="804333"/>
            <a:ext cx="3391900" cy="5249334"/>
          </a:xfrm>
        </p:spPr>
        <p:txBody>
          <a:bodyPr>
            <a:normAutofit/>
          </a:bodyPr>
          <a:lstStyle/>
          <a:p>
            <a:pPr algn="r"/>
            <a:r>
              <a:rPr lang="en-US">
                <a:solidFill>
                  <a:srgbClr val="FFFFFF"/>
                </a:solidFill>
              </a:rPr>
              <a:t>continued</a:t>
            </a:r>
          </a:p>
        </p:txBody>
      </p:sp>
      <p:sp>
        <p:nvSpPr>
          <p:cNvPr id="3" name="Content Placeholder 2">
            <a:extLst>
              <a:ext uri="{FF2B5EF4-FFF2-40B4-BE49-F238E27FC236}">
                <a16:creationId xmlns:a16="http://schemas.microsoft.com/office/drawing/2014/main" xmlns="" id="{F79AAF68-AD2B-3E45-871F-29B8496FBA43}"/>
              </a:ext>
            </a:extLst>
          </p:cNvPr>
          <p:cNvSpPr>
            <a:spLocks noGrp="1"/>
          </p:cNvSpPr>
          <p:nvPr>
            <p:ph idx="1"/>
          </p:nvPr>
        </p:nvSpPr>
        <p:spPr>
          <a:xfrm>
            <a:off x="4951048" y="804333"/>
            <a:ext cx="6306003" cy="5249334"/>
          </a:xfrm>
        </p:spPr>
        <p:txBody>
          <a:bodyPr anchor="ctr">
            <a:normAutofit/>
          </a:bodyPr>
          <a:lstStyle/>
          <a:p>
            <a:r>
              <a:rPr lang="en-GB" dirty="0"/>
              <a:t>Need to balance the economic and cultural development. </a:t>
            </a:r>
          </a:p>
          <a:p>
            <a:r>
              <a:rPr lang="en-GB" dirty="0"/>
              <a:t>Adequate understanding about cultural differences can help the governments of the destinations to design appropriate tourism policy in order to encourage greater development of tourism. </a:t>
            </a:r>
          </a:p>
          <a:p>
            <a:r>
              <a:rPr lang="en-GB" dirty="0"/>
              <a:t>The related tourism organizations and industries can create more effective marketing and management strategies (Yvette Reisinger and Lindsay W Turner, 2003) both fulfilling different tourists’ needs and expectations as well as protecting the local cultures so as to maintaining a healthy development of tourism. </a:t>
            </a:r>
          </a:p>
          <a:p>
            <a:endParaRPr lang="en-US" dirty="0"/>
          </a:p>
        </p:txBody>
      </p:sp>
    </p:spTree>
    <p:extLst>
      <p:ext uri="{BB962C8B-B14F-4D97-AF65-F5344CB8AC3E}">
        <p14:creationId xmlns:p14="http://schemas.microsoft.com/office/powerpoint/2010/main" val="6777583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18AD1829-2C93-F84B-8DD4-E18F0D339B4A}"/>
              </a:ext>
            </a:extLst>
          </p:cNvPr>
          <p:cNvSpPr>
            <a:spLocks noGrp="1"/>
          </p:cNvSpPr>
          <p:nvPr>
            <p:ph type="title"/>
          </p:nvPr>
        </p:nvSpPr>
        <p:spPr>
          <a:xfrm>
            <a:off x="964788" y="804333"/>
            <a:ext cx="3391900" cy="5249334"/>
          </a:xfrm>
        </p:spPr>
        <p:txBody>
          <a:bodyPr>
            <a:normAutofit/>
          </a:bodyPr>
          <a:lstStyle/>
          <a:p>
            <a:pPr algn="r"/>
            <a:r>
              <a:rPr lang="en-US">
                <a:solidFill>
                  <a:srgbClr val="FFFFFF"/>
                </a:solidFill>
              </a:rPr>
              <a:t>Task </a:t>
            </a:r>
          </a:p>
        </p:txBody>
      </p:sp>
      <p:sp>
        <p:nvSpPr>
          <p:cNvPr id="3" name="Content Placeholder 2">
            <a:extLst>
              <a:ext uri="{FF2B5EF4-FFF2-40B4-BE49-F238E27FC236}">
                <a16:creationId xmlns:a16="http://schemas.microsoft.com/office/drawing/2014/main" xmlns="" id="{E246064A-E7C0-4D4A-B0F1-DA46CE57B53B}"/>
              </a:ext>
            </a:extLst>
          </p:cNvPr>
          <p:cNvSpPr>
            <a:spLocks noGrp="1"/>
          </p:cNvSpPr>
          <p:nvPr>
            <p:ph idx="1"/>
          </p:nvPr>
        </p:nvSpPr>
        <p:spPr>
          <a:xfrm>
            <a:off x="4951048" y="804333"/>
            <a:ext cx="6306003" cy="5249334"/>
          </a:xfrm>
        </p:spPr>
        <p:txBody>
          <a:bodyPr anchor="ctr">
            <a:normAutofit/>
          </a:bodyPr>
          <a:lstStyle/>
          <a:p>
            <a:r>
              <a:rPr lang="en-US" dirty="0"/>
              <a:t>https://</a:t>
            </a:r>
            <a:r>
              <a:rPr lang="en-US" dirty="0" err="1"/>
              <a:t>repositorio.iscte-iul.pt</a:t>
            </a:r>
            <a:r>
              <a:rPr lang="en-US" dirty="0"/>
              <a:t>/bitstream/10071/12698/1/Final%20version%21%29%20Apply%20Hofstedes%20National%20Cultural%20Dimension%20Theory%20to%20Analyze%20Chinese%20Tourist%20Behaviors%20in%20Portugal%20Tourism--</a:t>
            </a:r>
            <a:r>
              <a:rPr lang="en-US" dirty="0" err="1"/>
              <a:t>HuangXiaomei.pdf</a:t>
            </a:r>
            <a:endParaRPr lang="en-US" dirty="0"/>
          </a:p>
        </p:txBody>
      </p:sp>
    </p:spTree>
    <p:extLst>
      <p:ext uri="{BB962C8B-B14F-4D97-AF65-F5344CB8AC3E}">
        <p14:creationId xmlns:p14="http://schemas.microsoft.com/office/powerpoint/2010/main" val="3037300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029260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C61657BD-3333-446A-A16A-CBDC77C8E5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2000" cy="4572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xmlns="" id="{52CAFF06-4D3A-42A5-8614-B1FA47EA0F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3467" y="643467"/>
            <a:ext cx="10905066" cy="557106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59630" t="31348" r="14907" b="32644"/>
          <a:stretch/>
        </p:blipFill>
        <p:spPr>
          <a:xfrm>
            <a:off x="804333" y="1015699"/>
            <a:ext cx="10583331" cy="4826598"/>
          </a:xfrm>
          <a:prstGeom prst="rect">
            <a:avLst/>
          </a:prstGeom>
        </p:spPr>
      </p:pic>
    </p:spTree>
    <p:extLst>
      <p:ext uri="{BB962C8B-B14F-4D97-AF65-F5344CB8AC3E}">
        <p14:creationId xmlns:p14="http://schemas.microsoft.com/office/powerpoint/2010/main" val="17234949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5366"/>
            <a:ext cx="12304889" cy="6932332"/>
          </a:xfrm>
          <a:prstGeom prst="rect">
            <a:avLst/>
          </a:prstGeom>
        </p:spPr>
      </p:pic>
    </p:spTree>
    <p:extLst>
      <p:ext uri="{BB962C8B-B14F-4D97-AF65-F5344CB8AC3E}">
        <p14:creationId xmlns:p14="http://schemas.microsoft.com/office/powerpoint/2010/main" val="40633908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C61657BD-3333-446A-A16A-CBDC77C8E5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2000" cy="4572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xmlns="" id="{52CAFF06-4D3A-42A5-8614-B1FA47EA0F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3467" y="643467"/>
            <a:ext cx="10905066" cy="557106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l="59722" t="30772" r="14907" b="30915"/>
          <a:stretch/>
        </p:blipFill>
        <p:spPr>
          <a:xfrm>
            <a:off x="804333" y="851904"/>
            <a:ext cx="10583331" cy="5154188"/>
          </a:xfrm>
          <a:prstGeom prst="rect">
            <a:avLst/>
          </a:prstGeom>
        </p:spPr>
      </p:pic>
    </p:spTree>
    <p:extLst>
      <p:ext uri="{BB962C8B-B14F-4D97-AF65-F5344CB8AC3E}">
        <p14:creationId xmlns:p14="http://schemas.microsoft.com/office/powerpoint/2010/main" val="3098716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714750" y="1938337"/>
            <a:ext cx="4762500" cy="2981325"/>
          </a:xfrm>
          <a:prstGeom prst="rect">
            <a:avLst/>
          </a:prstGeom>
        </p:spPr>
      </p:pic>
      <p:pic>
        <p:nvPicPr>
          <p:cNvPr id="3" name="Picture 2"/>
          <p:cNvPicPr>
            <a:picLocks noChangeAspect="1"/>
          </p:cNvPicPr>
          <p:nvPr/>
        </p:nvPicPr>
        <p:blipFill>
          <a:blip r:embed="rId3"/>
          <a:stretch>
            <a:fillRect/>
          </a:stretch>
        </p:blipFill>
        <p:spPr>
          <a:xfrm>
            <a:off x="938784" y="0"/>
            <a:ext cx="10314432" cy="6858000"/>
          </a:xfrm>
          <a:prstGeom prst="rect">
            <a:avLst/>
          </a:prstGeom>
        </p:spPr>
      </p:pic>
    </p:spTree>
    <p:extLst>
      <p:ext uri="{BB962C8B-B14F-4D97-AF65-F5344CB8AC3E}">
        <p14:creationId xmlns:p14="http://schemas.microsoft.com/office/powerpoint/2010/main" val="35758850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C61657BD-3333-446A-A16A-CBDC77C8E5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2000" cy="4572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xmlns="" id="{52CAFF06-4D3A-42A5-8614-B1FA47EA0F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3467" y="643467"/>
            <a:ext cx="10905066" cy="557106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l="61204" t="31636" r="14444" b="30340"/>
          <a:stretch/>
        </p:blipFill>
        <p:spPr>
          <a:xfrm>
            <a:off x="883796" y="804333"/>
            <a:ext cx="10424405" cy="5249331"/>
          </a:xfrm>
          <a:prstGeom prst="rect">
            <a:avLst/>
          </a:prstGeom>
        </p:spPr>
      </p:pic>
    </p:spTree>
    <p:extLst>
      <p:ext uri="{BB962C8B-B14F-4D97-AF65-F5344CB8AC3E}">
        <p14:creationId xmlns:p14="http://schemas.microsoft.com/office/powerpoint/2010/main" val="10254641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B6BB1A71-1D39-43C5-A56A-38D33A4053A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2000" cy="4572002"/>
          </a:xfrm>
          <a:prstGeom prst="rect">
            <a:avLst/>
          </a:prstGeom>
          <a:solidFill>
            <a:srgbClr val="FEA83B"/>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p:cNvPicPr>
            <a:picLocks noChangeAspect="1"/>
          </p:cNvPicPr>
          <p:nvPr/>
        </p:nvPicPr>
        <p:blipFill rotWithShape="1">
          <a:blip r:embed="rId2"/>
          <a:srcRect t="20693" r="1" b="17942"/>
          <a:stretch/>
        </p:blipFill>
        <p:spPr>
          <a:xfrm>
            <a:off x="643467" y="643467"/>
            <a:ext cx="10905066" cy="5571066"/>
          </a:xfrm>
          <a:prstGeom prst="rect">
            <a:avLst/>
          </a:prstGeom>
        </p:spPr>
      </p:pic>
    </p:spTree>
    <p:extLst>
      <p:ext uri="{BB962C8B-B14F-4D97-AF65-F5344CB8AC3E}">
        <p14:creationId xmlns:p14="http://schemas.microsoft.com/office/powerpoint/2010/main" val="18977774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xmlns="" id="{C61657BD-3333-446A-A16A-CBDC77C8E5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2000" cy="4572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xmlns="" id="{52CAFF06-4D3A-42A5-8614-B1FA47EA0F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3467" y="643467"/>
            <a:ext cx="10905066" cy="557106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xmlns="" id="{55206D62-7184-E94E-8AE8-6A2CFC7B8955}"/>
              </a:ext>
            </a:extLst>
          </p:cNvPr>
          <p:cNvPicPr>
            <a:picLocks noChangeAspect="1"/>
          </p:cNvPicPr>
          <p:nvPr/>
        </p:nvPicPr>
        <p:blipFill>
          <a:blip r:embed="rId2"/>
          <a:stretch>
            <a:fillRect/>
          </a:stretch>
        </p:blipFill>
        <p:spPr>
          <a:xfrm>
            <a:off x="2971397" y="804333"/>
            <a:ext cx="6249203" cy="5249331"/>
          </a:xfrm>
          <a:prstGeom prst="rect">
            <a:avLst/>
          </a:prstGeom>
        </p:spPr>
      </p:pic>
    </p:spTree>
    <p:extLst>
      <p:ext uri="{BB962C8B-B14F-4D97-AF65-F5344CB8AC3E}">
        <p14:creationId xmlns:p14="http://schemas.microsoft.com/office/powerpoint/2010/main" val="24470723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C61657BD-3333-446A-A16A-CBDC77C8E5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2000" cy="4572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xmlns="" id="{52CAFF06-4D3A-42A5-8614-B1FA47EA0F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3467" y="643467"/>
            <a:ext cx="10905066" cy="557106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xmlns="" id="{85A9131A-C486-094C-BEBC-1993D84EFBE9}"/>
              </a:ext>
            </a:extLst>
          </p:cNvPr>
          <p:cNvPicPr>
            <a:picLocks noChangeAspect="1"/>
          </p:cNvPicPr>
          <p:nvPr/>
        </p:nvPicPr>
        <p:blipFill>
          <a:blip r:embed="rId2"/>
          <a:stretch>
            <a:fillRect/>
          </a:stretch>
        </p:blipFill>
        <p:spPr>
          <a:xfrm>
            <a:off x="3805978" y="804333"/>
            <a:ext cx="4580041" cy="5249331"/>
          </a:xfrm>
          <a:prstGeom prst="rect">
            <a:avLst/>
          </a:prstGeom>
        </p:spPr>
      </p:pic>
    </p:spTree>
    <p:extLst>
      <p:ext uri="{BB962C8B-B14F-4D97-AF65-F5344CB8AC3E}">
        <p14:creationId xmlns:p14="http://schemas.microsoft.com/office/powerpoint/2010/main" val="35098512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BE194971-2F2D-44B0-8AE6-FF2DCCEE0A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5">
            <a:extLst>
              <a:ext uri="{FF2B5EF4-FFF2-40B4-BE49-F238E27FC236}">
                <a16:creationId xmlns:a16="http://schemas.microsoft.com/office/drawing/2014/main" xmlns="" id="{1FF9A61E-EB11-4C46-82E1-3E00A3B4B4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xmlns="" id="{5E564EB3-35F2-4EFF-87DC-642DC020526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xmlns="" id="{62AE8E50-35D4-4D5A-A4BB-168CBB027D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6">
            <a:extLst>
              <a:ext uri="{FF2B5EF4-FFF2-40B4-BE49-F238E27FC236}">
                <a16:creationId xmlns:a16="http://schemas.microsoft.com/office/drawing/2014/main" xmlns="" id="{C37D1D6D-17D8-4296-B000-665D1892D0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xmlns="" id="{1B26E892-1320-40AA-9CA1-246721C187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13224" y="1105351"/>
            <a:ext cx="6353967" cy="3023981"/>
          </a:xfrm>
        </p:spPr>
        <p:txBody>
          <a:bodyPr vert="horz" lIns="91440" tIns="45720" rIns="91440" bIns="45720" rtlCol="0" anchor="b">
            <a:normAutofit/>
          </a:bodyPr>
          <a:lstStyle/>
          <a:p>
            <a:r>
              <a:rPr lang="en-US" sz="4800" spc="200">
                <a:solidFill>
                  <a:srgbClr val="FFFFFF"/>
                </a:solidFill>
              </a:rPr>
              <a:t>China </a:t>
            </a:r>
          </a:p>
        </p:txBody>
      </p:sp>
      <p:cxnSp>
        <p:nvCxnSpPr>
          <p:cNvPr id="19" name="Straight Connector 18">
            <a:extLst>
              <a:ext uri="{FF2B5EF4-FFF2-40B4-BE49-F238E27FC236}">
                <a16:creationId xmlns:a16="http://schemas.microsoft.com/office/drawing/2014/main" xmlns="" id="{C9A1F79C-E4D1-4AAE-BA11-3A09005252E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xmlns="" id="{C170DF7D-4686-4BD5-A9CD-C896492846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88628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8018272" cy="1499616"/>
          </a:xfrm>
        </p:spPr>
        <p:txBody>
          <a:bodyPr>
            <a:normAutofit/>
          </a:bodyPr>
          <a:lstStyle/>
          <a:p>
            <a:r>
              <a:rPr lang="en-GB" dirty="0"/>
              <a:t>Power Distance</a:t>
            </a:r>
          </a:p>
        </p:txBody>
      </p:sp>
      <p:sp>
        <p:nvSpPr>
          <p:cNvPr id="3" name="Content Placeholder 2"/>
          <p:cNvSpPr>
            <a:spLocks noGrp="1"/>
          </p:cNvSpPr>
          <p:nvPr>
            <p:ph idx="1"/>
          </p:nvPr>
        </p:nvSpPr>
        <p:spPr>
          <a:xfrm>
            <a:off x="1024128" y="2286000"/>
            <a:ext cx="8018271" cy="4023360"/>
          </a:xfrm>
        </p:spPr>
        <p:txBody>
          <a:bodyPr>
            <a:normAutofit/>
          </a:bodyPr>
          <a:lstStyle/>
          <a:p>
            <a:r>
              <a:rPr lang="en-GB" dirty="0"/>
              <a:t>This dimension deals with the fact that all individuals in societies are not equal – it expresses the attitude of the culture towards these inequalities amongst us. </a:t>
            </a:r>
          </a:p>
          <a:p>
            <a:r>
              <a:rPr lang="en-GB" dirty="0"/>
              <a:t>Power Distance is defined as the extent to which the less powerful members of institutions and organisations within a country expect and accept that power is distributed unequally.</a:t>
            </a:r>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558412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CB11764-85B5-D744-A462-6EA82300BAEC}"/>
              </a:ext>
            </a:extLst>
          </p:cNvPr>
          <p:cNvSpPr>
            <a:spLocks noGrp="1"/>
          </p:cNvSpPr>
          <p:nvPr>
            <p:ph type="title"/>
          </p:nvPr>
        </p:nvSpPr>
        <p:spPr>
          <a:xfrm>
            <a:off x="964788" y="804333"/>
            <a:ext cx="3391900" cy="5249334"/>
          </a:xfrm>
        </p:spPr>
        <p:txBody>
          <a:bodyPr>
            <a:normAutofit/>
          </a:bodyPr>
          <a:lstStyle/>
          <a:p>
            <a:pPr algn="r"/>
            <a:r>
              <a:rPr lang="en-US">
                <a:solidFill>
                  <a:srgbClr val="FFFFFF"/>
                </a:solidFill>
              </a:rPr>
              <a:t>MEANING</a:t>
            </a:r>
          </a:p>
        </p:txBody>
      </p:sp>
      <p:sp>
        <p:nvSpPr>
          <p:cNvPr id="3" name="Content Placeholder 2">
            <a:extLst>
              <a:ext uri="{FF2B5EF4-FFF2-40B4-BE49-F238E27FC236}">
                <a16:creationId xmlns:a16="http://schemas.microsoft.com/office/drawing/2014/main" xmlns="" id="{4BB1C6CA-C2E3-C245-B4B0-ECA553ECA0FE}"/>
              </a:ext>
            </a:extLst>
          </p:cNvPr>
          <p:cNvSpPr>
            <a:spLocks noGrp="1"/>
          </p:cNvSpPr>
          <p:nvPr>
            <p:ph idx="1"/>
          </p:nvPr>
        </p:nvSpPr>
        <p:spPr>
          <a:xfrm>
            <a:off x="4951048" y="804333"/>
            <a:ext cx="6306003" cy="5249334"/>
          </a:xfrm>
        </p:spPr>
        <p:txBody>
          <a:bodyPr anchor="ctr">
            <a:normAutofit/>
          </a:bodyPr>
          <a:lstStyle/>
          <a:p>
            <a:r>
              <a:rPr lang="en-GB" b="1"/>
              <a:t>At 80 China sits in the higher rankings of PDI – i.e. a society that believes that inequalities amongst people are acceptable. </a:t>
            </a:r>
          </a:p>
          <a:p>
            <a:r>
              <a:rPr lang="en-GB" dirty="0"/>
              <a:t>The subordinate-superior relationship tends to be polarized and there is no defence against power abuse by superiors. </a:t>
            </a:r>
          </a:p>
          <a:p>
            <a:r>
              <a:rPr lang="en-GB" dirty="0"/>
              <a:t>Individuals are influenced by formal authority and sanctions and are in general optimistic about people’s capacity for leadership and initiative. </a:t>
            </a:r>
          </a:p>
          <a:p>
            <a:r>
              <a:rPr lang="en-GB"/>
              <a:t>People should not have aspirations beyond their rank.</a:t>
            </a:r>
          </a:p>
          <a:p>
            <a:endParaRPr lang="en-US" dirty="0"/>
          </a:p>
        </p:txBody>
      </p:sp>
    </p:spTree>
    <p:extLst>
      <p:ext uri="{BB962C8B-B14F-4D97-AF65-F5344CB8AC3E}">
        <p14:creationId xmlns:p14="http://schemas.microsoft.com/office/powerpoint/2010/main" val="18264512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BE194971-2F2D-44B0-8AE6-FF2DCCEE0A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a:extLst>
              <a:ext uri="{FF2B5EF4-FFF2-40B4-BE49-F238E27FC236}">
                <a16:creationId xmlns:a16="http://schemas.microsoft.com/office/drawing/2014/main" xmlns="" id="{1FF9A61E-EB11-4C46-82E1-3E00A3B4B4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xmlns="" id="{5E564EB3-35F2-4EFF-87DC-642DC020526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xmlns="" id="{B64F47E8-C2CA-43A6-9404-03BADA34D7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xmlns="" id="{36A995F0-906C-4573-A739-16EED217D8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09343" y="620720"/>
            <a:ext cx="644248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xmlns="" id="{454EA9EA-58D4-4244-B737-1A4D495EE8FB}"/>
              </a:ext>
            </a:extLst>
          </p:cNvPr>
          <p:cNvSpPr>
            <a:spLocks noGrp="1"/>
          </p:cNvSpPr>
          <p:nvPr>
            <p:ph type="title"/>
          </p:nvPr>
        </p:nvSpPr>
        <p:spPr>
          <a:xfrm>
            <a:off x="5590120" y="1105351"/>
            <a:ext cx="5477071" cy="3023981"/>
          </a:xfrm>
        </p:spPr>
        <p:txBody>
          <a:bodyPr vert="horz" lIns="91440" tIns="45720" rIns="91440" bIns="45720" rtlCol="0" anchor="b">
            <a:normAutofit/>
          </a:bodyPr>
          <a:lstStyle/>
          <a:p>
            <a:r>
              <a:rPr lang="en-US" sz="4400" spc="200" dirty="0">
                <a:solidFill>
                  <a:schemeClr val="bg1"/>
                </a:solidFill>
              </a:rPr>
              <a:t>Remember </a:t>
            </a:r>
          </a:p>
        </p:txBody>
      </p:sp>
      <p:sp>
        <p:nvSpPr>
          <p:cNvPr id="19" name="Rectangle 18">
            <a:extLst>
              <a:ext uri="{FF2B5EF4-FFF2-40B4-BE49-F238E27FC236}">
                <a16:creationId xmlns:a16="http://schemas.microsoft.com/office/drawing/2014/main" xmlns="" id="{D7E9942E-93C8-4B24-9978-DBD698E1E4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3467" y="621695"/>
            <a:ext cx="4305009" cy="5592188"/>
          </a:xfrm>
          <a:prstGeom prst="rect">
            <a:avLst/>
          </a:prstGeom>
          <a:blipFill dpi="0" rotWithShape="1">
            <a:blip r:embed="rId2">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cxnSp>
        <p:nvCxnSpPr>
          <p:cNvPr id="21" name="Straight Connector 20">
            <a:extLst>
              <a:ext uri="{FF2B5EF4-FFF2-40B4-BE49-F238E27FC236}">
                <a16:creationId xmlns:a16="http://schemas.microsoft.com/office/drawing/2014/main" xmlns="" id="{C3F5F06D-7250-43A5-9B61-0B7F1FD7E39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609960" y="4214336"/>
            <a:ext cx="512064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19413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904C0BC6-B04D-4459-B721-9C030C3927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9597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CB2F024E-D853-479C-B5A9-08293A2D72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xmlns="" id="{9A96B46F-8F05-384C-8590-A7C7AE26B49F}"/>
              </a:ext>
            </a:extLst>
          </p:cNvPr>
          <p:cNvPicPr>
            <a:picLocks noGrp="1" noChangeAspect="1"/>
          </p:cNvPicPr>
          <p:nvPr>
            <p:ph idx="4294967295"/>
          </p:nvPr>
        </p:nvPicPr>
        <p:blipFill>
          <a:blip r:embed="rId2"/>
          <a:stretch>
            <a:fillRect/>
          </a:stretch>
        </p:blipFill>
        <p:spPr>
          <a:xfrm>
            <a:off x="764836" y="643467"/>
            <a:ext cx="10662327" cy="5571066"/>
          </a:xfrm>
          <a:prstGeom prst="rect">
            <a:avLst/>
          </a:prstGeom>
        </p:spPr>
      </p:pic>
    </p:spTree>
    <p:extLst>
      <p:ext uri="{BB962C8B-B14F-4D97-AF65-F5344CB8AC3E}">
        <p14:creationId xmlns:p14="http://schemas.microsoft.com/office/powerpoint/2010/main" val="8541428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individualism</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dirty="0"/>
              <a:t>The fundamental issue addressed by this dimension is the degree of interdependence a society maintains among its members. </a:t>
            </a:r>
          </a:p>
          <a:p>
            <a:r>
              <a:rPr lang="en-GB" dirty="0"/>
              <a:t>It has to do with whether people´s self-image is defined in terms of “I” or “We”. In Individualist societies people are supposed to look after themselves and their direct family only. </a:t>
            </a:r>
          </a:p>
          <a:p>
            <a:r>
              <a:rPr lang="en-GB" dirty="0"/>
              <a:t>In Collectivist societies people belong to ‘in groups’ that take care of them in exchange for loyalty.</a:t>
            </a:r>
          </a:p>
        </p:txBody>
      </p:sp>
    </p:spTree>
    <p:extLst>
      <p:ext uri="{BB962C8B-B14F-4D97-AF65-F5344CB8AC3E}">
        <p14:creationId xmlns:p14="http://schemas.microsoft.com/office/powerpoint/2010/main" val="21754824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0CD10BD-68DC-1A49-831E-FC6F064385E2}"/>
              </a:ext>
            </a:extLst>
          </p:cNvPr>
          <p:cNvSpPr>
            <a:spLocks noGrp="1"/>
          </p:cNvSpPr>
          <p:nvPr>
            <p:ph type="title"/>
          </p:nvPr>
        </p:nvSpPr>
        <p:spPr/>
        <p:txBody>
          <a:bodyPr/>
          <a:lstStyle/>
          <a:p>
            <a:r>
              <a:rPr lang="en-US" dirty="0"/>
              <a:t>INDIVIDUALIST - COLLECTIVIST</a:t>
            </a:r>
          </a:p>
        </p:txBody>
      </p:sp>
      <p:sp>
        <p:nvSpPr>
          <p:cNvPr id="3" name="Content Placeholder 2">
            <a:extLst>
              <a:ext uri="{FF2B5EF4-FFF2-40B4-BE49-F238E27FC236}">
                <a16:creationId xmlns:a16="http://schemas.microsoft.com/office/drawing/2014/main" xmlns="" id="{5828289F-5203-4D43-AF53-624E5776BCE3}"/>
              </a:ext>
            </a:extLst>
          </p:cNvPr>
          <p:cNvSpPr>
            <a:spLocks noGrp="1"/>
          </p:cNvSpPr>
          <p:nvPr>
            <p:ph idx="1"/>
          </p:nvPr>
        </p:nvSpPr>
        <p:spPr/>
        <p:txBody>
          <a:bodyPr/>
          <a:lstStyle/>
          <a:p>
            <a:r>
              <a:rPr lang="en-GB" dirty="0"/>
              <a:t>At a score of 20 China is a highly collectivist culture where people act in the interests of the group and not necessarily of themselves. In-group considerations affect hiring and promotions with closer in-groups (such as family) are getting preferential treatment. </a:t>
            </a:r>
          </a:p>
          <a:p>
            <a:r>
              <a:rPr lang="en-GB" dirty="0"/>
              <a:t>Employee commitment to the organisation (but not necessarily to the people in the organisation) is low. </a:t>
            </a:r>
          </a:p>
          <a:p>
            <a:r>
              <a:rPr lang="en-GB" dirty="0"/>
              <a:t>Whereas relationships with colleagues are cooperative for in-groups they are cold or even hostile to out-groups. Personal relationships prevail over task and company. </a:t>
            </a:r>
          </a:p>
          <a:p>
            <a:endParaRPr lang="en-US" dirty="0"/>
          </a:p>
        </p:txBody>
      </p:sp>
    </p:spTree>
    <p:extLst>
      <p:ext uri="{BB962C8B-B14F-4D97-AF65-F5344CB8AC3E}">
        <p14:creationId xmlns:p14="http://schemas.microsoft.com/office/powerpoint/2010/main" val="32930379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xmlns="" id="{15F1CC53-719A-4763-BF30-5E25A63CEF3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xmlns="" id="{6109556B-EAE9-4435-B409-0519F2CBDB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7552267" cy="6858000"/>
          </a:xfrm>
          <a:prstGeom prst="rect">
            <a:avLst/>
          </a:prstGeom>
          <a:solidFill>
            <a:srgbClr val="6E5C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2" name="Title 11"/>
          <p:cNvSpPr>
            <a:spLocks noGrp="1"/>
          </p:cNvSpPr>
          <p:nvPr>
            <p:ph type="title"/>
          </p:nvPr>
        </p:nvSpPr>
        <p:spPr>
          <a:xfrm>
            <a:off x="1024128" y="585216"/>
            <a:ext cx="6007027" cy="1499616"/>
          </a:xfrm>
        </p:spPr>
        <p:txBody>
          <a:bodyPr vert="horz" lIns="91440" tIns="45720" rIns="91440" bIns="45720" rtlCol="0" anchor="ctr">
            <a:normAutofit fontScale="90000"/>
          </a:bodyPr>
          <a:lstStyle/>
          <a:p>
            <a:r>
              <a:rPr lang="en-US" sz="4300" dirty="0">
                <a:solidFill>
                  <a:srgbClr val="FFFFFF"/>
                </a:solidFill>
              </a:rPr>
              <a:t>REMEMBER</a:t>
            </a:r>
            <a:br>
              <a:rPr lang="en-US" sz="4300" dirty="0">
                <a:solidFill>
                  <a:srgbClr val="FFFFFF"/>
                </a:solidFill>
              </a:rPr>
            </a:br>
            <a:r>
              <a:rPr lang="en-US" sz="4300" dirty="0">
                <a:solidFill>
                  <a:srgbClr val="FFFFFF"/>
                </a:solidFill>
              </a:rPr>
              <a:t>High on Individualistic score</a:t>
            </a:r>
            <a:br>
              <a:rPr lang="en-US" sz="4300" dirty="0">
                <a:solidFill>
                  <a:srgbClr val="FFFFFF"/>
                </a:solidFill>
              </a:rPr>
            </a:br>
            <a:endParaRPr lang="en-US" sz="4300" dirty="0">
              <a:solidFill>
                <a:srgbClr val="FFFFFF"/>
              </a:solidFill>
            </a:endParaRPr>
          </a:p>
        </p:txBody>
      </p:sp>
      <p:cxnSp>
        <p:nvCxnSpPr>
          <p:cNvPr id="23" name="Straight Connector 22">
            <a:extLst>
              <a:ext uri="{FF2B5EF4-FFF2-40B4-BE49-F238E27FC236}">
                <a16:creationId xmlns:a16="http://schemas.microsoft.com/office/drawing/2014/main" xmlns="" id="{5814CCBE-423E-41B2-A9F3-82679F490EF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America – readily go to court against authority and each other to claim their rights</a:t>
            </a:r>
          </a:p>
          <a:p>
            <a:r>
              <a:rPr lang="en-US">
                <a:solidFill>
                  <a:srgbClr val="FFFFFF"/>
                </a:solidFill>
              </a:rPr>
              <a:t>Managers/individuals do not have strong emotional bond with company – loyal for long as it suits their interests</a:t>
            </a:r>
          </a:p>
        </p:txBody>
      </p:sp>
      <p:pic>
        <p:nvPicPr>
          <p:cNvPr id="14" name="Picture 13"/>
          <p:cNvPicPr>
            <a:picLocks noChangeAspect="1"/>
          </p:cNvPicPr>
          <p:nvPr/>
        </p:nvPicPr>
        <p:blipFill rotWithShape="1">
          <a:blip r:embed="rId2"/>
          <a:srcRect r="-3" b="1457"/>
          <a:stretch/>
        </p:blipFill>
        <p:spPr>
          <a:xfrm>
            <a:off x="7552266" y="10"/>
            <a:ext cx="4639734" cy="3428990"/>
          </a:xfrm>
          <a:prstGeom prst="rect">
            <a:avLst/>
          </a:prstGeom>
        </p:spPr>
      </p:pic>
      <p:pic>
        <p:nvPicPr>
          <p:cNvPr id="13" name="Picture 12"/>
          <p:cNvPicPr>
            <a:picLocks noChangeAspect="1"/>
          </p:cNvPicPr>
          <p:nvPr/>
        </p:nvPicPr>
        <p:blipFill rotWithShape="1">
          <a:blip r:embed="rId3"/>
          <a:srcRect l="9343" r="2" b="2"/>
          <a:stretch/>
        </p:blipFill>
        <p:spPr>
          <a:xfrm>
            <a:off x="7552266" y="3429000"/>
            <a:ext cx="4639734" cy="3429000"/>
          </a:xfrm>
          <a:prstGeom prst="rect">
            <a:avLst/>
          </a:prstGeom>
        </p:spPr>
      </p:pic>
    </p:spTree>
    <p:extLst>
      <p:ext uri="{BB962C8B-B14F-4D97-AF65-F5344CB8AC3E}">
        <p14:creationId xmlns:p14="http://schemas.microsoft.com/office/powerpoint/2010/main" val="4109380205"/>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C61657BD-3333-446A-A16A-CBDC77C8E5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2000" cy="4572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xmlns="" id="{52CAFF06-4D3A-42A5-8614-B1FA47EA0F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3467" y="643467"/>
            <a:ext cx="10905066" cy="557106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E5164692-6CDA-E14A-9CE2-53CA35311D08}"/>
              </a:ext>
            </a:extLst>
          </p:cNvPr>
          <p:cNvPicPr>
            <a:picLocks noChangeAspect="1"/>
          </p:cNvPicPr>
          <p:nvPr/>
        </p:nvPicPr>
        <p:blipFill>
          <a:blip r:embed="rId2"/>
          <a:stretch>
            <a:fillRect/>
          </a:stretch>
        </p:blipFill>
        <p:spPr>
          <a:xfrm>
            <a:off x="2596444" y="804333"/>
            <a:ext cx="6999108" cy="5249331"/>
          </a:xfrm>
          <a:prstGeom prst="rect">
            <a:avLst/>
          </a:prstGeom>
        </p:spPr>
      </p:pic>
    </p:spTree>
    <p:extLst>
      <p:ext uri="{BB962C8B-B14F-4D97-AF65-F5344CB8AC3E}">
        <p14:creationId xmlns:p14="http://schemas.microsoft.com/office/powerpoint/2010/main" val="35943695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masculinity</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dirty="0"/>
              <a:t>A high score (Masculine) on this dimension indicates that the society will be driven by competition, achievement and success, with success being defined by the winner / best in field – a value system that starts in school and continues throughout organisational life.</a:t>
            </a:r>
          </a:p>
          <a:p>
            <a:r>
              <a:rPr lang="en-GB" dirty="0"/>
              <a:t>A low score (Feminine) on the dimension means that the dominant values in society are caring for others and quality of life. </a:t>
            </a:r>
          </a:p>
          <a:p>
            <a:r>
              <a:rPr lang="en-GB" dirty="0"/>
              <a:t>A Feminine society is one where quality of life is the sign of success and standing out from the crowd is not admirable. </a:t>
            </a:r>
          </a:p>
          <a:p>
            <a:r>
              <a:rPr lang="en-GB" dirty="0"/>
              <a:t>The fundamental issue here is what motivates people, wanting to be the best (Masculine) or liking what you do (Feminine). </a:t>
            </a:r>
          </a:p>
        </p:txBody>
      </p:sp>
    </p:spTree>
    <p:extLst>
      <p:ext uri="{BB962C8B-B14F-4D97-AF65-F5344CB8AC3E}">
        <p14:creationId xmlns:p14="http://schemas.microsoft.com/office/powerpoint/2010/main" val="11983397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8018272" cy="1499616"/>
          </a:xfrm>
        </p:spPr>
        <p:txBody>
          <a:bodyPr>
            <a:normAutofit/>
          </a:bodyPr>
          <a:lstStyle/>
          <a:p>
            <a:r>
              <a:rPr lang="en-GB" dirty="0"/>
              <a:t>continued</a:t>
            </a:r>
          </a:p>
        </p:txBody>
      </p:sp>
      <p:sp>
        <p:nvSpPr>
          <p:cNvPr id="3" name="Content Placeholder 2"/>
          <p:cNvSpPr>
            <a:spLocks noGrp="1"/>
          </p:cNvSpPr>
          <p:nvPr>
            <p:ph idx="1"/>
          </p:nvPr>
        </p:nvSpPr>
        <p:spPr>
          <a:xfrm>
            <a:off x="1024128" y="2286000"/>
            <a:ext cx="8018271" cy="4023360"/>
          </a:xfrm>
        </p:spPr>
        <p:txBody>
          <a:bodyPr>
            <a:normAutofit/>
          </a:bodyPr>
          <a:lstStyle/>
          <a:p>
            <a:r>
              <a:rPr lang="en-GB" sz="2000" dirty="0"/>
              <a:t>At 66 China is a Masculine society – success oriented and driven. The need to ensure success can be exemplified by the fact that many Chinese will sacrifice family and leisure priorities to work. </a:t>
            </a:r>
          </a:p>
          <a:p>
            <a:r>
              <a:rPr lang="en-GB" sz="2000" b="1" dirty="0"/>
              <a:t>Service people (such as hairdressers) will provide services until very late at night.</a:t>
            </a:r>
          </a:p>
          <a:p>
            <a:r>
              <a:rPr lang="en-GB" sz="2000" dirty="0"/>
              <a:t>Leisure time is not so important. </a:t>
            </a:r>
          </a:p>
          <a:p>
            <a:r>
              <a:rPr lang="en-GB" sz="2000" dirty="0"/>
              <a:t>The migrated farmer workers will leave their families behind in faraway places in order to obtain better work and pay in the cities. </a:t>
            </a:r>
          </a:p>
          <a:p>
            <a:r>
              <a:rPr lang="en-GB" sz="2000" dirty="0"/>
              <a:t>Another example is that Chinese students care very much about their exam scores and ranking as this is the main criteria to achieve success or not. </a:t>
            </a:r>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40532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xmlns="" id="{6109556B-EAE9-4435-B409-0519F2CBDB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7552267" cy="6858000"/>
          </a:xfrm>
          <a:prstGeom prst="rect">
            <a:avLst/>
          </a:prstGeom>
          <a:solidFill>
            <a:srgbClr val="4A57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xmlns="" id="{24F3ADA5-ED45-EC4F-A8B7-983C8D1EBD55}"/>
              </a:ext>
            </a:extLst>
          </p:cNvPr>
          <p:cNvSpPr>
            <a:spLocks noGrp="1"/>
          </p:cNvSpPr>
          <p:nvPr>
            <p:ph type="title"/>
          </p:nvPr>
        </p:nvSpPr>
        <p:spPr>
          <a:xfrm>
            <a:off x="1024128" y="585216"/>
            <a:ext cx="6007027" cy="1499616"/>
          </a:xfrm>
        </p:spPr>
        <p:txBody>
          <a:bodyPr>
            <a:normAutofit/>
          </a:bodyPr>
          <a:lstStyle/>
          <a:p>
            <a:r>
              <a:rPr lang="en-US">
                <a:solidFill>
                  <a:srgbClr val="FFFFFF"/>
                </a:solidFill>
              </a:rPr>
              <a:t>REMEMBER </a:t>
            </a:r>
          </a:p>
        </p:txBody>
      </p:sp>
      <p:cxnSp>
        <p:nvCxnSpPr>
          <p:cNvPr id="16" name="Straight Connector 15">
            <a:extLst>
              <a:ext uri="{FF2B5EF4-FFF2-40B4-BE49-F238E27FC236}">
                <a16:creationId xmlns:a16="http://schemas.microsoft.com/office/drawing/2014/main" xmlns="" id="{5814CCBE-423E-41B2-A9F3-82679F490EF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xmlns="" id="{8A34C7AD-DFCB-F646-BE04-CE99D3A4F457}"/>
              </a:ext>
            </a:extLst>
          </p:cNvPr>
          <p:cNvPicPr>
            <a:picLocks noChangeAspect="1"/>
          </p:cNvPicPr>
          <p:nvPr/>
        </p:nvPicPr>
        <p:blipFill rotWithShape="1">
          <a:blip r:embed="rId2"/>
          <a:srcRect l="4311" r="14501" b="-3"/>
          <a:stretch/>
        </p:blipFill>
        <p:spPr>
          <a:xfrm>
            <a:off x="7552266" y="10"/>
            <a:ext cx="4639734" cy="3428990"/>
          </a:xfrm>
          <a:prstGeom prst="rect">
            <a:avLst/>
          </a:prstGeom>
        </p:spPr>
      </p:pic>
      <p:pic>
        <p:nvPicPr>
          <p:cNvPr id="9" name="Content Placeholder 3">
            <a:extLst>
              <a:ext uri="{FF2B5EF4-FFF2-40B4-BE49-F238E27FC236}">
                <a16:creationId xmlns:a16="http://schemas.microsoft.com/office/drawing/2014/main" xmlns="" id="{73806FBE-F6CE-5240-A858-9822398EC8E6}"/>
              </a:ext>
            </a:extLst>
          </p:cNvPr>
          <p:cNvPicPr>
            <a:picLocks noChangeAspect="1"/>
          </p:cNvPicPr>
          <p:nvPr/>
        </p:nvPicPr>
        <p:blipFill rotWithShape="1">
          <a:blip r:embed="rId3"/>
          <a:srcRect l="21182" r="2" b="2"/>
          <a:stretch/>
        </p:blipFill>
        <p:spPr>
          <a:xfrm>
            <a:off x="7552266" y="3429000"/>
            <a:ext cx="4639734" cy="3429000"/>
          </a:xfrm>
          <a:prstGeom prst="rect">
            <a:avLst/>
          </a:prstGeom>
        </p:spPr>
      </p:pic>
      <p:pic>
        <p:nvPicPr>
          <p:cNvPr id="12" name="Content Placeholder 11">
            <a:extLst>
              <a:ext uri="{FF2B5EF4-FFF2-40B4-BE49-F238E27FC236}">
                <a16:creationId xmlns:a16="http://schemas.microsoft.com/office/drawing/2014/main" xmlns="" id="{40C1FFFE-90F1-7344-A261-F91D5C130D22}"/>
              </a:ext>
            </a:extLst>
          </p:cNvPr>
          <p:cNvPicPr>
            <a:picLocks noGrp="1" noChangeAspect="1"/>
          </p:cNvPicPr>
          <p:nvPr>
            <p:ph idx="1"/>
          </p:nvPr>
        </p:nvPicPr>
        <p:blipFill>
          <a:blip r:embed="rId4"/>
          <a:stretch>
            <a:fillRect/>
          </a:stretch>
        </p:blipFill>
        <p:spPr>
          <a:xfrm>
            <a:off x="1023938" y="2641027"/>
            <a:ext cx="6007100" cy="3312671"/>
          </a:xfrm>
          <a:prstGeom prst="rect">
            <a:avLst/>
          </a:prstGeom>
        </p:spPr>
      </p:pic>
    </p:spTree>
    <p:extLst>
      <p:ext uri="{BB962C8B-B14F-4D97-AF65-F5344CB8AC3E}">
        <p14:creationId xmlns:p14="http://schemas.microsoft.com/office/powerpoint/2010/main" val="3881816882"/>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8018272" cy="1499616"/>
          </a:xfrm>
        </p:spPr>
        <p:txBody>
          <a:bodyPr>
            <a:normAutofit/>
          </a:bodyPr>
          <a:lstStyle/>
          <a:p>
            <a:r>
              <a:rPr lang="en-GB" dirty="0"/>
              <a:t>uncertainty avoidance</a:t>
            </a:r>
          </a:p>
        </p:txBody>
      </p:sp>
      <p:sp>
        <p:nvSpPr>
          <p:cNvPr id="3" name="Content Placeholder 2"/>
          <p:cNvSpPr>
            <a:spLocks noGrp="1"/>
          </p:cNvSpPr>
          <p:nvPr>
            <p:ph idx="1"/>
          </p:nvPr>
        </p:nvSpPr>
        <p:spPr>
          <a:xfrm>
            <a:off x="1024128" y="2286000"/>
            <a:ext cx="8018271" cy="4023360"/>
          </a:xfrm>
        </p:spPr>
        <p:txBody>
          <a:bodyPr>
            <a:normAutofit/>
          </a:bodyPr>
          <a:lstStyle/>
          <a:p>
            <a:r>
              <a:rPr lang="en-GB" dirty="0"/>
              <a:t>The dimension Uncertainty Avoidance has to do with the way that a society deals with the fact that the future can never be known: should we try to control the future or just let it happen? </a:t>
            </a:r>
          </a:p>
          <a:p>
            <a:r>
              <a:rPr lang="en-GB" dirty="0"/>
              <a:t>This ambiguity brings with it anxiety and different cultures have learnt to deal with this anxiety in different ways. </a:t>
            </a:r>
          </a:p>
          <a:p>
            <a:r>
              <a:rPr lang="en-GB" dirty="0"/>
              <a:t>The extent to which the members of a culture feel threatened by ambiguous or unknown situations and have created beliefs and institutions that try to avoid these is reflected in the score on Uncertainty Avoidance.</a:t>
            </a:r>
          </a:p>
          <a:p>
            <a:endParaRPr lang="en-GB" dirty="0"/>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71322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8018272" cy="1499616"/>
          </a:xfrm>
        </p:spPr>
        <p:txBody>
          <a:bodyPr>
            <a:normAutofit/>
          </a:bodyPr>
          <a:lstStyle/>
          <a:p>
            <a:r>
              <a:rPr lang="en-GB" dirty="0"/>
              <a:t>continued</a:t>
            </a:r>
          </a:p>
        </p:txBody>
      </p:sp>
      <p:sp>
        <p:nvSpPr>
          <p:cNvPr id="3" name="Content Placeholder 2"/>
          <p:cNvSpPr>
            <a:spLocks noGrp="1"/>
          </p:cNvSpPr>
          <p:nvPr>
            <p:ph idx="1"/>
          </p:nvPr>
        </p:nvSpPr>
        <p:spPr>
          <a:xfrm>
            <a:off x="1024128" y="2286000"/>
            <a:ext cx="8018271" cy="4023360"/>
          </a:xfrm>
        </p:spPr>
        <p:txBody>
          <a:bodyPr>
            <a:normAutofit/>
          </a:bodyPr>
          <a:lstStyle/>
          <a:p>
            <a:r>
              <a:rPr lang="en-GB" sz="2000" dirty="0"/>
              <a:t>At 30 China has a low score on Uncertainty Avoidance. </a:t>
            </a:r>
          </a:p>
          <a:p>
            <a:r>
              <a:rPr lang="en-GB" sz="2000" dirty="0"/>
              <a:t>Truth may be relative though in the immediate social circles there is concern for Truth with a capital T and rules (but not necessarily laws) abound. </a:t>
            </a:r>
          </a:p>
          <a:p>
            <a:r>
              <a:rPr lang="en-GB" sz="2000" dirty="0"/>
              <a:t>None the less, adherence to laws and rules may be flexible to suit the actual situation and pragmatism is a fact of life. </a:t>
            </a:r>
          </a:p>
          <a:p>
            <a:r>
              <a:rPr lang="en-GB" sz="2000" dirty="0"/>
              <a:t>The Chinese are comfortable with ambiguity; the Chinese language is full of ambiguous meanings that can be difficult for Western people to follow. </a:t>
            </a:r>
          </a:p>
          <a:p>
            <a:r>
              <a:rPr lang="en-GB" sz="2000" b="1" dirty="0"/>
              <a:t>Chinese are adaptable and entrepreneurial. </a:t>
            </a:r>
          </a:p>
          <a:p>
            <a:r>
              <a:rPr lang="en-GB" sz="2000" b="1" dirty="0"/>
              <a:t>At the time of writing the majority (70% -80%) of Chinese businesses tend to be small to medium sized and family owned. </a:t>
            </a:r>
          </a:p>
          <a:p>
            <a:endParaRPr lang="en-GB" sz="2000" dirty="0"/>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9552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xmlns="" id="{8CD2B798-7994-4548-A2BE-4AEF9C1A5FA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Oval 5">
            <a:extLst>
              <a:ext uri="{FF2B5EF4-FFF2-40B4-BE49-F238E27FC236}">
                <a16:creationId xmlns:a16="http://schemas.microsoft.com/office/drawing/2014/main" xmlns="" id="{E6162320-3B67-42BB-AF9D-939326E648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8" name="Straight Connector 27">
            <a:extLst>
              <a:ext uri="{FF2B5EF4-FFF2-40B4-BE49-F238E27FC236}">
                <a16:creationId xmlns:a16="http://schemas.microsoft.com/office/drawing/2014/main" xmlns="" id="{6722E143-84C1-4F95-937C-78B92D2811C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xmlns="" id="{2FDF0794-1B86-42B2-B8C7-F60123E638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Content Placeholder 3">
            <a:extLst>
              <a:ext uri="{FF2B5EF4-FFF2-40B4-BE49-F238E27FC236}">
                <a16:creationId xmlns:a16="http://schemas.microsoft.com/office/drawing/2014/main" xmlns="" id="{F5A1334B-F6BA-3543-9060-D485BD6A1F56}"/>
              </a:ext>
            </a:extLst>
          </p:cNvPr>
          <p:cNvPicPr>
            <a:picLocks noChangeAspect="1"/>
          </p:cNvPicPr>
          <p:nvPr/>
        </p:nvPicPr>
        <p:blipFill rotWithShape="1">
          <a:blip r:embed="rId2"/>
          <a:srcRect r="1334"/>
          <a:stretch/>
        </p:blipFill>
        <p:spPr>
          <a:xfrm>
            <a:off x="20" y="975"/>
            <a:ext cx="12191980" cy="6858000"/>
          </a:xfrm>
          <a:prstGeom prst="rect">
            <a:avLst/>
          </a:prstGeom>
        </p:spPr>
      </p:pic>
      <p:sp>
        <p:nvSpPr>
          <p:cNvPr id="32" name="Rectangle 31">
            <a:extLst>
              <a:ext uri="{FF2B5EF4-FFF2-40B4-BE49-F238E27FC236}">
                <a16:creationId xmlns:a16="http://schemas.microsoft.com/office/drawing/2014/main" xmlns="" id="{C5373426-E26E-431D-959C-5DB96C0B62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3467"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F2F7B0D-AF76-1944-9C7D-A9AA1D43153B}"/>
              </a:ext>
            </a:extLst>
          </p:cNvPr>
          <p:cNvSpPr>
            <a:spLocks noGrp="1"/>
          </p:cNvSpPr>
          <p:nvPr>
            <p:ph type="title"/>
          </p:nvPr>
        </p:nvSpPr>
        <p:spPr>
          <a:xfrm>
            <a:off x="853439" y="1475234"/>
            <a:ext cx="3214307" cy="2901694"/>
          </a:xfrm>
        </p:spPr>
        <p:txBody>
          <a:bodyPr vert="horz" lIns="91440" tIns="45720" rIns="91440" bIns="45720" rtlCol="0" anchor="b">
            <a:normAutofit/>
          </a:bodyPr>
          <a:lstStyle/>
          <a:p>
            <a:pPr algn="r"/>
            <a:r>
              <a:rPr lang="en-US" sz="4000" kern="1200" cap="all" spc="200" baseline="0">
                <a:solidFill>
                  <a:srgbClr val="FFFFFF"/>
                </a:solidFill>
                <a:latin typeface="+mj-lt"/>
                <a:ea typeface="+mj-ea"/>
                <a:cs typeface="+mj-cs"/>
              </a:rPr>
              <a:t>REMEMBER</a:t>
            </a:r>
          </a:p>
        </p:txBody>
      </p:sp>
      <p:cxnSp>
        <p:nvCxnSpPr>
          <p:cNvPr id="34" name="Straight Connector 33">
            <a:extLst>
              <a:ext uri="{FF2B5EF4-FFF2-40B4-BE49-F238E27FC236}">
                <a16:creationId xmlns:a16="http://schemas.microsoft.com/office/drawing/2014/main" xmlns="" id="{96D07482-83A3-4451-943C-B4696108295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065829" y="4508519"/>
            <a:ext cx="2926080" cy="0"/>
          </a:xfrm>
          <a:prstGeom prst="line">
            <a:avLst/>
          </a:prstGeom>
          <a:ln w="19050">
            <a:solidFill>
              <a:srgbClr val="4BDAE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38342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FEE15661-B0F2-42AE-A75B-0999B2CF598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772744" y="484632"/>
            <a:ext cx="8948150" cy="5880916"/>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69327" y="788416"/>
            <a:ext cx="7923264" cy="1499616"/>
          </a:xfrm>
        </p:spPr>
        <p:txBody>
          <a:bodyPr>
            <a:normAutofit/>
          </a:bodyPr>
          <a:lstStyle/>
          <a:p>
            <a:r>
              <a:rPr lang="en-GB">
                <a:solidFill>
                  <a:srgbClr val="FFFFFF"/>
                </a:solidFill>
              </a:rPr>
              <a:t>long term orientation</a:t>
            </a:r>
          </a:p>
        </p:txBody>
      </p:sp>
      <p:sp>
        <p:nvSpPr>
          <p:cNvPr id="10" name="Rectangle 9">
            <a:extLst>
              <a:ext uri="{FF2B5EF4-FFF2-40B4-BE49-F238E27FC236}">
                <a16:creationId xmlns:a16="http://schemas.microsoft.com/office/drawing/2014/main" xmlns="" id="{354706C1-38B7-4C23-8749-906CB0DC80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5152" y="484632"/>
            <a:ext cx="2128933" cy="58809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xmlns="" id="{CD161189-7A5B-4B2B-93DC-77710299475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3207198" y="1029524"/>
            <a:ext cx="0" cy="914400"/>
          </a:xfrm>
          <a:prstGeom prst="line">
            <a:avLst/>
          </a:prstGeom>
          <a:ln w="19050">
            <a:solidFill>
              <a:schemeClr val="accent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469327" y="2489202"/>
            <a:ext cx="7923264" cy="3554614"/>
          </a:xfrm>
        </p:spPr>
        <p:txBody>
          <a:bodyPr>
            <a:normAutofit/>
          </a:bodyPr>
          <a:lstStyle/>
          <a:p>
            <a:r>
              <a:rPr lang="en-GB">
                <a:solidFill>
                  <a:srgbClr val="FFFFFF"/>
                </a:solidFill>
              </a:rPr>
              <a:t>This dimension describes how every society has to maintain some links with its own past while dealing with the challenges of the present and future, and societies prioritise these two existential goals differently. </a:t>
            </a:r>
          </a:p>
          <a:p>
            <a:r>
              <a:rPr lang="en-GB">
                <a:solidFill>
                  <a:srgbClr val="FFFFFF"/>
                </a:solidFill>
              </a:rPr>
              <a:t>Normative societies. which score low on this dimension, for example, prefer to maintain time-honoured traditions and norms while viewing societal change with suspicion. </a:t>
            </a:r>
          </a:p>
          <a:p>
            <a:r>
              <a:rPr lang="en-GB">
                <a:solidFill>
                  <a:srgbClr val="FFFFFF"/>
                </a:solidFill>
              </a:rPr>
              <a:t>Those with a culture which scores high, on the other hand, take a more pragmatic approach: they encourage thrift and efforts in modern education as a way to prepare for the future.</a:t>
            </a:r>
          </a:p>
          <a:p>
            <a:endParaRPr lang="en-GB">
              <a:solidFill>
                <a:srgbClr val="FFFFFF"/>
              </a:solidFill>
            </a:endParaRPr>
          </a:p>
        </p:txBody>
      </p:sp>
    </p:spTree>
    <p:extLst>
      <p:ext uri="{BB962C8B-B14F-4D97-AF65-F5344CB8AC3E}">
        <p14:creationId xmlns:p14="http://schemas.microsoft.com/office/powerpoint/2010/main" val="9574457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8018272" cy="1499616"/>
          </a:xfrm>
        </p:spPr>
        <p:txBody>
          <a:bodyPr>
            <a:normAutofit/>
          </a:bodyPr>
          <a:lstStyle/>
          <a:p>
            <a:r>
              <a:rPr lang="en-GB" dirty="0"/>
              <a:t>continued</a:t>
            </a:r>
          </a:p>
        </p:txBody>
      </p:sp>
      <p:sp>
        <p:nvSpPr>
          <p:cNvPr id="3" name="Content Placeholder 2"/>
          <p:cNvSpPr>
            <a:spLocks noGrp="1"/>
          </p:cNvSpPr>
          <p:nvPr>
            <p:ph idx="1"/>
          </p:nvPr>
        </p:nvSpPr>
        <p:spPr>
          <a:xfrm>
            <a:off x="1024128" y="2286000"/>
            <a:ext cx="8018271" cy="4023360"/>
          </a:xfrm>
        </p:spPr>
        <p:txBody>
          <a:bodyPr>
            <a:normAutofit/>
          </a:bodyPr>
          <a:lstStyle/>
          <a:p>
            <a:r>
              <a:rPr lang="en-GB" dirty="0"/>
              <a:t>China scores 87 in this dimension, which means that it is a very pragmatic culture. In societies with a pragmatic orientation, people believe that truth depends very much on situation, context and time. </a:t>
            </a:r>
          </a:p>
          <a:p>
            <a:r>
              <a:rPr lang="en-GB" b="1" dirty="0"/>
              <a:t>They show an ability to adapt traditions easily to changed conditions, a strong propensity to save and invest, thriftiness, and perseverance in achieving results. </a:t>
            </a:r>
          </a:p>
          <a:p>
            <a:endParaRPr lang="en-GB" dirty="0"/>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987510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indulgence</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dirty="0"/>
              <a:t>One challenge that confronts humanity, now and in the past, is the degree to which small children are socialized. Without socialisation we do not become “human”. </a:t>
            </a:r>
          </a:p>
          <a:p>
            <a:r>
              <a:rPr lang="en-GB" dirty="0"/>
              <a:t>This dimension is defined as the extent to which people try to control their desires and impulses, based on the way they were raised. </a:t>
            </a:r>
          </a:p>
          <a:p>
            <a:r>
              <a:rPr lang="en-GB" dirty="0"/>
              <a:t>Relatively weak control is called “Indulgence” and relatively strong control is called “Restraint”. </a:t>
            </a:r>
          </a:p>
          <a:p>
            <a:r>
              <a:rPr lang="en-GB" dirty="0"/>
              <a:t>Cultures can, therefore, be described as Indulgent or Restrained.</a:t>
            </a:r>
          </a:p>
          <a:p>
            <a:endParaRPr lang="en-GB" dirty="0"/>
          </a:p>
        </p:txBody>
      </p:sp>
    </p:spTree>
    <p:extLst>
      <p:ext uri="{BB962C8B-B14F-4D97-AF65-F5344CB8AC3E}">
        <p14:creationId xmlns:p14="http://schemas.microsoft.com/office/powerpoint/2010/main" val="34206348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continued</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dirty="0"/>
              <a:t>China is a Restrained society as can be seen in its low score of 24 in this dimension. Societies with a low score in this dimension have a tendency to cynicism and pessimism. </a:t>
            </a:r>
          </a:p>
          <a:p>
            <a:r>
              <a:rPr lang="en-GB" dirty="0"/>
              <a:t>Also, in contrast to Indulgent societies, Restrained societies do not put much emphasis on leisure time and control the gratification of their desires. </a:t>
            </a:r>
          </a:p>
          <a:p>
            <a:r>
              <a:rPr lang="en-GB" dirty="0"/>
              <a:t>People with this orientation have the perception that their actions are Restrained by social norms and feel that indulging themselves is somewhat wrong. </a:t>
            </a:r>
          </a:p>
          <a:p>
            <a:endParaRPr lang="en-GB" dirty="0"/>
          </a:p>
        </p:txBody>
      </p:sp>
    </p:spTree>
    <p:extLst>
      <p:ext uri="{BB962C8B-B14F-4D97-AF65-F5344CB8AC3E}">
        <p14:creationId xmlns:p14="http://schemas.microsoft.com/office/powerpoint/2010/main" val="2580539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BE194971-2F2D-44B0-8AE6-FF2DCCEE0A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a:extLst>
              <a:ext uri="{FF2B5EF4-FFF2-40B4-BE49-F238E27FC236}">
                <a16:creationId xmlns:a16="http://schemas.microsoft.com/office/drawing/2014/main" xmlns="" id="{1FF9A61E-EB11-4C46-82E1-3E00A3B4B4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xmlns="" id="{5E564EB3-35F2-4EFF-87DC-642DC020526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xmlns="" id="{62AE8E50-35D4-4D5A-A4BB-168CBB027D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xmlns="" id="{C37D1D6D-17D8-4296-B000-665D1892D0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xmlns="" id="{1B26E892-1320-40AA-9CA1-246721C187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4713224" y="1105351"/>
            <a:ext cx="6353967" cy="3023981"/>
          </a:xfrm>
        </p:spPr>
        <p:txBody>
          <a:bodyPr vert="horz" lIns="91440" tIns="45720" rIns="91440" bIns="45720" rtlCol="0" anchor="b">
            <a:normAutofit/>
          </a:bodyPr>
          <a:lstStyle/>
          <a:p>
            <a:r>
              <a:rPr lang="en-US" sz="4800" spc="200">
                <a:solidFill>
                  <a:srgbClr val="FFFFFF"/>
                </a:solidFill>
              </a:rPr>
              <a:t>United arab emirates dubai</a:t>
            </a:r>
          </a:p>
        </p:txBody>
      </p:sp>
      <p:cxnSp>
        <p:nvCxnSpPr>
          <p:cNvPr id="21" name="Straight Connector 20">
            <a:extLst>
              <a:ext uri="{FF2B5EF4-FFF2-40B4-BE49-F238E27FC236}">
                <a16:creationId xmlns:a16="http://schemas.microsoft.com/office/drawing/2014/main" xmlns="" id="{C9A1F79C-E4D1-4AAE-BA11-3A09005252E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xmlns="" id="{C170DF7D-4686-4BD5-A9CD-C896492846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57320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964788" y="804333"/>
            <a:ext cx="3391900" cy="5249334"/>
          </a:xfrm>
        </p:spPr>
        <p:txBody>
          <a:bodyPr>
            <a:normAutofit/>
          </a:bodyPr>
          <a:lstStyle/>
          <a:p>
            <a:pPr algn="r"/>
            <a:r>
              <a:rPr lang="en-GB">
                <a:solidFill>
                  <a:srgbClr val="FFFFFF"/>
                </a:solidFill>
              </a:rPr>
              <a:t>Power distance</a:t>
            </a:r>
          </a:p>
        </p:txBody>
      </p:sp>
      <p:sp>
        <p:nvSpPr>
          <p:cNvPr id="4" name="Content Placeholder 3"/>
          <p:cNvSpPr>
            <a:spLocks noGrp="1"/>
          </p:cNvSpPr>
          <p:nvPr>
            <p:ph idx="1"/>
          </p:nvPr>
        </p:nvSpPr>
        <p:spPr>
          <a:xfrm>
            <a:off x="4951048" y="804333"/>
            <a:ext cx="6306003" cy="5249334"/>
          </a:xfrm>
        </p:spPr>
        <p:txBody>
          <a:bodyPr anchor="ctr">
            <a:normAutofit/>
          </a:bodyPr>
          <a:lstStyle/>
          <a:p>
            <a:r>
              <a:rPr lang="en-GB" dirty="0"/>
              <a:t>This dimension deals with the fact that all individuals in societies are not equal – it expresses the attitude of the culture towards these inequalities amongst us. </a:t>
            </a:r>
          </a:p>
          <a:p>
            <a:r>
              <a:rPr lang="en-GB" dirty="0"/>
              <a:t>Power Distance is defined as the extent to which the less powerful members of institutions and organisations within a country expect and accept that power is distributed unequally.</a:t>
            </a:r>
          </a:p>
        </p:txBody>
      </p:sp>
    </p:spTree>
    <p:extLst>
      <p:ext uri="{BB962C8B-B14F-4D97-AF65-F5344CB8AC3E}">
        <p14:creationId xmlns:p14="http://schemas.microsoft.com/office/powerpoint/2010/main" val="1286060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F98F77E-68B6-0F46-9514-1A802393B65D}"/>
              </a:ext>
            </a:extLst>
          </p:cNvPr>
          <p:cNvSpPr>
            <a:spLocks noGrp="1"/>
          </p:cNvSpPr>
          <p:nvPr>
            <p:ph type="title"/>
          </p:nvPr>
        </p:nvSpPr>
        <p:spPr>
          <a:xfrm>
            <a:off x="964788" y="804333"/>
            <a:ext cx="3391900" cy="5249334"/>
          </a:xfrm>
        </p:spPr>
        <p:txBody>
          <a:bodyPr>
            <a:normAutofit/>
          </a:bodyPr>
          <a:lstStyle/>
          <a:p>
            <a:pPr algn="r"/>
            <a:r>
              <a:rPr lang="en-US">
                <a:solidFill>
                  <a:srgbClr val="FFFFFF"/>
                </a:solidFill>
              </a:rPr>
              <a:t>CONTINUED</a:t>
            </a:r>
          </a:p>
        </p:txBody>
      </p:sp>
      <p:sp>
        <p:nvSpPr>
          <p:cNvPr id="3" name="Content Placeholder 2">
            <a:extLst>
              <a:ext uri="{FF2B5EF4-FFF2-40B4-BE49-F238E27FC236}">
                <a16:creationId xmlns:a16="http://schemas.microsoft.com/office/drawing/2014/main" xmlns="" id="{53D56AEB-7DB3-0347-99B7-35533220C453}"/>
              </a:ext>
            </a:extLst>
          </p:cNvPr>
          <p:cNvSpPr>
            <a:spLocks noGrp="1"/>
          </p:cNvSpPr>
          <p:nvPr>
            <p:ph idx="1"/>
          </p:nvPr>
        </p:nvSpPr>
        <p:spPr>
          <a:xfrm>
            <a:off x="4951048" y="804333"/>
            <a:ext cx="6306003" cy="5249334"/>
          </a:xfrm>
        </p:spPr>
        <p:txBody>
          <a:bodyPr anchor="ctr">
            <a:normAutofit/>
          </a:bodyPr>
          <a:lstStyle/>
          <a:p>
            <a:r>
              <a:rPr lang="en-GB" dirty="0"/>
              <a:t>The United Arab Emirates scores high on this dimension (score of 90) which means that people accept a hierarchical order in which everybody has a place and which needs no further justification. </a:t>
            </a:r>
          </a:p>
          <a:p>
            <a:r>
              <a:rPr lang="en-GB" dirty="0"/>
              <a:t>Hierarchy in an organisation is seen as reflecting inherent inequalities, centralisation is popular, subordinates expect to be told what to do and the ideal boss is a benevolent autocrat </a:t>
            </a:r>
          </a:p>
          <a:p>
            <a:endParaRPr lang="en-US" dirty="0"/>
          </a:p>
        </p:txBody>
      </p:sp>
    </p:spTree>
    <p:extLst>
      <p:ext uri="{BB962C8B-B14F-4D97-AF65-F5344CB8AC3E}">
        <p14:creationId xmlns:p14="http://schemas.microsoft.com/office/powerpoint/2010/main" val="42319900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individualism</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dirty="0"/>
              <a:t>The fundamental issue addressed by this dimension is the degree of interdependence a society maintains among its members. </a:t>
            </a:r>
          </a:p>
          <a:p>
            <a:r>
              <a:rPr lang="en-GB" dirty="0"/>
              <a:t>It has to do with whether people´s self-image is defined in terms of “I” or “We”.</a:t>
            </a:r>
          </a:p>
          <a:p>
            <a:r>
              <a:rPr lang="en-GB" dirty="0"/>
              <a:t>In Individualist societies people are supposed to look after themselves and their direct family only. </a:t>
            </a:r>
          </a:p>
          <a:p>
            <a:r>
              <a:rPr lang="en-GB" dirty="0"/>
              <a:t>In Collectivist societies people belong to ‘in groups’ that take care of them in exchange for loyalty.</a:t>
            </a:r>
          </a:p>
          <a:p>
            <a:endParaRPr lang="en-GB" dirty="0"/>
          </a:p>
        </p:txBody>
      </p:sp>
    </p:spTree>
    <p:extLst>
      <p:ext uri="{BB962C8B-B14F-4D97-AF65-F5344CB8AC3E}">
        <p14:creationId xmlns:p14="http://schemas.microsoft.com/office/powerpoint/2010/main" val="31694978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continued</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dirty="0"/>
              <a:t>The United Arab Emirates, with a score of 25 is considered a collectivistic society. </a:t>
            </a:r>
          </a:p>
          <a:p>
            <a:r>
              <a:rPr lang="en-GB" dirty="0"/>
              <a:t>This is manifest in a close long-term commitment to the member ‘group’, be that a family, extended family, or extended relationships. </a:t>
            </a:r>
          </a:p>
          <a:p>
            <a:r>
              <a:rPr lang="en-GB" dirty="0"/>
              <a:t>Loyalty in a collectivist culture is paramount, and over-rides most other societal rules and regulations. </a:t>
            </a:r>
          </a:p>
          <a:p>
            <a:pPr marL="0" indent="0">
              <a:buNone/>
            </a:pPr>
            <a:endParaRPr lang="en-GB" dirty="0"/>
          </a:p>
        </p:txBody>
      </p:sp>
    </p:spTree>
    <p:extLst>
      <p:ext uri="{BB962C8B-B14F-4D97-AF65-F5344CB8AC3E}">
        <p14:creationId xmlns:p14="http://schemas.microsoft.com/office/powerpoint/2010/main" val="177664179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1B304FC6-F8F6-734E-B84E-23743EAFE91A}"/>
              </a:ext>
            </a:extLst>
          </p:cNvPr>
          <p:cNvSpPr>
            <a:spLocks noGrp="1"/>
          </p:cNvSpPr>
          <p:nvPr>
            <p:ph type="title"/>
          </p:nvPr>
        </p:nvSpPr>
        <p:spPr>
          <a:xfrm>
            <a:off x="964788" y="804333"/>
            <a:ext cx="3391900" cy="5249334"/>
          </a:xfrm>
        </p:spPr>
        <p:txBody>
          <a:bodyPr>
            <a:normAutofit/>
          </a:bodyPr>
          <a:lstStyle/>
          <a:p>
            <a:pPr algn="r"/>
            <a:r>
              <a:rPr lang="en-US">
                <a:solidFill>
                  <a:srgbClr val="FFFFFF"/>
                </a:solidFill>
              </a:rPr>
              <a:t>CONTINUED</a:t>
            </a:r>
          </a:p>
        </p:txBody>
      </p:sp>
      <p:sp>
        <p:nvSpPr>
          <p:cNvPr id="3" name="Content Placeholder 2">
            <a:extLst>
              <a:ext uri="{FF2B5EF4-FFF2-40B4-BE49-F238E27FC236}">
                <a16:creationId xmlns:a16="http://schemas.microsoft.com/office/drawing/2014/main" xmlns="" id="{339A5FAB-7E03-8545-9CE0-E974E87E1DE8}"/>
              </a:ext>
            </a:extLst>
          </p:cNvPr>
          <p:cNvSpPr>
            <a:spLocks noGrp="1"/>
          </p:cNvSpPr>
          <p:nvPr>
            <p:ph idx="1"/>
          </p:nvPr>
        </p:nvSpPr>
        <p:spPr>
          <a:xfrm>
            <a:off x="4951048" y="804333"/>
            <a:ext cx="6306003" cy="5249334"/>
          </a:xfrm>
        </p:spPr>
        <p:txBody>
          <a:bodyPr anchor="ctr">
            <a:normAutofit/>
          </a:bodyPr>
          <a:lstStyle/>
          <a:p>
            <a:r>
              <a:rPr lang="en-GB" dirty="0"/>
              <a:t>The society fosters strong relationships where everyone takes responsibility for fellow members of their group. </a:t>
            </a:r>
          </a:p>
          <a:p>
            <a:r>
              <a:rPr lang="en-GB" dirty="0"/>
              <a:t>In collectivist societies offence leads to shame and loss of face, employer/employee relationships are perceived in moral terms (like a family link), hiring and promotion decisions take account of the employee’s in-group, management is the management of groups. </a:t>
            </a:r>
          </a:p>
          <a:p>
            <a:endParaRPr lang="en-US" dirty="0"/>
          </a:p>
        </p:txBody>
      </p:sp>
    </p:spTree>
    <p:extLst>
      <p:ext uri="{BB962C8B-B14F-4D97-AF65-F5344CB8AC3E}">
        <p14:creationId xmlns:p14="http://schemas.microsoft.com/office/powerpoint/2010/main" val="40931515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masculinity</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dirty="0"/>
              <a:t>A high score (Masculine) on this dimension indicates that the society will be driven by competition, achievement and success, with success being defined by the winner/best in field – a value system that starts in school and continues throughout organisational life.</a:t>
            </a:r>
          </a:p>
          <a:p>
            <a:r>
              <a:rPr lang="en-GB" dirty="0"/>
              <a:t>A low score (Feminine) on the dimension means that the dominant values in society are caring for others and quality of life. A Feminine society is one where quality of life is the sign of success and standing out from the crowd is not admirable. The fundamental issue here is what motivates people, wanting to be the best (Masculine) or liking what you do (Feminine).</a:t>
            </a:r>
          </a:p>
        </p:txBody>
      </p:sp>
    </p:spTree>
    <p:extLst>
      <p:ext uri="{BB962C8B-B14F-4D97-AF65-F5344CB8AC3E}">
        <p14:creationId xmlns:p14="http://schemas.microsoft.com/office/powerpoint/2010/main" val="15742654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2C5AD4E-0976-D74A-B463-8C514FE53DAF}"/>
              </a:ext>
            </a:extLst>
          </p:cNvPr>
          <p:cNvSpPr>
            <a:spLocks noGrp="1"/>
          </p:cNvSpPr>
          <p:nvPr>
            <p:ph type="title"/>
          </p:nvPr>
        </p:nvSpPr>
        <p:spPr>
          <a:xfrm>
            <a:off x="1024128" y="585216"/>
            <a:ext cx="8018272" cy="1499616"/>
          </a:xfrm>
        </p:spPr>
        <p:txBody>
          <a:bodyPr>
            <a:normAutofit/>
          </a:bodyPr>
          <a:lstStyle/>
          <a:p>
            <a:r>
              <a:rPr lang="en-US" dirty="0"/>
              <a:t>CONTINUED</a:t>
            </a:r>
          </a:p>
        </p:txBody>
      </p:sp>
      <p:sp>
        <p:nvSpPr>
          <p:cNvPr id="3" name="Content Placeholder 2">
            <a:extLst>
              <a:ext uri="{FF2B5EF4-FFF2-40B4-BE49-F238E27FC236}">
                <a16:creationId xmlns:a16="http://schemas.microsoft.com/office/drawing/2014/main" xmlns="" id="{5453884E-8966-344F-B8EC-6CBEF671208A}"/>
              </a:ext>
            </a:extLst>
          </p:cNvPr>
          <p:cNvSpPr>
            <a:spLocks noGrp="1"/>
          </p:cNvSpPr>
          <p:nvPr>
            <p:ph idx="1"/>
          </p:nvPr>
        </p:nvSpPr>
        <p:spPr>
          <a:xfrm>
            <a:off x="1024128" y="2286000"/>
            <a:ext cx="8018271" cy="4023360"/>
          </a:xfrm>
        </p:spPr>
        <p:txBody>
          <a:bodyPr>
            <a:normAutofit/>
          </a:bodyPr>
          <a:lstStyle/>
          <a:p>
            <a:r>
              <a:rPr lang="en-GB" dirty="0"/>
              <a:t>Arab Emirates scores 50 on this dimension and can be considered to be neither Masculine or Feminine. </a:t>
            </a:r>
          </a:p>
          <a:p>
            <a:endParaRPr lang="en-US" dirty="0"/>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9202739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Uncertainty avoidance</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dirty="0"/>
              <a:t>The dimension Uncertainty Avoidance has to do with the way that a society deals with the fact that the future can never be known: should we try to control the future or just let it happen? This ambiguity brings with it anxiety and different cultures have learnt to deal with this anxiety in different ways. </a:t>
            </a:r>
          </a:p>
          <a:p>
            <a:r>
              <a:rPr lang="en-GB" dirty="0"/>
              <a:t>The extent to which the members of a culture feel threatened by ambiguous or unknown situations and have created beliefs and institutions that try to avoid these is reflected in the score on Uncertainty Avoidance. </a:t>
            </a:r>
          </a:p>
        </p:txBody>
      </p:sp>
    </p:spTree>
    <p:extLst>
      <p:ext uri="{BB962C8B-B14F-4D97-AF65-F5344CB8AC3E}">
        <p14:creationId xmlns:p14="http://schemas.microsoft.com/office/powerpoint/2010/main" val="46846796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continued</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b="1" dirty="0"/>
              <a:t>Arab Emirates scores 80 on this dimension and thus has a high preference for avoiding uncertainty. </a:t>
            </a:r>
          </a:p>
          <a:p>
            <a:r>
              <a:rPr lang="en-GB" b="1" dirty="0"/>
              <a:t>Countries exhibiting high Uncertainty Avoidance maintain rigid codes of belief and behaviour and are intolerant of unorthodox behaviour and ideas. </a:t>
            </a:r>
          </a:p>
          <a:p>
            <a:r>
              <a:rPr lang="en-GB" dirty="0"/>
              <a:t>In these cultures there is an emotional need for rules (even if the rules never seem to work) time is money, people have an inner urge to be busy and work hard, precision and punctuality are the norm, innovation may be resisted, security is an important element in individual motivation.</a:t>
            </a:r>
          </a:p>
        </p:txBody>
      </p:sp>
    </p:spTree>
    <p:extLst>
      <p:ext uri="{BB962C8B-B14F-4D97-AF65-F5344CB8AC3E}">
        <p14:creationId xmlns:p14="http://schemas.microsoft.com/office/powerpoint/2010/main" val="68868952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No score available for </a:t>
            </a:r>
            <a:r>
              <a:rPr lang="en-GB" dirty="0" err="1"/>
              <a:t>dubai</a:t>
            </a:r>
            <a:endParaRPr lang="en-GB" dirty="0"/>
          </a:p>
        </p:txBody>
      </p:sp>
      <p:sp>
        <p:nvSpPr>
          <p:cNvPr id="5" name="Content Placeholder 4"/>
          <p:cNvSpPr>
            <a:spLocks noGrp="1"/>
          </p:cNvSpPr>
          <p:nvPr>
            <p:ph sz="half" idx="1"/>
          </p:nvPr>
        </p:nvSpPr>
        <p:spPr/>
        <p:txBody>
          <a:bodyPr/>
          <a:lstStyle/>
          <a:p>
            <a:r>
              <a:rPr lang="en-GB" dirty="0"/>
              <a:t>Long term orientation</a:t>
            </a:r>
          </a:p>
        </p:txBody>
      </p:sp>
      <p:sp>
        <p:nvSpPr>
          <p:cNvPr id="6" name="Content Placeholder 5"/>
          <p:cNvSpPr>
            <a:spLocks noGrp="1"/>
          </p:cNvSpPr>
          <p:nvPr>
            <p:ph sz="half" idx="2"/>
          </p:nvPr>
        </p:nvSpPr>
        <p:spPr/>
        <p:txBody>
          <a:bodyPr/>
          <a:lstStyle/>
          <a:p>
            <a:r>
              <a:rPr lang="en-GB" dirty="0"/>
              <a:t>Indulgence</a:t>
            </a:r>
          </a:p>
        </p:txBody>
      </p:sp>
    </p:spTree>
    <p:extLst>
      <p:ext uri="{BB962C8B-B14F-4D97-AF65-F5344CB8AC3E}">
        <p14:creationId xmlns:p14="http://schemas.microsoft.com/office/powerpoint/2010/main" val="276209242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BE194971-2F2D-44B0-8AE6-FF2DCCEE0A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5">
            <a:extLst>
              <a:ext uri="{FF2B5EF4-FFF2-40B4-BE49-F238E27FC236}">
                <a16:creationId xmlns:a16="http://schemas.microsoft.com/office/drawing/2014/main" xmlns="" id="{1FF9A61E-EB11-4C46-82E1-3E00A3B4B4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xmlns="" id="{5E564EB3-35F2-4EFF-87DC-642DC020526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xmlns="" id="{62AE8E50-35D4-4D5A-A4BB-168CBB027D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6">
            <a:extLst>
              <a:ext uri="{FF2B5EF4-FFF2-40B4-BE49-F238E27FC236}">
                <a16:creationId xmlns:a16="http://schemas.microsoft.com/office/drawing/2014/main" xmlns="" id="{C37D1D6D-17D8-4296-B000-665D1892D0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xmlns="" id="{1B26E892-1320-40AA-9CA1-246721C187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4713224" y="1105351"/>
            <a:ext cx="6353967" cy="3023981"/>
          </a:xfrm>
        </p:spPr>
        <p:txBody>
          <a:bodyPr vert="horz" lIns="91440" tIns="45720" rIns="91440" bIns="45720" rtlCol="0" anchor="b">
            <a:normAutofit/>
          </a:bodyPr>
          <a:lstStyle/>
          <a:p>
            <a:r>
              <a:rPr lang="en-US" sz="4800" spc="200">
                <a:solidFill>
                  <a:srgbClr val="FFFFFF"/>
                </a:solidFill>
              </a:rPr>
              <a:t>United states of america</a:t>
            </a:r>
          </a:p>
        </p:txBody>
      </p:sp>
      <p:cxnSp>
        <p:nvCxnSpPr>
          <p:cNvPr id="22" name="Straight Connector 21">
            <a:extLst>
              <a:ext uri="{FF2B5EF4-FFF2-40B4-BE49-F238E27FC236}">
                <a16:creationId xmlns:a16="http://schemas.microsoft.com/office/drawing/2014/main" xmlns="" id="{C9A1F79C-E4D1-4AAE-BA11-3A09005252E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xmlns="" id="{C170DF7D-4686-4BD5-A9CD-C896492846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129153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964788" y="804333"/>
            <a:ext cx="3391900" cy="5249334"/>
          </a:xfrm>
        </p:spPr>
        <p:txBody>
          <a:bodyPr>
            <a:normAutofit/>
          </a:bodyPr>
          <a:lstStyle/>
          <a:p>
            <a:pPr algn="r"/>
            <a:r>
              <a:rPr lang="en-GB">
                <a:solidFill>
                  <a:srgbClr val="FFFFFF"/>
                </a:solidFill>
              </a:rPr>
              <a:t>Power distance</a:t>
            </a:r>
          </a:p>
        </p:txBody>
      </p:sp>
      <p:sp>
        <p:nvSpPr>
          <p:cNvPr id="4" name="Content Placeholder 3"/>
          <p:cNvSpPr>
            <a:spLocks noGrp="1"/>
          </p:cNvSpPr>
          <p:nvPr>
            <p:ph idx="1"/>
          </p:nvPr>
        </p:nvSpPr>
        <p:spPr>
          <a:xfrm>
            <a:off x="4951048" y="804333"/>
            <a:ext cx="6306003" cy="5249334"/>
          </a:xfrm>
        </p:spPr>
        <p:txBody>
          <a:bodyPr anchor="ctr">
            <a:normAutofit/>
          </a:bodyPr>
          <a:lstStyle/>
          <a:p>
            <a:r>
              <a:rPr lang="en-GB" dirty="0"/>
              <a:t>The fact that everybody is unique implies that we are all unequal. One of the most salient aspects of inequality is the degree of power each person exerts or can exert over other persons; power being defined as the degree to which a person is able to influence other people’s ideas and behaviour.</a:t>
            </a:r>
          </a:p>
          <a:p>
            <a:r>
              <a:rPr lang="en-GB" dirty="0"/>
              <a:t>This dimension deals with the fact that all individuals in societies are not equal, and it expresses the attitude of the culture toward these power inequalities amongst us. Power distance is defined as the extent to which the less powerful members of institutions and organisations within a country expect and accept that power is distributed unequally. It has to do with the fact that a society’s inequality is endorsed by the followers as much as by the leaders. </a:t>
            </a:r>
          </a:p>
        </p:txBody>
      </p:sp>
    </p:spTree>
    <p:extLst>
      <p:ext uri="{BB962C8B-B14F-4D97-AF65-F5344CB8AC3E}">
        <p14:creationId xmlns:p14="http://schemas.microsoft.com/office/powerpoint/2010/main" val="28062968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individualism</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dirty="0"/>
              <a:t>The fundamental issue addressed by this dimension is the degree of interdependence a society maintains among its members. It has to do with whether people´s self-image is defined in terms of “I” or “We”. </a:t>
            </a:r>
          </a:p>
          <a:p>
            <a:r>
              <a:rPr lang="en-GB" dirty="0"/>
              <a:t>In Individualist societies people are only supposed to look after themselves and their direct family. In Collectivist societies people belong to “in groups” that take care of them in exchange for unquestioning loyalty.</a:t>
            </a:r>
          </a:p>
        </p:txBody>
      </p:sp>
    </p:spTree>
    <p:extLst>
      <p:ext uri="{BB962C8B-B14F-4D97-AF65-F5344CB8AC3E}">
        <p14:creationId xmlns:p14="http://schemas.microsoft.com/office/powerpoint/2010/main" val="235501111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28798A-B5C4-E14E-843C-1C9F026B6739}"/>
              </a:ext>
            </a:extLst>
          </p:cNvPr>
          <p:cNvSpPr>
            <a:spLocks noGrp="1"/>
          </p:cNvSpPr>
          <p:nvPr>
            <p:ph type="title"/>
          </p:nvPr>
        </p:nvSpPr>
        <p:spPr>
          <a:xfrm>
            <a:off x="1024128" y="585216"/>
            <a:ext cx="8018272" cy="1499616"/>
          </a:xfrm>
        </p:spPr>
        <p:txBody>
          <a:bodyPr>
            <a:normAutofit/>
          </a:bodyPr>
          <a:lstStyle/>
          <a:p>
            <a:r>
              <a:rPr lang="en-US" dirty="0"/>
              <a:t>continued</a:t>
            </a:r>
          </a:p>
        </p:txBody>
      </p:sp>
      <p:sp>
        <p:nvSpPr>
          <p:cNvPr id="3" name="Content Placeholder 2">
            <a:extLst>
              <a:ext uri="{FF2B5EF4-FFF2-40B4-BE49-F238E27FC236}">
                <a16:creationId xmlns:a16="http://schemas.microsoft.com/office/drawing/2014/main" xmlns="" id="{B0A16881-9B74-8E46-A762-F0EB458FBA41}"/>
              </a:ext>
            </a:extLst>
          </p:cNvPr>
          <p:cNvSpPr>
            <a:spLocks noGrp="1"/>
          </p:cNvSpPr>
          <p:nvPr>
            <p:ph idx="1"/>
          </p:nvPr>
        </p:nvSpPr>
        <p:spPr>
          <a:xfrm>
            <a:off x="1024128" y="2286000"/>
            <a:ext cx="8018271" cy="4023360"/>
          </a:xfrm>
        </p:spPr>
        <p:txBody>
          <a:bodyPr>
            <a:normAutofit/>
          </a:bodyPr>
          <a:lstStyle/>
          <a:p>
            <a:r>
              <a:rPr lang="en-GB" dirty="0"/>
              <a:t>The fairly low score on Power Distance(40) in combination with one of the the most Individualist (91) cultures in the world reflects itself in the following: </a:t>
            </a:r>
          </a:p>
          <a:p>
            <a:endParaRPr lang="en-US" dirty="0"/>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2475468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8018272" cy="1499616"/>
          </a:xfrm>
        </p:spPr>
        <p:txBody>
          <a:bodyPr>
            <a:normAutofit/>
          </a:bodyPr>
          <a:lstStyle/>
          <a:p>
            <a:r>
              <a:rPr lang="en-GB" dirty="0"/>
              <a:t>continued</a:t>
            </a:r>
          </a:p>
        </p:txBody>
      </p:sp>
      <p:sp>
        <p:nvSpPr>
          <p:cNvPr id="3" name="Content Placeholder 2"/>
          <p:cNvSpPr>
            <a:spLocks noGrp="1"/>
          </p:cNvSpPr>
          <p:nvPr>
            <p:ph idx="1"/>
          </p:nvPr>
        </p:nvSpPr>
        <p:spPr>
          <a:xfrm>
            <a:off x="1024128" y="2286000"/>
            <a:ext cx="8018271" cy="4023360"/>
          </a:xfrm>
        </p:spPr>
        <p:txBody>
          <a:bodyPr>
            <a:normAutofit/>
          </a:bodyPr>
          <a:lstStyle/>
          <a:p>
            <a:r>
              <a:rPr lang="en-GB" dirty="0"/>
              <a:t>The American premise of “liberty and justice for all.” This is evidenced by an explicit emphasis on equal rights in all aspects of American society and government. </a:t>
            </a:r>
          </a:p>
          <a:p>
            <a:r>
              <a:rPr lang="en-GB" dirty="0"/>
              <a:t>Within American organisations, hierarchy is established for convenience, superiors are accessible and managers rely on individual employees and teams for their expertise. </a:t>
            </a:r>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1103487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FEE15661-B0F2-42AE-A75B-0999B2CF598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772744" y="484632"/>
            <a:ext cx="8948150" cy="5880916"/>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1CFE2A4B-EF5F-C144-A039-AEE6D70FA681}"/>
              </a:ext>
            </a:extLst>
          </p:cNvPr>
          <p:cNvSpPr>
            <a:spLocks noGrp="1"/>
          </p:cNvSpPr>
          <p:nvPr>
            <p:ph type="title"/>
          </p:nvPr>
        </p:nvSpPr>
        <p:spPr>
          <a:xfrm>
            <a:off x="3469327" y="788416"/>
            <a:ext cx="7923264" cy="1499616"/>
          </a:xfrm>
        </p:spPr>
        <p:txBody>
          <a:bodyPr>
            <a:normAutofit/>
          </a:bodyPr>
          <a:lstStyle/>
          <a:p>
            <a:r>
              <a:rPr lang="en-US">
                <a:solidFill>
                  <a:srgbClr val="FFFFFF"/>
                </a:solidFill>
              </a:rPr>
              <a:t>continued</a:t>
            </a:r>
          </a:p>
        </p:txBody>
      </p:sp>
      <p:sp>
        <p:nvSpPr>
          <p:cNvPr id="10" name="Rectangle 9">
            <a:extLst>
              <a:ext uri="{FF2B5EF4-FFF2-40B4-BE49-F238E27FC236}">
                <a16:creationId xmlns:a16="http://schemas.microsoft.com/office/drawing/2014/main" xmlns="" id="{354706C1-38B7-4C23-8749-906CB0DC80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5152" y="484632"/>
            <a:ext cx="2128933" cy="58809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xmlns="" id="{CD161189-7A5B-4B2B-93DC-77710299475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3207198" y="1029524"/>
            <a:ext cx="0" cy="914400"/>
          </a:xfrm>
          <a:prstGeom prst="line">
            <a:avLst/>
          </a:prstGeom>
          <a:ln w="19050">
            <a:solidFill>
              <a:schemeClr val="accent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0F92173C-9F5F-DA49-9BA2-DA1958B1D82F}"/>
              </a:ext>
            </a:extLst>
          </p:cNvPr>
          <p:cNvSpPr>
            <a:spLocks noGrp="1"/>
          </p:cNvSpPr>
          <p:nvPr>
            <p:ph idx="1"/>
          </p:nvPr>
        </p:nvSpPr>
        <p:spPr>
          <a:xfrm>
            <a:off x="3469327" y="2489202"/>
            <a:ext cx="7923264" cy="3554614"/>
          </a:xfrm>
        </p:spPr>
        <p:txBody>
          <a:bodyPr>
            <a:normAutofit/>
          </a:bodyPr>
          <a:lstStyle/>
          <a:p>
            <a:r>
              <a:rPr lang="en-GB" dirty="0">
                <a:solidFill>
                  <a:srgbClr val="FFFFFF"/>
                </a:solidFill>
              </a:rPr>
              <a:t>Both managers and employees expect to be consulted and information is shared frequently. </a:t>
            </a:r>
          </a:p>
          <a:p>
            <a:r>
              <a:rPr lang="en-GB" dirty="0">
                <a:solidFill>
                  <a:srgbClr val="FFFFFF"/>
                </a:solidFill>
              </a:rPr>
              <a:t>At the same time, communication is informal, direct and participative to a degree. </a:t>
            </a:r>
          </a:p>
          <a:p>
            <a:r>
              <a:rPr lang="en-GB" dirty="0">
                <a:solidFill>
                  <a:srgbClr val="FFFFFF"/>
                </a:solidFill>
              </a:rPr>
              <a:t>The society is loosely-knit in which the expectation is that people look after themselves and their immediate families only and should not rely (too much) on authorities for support. </a:t>
            </a:r>
          </a:p>
          <a:p>
            <a:endParaRPr lang="en-US" dirty="0">
              <a:solidFill>
                <a:srgbClr val="FFFFFF"/>
              </a:solidFill>
            </a:endParaRPr>
          </a:p>
        </p:txBody>
      </p:sp>
    </p:spTree>
    <p:extLst>
      <p:ext uri="{BB962C8B-B14F-4D97-AF65-F5344CB8AC3E}">
        <p14:creationId xmlns:p14="http://schemas.microsoft.com/office/powerpoint/2010/main" val="193770889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continued</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dirty="0"/>
              <a:t>There is also a high degree of geographical mobility in the United States. </a:t>
            </a:r>
          </a:p>
          <a:p>
            <a:r>
              <a:rPr lang="en-GB" dirty="0"/>
              <a:t>Americans are the best joiners in the world; however it is often difficult, especially among men, to develop deep friendships.</a:t>
            </a:r>
          </a:p>
          <a:p>
            <a:r>
              <a:rPr lang="en-GB" dirty="0"/>
              <a:t>Americans are accustomed to doing business or interacting with people they don’t know well. Consequently, Americans are not shy about approaching their prospective counterparts in order to obtain or seek information. </a:t>
            </a:r>
          </a:p>
          <a:p>
            <a:endParaRPr lang="en-GB" dirty="0"/>
          </a:p>
        </p:txBody>
      </p:sp>
    </p:spTree>
    <p:extLst>
      <p:ext uri="{BB962C8B-B14F-4D97-AF65-F5344CB8AC3E}">
        <p14:creationId xmlns:p14="http://schemas.microsoft.com/office/powerpoint/2010/main" val="24912522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C8EB27F-2E6C-8D4D-BC69-EB87520A6801}"/>
              </a:ext>
            </a:extLst>
          </p:cNvPr>
          <p:cNvSpPr>
            <a:spLocks noGrp="1"/>
          </p:cNvSpPr>
          <p:nvPr>
            <p:ph type="title"/>
          </p:nvPr>
        </p:nvSpPr>
        <p:spPr>
          <a:xfrm>
            <a:off x="964788" y="804333"/>
            <a:ext cx="3391900" cy="5249334"/>
          </a:xfrm>
        </p:spPr>
        <p:txBody>
          <a:bodyPr>
            <a:normAutofit/>
          </a:bodyPr>
          <a:lstStyle/>
          <a:p>
            <a:pPr algn="r"/>
            <a:r>
              <a:rPr lang="en-US">
                <a:solidFill>
                  <a:srgbClr val="FFFFFF"/>
                </a:solidFill>
              </a:rPr>
              <a:t>continued</a:t>
            </a:r>
          </a:p>
        </p:txBody>
      </p:sp>
      <p:sp>
        <p:nvSpPr>
          <p:cNvPr id="3" name="Content Placeholder 2">
            <a:extLst>
              <a:ext uri="{FF2B5EF4-FFF2-40B4-BE49-F238E27FC236}">
                <a16:creationId xmlns:a16="http://schemas.microsoft.com/office/drawing/2014/main" xmlns="" id="{8763B56A-A90B-4D4B-8C8E-FABC8FB1CFCE}"/>
              </a:ext>
            </a:extLst>
          </p:cNvPr>
          <p:cNvSpPr>
            <a:spLocks noGrp="1"/>
          </p:cNvSpPr>
          <p:nvPr>
            <p:ph idx="1"/>
          </p:nvPr>
        </p:nvSpPr>
        <p:spPr>
          <a:xfrm>
            <a:off x="4951048" y="804333"/>
            <a:ext cx="6306003" cy="5249334"/>
          </a:xfrm>
        </p:spPr>
        <p:txBody>
          <a:bodyPr anchor="ctr">
            <a:normAutofit/>
          </a:bodyPr>
          <a:lstStyle/>
          <a:p>
            <a:r>
              <a:rPr lang="en-GB" dirty="0"/>
              <a:t>In the business world, employees are expected to be self-reliant and display initiative. </a:t>
            </a:r>
          </a:p>
          <a:p>
            <a:r>
              <a:rPr lang="en-GB" dirty="0"/>
              <a:t>Also, within the exchange-based world of work we see that hiring, promotion and decisions are based on merit or evidence of what one has done or can do. </a:t>
            </a:r>
          </a:p>
          <a:p>
            <a:endParaRPr lang="en-US" dirty="0"/>
          </a:p>
        </p:txBody>
      </p:sp>
    </p:spTree>
    <p:extLst>
      <p:ext uri="{BB962C8B-B14F-4D97-AF65-F5344CB8AC3E}">
        <p14:creationId xmlns:p14="http://schemas.microsoft.com/office/powerpoint/2010/main" val="321509635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8018272" cy="1499616"/>
          </a:xfrm>
        </p:spPr>
        <p:txBody>
          <a:bodyPr>
            <a:normAutofit/>
          </a:bodyPr>
          <a:lstStyle/>
          <a:p>
            <a:r>
              <a:rPr lang="en-GB" dirty="0"/>
              <a:t>masculinity</a:t>
            </a:r>
          </a:p>
        </p:txBody>
      </p:sp>
      <p:sp>
        <p:nvSpPr>
          <p:cNvPr id="3" name="Content Placeholder 2"/>
          <p:cNvSpPr>
            <a:spLocks noGrp="1"/>
          </p:cNvSpPr>
          <p:nvPr>
            <p:ph idx="1"/>
          </p:nvPr>
        </p:nvSpPr>
        <p:spPr>
          <a:xfrm>
            <a:off x="1024128" y="2286000"/>
            <a:ext cx="8018271" cy="4023360"/>
          </a:xfrm>
        </p:spPr>
        <p:txBody>
          <a:bodyPr>
            <a:normAutofit/>
          </a:bodyPr>
          <a:lstStyle/>
          <a:p>
            <a:r>
              <a:rPr lang="en-GB" dirty="0"/>
              <a:t>A high score (Masculine) on this dimension indicates that the society will be driven by competition, achievement and success, with success being defined by the “winner” or “best-in-the-field”. </a:t>
            </a:r>
          </a:p>
          <a:p>
            <a:r>
              <a:rPr lang="en-GB" dirty="0"/>
              <a:t>This value system starts in childhood and continues throughout one’s life – both in work and leisure pursuits.</a:t>
            </a:r>
          </a:p>
          <a:p>
            <a:r>
              <a:rPr lang="en-GB" dirty="0"/>
              <a:t>A low score (Feminine) on the dimension means that the dominant values in society are caring for others and quality of life. A Feminine society is one where quality of life is the sign of success and standing out from the crowd is not admirable. </a:t>
            </a:r>
          </a:p>
          <a:p>
            <a:r>
              <a:rPr lang="en-GB" dirty="0"/>
              <a:t>The fundamental issue here is what motivates people, wanting to be the best (Masculine) or liking what you do (Feminine). </a:t>
            </a:r>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78184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continued</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dirty="0"/>
              <a:t>The score of the US on Masculinity is high at 62, and this can be seen in the typical American behavioural patterns. </a:t>
            </a:r>
          </a:p>
          <a:p>
            <a:r>
              <a:rPr lang="en-GB" dirty="0"/>
              <a:t>This can be explained by the </a:t>
            </a:r>
            <a:r>
              <a:rPr lang="en-GB" dirty="0" err="1"/>
              <a:t>the</a:t>
            </a:r>
            <a:r>
              <a:rPr lang="en-GB" dirty="0"/>
              <a:t> combination of a high Masculinity drive together with the most Individualist drive in the world. In other words, Americans, so to speak, all show their Masculine drive individually. </a:t>
            </a:r>
          </a:p>
        </p:txBody>
      </p:sp>
    </p:spTree>
    <p:extLst>
      <p:ext uri="{BB962C8B-B14F-4D97-AF65-F5344CB8AC3E}">
        <p14:creationId xmlns:p14="http://schemas.microsoft.com/office/powerpoint/2010/main" val="231057859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B9E343D-2FAF-B24A-847A-750D8852A1AC}"/>
              </a:ext>
            </a:extLst>
          </p:cNvPr>
          <p:cNvSpPr>
            <a:spLocks noGrp="1"/>
          </p:cNvSpPr>
          <p:nvPr>
            <p:ph type="title"/>
          </p:nvPr>
        </p:nvSpPr>
        <p:spPr>
          <a:xfrm>
            <a:off x="1024128" y="585216"/>
            <a:ext cx="8018272" cy="1499616"/>
          </a:xfrm>
        </p:spPr>
        <p:txBody>
          <a:bodyPr>
            <a:normAutofit/>
          </a:bodyPr>
          <a:lstStyle/>
          <a:p>
            <a:r>
              <a:rPr lang="en-US" dirty="0"/>
              <a:t>continued</a:t>
            </a:r>
          </a:p>
        </p:txBody>
      </p:sp>
      <p:sp>
        <p:nvSpPr>
          <p:cNvPr id="3" name="Content Placeholder 2">
            <a:extLst>
              <a:ext uri="{FF2B5EF4-FFF2-40B4-BE49-F238E27FC236}">
                <a16:creationId xmlns:a16="http://schemas.microsoft.com/office/drawing/2014/main" xmlns="" id="{D15E9146-4CEA-9C4E-B254-7E8C558252DA}"/>
              </a:ext>
            </a:extLst>
          </p:cNvPr>
          <p:cNvSpPr>
            <a:spLocks noGrp="1"/>
          </p:cNvSpPr>
          <p:nvPr>
            <p:ph idx="1"/>
          </p:nvPr>
        </p:nvSpPr>
        <p:spPr>
          <a:xfrm>
            <a:off x="1024128" y="2286000"/>
            <a:ext cx="8018271" cy="4023360"/>
          </a:xfrm>
        </p:spPr>
        <p:txBody>
          <a:bodyPr>
            <a:normAutofit/>
          </a:bodyPr>
          <a:lstStyle/>
          <a:p>
            <a:r>
              <a:rPr lang="en-GB" dirty="0"/>
              <a:t>The British, however, have the same culture in this respect. The question, therefore, should be: is the same drive not normally to be seen on the surface? </a:t>
            </a:r>
          </a:p>
          <a:p>
            <a:r>
              <a:rPr lang="en-GB" dirty="0"/>
              <a:t>This difference is a reflection of the higher score of the US on Uncertainty Avoidance than of the UK. In other words, in both societies we find the same drive, but Americans show it up-front whereas the British will take you by surprise. </a:t>
            </a:r>
          </a:p>
          <a:p>
            <a:endParaRPr lang="en-US" dirty="0"/>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4211513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8018272" cy="1499616"/>
          </a:xfrm>
        </p:spPr>
        <p:txBody>
          <a:bodyPr>
            <a:normAutofit/>
          </a:bodyPr>
          <a:lstStyle/>
          <a:p>
            <a:r>
              <a:rPr lang="en-GB" dirty="0"/>
              <a:t>continued</a:t>
            </a:r>
          </a:p>
        </p:txBody>
      </p:sp>
      <p:sp>
        <p:nvSpPr>
          <p:cNvPr id="3" name="Content Placeholder 2"/>
          <p:cNvSpPr>
            <a:spLocks noGrp="1"/>
          </p:cNvSpPr>
          <p:nvPr>
            <p:ph idx="1"/>
          </p:nvPr>
        </p:nvSpPr>
        <p:spPr>
          <a:xfrm>
            <a:off x="1024128" y="2286000"/>
            <a:ext cx="8018271" cy="4023360"/>
          </a:xfrm>
        </p:spPr>
        <p:txBody>
          <a:bodyPr>
            <a:normAutofit/>
          </a:bodyPr>
          <a:lstStyle/>
          <a:p>
            <a:r>
              <a:rPr lang="en-GB" sz="2000" dirty="0"/>
              <a:t>This American combination reflects itself in the following:</a:t>
            </a:r>
          </a:p>
          <a:p>
            <a:r>
              <a:rPr lang="en-GB" sz="2000" dirty="0"/>
              <a:t>behaviour in school, work, and play are based on the shared values that people should “strive to be the best they can be” and that “the winner takes all”. </a:t>
            </a:r>
          </a:p>
          <a:p>
            <a:r>
              <a:rPr lang="en-GB" sz="2000" dirty="0"/>
              <a:t>As a result, Americans will tend to display and talk freely about their “successes” and achievements in life. </a:t>
            </a:r>
          </a:p>
          <a:p>
            <a:r>
              <a:rPr lang="en-GB" sz="2000" dirty="0"/>
              <a:t>Being successful per se is not the great motivator in American society, but being able to show one’s success.</a:t>
            </a:r>
          </a:p>
          <a:p>
            <a:r>
              <a:rPr lang="en-GB" sz="2000" dirty="0"/>
              <a:t>Many American assessment systems are based on precise target setting, by which American employees can show how well a job they did. </a:t>
            </a:r>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26579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8018272" cy="1499616"/>
          </a:xfrm>
        </p:spPr>
        <p:txBody>
          <a:bodyPr>
            <a:normAutofit/>
          </a:bodyPr>
          <a:lstStyle/>
          <a:p>
            <a:r>
              <a:rPr lang="en-GB" dirty="0"/>
              <a:t>Continued</a:t>
            </a:r>
          </a:p>
        </p:txBody>
      </p:sp>
      <p:sp>
        <p:nvSpPr>
          <p:cNvPr id="3" name="Content Placeholder 2"/>
          <p:cNvSpPr>
            <a:spLocks noGrp="1"/>
          </p:cNvSpPr>
          <p:nvPr>
            <p:ph idx="1"/>
          </p:nvPr>
        </p:nvSpPr>
        <p:spPr>
          <a:xfrm>
            <a:off x="1024128" y="2286000"/>
            <a:ext cx="8018271" cy="4023360"/>
          </a:xfrm>
        </p:spPr>
        <p:txBody>
          <a:bodyPr>
            <a:normAutofit/>
          </a:bodyPr>
          <a:lstStyle/>
          <a:p>
            <a:r>
              <a:rPr lang="en-GB" dirty="0"/>
              <a:t>There exists a “can-do” mentality which creates a lot of dynamism in the society, as it is believed that there is always the possibility to do things in a better way Typically, Americans “live to work” so that they can obtain monetary rewards and as a consequence attain higher status based on how good one can be. </a:t>
            </a:r>
          </a:p>
          <a:p>
            <a:endParaRPr lang="en-GB" dirty="0"/>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620132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DF3212E-1B7A-9743-9942-1754E0AA8E0B}"/>
              </a:ext>
            </a:extLst>
          </p:cNvPr>
          <p:cNvSpPr>
            <a:spLocks noGrp="1"/>
          </p:cNvSpPr>
          <p:nvPr>
            <p:ph type="title"/>
          </p:nvPr>
        </p:nvSpPr>
        <p:spPr>
          <a:xfrm>
            <a:off x="1024128" y="585216"/>
            <a:ext cx="8018272" cy="1499616"/>
          </a:xfrm>
        </p:spPr>
        <p:txBody>
          <a:bodyPr>
            <a:normAutofit/>
          </a:bodyPr>
          <a:lstStyle/>
          <a:p>
            <a:r>
              <a:rPr lang="en-US" dirty="0"/>
              <a:t>continued</a:t>
            </a:r>
          </a:p>
        </p:txBody>
      </p:sp>
      <p:sp>
        <p:nvSpPr>
          <p:cNvPr id="3" name="Content Placeholder 2">
            <a:extLst>
              <a:ext uri="{FF2B5EF4-FFF2-40B4-BE49-F238E27FC236}">
                <a16:creationId xmlns:a16="http://schemas.microsoft.com/office/drawing/2014/main" xmlns="" id="{B87A6886-7ED1-254D-8FC3-78DC5A8575F8}"/>
              </a:ext>
            </a:extLst>
          </p:cNvPr>
          <p:cNvSpPr>
            <a:spLocks noGrp="1"/>
          </p:cNvSpPr>
          <p:nvPr>
            <p:ph idx="1"/>
          </p:nvPr>
        </p:nvSpPr>
        <p:spPr>
          <a:xfrm>
            <a:off x="1024128" y="2286000"/>
            <a:ext cx="8018271" cy="4023360"/>
          </a:xfrm>
        </p:spPr>
        <p:txBody>
          <a:bodyPr>
            <a:normAutofit/>
          </a:bodyPr>
          <a:lstStyle/>
          <a:p>
            <a:r>
              <a:rPr lang="en-GB" dirty="0"/>
              <a:t>Many white collar workers will move to a more fancy </a:t>
            </a:r>
            <a:r>
              <a:rPr lang="en-GB" dirty="0" err="1"/>
              <a:t>neighborhood</a:t>
            </a:r>
            <a:r>
              <a:rPr lang="en-GB" dirty="0"/>
              <a:t> after each and every substantial promotion. It is believed that a certain degree of conflict will bring out the best of people, as it is the goal to be “the winner”. As a consequence, we see a lot of polarisation and court cases. </a:t>
            </a:r>
          </a:p>
          <a:p>
            <a:r>
              <a:rPr lang="en-GB" dirty="0"/>
              <a:t>This mentality nowadays undermines the American premise of “liberty and justice for all.” Rising inequality is endangering democracy, because a widening gap among the classes may slowly push Power Distance up and Individualism down. </a:t>
            </a:r>
          </a:p>
          <a:p>
            <a:endParaRPr lang="en-US" dirty="0"/>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6157257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Uncertainty avoidance</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dirty="0"/>
              <a:t>The dimension Uncertainty Avoidance has to do with the way that a society deals with the fact that the future can never be known: should we try to control the future or just let it happen? </a:t>
            </a:r>
          </a:p>
          <a:p>
            <a:r>
              <a:rPr lang="en-GB" dirty="0"/>
              <a:t>This ambiguity brings with it anxiety and different cultures have learnt to deal with this anxiety in different ways. </a:t>
            </a:r>
          </a:p>
          <a:p>
            <a:r>
              <a:rPr lang="en-GB" dirty="0"/>
              <a:t>The extent to which the members of a culture feel threatened by ambiguous or unknown situations and have created beliefs and institutions that try to avoid these is reflected in the score on Uncertainty Avoidance. </a:t>
            </a:r>
          </a:p>
        </p:txBody>
      </p:sp>
    </p:spTree>
    <p:extLst>
      <p:ext uri="{BB962C8B-B14F-4D97-AF65-F5344CB8AC3E}">
        <p14:creationId xmlns:p14="http://schemas.microsoft.com/office/powerpoint/2010/main" val="427990798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8018272" cy="1499616"/>
          </a:xfrm>
        </p:spPr>
        <p:txBody>
          <a:bodyPr>
            <a:normAutofit/>
          </a:bodyPr>
          <a:lstStyle/>
          <a:p>
            <a:r>
              <a:rPr lang="en-GB" dirty="0"/>
              <a:t>continued</a:t>
            </a:r>
          </a:p>
        </p:txBody>
      </p:sp>
      <p:sp>
        <p:nvSpPr>
          <p:cNvPr id="3" name="Content Placeholder 2"/>
          <p:cNvSpPr>
            <a:spLocks noGrp="1"/>
          </p:cNvSpPr>
          <p:nvPr>
            <p:ph idx="1"/>
          </p:nvPr>
        </p:nvSpPr>
        <p:spPr>
          <a:xfrm>
            <a:off x="1024128" y="2286000"/>
            <a:ext cx="8018271" cy="4023360"/>
          </a:xfrm>
        </p:spPr>
        <p:txBody>
          <a:bodyPr>
            <a:normAutofit/>
          </a:bodyPr>
          <a:lstStyle/>
          <a:p>
            <a:r>
              <a:rPr lang="en-GB" dirty="0"/>
              <a:t>The US scores below average, with a low score of 46, on the Uncertainty Avoidance dimension. As a consequence, the perceived context in which Americans find themselves will impact their behaviour more than if the culture would have either scored higher or lower. Thus, this cultural pattern reflects itself as follows:</a:t>
            </a:r>
          </a:p>
          <a:p>
            <a:r>
              <a:rPr lang="en-GB" dirty="0"/>
              <a:t>There is a fair degree of acceptance for new ideas, innovative products and a willingness to try something new or different, whether it pertains to technology, business practices or food. </a:t>
            </a:r>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823127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8018272" cy="1499616"/>
          </a:xfrm>
        </p:spPr>
        <p:txBody>
          <a:bodyPr>
            <a:normAutofit/>
          </a:bodyPr>
          <a:lstStyle/>
          <a:p>
            <a:r>
              <a:rPr lang="en-GB" dirty="0"/>
              <a:t>continued</a:t>
            </a:r>
          </a:p>
        </p:txBody>
      </p:sp>
      <p:sp>
        <p:nvSpPr>
          <p:cNvPr id="3" name="Content Placeholder 2"/>
          <p:cNvSpPr>
            <a:spLocks noGrp="1"/>
          </p:cNvSpPr>
          <p:nvPr>
            <p:ph idx="1"/>
          </p:nvPr>
        </p:nvSpPr>
        <p:spPr>
          <a:xfrm>
            <a:off x="1024128" y="2286000"/>
            <a:ext cx="8018271" cy="4023360"/>
          </a:xfrm>
        </p:spPr>
        <p:txBody>
          <a:bodyPr>
            <a:normAutofit/>
          </a:bodyPr>
          <a:lstStyle/>
          <a:p>
            <a:r>
              <a:rPr lang="en-GB" dirty="0"/>
              <a:t>Americans tend to be more tolerant of ideas or opinions from anyone and allow the freedom of expression. </a:t>
            </a:r>
          </a:p>
          <a:p>
            <a:r>
              <a:rPr lang="en-GB" dirty="0"/>
              <a:t>At the same time, Americans do not require a lot of rules and are less emotionally expressive than higher-scoring cultures. At the same time, 9/11 has created a lot of fear in the American society culminating in the efforts of government to monitor everybody through the NSA and other security organisations </a:t>
            </a:r>
          </a:p>
          <a:p>
            <a:endParaRPr lang="en-GB" dirty="0"/>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588613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Long term orientation</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dirty="0"/>
              <a:t>This dimension describes how every society has to maintain some links with its own past while dealing with the challenges of the present and future, and societies prioritise these two existential goals differently. </a:t>
            </a:r>
          </a:p>
          <a:p>
            <a:r>
              <a:rPr lang="en-GB" dirty="0"/>
              <a:t>Normative societies. which score low on this dimension, for example, prefer to maintain time-honoured traditions and norms while viewing societal change with suspicion. </a:t>
            </a:r>
          </a:p>
          <a:p>
            <a:r>
              <a:rPr lang="en-GB" dirty="0"/>
              <a:t>Those with a culture which scores high, on the other hand, take a more pragmatic approach: they encourage thrift and efforts in modern education as a way to prepare for the future. </a:t>
            </a:r>
          </a:p>
        </p:txBody>
      </p:sp>
    </p:spTree>
    <p:extLst>
      <p:ext uri="{BB962C8B-B14F-4D97-AF65-F5344CB8AC3E}">
        <p14:creationId xmlns:p14="http://schemas.microsoft.com/office/powerpoint/2010/main" val="135881333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continued</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dirty="0"/>
              <a:t>The United States scores normative on the fifth dimension with a low score of 26. This is reflected by the following:</a:t>
            </a:r>
          </a:p>
          <a:p>
            <a:r>
              <a:rPr lang="en-GB" dirty="0"/>
              <a:t>Americans are prone to analyse new information to check whether it is true. Thus, the culture doesn’t make most Americans pragmatic, but this should not be confused with the fact that Americans are very practical, being reflected by the “can-do” </a:t>
            </a:r>
            <a:r>
              <a:rPr lang="en-GB" dirty="0" err="1"/>
              <a:t>mentallity</a:t>
            </a:r>
            <a:r>
              <a:rPr lang="en-GB" dirty="0"/>
              <a:t> mentioned above. </a:t>
            </a:r>
          </a:p>
        </p:txBody>
      </p:sp>
    </p:spTree>
    <p:extLst>
      <p:ext uri="{BB962C8B-B14F-4D97-AF65-F5344CB8AC3E}">
        <p14:creationId xmlns:p14="http://schemas.microsoft.com/office/powerpoint/2010/main" val="180453218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5AC283E-645A-DC48-8BF2-B8654766C1D5}"/>
              </a:ext>
            </a:extLst>
          </p:cNvPr>
          <p:cNvSpPr>
            <a:spLocks noGrp="1"/>
          </p:cNvSpPr>
          <p:nvPr>
            <p:ph type="title"/>
          </p:nvPr>
        </p:nvSpPr>
        <p:spPr>
          <a:xfrm>
            <a:off x="1024128" y="585216"/>
            <a:ext cx="8018272" cy="1499616"/>
          </a:xfrm>
        </p:spPr>
        <p:txBody>
          <a:bodyPr>
            <a:normAutofit/>
          </a:bodyPr>
          <a:lstStyle/>
          <a:p>
            <a:r>
              <a:rPr lang="en-US" dirty="0"/>
              <a:t>continued</a:t>
            </a:r>
          </a:p>
        </p:txBody>
      </p:sp>
      <p:sp>
        <p:nvSpPr>
          <p:cNvPr id="3" name="Content Placeholder 2">
            <a:extLst>
              <a:ext uri="{FF2B5EF4-FFF2-40B4-BE49-F238E27FC236}">
                <a16:creationId xmlns:a16="http://schemas.microsoft.com/office/drawing/2014/main" xmlns="" id="{58F6870B-F981-D344-A94C-35A1EBA2732C}"/>
              </a:ext>
            </a:extLst>
          </p:cNvPr>
          <p:cNvSpPr>
            <a:spLocks noGrp="1"/>
          </p:cNvSpPr>
          <p:nvPr>
            <p:ph idx="1"/>
          </p:nvPr>
        </p:nvSpPr>
        <p:spPr>
          <a:xfrm>
            <a:off x="1024128" y="2286000"/>
            <a:ext cx="8018271" cy="4023360"/>
          </a:xfrm>
        </p:spPr>
        <p:txBody>
          <a:bodyPr>
            <a:normAutofit/>
          </a:bodyPr>
          <a:lstStyle/>
          <a:p>
            <a:r>
              <a:rPr lang="en-GB" dirty="0"/>
              <a:t>The polarisation mentioned above is, so to speak, strengthened by the fact that many Americans have very strong ideas about what is “good” and “evil”. </a:t>
            </a:r>
          </a:p>
          <a:p>
            <a:r>
              <a:rPr lang="en-GB" dirty="0"/>
              <a:t>This may concern issues such as abortion, use of drugs, euthanasia, weapons or the size and rights of the government versus the States and versus citizens.</a:t>
            </a:r>
          </a:p>
          <a:p>
            <a:endParaRPr lang="en-US" dirty="0"/>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57783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continued</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dirty="0"/>
              <a:t>The US is the one of the only “Caucasian” countries in the world where, since the beginning of the 20th century, visiting church has increased. </a:t>
            </a:r>
          </a:p>
          <a:p>
            <a:r>
              <a:rPr lang="en-GB" dirty="0"/>
              <a:t>This increase is also evident in some post-Soviet republics such as Russia.</a:t>
            </a:r>
          </a:p>
          <a:p>
            <a:r>
              <a:rPr lang="en-GB" dirty="0"/>
              <a:t>American businesses measure their performance on a short-term basis, with profit and loss statements being issued on a quarterly basis. This also drives individuals to strive for quick results within the work place. </a:t>
            </a:r>
          </a:p>
        </p:txBody>
      </p:sp>
    </p:spTree>
    <p:extLst>
      <p:ext uri="{BB962C8B-B14F-4D97-AF65-F5344CB8AC3E}">
        <p14:creationId xmlns:p14="http://schemas.microsoft.com/office/powerpoint/2010/main" val="304798482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B0890400-BB8B-4A44-AB63-65C7CA223E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dirty="0"/>
              <a:t>indulgence</a:t>
            </a:r>
            <a:endParaRPr lang="en-GB"/>
          </a:p>
        </p:txBody>
      </p:sp>
      <p:cxnSp>
        <p:nvCxnSpPr>
          <p:cNvPr id="10" name="Straight Connector 9">
            <a:extLst>
              <a:ext uri="{FF2B5EF4-FFF2-40B4-BE49-F238E27FC236}">
                <a16:creationId xmlns:a16="http://schemas.microsoft.com/office/drawing/2014/main" xmlns="" id="{4D39B797-CDC6-4529-8A36-9CBFC981633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775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99330" y="804333"/>
            <a:ext cx="6257721" cy="5249334"/>
          </a:xfrm>
        </p:spPr>
        <p:txBody>
          <a:bodyPr anchor="ctr">
            <a:normAutofit/>
          </a:bodyPr>
          <a:lstStyle/>
          <a:p>
            <a:r>
              <a:rPr lang="en-GB" dirty="0"/>
              <a:t>One challenge that confronts humanity, now and in the past, is the degree to which small children are socialised. Without socialisation we do not become “human”. </a:t>
            </a:r>
          </a:p>
          <a:p>
            <a:r>
              <a:rPr lang="en-GB" dirty="0"/>
              <a:t>This dimension is defined as the extent to which people try to control their desires and impulses, based on the way they were raised.</a:t>
            </a:r>
          </a:p>
          <a:p>
            <a:r>
              <a:rPr lang="en-GB" dirty="0"/>
              <a:t>A tendency toward a relatively weak control over their impulses is called “Indulgence”, whereas a relatively strong control over their urges is called “Restraint”. Cultures can be described as Indulgent or Restrained.</a:t>
            </a:r>
          </a:p>
          <a:p>
            <a:endParaRPr lang="en-GB" dirty="0"/>
          </a:p>
          <a:p>
            <a:endParaRPr lang="en-GB" dirty="0"/>
          </a:p>
        </p:txBody>
      </p:sp>
    </p:spTree>
    <p:extLst>
      <p:ext uri="{BB962C8B-B14F-4D97-AF65-F5344CB8AC3E}">
        <p14:creationId xmlns:p14="http://schemas.microsoft.com/office/powerpoint/2010/main" val="19910683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9E4C68A-A4A9-48A4-9FF2-D2896B1EA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E2B9AEA5-52CB-49A6-AF8A-33502F291B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continued</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dirty="0"/>
              <a:t>The United States scores as an Indulgent (68) society on the sixth dimension. This, in combination with a normative score, is reflected by the following contradictory attitudes and behaviour:</a:t>
            </a:r>
          </a:p>
          <a:p>
            <a:r>
              <a:rPr lang="en-GB" dirty="0"/>
              <a:t>Work hard and play hard. The States has waged a war against drugs and is still very busy in doing so, yet drug addiction in the States is higher than in many other wealthy countries. It is a prudish society yet even some well-known televangelists appear to be immoral.</a:t>
            </a:r>
          </a:p>
          <a:p>
            <a:r>
              <a:rPr lang="en-GB" dirty="0"/>
              <a:t> </a:t>
            </a:r>
          </a:p>
          <a:p>
            <a:endParaRPr lang="en-GB" dirty="0"/>
          </a:p>
        </p:txBody>
      </p:sp>
    </p:spTree>
    <p:extLst>
      <p:ext uri="{BB962C8B-B14F-4D97-AF65-F5344CB8AC3E}">
        <p14:creationId xmlns:p14="http://schemas.microsoft.com/office/powerpoint/2010/main" val="414929582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CCEC956-BF75-7947-A62B-838246DDADC7}"/>
              </a:ext>
            </a:extLst>
          </p:cNvPr>
          <p:cNvSpPr>
            <a:spLocks noGrp="1"/>
          </p:cNvSpPr>
          <p:nvPr>
            <p:ph type="title"/>
          </p:nvPr>
        </p:nvSpPr>
        <p:spPr>
          <a:xfrm>
            <a:off x="1024128" y="585216"/>
            <a:ext cx="8018272" cy="1499616"/>
          </a:xfrm>
        </p:spPr>
        <p:txBody>
          <a:bodyPr>
            <a:normAutofit/>
          </a:bodyPr>
          <a:lstStyle/>
          <a:p>
            <a:r>
              <a:rPr lang="en-US" dirty="0"/>
              <a:t>Update</a:t>
            </a:r>
          </a:p>
        </p:txBody>
      </p:sp>
      <p:sp>
        <p:nvSpPr>
          <p:cNvPr id="3" name="Content Placeholder 2">
            <a:extLst>
              <a:ext uri="{FF2B5EF4-FFF2-40B4-BE49-F238E27FC236}">
                <a16:creationId xmlns:a16="http://schemas.microsoft.com/office/drawing/2014/main" xmlns="" id="{FC75C524-C92A-094A-952B-BCABEF09620B}"/>
              </a:ext>
            </a:extLst>
          </p:cNvPr>
          <p:cNvSpPr>
            <a:spLocks noGrp="1"/>
          </p:cNvSpPr>
          <p:nvPr>
            <p:ph idx="1"/>
          </p:nvPr>
        </p:nvSpPr>
        <p:spPr>
          <a:xfrm>
            <a:off x="1024128" y="2286000"/>
            <a:ext cx="8018271" cy="4023360"/>
          </a:xfrm>
        </p:spPr>
        <p:txBody>
          <a:bodyPr>
            <a:normAutofit/>
          </a:bodyPr>
          <a:lstStyle/>
          <a:p>
            <a:r>
              <a:rPr lang="en-GB" dirty="0"/>
              <a:t>Samples from different countries every 5 years and see how they develop over time. </a:t>
            </a:r>
          </a:p>
          <a:p>
            <a:r>
              <a:rPr lang="en-GB" dirty="0"/>
              <a:t>When we compare how people answered in the 1970s and how people answered the same questions in 2000, 30 years later, there is no convergence. </a:t>
            </a:r>
          </a:p>
          <a:p>
            <a:r>
              <a:rPr lang="en-GB" dirty="0"/>
              <a:t>But on certain dimensions they shift.</a:t>
            </a:r>
            <a:endParaRPr lang="en-US" dirty="0"/>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4073775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E42B5F-743F-E044-9C8C-14CFDAB0D981}"/>
              </a:ext>
            </a:extLst>
          </p:cNvPr>
          <p:cNvSpPr>
            <a:spLocks noGrp="1"/>
          </p:cNvSpPr>
          <p:nvPr>
            <p:ph type="title"/>
          </p:nvPr>
        </p:nvSpPr>
        <p:spPr>
          <a:xfrm>
            <a:off x="1024128" y="585216"/>
            <a:ext cx="8018272" cy="1499616"/>
          </a:xfrm>
        </p:spPr>
        <p:txBody>
          <a:bodyPr>
            <a:normAutofit/>
          </a:bodyPr>
          <a:lstStyle/>
          <a:p>
            <a:r>
              <a:rPr lang="en-US" dirty="0"/>
              <a:t>continued</a:t>
            </a:r>
          </a:p>
        </p:txBody>
      </p:sp>
      <p:sp>
        <p:nvSpPr>
          <p:cNvPr id="3" name="Content Placeholder 2">
            <a:extLst>
              <a:ext uri="{FF2B5EF4-FFF2-40B4-BE49-F238E27FC236}">
                <a16:creationId xmlns:a16="http://schemas.microsoft.com/office/drawing/2014/main" xmlns="" id="{CE9A6E2D-EF90-D040-AC12-7088AEC1FB7F}"/>
              </a:ext>
            </a:extLst>
          </p:cNvPr>
          <p:cNvSpPr>
            <a:spLocks noGrp="1"/>
          </p:cNvSpPr>
          <p:nvPr>
            <p:ph idx="1"/>
          </p:nvPr>
        </p:nvSpPr>
        <p:spPr>
          <a:xfrm>
            <a:off x="1024128" y="2286000"/>
            <a:ext cx="8018271" cy="4023360"/>
          </a:xfrm>
        </p:spPr>
        <p:txBody>
          <a:bodyPr>
            <a:normAutofit/>
          </a:bodyPr>
          <a:lstStyle/>
          <a:p>
            <a:r>
              <a:rPr lang="en-GB" dirty="0"/>
              <a:t>For example, there is a worldwide decrease in Power Distance. </a:t>
            </a:r>
          </a:p>
          <a:p>
            <a:r>
              <a:rPr lang="en-GB" dirty="0"/>
              <a:t>The acceptance of inequality is decreasing, which can sometimes be a problem. </a:t>
            </a:r>
          </a:p>
          <a:p>
            <a:r>
              <a:rPr lang="en-GB" dirty="0"/>
              <a:t>There is also an increase in Individualism. </a:t>
            </a:r>
          </a:p>
          <a:p>
            <a:r>
              <a:rPr lang="en-GB" dirty="0"/>
              <a:t>However, again, all countries are shifting together: very individualistic societies are becoming even more individualistic and more collectivistic societies are becoming less collectivist. </a:t>
            </a:r>
            <a:endParaRPr lang="en-US" dirty="0"/>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1233367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B0890400-BB8B-4A44-AB63-65C7CA223E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194D25D-2EEF-984B-BA50-DDA956612D6E}"/>
              </a:ext>
            </a:extLst>
          </p:cNvPr>
          <p:cNvSpPr>
            <a:spLocks noGrp="1"/>
          </p:cNvSpPr>
          <p:nvPr>
            <p:ph type="title"/>
          </p:nvPr>
        </p:nvSpPr>
        <p:spPr>
          <a:xfrm>
            <a:off x="964788" y="804333"/>
            <a:ext cx="3391900" cy="5249334"/>
          </a:xfrm>
        </p:spPr>
        <p:txBody>
          <a:bodyPr>
            <a:normAutofit/>
          </a:bodyPr>
          <a:lstStyle/>
          <a:p>
            <a:pPr algn="r"/>
            <a:r>
              <a:rPr lang="en-US" dirty="0"/>
              <a:t>continued</a:t>
            </a:r>
            <a:endParaRPr lang="en-US"/>
          </a:p>
        </p:txBody>
      </p:sp>
      <p:cxnSp>
        <p:nvCxnSpPr>
          <p:cNvPr id="10" name="Straight Connector 9">
            <a:extLst>
              <a:ext uri="{FF2B5EF4-FFF2-40B4-BE49-F238E27FC236}">
                <a16:creationId xmlns:a16="http://schemas.microsoft.com/office/drawing/2014/main" xmlns="" id="{4D39B797-CDC6-4529-8A36-9CBFC981633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775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92A4018C-4898-0B47-9D6B-63C44716D59C}"/>
              </a:ext>
            </a:extLst>
          </p:cNvPr>
          <p:cNvSpPr>
            <a:spLocks noGrp="1"/>
          </p:cNvSpPr>
          <p:nvPr>
            <p:ph idx="1"/>
          </p:nvPr>
        </p:nvSpPr>
        <p:spPr>
          <a:xfrm>
            <a:off x="4999330" y="804333"/>
            <a:ext cx="6257721" cy="5249334"/>
          </a:xfrm>
        </p:spPr>
        <p:txBody>
          <a:bodyPr anchor="ctr">
            <a:normAutofit/>
          </a:bodyPr>
          <a:lstStyle/>
          <a:p>
            <a:r>
              <a:rPr lang="en-GB" dirty="0"/>
              <a:t>The same trend is observed for the Indulgence/Restraint dimension. </a:t>
            </a:r>
          </a:p>
          <a:p>
            <a:r>
              <a:rPr lang="en-GB" dirty="0"/>
              <a:t>Indulgent societies have become more indulgent and restrained societies have become less restrained. </a:t>
            </a:r>
          </a:p>
          <a:p>
            <a:r>
              <a:rPr lang="en-GB" dirty="0"/>
              <a:t>China is a good example of this. </a:t>
            </a:r>
          </a:p>
          <a:p>
            <a:r>
              <a:rPr lang="en-GB" dirty="0"/>
              <a:t>So, of course the young people in older societies are being influenced by the spirit of the age. </a:t>
            </a:r>
          </a:p>
          <a:p>
            <a:r>
              <a:rPr lang="en-GB" dirty="0"/>
              <a:t>However, cultures still retain their core identity which is always relative to other countries. </a:t>
            </a:r>
            <a:endParaRPr lang="en-US" dirty="0"/>
          </a:p>
        </p:txBody>
      </p:sp>
    </p:spTree>
    <p:extLst>
      <p:ext uri="{BB962C8B-B14F-4D97-AF65-F5344CB8AC3E}">
        <p14:creationId xmlns:p14="http://schemas.microsoft.com/office/powerpoint/2010/main" val="38510484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1839</TotalTime>
  <Words>5596</Words>
  <Application>Microsoft Office PowerPoint</Application>
  <PresentationFormat>Widescreen</PresentationFormat>
  <Paragraphs>330</Paragraphs>
  <Slides>80</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80</vt:i4>
      </vt:variant>
    </vt:vector>
  </HeadingPairs>
  <TitlesOfParts>
    <vt:vector size="86" baseType="lpstr">
      <vt:lpstr>Calibri</vt:lpstr>
      <vt:lpstr>Times New Roman</vt:lpstr>
      <vt:lpstr>Tw Cen MT</vt:lpstr>
      <vt:lpstr>Tw Cen MT Condensed</vt:lpstr>
      <vt:lpstr>Wingdings 3</vt:lpstr>
      <vt:lpstr>Integral</vt:lpstr>
      <vt:lpstr>Intercultural Communication</vt:lpstr>
      <vt:lpstr>PowerPoint Presentation</vt:lpstr>
      <vt:lpstr>Why </vt:lpstr>
      <vt:lpstr>Cultural studies</vt:lpstr>
      <vt:lpstr>continued</vt:lpstr>
      <vt:lpstr>Link</vt:lpstr>
      <vt:lpstr>hofstede</vt:lpstr>
      <vt:lpstr>The Important of Cultural Studies on Tourism  </vt:lpstr>
      <vt:lpstr>Tourism</vt:lpstr>
      <vt:lpstr>Tourism industry</vt:lpstr>
      <vt:lpstr>Dubai - china</vt:lpstr>
      <vt:lpstr>importance</vt:lpstr>
      <vt:lpstr>Cross-cultural tourism Hofstede (1991)</vt:lpstr>
      <vt:lpstr>continued</vt:lpstr>
      <vt:lpstr>Task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China </vt:lpstr>
      <vt:lpstr>Power Distance</vt:lpstr>
      <vt:lpstr>MEANING</vt:lpstr>
      <vt:lpstr>Remember </vt:lpstr>
      <vt:lpstr>PowerPoint Presentation</vt:lpstr>
      <vt:lpstr>individualism</vt:lpstr>
      <vt:lpstr>INDIVIDUALIST - COLLECTIVIST</vt:lpstr>
      <vt:lpstr>REMEMBER High on Individualistic score </vt:lpstr>
      <vt:lpstr>PowerPoint Presentation</vt:lpstr>
      <vt:lpstr>masculinity</vt:lpstr>
      <vt:lpstr>continued</vt:lpstr>
      <vt:lpstr>REMEMBER </vt:lpstr>
      <vt:lpstr>uncertainty avoidance</vt:lpstr>
      <vt:lpstr>continued</vt:lpstr>
      <vt:lpstr>REMEMBER</vt:lpstr>
      <vt:lpstr>long term orientation</vt:lpstr>
      <vt:lpstr>continued</vt:lpstr>
      <vt:lpstr>indulgence</vt:lpstr>
      <vt:lpstr>continued</vt:lpstr>
      <vt:lpstr>United arab emirates dubai</vt:lpstr>
      <vt:lpstr>Power distance</vt:lpstr>
      <vt:lpstr>CONTINUED</vt:lpstr>
      <vt:lpstr>individualism</vt:lpstr>
      <vt:lpstr>continued</vt:lpstr>
      <vt:lpstr>CONTINUED</vt:lpstr>
      <vt:lpstr>masculinity</vt:lpstr>
      <vt:lpstr>CONTINUED</vt:lpstr>
      <vt:lpstr>Uncertainty avoidance</vt:lpstr>
      <vt:lpstr>continued</vt:lpstr>
      <vt:lpstr>No score available for dubai</vt:lpstr>
      <vt:lpstr>United states of america</vt:lpstr>
      <vt:lpstr>Power distance</vt:lpstr>
      <vt:lpstr>individualism</vt:lpstr>
      <vt:lpstr>continued</vt:lpstr>
      <vt:lpstr>continued</vt:lpstr>
      <vt:lpstr>continued</vt:lpstr>
      <vt:lpstr>continued</vt:lpstr>
      <vt:lpstr>continued</vt:lpstr>
      <vt:lpstr>masculinity</vt:lpstr>
      <vt:lpstr>continued</vt:lpstr>
      <vt:lpstr>continued</vt:lpstr>
      <vt:lpstr>continued</vt:lpstr>
      <vt:lpstr>Continued</vt:lpstr>
      <vt:lpstr>continued</vt:lpstr>
      <vt:lpstr>Uncertainty avoidance</vt:lpstr>
      <vt:lpstr>continued</vt:lpstr>
      <vt:lpstr>continued</vt:lpstr>
      <vt:lpstr>Long term orientation</vt:lpstr>
      <vt:lpstr>continued</vt:lpstr>
      <vt:lpstr>continued</vt:lpstr>
      <vt:lpstr>continued</vt:lpstr>
      <vt:lpstr>indulgence</vt:lpstr>
      <vt:lpstr>continued</vt:lpstr>
      <vt:lpstr>Update</vt:lpstr>
      <vt:lpstr>continued</vt:lpstr>
      <vt:lpstr>continued</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Intercultural Communication</dc:title>
  <dc:creator>Caroline Jawad</dc:creator>
  <cp:lastModifiedBy>Caroline Jawad</cp:lastModifiedBy>
  <cp:revision>18</cp:revision>
  <dcterms:created xsi:type="dcterms:W3CDTF">2018-10-26T12:40:05Z</dcterms:created>
  <dcterms:modified xsi:type="dcterms:W3CDTF">2018-11-01T12:37:09Z</dcterms:modified>
</cp:coreProperties>
</file>