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26"/>
  </p:notesMasterIdLst>
  <p:sldIdLst>
    <p:sldId id="257" r:id="rId5"/>
    <p:sldId id="276" r:id="rId6"/>
    <p:sldId id="258" r:id="rId7"/>
    <p:sldId id="267" r:id="rId8"/>
    <p:sldId id="262" r:id="rId9"/>
    <p:sldId id="261" r:id="rId10"/>
    <p:sldId id="274" r:id="rId11"/>
    <p:sldId id="260" r:id="rId12"/>
    <p:sldId id="268" r:id="rId13"/>
    <p:sldId id="259" r:id="rId14"/>
    <p:sldId id="277" r:id="rId15"/>
    <p:sldId id="280" r:id="rId16"/>
    <p:sldId id="281" r:id="rId17"/>
    <p:sldId id="263" r:id="rId18"/>
    <p:sldId id="300" r:id="rId19"/>
    <p:sldId id="301" r:id="rId20"/>
    <p:sldId id="302" r:id="rId21"/>
    <p:sldId id="303" r:id="rId22"/>
    <p:sldId id="304" r:id="rId23"/>
    <p:sldId id="275" r:id="rId24"/>
    <p:sldId id="266" r:id="rId2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A8C36B-25B6-4EE1-8D6A-7242071625AD}" v="16" dt="2020-02-02T14:45:40.3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5" autoAdjust="0"/>
    <p:restoredTop sz="94701"/>
  </p:normalViewPr>
  <p:slideViewPr>
    <p:cSldViewPr snapToGrid="0">
      <p:cViewPr varScale="1">
        <p:scale>
          <a:sx n="77" d="100"/>
          <a:sy n="77" d="100"/>
        </p:scale>
        <p:origin x="79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a Ault" userId="448e6d29-d07f-428e-8f66-47be6c4f352b" providerId="ADAL" clId="{ABA8C36B-25B6-4EE1-8D6A-7242071625AD}"/>
    <pc:docChg chg="custSel modSld">
      <pc:chgData name="Julia Ault" userId="448e6d29-d07f-428e-8f66-47be6c4f352b" providerId="ADAL" clId="{ABA8C36B-25B6-4EE1-8D6A-7242071625AD}" dt="2020-02-02T14:43:36.573" v="121" actId="20577"/>
      <pc:docMkLst>
        <pc:docMk/>
      </pc:docMkLst>
      <pc:sldChg chg="modSp mod">
        <pc:chgData name="Julia Ault" userId="448e6d29-d07f-428e-8f66-47be6c4f352b" providerId="ADAL" clId="{ABA8C36B-25B6-4EE1-8D6A-7242071625AD}" dt="2020-01-28T17:53:43.964" v="4" actId="20577"/>
        <pc:sldMkLst>
          <pc:docMk/>
          <pc:sldMk cId="3276649846" sldId="258"/>
        </pc:sldMkLst>
        <pc:spChg chg="mod">
          <ac:chgData name="Julia Ault" userId="448e6d29-d07f-428e-8f66-47be6c4f352b" providerId="ADAL" clId="{ABA8C36B-25B6-4EE1-8D6A-7242071625AD}" dt="2020-01-28T17:53:43.964" v="4" actId="20577"/>
          <ac:spMkLst>
            <pc:docMk/>
            <pc:sldMk cId="3276649846" sldId="258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ABA8C36B-25B6-4EE1-8D6A-7242071625AD}" dt="2020-01-28T17:56:23.149" v="52" actId="33524"/>
        <pc:sldMkLst>
          <pc:docMk/>
          <pc:sldMk cId="1704219464" sldId="259"/>
        </pc:sldMkLst>
        <pc:spChg chg="mod">
          <ac:chgData name="Julia Ault" userId="448e6d29-d07f-428e-8f66-47be6c4f352b" providerId="ADAL" clId="{ABA8C36B-25B6-4EE1-8D6A-7242071625AD}" dt="2020-01-28T17:56:23.149" v="52" actId="33524"/>
          <ac:spMkLst>
            <pc:docMk/>
            <pc:sldMk cId="1704219464" sldId="259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ABA8C36B-25B6-4EE1-8D6A-7242071625AD}" dt="2020-01-28T17:55:57.324" v="50" actId="33524"/>
        <pc:sldMkLst>
          <pc:docMk/>
          <pc:sldMk cId="2087173852" sldId="260"/>
        </pc:sldMkLst>
        <pc:spChg chg="mod">
          <ac:chgData name="Julia Ault" userId="448e6d29-d07f-428e-8f66-47be6c4f352b" providerId="ADAL" clId="{ABA8C36B-25B6-4EE1-8D6A-7242071625AD}" dt="2020-01-28T17:55:57.324" v="50" actId="33524"/>
          <ac:spMkLst>
            <pc:docMk/>
            <pc:sldMk cId="2087173852" sldId="260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ABA8C36B-25B6-4EE1-8D6A-7242071625AD}" dt="2020-01-28T17:55:34.810" v="48" actId="2711"/>
        <pc:sldMkLst>
          <pc:docMk/>
          <pc:sldMk cId="1025144326" sldId="261"/>
        </pc:sldMkLst>
        <pc:graphicFrameChg chg="mod modGraphic">
          <ac:chgData name="Julia Ault" userId="448e6d29-d07f-428e-8f66-47be6c4f352b" providerId="ADAL" clId="{ABA8C36B-25B6-4EE1-8D6A-7242071625AD}" dt="2020-01-28T17:55:34.810" v="48" actId="2711"/>
          <ac:graphicFrameMkLst>
            <pc:docMk/>
            <pc:sldMk cId="1025144326" sldId="261"/>
            <ac:graphicFrameMk id="4" creationId="{00000000-0000-0000-0000-000000000000}"/>
          </ac:graphicFrameMkLst>
        </pc:graphicFrameChg>
      </pc:sldChg>
      <pc:sldChg chg="modSp mod">
        <pc:chgData name="Julia Ault" userId="448e6d29-d07f-428e-8f66-47be6c4f352b" providerId="ADAL" clId="{ABA8C36B-25B6-4EE1-8D6A-7242071625AD}" dt="2020-02-02T14:42:14.003" v="105" actId="255"/>
        <pc:sldMkLst>
          <pc:docMk/>
          <pc:sldMk cId="1662151831" sldId="262"/>
        </pc:sldMkLst>
        <pc:spChg chg="mod">
          <ac:chgData name="Julia Ault" userId="448e6d29-d07f-428e-8f66-47be6c4f352b" providerId="ADAL" clId="{ABA8C36B-25B6-4EE1-8D6A-7242071625AD}" dt="2020-02-02T14:41:36.078" v="100" actId="1076"/>
          <ac:spMkLst>
            <pc:docMk/>
            <pc:sldMk cId="1662151831" sldId="262"/>
            <ac:spMk id="2" creationId="{00000000-0000-0000-0000-000000000000}"/>
          </ac:spMkLst>
        </pc:spChg>
        <pc:spChg chg="mod">
          <ac:chgData name="Julia Ault" userId="448e6d29-d07f-428e-8f66-47be6c4f352b" providerId="ADAL" clId="{ABA8C36B-25B6-4EE1-8D6A-7242071625AD}" dt="2020-02-02T14:42:14.003" v="105" actId="255"/>
          <ac:spMkLst>
            <pc:docMk/>
            <pc:sldMk cId="1662151831" sldId="262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ABA8C36B-25B6-4EE1-8D6A-7242071625AD}" dt="2020-01-28T17:59:38.689" v="95" actId="20577"/>
        <pc:sldMkLst>
          <pc:docMk/>
          <pc:sldMk cId="48841983" sldId="266"/>
        </pc:sldMkLst>
        <pc:spChg chg="mod">
          <ac:chgData name="Julia Ault" userId="448e6d29-d07f-428e-8f66-47be6c4f352b" providerId="ADAL" clId="{ABA8C36B-25B6-4EE1-8D6A-7242071625AD}" dt="2020-01-28T17:59:38.689" v="95" actId="20577"/>
          <ac:spMkLst>
            <pc:docMk/>
            <pc:sldMk cId="48841983" sldId="266"/>
            <ac:spMk id="5" creationId="{00000000-0000-0000-0000-000000000000}"/>
          </ac:spMkLst>
        </pc:spChg>
      </pc:sldChg>
      <pc:sldChg chg="modSp mod">
        <pc:chgData name="Julia Ault" userId="448e6d29-d07f-428e-8f66-47be6c4f352b" providerId="ADAL" clId="{ABA8C36B-25B6-4EE1-8D6A-7242071625AD}" dt="2020-01-28T17:56:09.391" v="51" actId="33524"/>
        <pc:sldMkLst>
          <pc:docMk/>
          <pc:sldMk cId="3017604173" sldId="268"/>
        </pc:sldMkLst>
        <pc:spChg chg="mod">
          <ac:chgData name="Julia Ault" userId="448e6d29-d07f-428e-8f66-47be6c4f352b" providerId="ADAL" clId="{ABA8C36B-25B6-4EE1-8D6A-7242071625AD}" dt="2020-01-28T17:56:09.391" v="51" actId="33524"/>
          <ac:spMkLst>
            <pc:docMk/>
            <pc:sldMk cId="3017604173" sldId="268"/>
            <ac:spMk id="3" creationId="{00000000-0000-0000-0000-000000000000}"/>
          </ac:spMkLst>
        </pc:spChg>
      </pc:sldChg>
      <pc:sldChg chg="modSp mod">
        <pc:chgData name="Julia Ault" userId="448e6d29-d07f-428e-8f66-47be6c4f352b" providerId="ADAL" clId="{ABA8C36B-25B6-4EE1-8D6A-7242071625AD}" dt="2020-02-02T14:43:36.573" v="121" actId="20577"/>
        <pc:sldMkLst>
          <pc:docMk/>
          <pc:sldMk cId="980992060" sldId="275"/>
        </pc:sldMkLst>
        <pc:spChg chg="mod">
          <ac:chgData name="Julia Ault" userId="448e6d29-d07f-428e-8f66-47be6c4f352b" providerId="ADAL" clId="{ABA8C36B-25B6-4EE1-8D6A-7242071625AD}" dt="2020-01-28T17:57:24.973" v="72" actId="20577"/>
          <ac:spMkLst>
            <pc:docMk/>
            <pc:sldMk cId="980992060" sldId="275"/>
            <ac:spMk id="3" creationId="{EFA2D174-FE0C-4E5F-940E-1C0E922EB48A}"/>
          </ac:spMkLst>
        </pc:spChg>
        <pc:spChg chg="mod">
          <ac:chgData name="Julia Ault" userId="448e6d29-d07f-428e-8f66-47be6c4f352b" providerId="ADAL" clId="{ABA8C36B-25B6-4EE1-8D6A-7242071625AD}" dt="2020-01-28T17:57:38.094" v="73" actId="6549"/>
          <ac:spMkLst>
            <pc:docMk/>
            <pc:sldMk cId="980992060" sldId="275"/>
            <ac:spMk id="4" creationId="{8D5485AF-87B2-4D2A-B86B-3358048DBC15}"/>
          </ac:spMkLst>
        </pc:spChg>
        <pc:spChg chg="mod">
          <ac:chgData name="Julia Ault" userId="448e6d29-d07f-428e-8f66-47be6c4f352b" providerId="ADAL" clId="{ABA8C36B-25B6-4EE1-8D6A-7242071625AD}" dt="2020-02-02T14:43:36.573" v="121" actId="20577"/>
          <ac:spMkLst>
            <pc:docMk/>
            <pc:sldMk cId="980992060" sldId="275"/>
            <ac:spMk id="5" creationId="{97651F1D-6854-42FD-BB89-819E4CE7640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02/02/2020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Andrew in detail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Smart Technology in the Workplace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– using technology for workplace efficiency Twitter, Facebook, LinkedIn, Smart phones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Personal Development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– Analysis of Strengths/ Weakness using a range of tools and to develop a personal action plan for employment goals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Working in Teams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– development and understanding of team skills, group dynamics and ethical considerations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Communications Skills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– understanding communication theory from body language to presentations and it impact of workplace efficiency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Information, Data and analysis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– identifying &amp; evaluation primary and secondary sources of data to construct an argument and solve a problem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Employability –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 techniques &amp; skills for gaining employment and career advancement</a:t>
            </a:r>
            <a:endParaRPr kumimoji="0" lang="en-GB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Problem Solving –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identify problems and applying problem solving and decision making tool to resolve and implement them</a:t>
            </a:r>
            <a:endParaRPr kumimoji="0" lang="en-GB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Project Planning –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project phases, strategy, preparation, design, testing, launch, closure, risk analysis</a:t>
            </a:r>
            <a:endParaRPr kumimoji="0" lang="en-GB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Project 1: Locally Rooted, Globally Connected –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sustainability &amp; global citizenship</a:t>
            </a:r>
            <a:endParaRPr kumimoji="0" lang="en-GB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uLnTx/>
                <a:uFillTx/>
                <a:latin typeface="+mn-lt"/>
                <a:ea typeface="MS PGothic" pitchFamily="34" charset="-128"/>
              </a:rPr>
              <a:t>Project 2: Skills for Self-Employment – </a:t>
            </a:r>
            <a:r>
              <a:rPr kumimoji="0" lang="en-GB" altLang="en-US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MS PGothic" pitchFamily="34" charset="-128"/>
              </a:rPr>
              <a:t>concepts of entrepreneurship, self employment &amp; business planning</a:t>
            </a:r>
            <a:endParaRPr kumimoji="0" lang="en-GB" altLang="en-US" sz="1200" b="1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C0C0C0"/>
                </a:outerShdw>
              </a:effectLst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MS PGothic" pitchFamily="34" charset="-128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MS PGothic" pitchFamily="34" charset="-128"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C409BF-2487-4C2C-AEA3-466B5CBF8C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2792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 b="1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fld id="{251D8DC5-E6E5-417D-A594-B2B2FE3FDE0F}" type="slidenum">
              <a:rPr lang="en-US" b="0" smtClean="0">
                <a:latin typeface="Times New Roman" pitchFamily="18" charset="0"/>
              </a:rPr>
              <a:pPr>
                <a:defRPr/>
              </a:pPr>
              <a:t>11</a:t>
            </a:fld>
            <a:endParaRPr lang="en-US" b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0436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7"/>
          <p:cNvSpPr>
            <a:spLocks noGrp="1" noChangeArrowheads="1"/>
          </p:cNvSpPr>
          <p:nvPr>
            <p:ph type="sldNum" sz="quarter" idx="5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>
            <a:lvl1pPr defTabSz="912813">
              <a:defRPr>
                <a:solidFill>
                  <a:schemeClr val="tx1"/>
                </a:solidFill>
                <a:latin typeface="Corbel" pitchFamily="34" charset="0"/>
              </a:defRPr>
            </a:lvl1pPr>
            <a:lvl2pPr marL="742950" indent="-285750" defTabSz="912813">
              <a:defRPr>
                <a:solidFill>
                  <a:schemeClr val="tx1"/>
                </a:solidFill>
                <a:latin typeface="Corbel" pitchFamily="34" charset="0"/>
              </a:defRPr>
            </a:lvl2pPr>
            <a:lvl3pPr marL="1143000" indent="-228600" defTabSz="912813">
              <a:defRPr>
                <a:solidFill>
                  <a:schemeClr val="tx1"/>
                </a:solidFill>
                <a:latin typeface="Corbel" pitchFamily="34" charset="0"/>
              </a:defRPr>
            </a:lvl3pPr>
            <a:lvl4pPr marL="1600200" indent="-228600" defTabSz="912813">
              <a:defRPr>
                <a:solidFill>
                  <a:schemeClr val="tx1"/>
                </a:solidFill>
                <a:latin typeface="Corbel" pitchFamily="34" charset="0"/>
              </a:defRPr>
            </a:lvl4pPr>
            <a:lvl5pPr marL="2057400" indent="-228600" defTabSz="912813">
              <a:defRPr>
                <a:solidFill>
                  <a:schemeClr val="tx1"/>
                </a:solidFill>
                <a:latin typeface="Corbel" pitchFamily="34" charset="0"/>
              </a:defRPr>
            </a:lvl5pPr>
            <a:lvl6pPr marL="25146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6pPr>
            <a:lvl7pPr marL="29718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7pPr>
            <a:lvl8pPr marL="34290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8pPr>
            <a:lvl9pPr marL="3886200" indent="-228600" defTabSz="912813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3550667-108B-4567-8884-17A4F4376307}" type="slidenum">
              <a:rPr lang="en-GB">
                <a:solidFill>
                  <a:srgbClr val="1F497D"/>
                </a:solidFill>
                <a:latin typeface="Arial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>
              <a:solidFill>
                <a:srgbClr val="1F497D"/>
              </a:solidFill>
              <a:latin typeface="Arial" pitchFamily="34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31324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3759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3218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EF76D3F-7E16-4BFC-81B5-8A0D9C915DB4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331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F73B4114-8877-4CB6-A16D-6B9F80F5DC8F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526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584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>
            <a:lvl1pPr>
              <a:defRPr b="1">
                <a:solidFill>
                  <a:schemeClr val="tx1"/>
                </a:solidFill>
                <a:latin typeface="Verdana" pitchFamily="34" charset="0"/>
              </a:defRPr>
            </a:lvl1pPr>
            <a:lvl2pPr marL="742950" indent="-285750">
              <a:defRPr b="1">
                <a:solidFill>
                  <a:schemeClr val="tx1"/>
                </a:solidFill>
                <a:latin typeface="Verdana" pitchFamily="34" charset="0"/>
              </a:defRPr>
            </a:lvl2pPr>
            <a:lvl3pPr marL="1143000" indent="-228600">
              <a:defRPr b="1">
                <a:solidFill>
                  <a:schemeClr val="tx1"/>
                </a:solidFill>
                <a:latin typeface="Verdana" pitchFamily="34" charset="0"/>
              </a:defRPr>
            </a:lvl3pPr>
            <a:lvl4pPr marL="1600200" indent="-228600">
              <a:defRPr b="1">
                <a:solidFill>
                  <a:schemeClr val="tx1"/>
                </a:solidFill>
                <a:latin typeface="Verdana" pitchFamily="34" charset="0"/>
              </a:defRPr>
            </a:lvl4pPr>
            <a:lvl5pPr marL="2057400" indent="-228600">
              <a:defRPr b="1">
                <a:solidFill>
                  <a:schemeClr val="tx1"/>
                </a:solidFill>
                <a:latin typeface="Verdana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="1">
                <a:solidFill>
                  <a:schemeClr val="tx1"/>
                </a:solidFill>
                <a:latin typeface="Verdana" pitchFamily="34" charset="0"/>
              </a:defRPr>
            </a:lvl9pPr>
          </a:lstStyle>
          <a:p>
            <a:pPr>
              <a:defRPr/>
            </a:pPr>
            <a:fld id="{6D38687C-80E2-4B38-9E5C-AB0546E6F017}" type="slidenum">
              <a:rPr lang="en-US" b="0" smtClean="0">
                <a:latin typeface="Times New Roman" pitchFamily="18" charset="0"/>
              </a:rPr>
              <a:pPr>
                <a:defRPr/>
              </a:pPr>
              <a:t>20</a:t>
            </a:fld>
            <a:endParaRPr lang="en-US" b="0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994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02/02/2020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02/02/2020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02/02/2020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02/02/2020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02/02/2020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HXf5t0cSUdw&amp;feature=youtu.be" TargetMode="External"/><Relationship Id="rId3" Type="http://schemas.openxmlformats.org/officeDocument/2006/relationships/hyperlink" Target="https://twitter.com/sfwpuwtsd" TargetMode="External"/><Relationship Id="rId7" Type="http://schemas.openxmlformats.org/officeDocument/2006/relationships/hyperlink" Target="https://www.youtube.com/watch?v=rIqyx1uf5gY&amp;t=4s" TargetMode="External"/><Relationship Id="rId2" Type="http://schemas.openxmlformats.org/officeDocument/2006/relationships/hyperlink" Target="https://www.uwtsd.ac.uk/certificate-of-higher-education-skills-for-the-workpla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lideshare.net/juliadesigns/uwtsd-skills-for-the-workplace-outreach-programme-overview" TargetMode="External"/><Relationship Id="rId5" Type="http://schemas.openxmlformats.org/officeDocument/2006/relationships/hyperlink" Target="https://www.instagram.com/sfwpuwtsd/" TargetMode="External"/><Relationship Id="rId4" Type="http://schemas.openxmlformats.org/officeDocument/2006/relationships/hyperlink" Target="https://www.facebook.com/sfwpuwtsd/" TargetMode="External"/><Relationship Id="rId9" Type="http://schemas.openxmlformats.org/officeDocument/2006/relationships/hyperlink" Target="https://www.youtube.com/watch?v=rIqyx1uf5gY" TargetMode="Externa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wtsd.ac.uk/student-finance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inkedin.com/in/juliaault/" TargetMode="External"/><Relationship Id="rId3" Type="http://schemas.openxmlformats.org/officeDocument/2006/relationships/hyperlink" Target="https://www.linkedin.com/in/andrew-maund-7670b18/" TargetMode="External"/><Relationship Id="rId7" Type="http://schemas.openxmlformats.org/officeDocument/2006/relationships/hyperlink" Target="https://www.linkedin.com/in/stuart-morgan-052315162/" TargetMode="External"/><Relationship Id="rId12" Type="http://schemas.openxmlformats.org/officeDocument/2006/relationships/hyperlink" Target="https://www.linkedin.com/in/gavinhj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linkedin.com/in/mark-bell-davies-14146050/" TargetMode="External"/><Relationship Id="rId11" Type="http://schemas.openxmlformats.org/officeDocument/2006/relationships/hyperlink" Target="https://www.linkedin.com/in/beth-lowden-90a84063/" TargetMode="External"/><Relationship Id="rId5" Type="http://schemas.openxmlformats.org/officeDocument/2006/relationships/hyperlink" Target="https://www.linkedin.com/in/brian-taylor-88102aa/" TargetMode="External"/><Relationship Id="rId10" Type="http://schemas.openxmlformats.org/officeDocument/2006/relationships/hyperlink" Target="https://www.linkedin.com/in/paultinkler1/" TargetMode="External"/><Relationship Id="rId4" Type="http://schemas.openxmlformats.org/officeDocument/2006/relationships/hyperlink" Target="https://www.linkedin.com/in/bob-wilson-76b3532/" TargetMode="External"/><Relationship Id="rId9" Type="http://schemas.openxmlformats.org/officeDocument/2006/relationships/hyperlink" Target="https://www.linkedin.com/in/michaela-schriek-2923315/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http://facebook.com/sfwpuwtsd" TargetMode="External"/><Relationship Id="rId7" Type="http://schemas.openxmlformats.org/officeDocument/2006/relationships/hyperlink" Target="https://www.facebook.com/sfwpuwtsd/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mailto:hwb@uwtsd.ac.uk" TargetMode="External"/><Relationship Id="rId11" Type="http://schemas.openxmlformats.org/officeDocument/2006/relationships/image" Target="../media/image10.PNG"/><Relationship Id="rId5" Type="http://schemas.openxmlformats.org/officeDocument/2006/relationships/hyperlink" Target="mailto:itservicedesk@uwtsd.ac.uk" TargetMode="External"/><Relationship Id="rId10" Type="http://schemas.openxmlformats.org/officeDocument/2006/relationships/image" Target="../media/image9.PNG"/><Relationship Id="rId4" Type="http://schemas.openxmlformats.org/officeDocument/2006/relationships/hyperlink" Target="http://twitter.com/sfwpuwtsd" TargetMode="External"/><Relationship Id="rId9" Type="http://schemas.openxmlformats.org/officeDocument/2006/relationships/hyperlink" Target="https://twitter.com/sfwpuwts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685800" y="2571670"/>
            <a:ext cx="7772400" cy="3180521"/>
          </a:xfrm>
        </p:spPr>
        <p:txBody>
          <a:bodyPr/>
          <a:lstStyle/>
          <a:p>
            <a:r>
              <a:rPr 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+mj-ea"/>
              </a:rPr>
              <a:t>Outreach Programme Induction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431233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+mj-ea"/>
              </a:rPr>
              <a:t>CertHE Skills for the Workplace</a:t>
            </a:r>
            <a:endParaRPr lang="en-GB" sz="40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panose="020F07040305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91396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A8E11-2347-46FE-937B-7C515BA51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8089"/>
            <a:ext cx="8229600" cy="1143000"/>
          </a:xfrm>
        </p:spPr>
        <p:txBody>
          <a:bodyPr/>
          <a:lstStyle/>
          <a:p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Induction Programme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34815-10E5-418C-9759-32D62572D8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2670" y="1679294"/>
            <a:ext cx="3706761" cy="3014937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127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Programme Overview</a:t>
            </a:r>
          </a:p>
          <a:p>
            <a:pPr>
              <a:lnSpc>
                <a:spcPct val="150000"/>
              </a:lnSpc>
              <a:spcBef>
                <a:spcPts val="127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Success Stories</a:t>
            </a:r>
          </a:p>
          <a:p>
            <a:pPr>
              <a:lnSpc>
                <a:spcPct val="150000"/>
              </a:lnSpc>
              <a:spcBef>
                <a:spcPts val="127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CertHE Modules</a:t>
            </a:r>
          </a:p>
          <a:p>
            <a:pPr>
              <a:lnSpc>
                <a:spcPct val="150000"/>
              </a:lnSpc>
              <a:spcBef>
                <a:spcPts val="127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BA Modules</a:t>
            </a:r>
          </a:p>
          <a:p>
            <a:pPr>
              <a:lnSpc>
                <a:spcPct val="150000"/>
              </a:lnSpc>
              <a:spcBef>
                <a:spcPts val="127"/>
              </a:spcBef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Assessment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AAC469-8993-40DC-A24F-05FF6C511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CD4EBC-94E0-4CB1-977D-785B5D51A463}"/>
              </a:ext>
            </a:extLst>
          </p:cNvPr>
          <p:cNvSpPr txBox="1"/>
          <p:nvPr/>
        </p:nvSpPr>
        <p:spPr>
          <a:xfrm>
            <a:off x="4572000" y="1679294"/>
            <a:ext cx="3706761" cy="3257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Overview of ILM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Student Finance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Buying a Laptop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Program Tutors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Contact Details</a:t>
            </a:r>
          </a:p>
        </p:txBody>
      </p:sp>
    </p:spTree>
    <p:extLst>
      <p:ext uri="{BB962C8B-B14F-4D97-AF65-F5344CB8AC3E}">
        <p14:creationId xmlns:p14="http://schemas.microsoft.com/office/powerpoint/2010/main" val="15451161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374" y="136525"/>
            <a:ext cx="8414426" cy="1143000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does the programme offer?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56184"/>
            <a:ext cx="8229600" cy="3917032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University Certificate in Higher Education in Skills for the Workplace.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Level 4 ILM Certificate in Leadership and Management.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Flexible delivery locally, plus one residential weekend, paid for by the University.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Attendance on two weekend days per month, plus once weekly evening classes and regular online Skype tutorials over a ten month period.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6498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710" y="302740"/>
            <a:ext cx="8229600" cy="85496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Programme Benefits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4902" y="1577163"/>
            <a:ext cx="7524209" cy="3703673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New workplace skills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Earn more -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on average of </a:t>
            </a:r>
            <a:r>
              <a:rPr lang="en-GB" sz="2400" b="1" u="sng" dirty="0">
                <a:latin typeface="Calibri" panose="020F0502020204030204" pitchFamily="34" charset="0"/>
                <a:cs typeface="Calibri" panose="020F0502020204030204" pitchFamily="34" charset="0"/>
              </a:rPr>
              <a:t>£236/week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over a working life up to age 60 compared with someone with “A” levels or an “L3 NVQ”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Internationally recognised  academic and professional qualifications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Cap &amp; Gown graduation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4444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67415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Success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626" y="867415"/>
            <a:ext cx="8229600" cy="4708437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Our programme has made a real difference to the lives of many of our learners.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You could go on to study for a full degree - BA (Hons) Leadership and Management Skills for the Workplace - after completing the CertHE. </a:t>
            </a:r>
          </a:p>
          <a:p>
            <a:r>
              <a:rPr lang="en-GB" sz="2800" dirty="0"/>
              <a:t>SFWP Online</a:t>
            </a:r>
          </a:p>
          <a:p>
            <a:r>
              <a:rPr lang="en-US" sz="2800" u="sng" dirty="0">
                <a:hlinkClick r:id="rId2"/>
              </a:rPr>
              <a:t>Web:</a:t>
            </a:r>
            <a:r>
              <a:rPr lang="en-US" sz="2800" dirty="0"/>
              <a:t>  </a:t>
            </a:r>
            <a:r>
              <a:rPr lang="en-US" sz="2800" u="sng" dirty="0">
                <a:hlinkClick r:id="rId3"/>
              </a:rPr>
              <a:t>Twitter:</a:t>
            </a:r>
            <a:r>
              <a:rPr lang="en-US" sz="2800" dirty="0"/>
              <a:t> </a:t>
            </a:r>
            <a:r>
              <a:rPr lang="en-US" sz="2800" u="sng" dirty="0">
                <a:hlinkClick r:id="rId4"/>
              </a:rPr>
              <a:t>Facebook:</a:t>
            </a:r>
            <a:r>
              <a:rPr lang="en-US" sz="2800" dirty="0"/>
              <a:t> </a:t>
            </a:r>
            <a:r>
              <a:rPr lang="en-US" sz="2800" u="sng" dirty="0">
                <a:hlinkClick r:id="rId5"/>
              </a:rPr>
              <a:t>Instagram:</a:t>
            </a:r>
            <a:r>
              <a:rPr lang="en-US" sz="2800" dirty="0"/>
              <a:t> </a:t>
            </a:r>
            <a:r>
              <a:rPr lang="en-US" sz="2800" u="sng" dirty="0" err="1">
                <a:hlinkClick r:id="rId6"/>
              </a:rPr>
              <a:t>Slideshare</a:t>
            </a:r>
            <a:r>
              <a:rPr lang="en-US" sz="2800" u="sng" dirty="0">
                <a:hlinkClick r:id="rId6"/>
              </a:rPr>
              <a:t>:</a:t>
            </a:r>
            <a:endParaRPr lang="en-GB" sz="2800" dirty="0"/>
          </a:p>
          <a:p>
            <a:r>
              <a:rPr lang="en-US" sz="2800" dirty="0"/>
              <a:t>YouTube:</a:t>
            </a:r>
            <a:endParaRPr lang="en-GB" sz="2800" dirty="0"/>
          </a:p>
          <a:p>
            <a:r>
              <a:rPr lang="en-US" sz="2800" u="sng" dirty="0">
                <a:hlinkClick r:id="rId7"/>
              </a:rPr>
              <a:t>SFWP 1: </a:t>
            </a:r>
            <a:r>
              <a:rPr lang="en-US" sz="2800" dirty="0"/>
              <a:t>  </a:t>
            </a:r>
            <a:r>
              <a:rPr lang="en-GB" sz="2800" u="sng" dirty="0">
                <a:hlinkClick r:id="rId8"/>
              </a:rPr>
              <a:t>An Employer’s Perspective</a:t>
            </a:r>
            <a:r>
              <a:rPr lang="en-GB" sz="2800" dirty="0"/>
              <a:t>:  </a:t>
            </a:r>
            <a:r>
              <a:rPr lang="en-GB" sz="2800" u="sng" dirty="0">
                <a:hlinkClick r:id="rId9"/>
              </a:rPr>
              <a:t>SfWP 2: </a:t>
            </a:r>
            <a:endParaRPr lang="en-GB" sz="2800" dirty="0"/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1518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7687" y="143742"/>
            <a:ext cx="8229600" cy="99925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What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079" y="1152181"/>
            <a:ext cx="8229600" cy="999259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will learn a wide range of what employers consider  to be </a:t>
            </a:r>
            <a:r>
              <a:rPr lang="en-GB" sz="2400" b="1" dirty="0">
                <a:latin typeface="Calibri" panose="020F0502020204030204" pitchFamily="34" charset="0"/>
                <a:cs typeface="Calibri" panose="020F0502020204030204" pitchFamily="34" charset="0"/>
              </a:rPr>
              <a:t>critical workplace skills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during 6 taught modules at Level 4 on the CertHE course:</a:t>
            </a:r>
          </a:p>
          <a:p>
            <a:endParaRPr lang="en-GB" sz="28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4845370"/>
              </p:ext>
            </p:extLst>
          </p:nvPr>
        </p:nvGraphicFramePr>
        <p:xfrm>
          <a:off x="477079" y="2458065"/>
          <a:ext cx="8209722" cy="3121073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88619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2352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38598">
                <a:tc>
                  <a:txBody>
                    <a:bodyPr/>
                    <a:lstStyle/>
                    <a:p>
                      <a:r>
                        <a:rPr lang="en-GB" sz="1800" b="0" kern="1200" dirty="0">
                          <a:solidFill>
                            <a:schemeClr val="tx1"/>
                          </a:solidFill>
                          <a:effectLst/>
                          <a:latin typeface="Arial Rounded MT Bold" panose="020F0704030504030204" pitchFamily="34" charset="0"/>
                          <a:ea typeface="+mn-ea"/>
                          <a:cs typeface="+mn-cs"/>
                        </a:rPr>
                        <a:t>Module 1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Professional Career Development</a:t>
                      </a:r>
                    </a:p>
                    <a:p>
                      <a:endParaRPr lang="en-GB" sz="1800" b="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Rounded MT Bold" panose="020F0704030504030204" pitchFamily="34" charset="0"/>
                        </a:rPr>
                        <a:t>Module 2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Skills and Research Methods</a:t>
                      </a:r>
                      <a:endParaRPr lang="en-GB" b="0" dirty="0"/>
                    </a:p>
                    <a:p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3859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Module 3</a:t>
                      </a:r>
                    </a:p>
                    <a:p>
                      <a:r>
                        <a:rPr lang="en-GB" dirty="0"/>
                        <a:t>Academic and Employability Skills</a:t>
                      </a:r>
                      <a:endParaRPr lang="en-GB" dirty="0">
                        <a:latin typeface="Arial Rounded MT Bold" panose="020F070403050403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Rounded MT Bold" panose="020F0704030504030204" pitchFamily="34" charset="0"/>
                        </a:rPr>
                        <a:t>Module 4</a:t>
                      </a:r>
                    </a:p>
                    <a:p>
                      <a:r>
                        <a:rPr lang="en-GB" dirty="0"/>
                        <a:t>Effective Team Working and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43877">
                <a:tc>
                  <a:txBody>
                    <a:bodyPr/>
                    <a:lstStyle/>
                    <a:p>
                      <a:r>
                        <a:rPr lang="en-GB" b="0" dirty="0">
                          <a:latin typeface="Arial Rounded MT Bold" panose="020F0704030504030204" pitchFamily="34" charset="0"/>
                        </a:rPr>
                        <a:t>Module 5</a:t>
                      </a:r>
                    </a:p>
                    <a:p>
                      <a:r>
                        <a:rPr lang="en-GB" dirty="0"/>
                        <a:t>Managing Enterprise in the 21st Century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 Rounded MT Bold" panose="020F0704030504030204" pitchFamily="34" charset="0"/>
                        </a:rPr>
                        <a:t>Module 6</a:t>
                      </a:r>
                    </a:p>
                    <a:p>
                      <a:r>
                        <a:rPr lang="en-GB" dirty="0">
                          <a:latin typeface="+mn-lt"/>
                        </a:rPr>
                        <a:t>Problem Solving and Decision making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44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28" y="229617"/>
            <a:ext cx="8229600" cy="823119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BA Modules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6244" y="1052736"/>
            <a:ext cx="2231923" cy="495746"/>
          </a:xfrm>
        </p:spPr>
        <p:txBody>
          <a:bodyPr/>
          <a:lstStyle/>
          <a:p>
            <a:pPr algn="ctr"/>
            <a:r>
              <a:rPr lang="en-GB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Level 5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0048" y="1588847"/>
            <a:ext cx="4176464" cy="3414365"/>
          </a:xfrm>
        </p:spPr>
        <p:txBody>
          <a:bodyPr/>
          <a:lstStyle/>
          <a:p>
            <a:r>
              <a:rPr lang="en-GB" sz="2000"/>
              <a:t>Developing Workplace Critical thinking</a:t>
            </a:r>
          </a:p>
          <a:p>
            <a:r>
              <a:rPr lang="en-GB" sz="2000"/>
              <a:t>Knowledge management</a:t>
            </a:r>
          </a:p>
          <a:p>
            <a:r>
              <a:rPr lang="en-GB" sz="2000"/>
              <a:t>Managing Projects in the organisation</a:t>
            </a:r>
          </a:p>
          <a:p>
            <a:r>
              <a:rPr lang="en-GB" sz="2000"/>
              <a:t>Developing Relationships and Workplace Achievement</a:t>
            </a:r>
          </a:p>
          <a:p>
            <a:r>
              <a:rPr lang="en-GB" sz="2000"/>
              <a:t>Understanding and Engaging in the Customer Experience</a:t>
            </a:r>
          </a:p>
          <a:p>
            <a:r>
              <a:rPr lang="en-GB" sz="2000"/>
              <a:t>Workplace Culture and its impact on Organisational Efficiency</a:t>
            </a:r>
          </a:p>
          <a:p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22927" y="1052736"/>
            <a:ext cx="1333280" cy="489780"/>
          </a:xfrm>
        </p:spPr>
        <p:txBody>
          <a:bodyPr/>
          <a:lstStyle/>
          <a:p>
            <a:r>
              <a:rPr lang="en-GB" b="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Level 6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01464" y="1588847"/>
            <a:ext cx="4392488" cy="3414365"/>
          </a:xfrm>
        </p:spPr>
        <p:txBody>
          <a:bodyPr/>
          <a:lstStyle/>
          <a:p>
            <a:r>
              <a:rPr lang="en-GB" sz="2000" dirty="0"/>
              <a:t>Emergent Leadership Skills for the Workplace</a:t>
            </a:r>
          </a:p>
          <a:p>
            <a:r>
              <a:rPr lang="en-GB" sz="2000" dirty="0"/>
              <a:t>Developing Innovation and Creativity for Business Advantage</a:t>
            </a:r>
          </a:p>
          <a:p>
            <a:r>
              <a:rPr lang="en-GB" sz="2000" dirty="0"/>
              <a:t>Leading and Implementing Workplace Change</a:t>
            </a:r>
          </a:p>
          <a:p>
            <a:r>
              <a:rPr lang="en-GB" sz="2000" dirty="0"/>
              <a:t>Strategic Management for SMEs</a:t>
            </a:r>
          </a:p>
          <a:p>
            <a:r>
              <a:rPr lang="en-GB" sz="2000" dirty="0"/>
              <a:t>Coaching &amp; Mentoring Skills for the Workplace</a:t>
            </a:r>
          </a:p>
          <a:p>
            <a:r>
              <a:rPr lang="en-GB" sz="2000" dirty="0"/>
              <a:t>Developing Emotional Intelligence Skills for the Workplace</a:t>
            </a:r>
          </a:p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855403F-8250-4DD1-A4C2-92980B391513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2280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626" y="164182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How will I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91351"/>
            <a:ext cx="8229600" cy="3917032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You will learn through participating in regular class-based sessions in a small group setting.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We use a discussion-based approach to your learning - where your experiences are discussed in the context of the course.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We will also support you through Skype and you will find that you will support one another.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71738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9382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2732"/>
            <a:ext cx="8229600" cy="3792886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NO EXAMS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6 x 20 credit modules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Each 20 credit module will usually have two forms of assessment.</a:t>
            </a: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Assessment comprises a mix of written work-based assignments; including research reports, reflective reviews and a group business plan.</a:t>
            </a:r>
            <a:r>
              <a:rPr lang="en-GB" sz="2800" dirty="0"/>
              <a:t> </a:t>
            </a:r>
            <a:endParaRPr lang="en-GB" dirty="0"/>
          </a:p>
          <a:p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6041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3098"/>
            <a:ext cx="8229600" cy="114300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Your Commitment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14658"/>
            <a:ext cx="8229600" cy="3917032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attend regularly and participate in the class-based learning discussions.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work with your tutors and your class members at each session.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To manage your time – which can be the biggest challenge for most people who come on the course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2194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611188" y="1052513"/>
            <a:ext cx="8305800" cy="1216025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Institute of Leadership &amp; Management (ILM)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188" y="2867300"/>
            <a:ext cx="8035855" cy="3429000"/>
          </a:xfrm>
        </p:spPr>
        <p:txBody>
          <a:bodyPr/>
          <a:lstStyle/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Largest Management Examining &amp; Professional Body in Europe</a:t>
            </a:r>
          </a:p>
          <a:p>
            <a:r>
              <a:rPr lang="en-GB" sz="3600">
                <a:latin typeface="Calibri" panose="020F0502020204030204" pitchFamily="34" charset="0"/>
                <a:cs typeface="Calibri" panose="020F0502020204030204" pitchFamily="34" charset="0"/>
              </a:rPr>
              <a:t>Internationally recognised awards</a:t>
            </a:r>
          </a:p>
          <a:p>
            <a:pPr>
              <a:buFont typeface="Wingdings" pitchFamily="2" charset="2"/>
              <a:buNone/>
            </a:pPr>
            <a:endParaRPr lang="en-GB" sz="2800"/>
          </a:p>
        </p:txBody>
      </p:sp>
      <p:pic>
        <p:nvPicPr>
          <p:cNvPr id="5" name="Picture 2" descr="C:\Users\m.schriek\Pictures\Marketing\ilm logo - Copy.JPG">
            <a:extLst>
              <a:ext uri="{FF2B5EF4-FFF2-40B4-BE49-F238E27FC236}">
                <a16:creationId xmlns:a16="http://schemas.microsoft.com/office/drawing/2014/main" id="{56D07D3C-1549-47FA-AA1A-F6029C24F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044"/>
            <a:ext cx="1345748" cy="82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3164366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914400" y="259772"/>
            <a:ext cx="7460673" cy="1070263"/>
          </a:xfrm>
        </p:spPr>
        <p:txBody>
          <a:bodyPr/>
          <a:lstStyle/>
          <a:p>
            <a:pPr eaLnBrk="1" hangingPunct="1"/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ILM – vital statistics</a:t>
            </a:r>
          </a:p>
        </p:txBody>
      </p:sp>
      <p:sp>
        <p:nvSpPr>
          <p:cNvPr id="13315" name="Rectangle 2"/>
          <p:cNvSpPr>
            <a:spLocks noChangeArrowheads="1"/>
          </p:cNvSpPr>
          <p:nvPr/>
        </p:nvSpPr>
        <p:spPr bwMode="auto">
          <a:xfrm>
            <a:off x="527402" y="1455258"/>
            <a:ext cx="3951080" cy="3724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7030A0"/>
                </a:solidFill>
                <a:latin typeface="Gotham"/>
              </a:rPr>
              <a:t>No 1</a:t>
            </a:r>
            <a:endParaRPr lang="en-GB" sz="3200" dirty="0">
              <a:solidFill>
                <a:srgbClr val="7030A0"/>
              </a:solidFill>
              <a:latin typeface="Gotham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ILM accounts for 48% of all funded management and leadership courses </a:t>
            </a:r>
            <a:b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– twice as many as the closest competitor</a:t>
            </a:r>
          </a:p>
          <a:p>
            <a:r>
              <a:rPr lang="en-GB" sz="3200" b="1" dirty="0">
                <a:solidFill>
                  <a:srgbClr val="A0D3E0"/>
                </a:solidFill>
                <a:latin typeface="Gotham"/>
              </a:rPr>
              <a:t>34</a:t>
            </a:r>
            <a:endParaRPr lang="en-GB" sz="3200" dirty="0">
              <a:solidFill>
                <a:srgbClr val="A0D3E0"/>
              </a:solidFill>
              <a:latin typeface="Gotham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Works in 34 countries worldwide </a:t>
            </a:r>
          </a:p>
          <a:p>
            <a:r>
              <a:rPr lang="en-GB" sz="3200" b="1" dirty="0">
                <a:solidFill>
                  <a:srgbClr val="479249"/>
                </a:solidFill>
                <a:latin typeface="Gotham"/>
              </a:rPr>
              <a:t>101</a:t>
            </a:r>
            <a:endParaRPr lang="en-GB" sz="3200" dirty="0">
              <a:solidFill>
                <a:srgbClr val="479249"/>
              </a:solidFill>
              <a:latin typeface="Gotham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Currently offers 101 qualifications</a:t>
            </a:r>
          </a:p>
        </p:txBody>
      </p:sp>
      <p:pic>
        <p:nvPicPr>
          <p:cNvPr id="5" name="Picture 2" descr="C:\Users\m.schriek\Pictures\Marketing\ilm logo - Copy.JPG">
            <a:extLst>
              <a:ext uri="{FF2B5EF4-FFF2-40B4-BE49-F238E27FC236}">
                <a16:creationId xmlns:a16="http://schemas.microsoft.com/office/drawing/2014/main" id="{FA93C112-80A5-4907-8491-3D6B1DEF7C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45748" cy="82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42C9BA-A584-4BAE-9A75-D333CEE0DE51}"/>
              </a:ext>
            </a:extLst>
          </p:cNvPr>
          <p:cNvSpPr txBox="1"/>
          <p:nvPr/>
        </p:nvSpPr>
        <p:spPr>
          <a:xfrm>
            <a:off x="5101936" y="1455258"/>
            <a:ext cx="3397828" cy="37240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FFD25D"/>
                </a:solidFill>
                <a:latin typeface="Gotham"/>
              </a:rPr>
              <a:t>2,300+</a:t>
            </a:r>
            <a:endParaRPr lang="en-GB" sz="3200" dirty="0">
              <a:solidFill>
                <a:srgbClr val="FFD25D"/>
              </a:solidFill>
              <a:latin typeface="Gotham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than 2,300 approved centres / recognised providers worldwide</a:t>
            </a:r>
          </a:p>
          <a:p>
            <a:r>
              <a:rPr lang="en-GB" sz="3200" b="1" dirty="0">
                <a:solidFill>
                  <a:srgbClr val="B48200"/>
                </a:solidFill>
                <a:latin typeface="Gotham"/>
              </a:rPr>
              <a:t>30,000+</a:t>
            </a:r>
            <a:endParaRPr lang="en-GB" sz="3200" dirty="0">
              <a:solidFill>
                <a:srgbClr val="B48200"/>
              </a:solidFill>
              <a:latin typeface="Gotham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More than 30,000 studying and professional members</a:t>
            </a:r>
          </a:p>
          <a:p>
            <a:r>
              <a:rPr lang="en-GB" sz="3200" b="1" dirty="0">
                <a:solidFill>
                  <a:srgbClr val="CF5B1B"/>
                </a:solidFill>
                <a:latin typeface="Gotham"/>
              </a:rPr>
              <a:t>90,000+</a:t>
            </a:r>
            <a:endParaRPr lang="en-GB" sz="3200" dirty="0">
              <a:solidFill>
                <a:srgbClr val="CF5B1B"/>
              </a:solidFill>
              <a:latin typeface="Gotham"/>
            </a:endParaRPr>
          </a:p>
          <a:p>
            <a:r>
              <a:rPr lang="en-GB" sz="2000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Registers more than 90,000 learners annually </a:t>
            </a:r>
          </a:p>
        </p:txBody>
      </p:sp>
    </p:spTree>
    <p:extLst>
      <p:ext uri="{BB962C8B-B14F-4D97-AF65-F5344CB8AC3E}">
        <p14:creationId xmlns:p14="http://schemas.microsoft.com/office/powerpoint/2010/main" val="22564633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38990"/>
            <a:ext cx="8229600" cy="923059"/>
          </a:xfrm>
        </p:spPr>
        <p:txBody>
          <a:bodyPr/>
          <a:lstStyle/>
          <a:p>
            <a:pPr eaLnBrk="1" hangingPunct="1"/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ILM Membership for individuals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5300" y="3032066"/>
            <a:ext cx="8153400" cy="2599808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sz="2000" dirty="0"/>
              <a:t>All learners are entitled to 6 months of free studying membership:</a:t>
            </a:r>
          </a:p>
          <a:p>
            <a:pPr eaLnBrk="1" hangingPunct="1">
              <a:lnSpc>
                <a:spcPct val="50000"/>
              </a:lnSpc>
              <a:buFontTx/>
              <a:buNone/>
            </a:pPr>
            <a:endParaRPr lang="en-GB" sz="2000" dirty="0"/>
          </a:p>
          <a:p>
            <a:pPr lvl="1" eaLnBrk="1" hangingPunct="1">
              <a:lnSpc>
                <a:spcPct val="90000"/>
              </a:lnSpc>
            </a:pPr>
            <a:r>
              <a:rPr lang="en-GB" sz="2000" dirty="0"/>
              <a:t>Study support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/>
              <a:t>Career guidance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000" dirty="0"/>
              <a:t>Specialist management information and news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1800" dirty="0"/>
              <a:t>Supports Employees’ learning for 6 months</a:t>
            </a:r>
          </a:p>
          <a:p>
            <a:pPr lvl="1" eaLnBrk="1" hangingPunct="1">
              <a:lnSpc>
                <a:spcPct val="90000"/>
              </a:lnSpc>
            </a:pPr>
            <a:endParaRPr lang="en-GB" sz="2000" dirty="0"/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sz="2000" dirty="0"/>
              <a:t>Activate and access online www.i-l-m.com at anytime</a:t>
            </a:r>
          </a:p>
          <a:p>
            <a:pPr lvl="1" eaLnBrk="1" hangingPunct="1">
              <a:lnSpc>
                <a:spcPct val="90000"/>
              </a:lnSpc>
            </a:pPr>
            <a:endParaRPr lang="en-GB" sz="2000" dirty="0">
              <a:solidFill>
                <a:schemeClr val="tx2"/>
              </a:solidFill>
            </a:endParaRPr>
          </a:p>
        </p:txBody>
      </p:sp>
      <p:pic>
        <p:nvPicPr>
          <p:cNvPr id="14340" name="Picture 4" descr="landing_studyi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45" b="20998"/>
          <a:stretch>
            <a:fillRect/>
          </a:stretch>
        </p:blipFill>
        <p:spPr bwMode="auto">
          <a:xfrm>
            <a:off x="914400" y="1369865"/>
            <a:ext cx="6995680" cy="1529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 descr="C:\Users\m.schriek\Pictures\Marketing\ilm logo - Copy.JPG">
            <a:extLst>
              <a:ext uri="{FF2B5EF4-FFF2-40B4-BE49-F238E27FC236}">
                <a16:creationId xmlns:a16="http://schemas.microsoft.com/office/drawing/2014/main" id="{2300EC80-8334-467D-94F2-BAF823E17B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01" y="19050"/>
            <a:ext cx="1345748" cy="821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8000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14614"/>
            <a:ext cx="8229600" cy="922114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Student Finance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64002"/>
            <a:ext cx="8229600" cy="3917032"/>
          </a:xfrm>
        </p:spPr>
        <p:txBody>
          <a:bodyPr/>
          <a:lstStyle/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We have a Frequently Asked Questions hand-out and a detailed description of the financial support that you may be entitled to, as well as the process involved: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http://www.uwtsd.ac.uk/student-finance/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</a:p>
          <a:p>
            <a:endParaRPr 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We also have a dedicated University Student Finance Officer (Delyth Lewis) who can assist you with all related matters.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443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12317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Buying a Laptop for University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683568" y="1148184"/>
            <a:ext cx="7638107" cy="4277801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You will need to invest in a laptop for your studies if you don’t already have one.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You wont be able to do your assignments on your phone - although it is possible with a tablet - especially if you have a detachable keyboard for it.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2800" dirty="0">
                <a:latin typeface="Calibri" panose="020F0502020204030204" pitchFamily="34" charset="0"/>
                <a:cs typeface="Calibri" panose="020F0502020204030204" pitchFamily="34" charset="0"/>
              </a:rPr>
              <a:t>This short guide assumes you don't have any devices other than your phone and advises about laptops or MacBooks as they are the easiest to use when writing/typing  for a long time.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352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389" y="390525"/>
            <a:ext cx="8229600" cy="1143000"/>
          </a:xfrm>
        </p:spPr>
        <p:txBody>
          <a:bodyPr/>
          <a:lstStyle/>
          <a:p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Laptop Buying Guide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355920"/>
            <a:ext cx="4038600" cy="2477948"/>
          </a:xfrm>
        </p:spPr>
      </p:pic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248694"/>
            <a:ext cx="4038600" cy="2692400"/>
          </a:xfr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D3C2D2BE-532B-459B-87EA-93A4BA02766B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89010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290945" y="271688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Choosing a Laptop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925512" y="1634628"/>
            <a:ext cx="7292975" cy="3955682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Main Points to consider:</a:t>
            </a:r>
          </a:p>
          <a:p>
            <a:pPr lvl="1"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Targeted use of device</a:t>
            </a:r>
          </a:p>
          <a:p>
            <a:pPr lvl="1"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Mac or PC</a:t>
            </a:r>
          </a:p>
          <a:p>
            <a:pPr lvl="1"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Portability needed/wanted</a:t>
            </a:r>
          </a:p>
          <a:p>
            <a:pPr lvl="1"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Budget allocated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lang="en-GB" altLang="en-US" sz="2800" dirty="0"/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82084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636587" y="273876"/>
            <a:ext cx="7870825" cy="1143000"/>
          </a:xfrm>
        </p:spPr>
        <p:txBody>
          <a:bodyPr/>
          <a:lstStyle/>
          <a:p>
            <a:pPr>
              <a:defRPr/>
            </a:pPr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Usage Profile</a:t>
            </a:r>
          </a:p>
        </p:txBody>
      </p:sp>
      <p:sp>
        <p:nvSpPr>
          <p:cNvPr id="35843" name="Content Placeholder 2"/>
          <p:cNvSpPr>
            <a:spLocks noGrp="1"/>
          </p:cNvSpPr>
          <p:nvPr>
            <p:ph idx="1"/>
          </p:nvPr>
        </p:nvSpPr>
        <p:spPr>
          <a:xfrm>
            <a:off x="2062139" y="1674006"/>
            <a:ext cx="4224361" cy="3666922"/>
          </a:xfrm>
        </p:spPr>
        <p:txBody>
          <a:bodyPr/>
          <a:lstStyle/>
          <a:p>
            <a:pPr marL="800100" lvl="2" indent="0">
              <a:buFont typeface="Arial" pitchFamily="34" charset="0"/>
              <a:buNone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Who?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When?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How often?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Why?</a:t>
            </a:r>
          </a:p>
          <a:p>
            <a:pPr marL="800100" lvl="2" indent="0">
              <a:buFont typeface="Arial" pitchFamily="34" charset="0"/>
              <a:buNone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Where?</a:t>
            </a:r>
          </a:p>
          <a:p>
            <a:pPr marL="0" indent="0" algn="ctr">
              <a:buFont typeface="Arial" pitchFamily="34" charset="0"/>
              <a:buNone/>
            </a:pPr>
            <a:endParaRPr lang="en-GB" altLang="en-US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908C767-D909-4C09-8C6D-19BDC1514873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2626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347867" y="328006"/>
            <a:ext cx="8229600" cy="815461"/>
          </a:xfrm>
        </p:spPr>
        <p:txBody>
          <a:bodyPr/>
          <a:lstStyle/>
          <a:p>
            <a:pPr>
              <a:defRPr/>
            </a:pPr>
            <a:r>
              <a:rPr lang="en-GB" alt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  <a:cs typeface="Arial" panose="020B0604020202020204" pitchFamily="34" charset="0"/>
              </a:rPr>
              <a:t>Budget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790746" y="1542906"/>
            <a:ext cx="7562507" cy="3772187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Laptops range in price from a basic model at the £200 range up to a desktop replacement at £3000 or more.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3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altLang="en-US" sz="3600" dirty="0">
                <a:latin typeface="Calibri" panose="020F0502020204030204" pitchFamily="34" charset="0"/>
                <a:cs typeface="Calibri" panose="020F0502020204030204" pitchFamily="34" charset="0"/>
              </a:rPr>
              <a:t>Please see the full guide on Moodle for further details. </a:t>
            </a:r>
          </a:p>
          <a:p>
            <a:pPr>
              <a:defRPr/>
            </a:pPr>
            <a:endParaRPr lang="en-GB" altLang="en-US" sz="2400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1FFC02A-2BD9-42F1-9D4A-7CFC67ACFED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90017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511865" y="156674"/>
            <a:ext cx="8001000" cy="972145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SfWP Outreach Tutors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A2D174-FE0C-4E5F-940E-1C0E922EB48A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762346" y="1354106"/>
            <a:ext cx="8001000" cy="787081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Andrew Maund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800" dirty="0">
                <a:latin typeface="Arial Rounded MT Bold" panose="020F0704030504030204" pitchFamily="34" charset="0"/>
              </a:rPr>
              <a:t>Programme Manager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  <a:hlinkClick r:id="rId3"/>
            </a:endParaRPr>
          </a:p>
          <a:p>
            <a:pPr marL="0" indent="0">
              <a:buNone/>
            </a:pPr>
            <a:endParaRPr lang="en-GB" dirty="0">
              <a:latin typeface="Arial Rounded MT Bold" panose="020F07040305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5485AF-87B2-4D2A-B86B-3358048DBC15}"/>
              </a:ext>
            </a:extLst>
          </p:cNvPr>
          <p:cNvSpPr txBox="1"/>
          <p:nvPr/>
        </p:nvSpPr>
        <p:spPr>
          <a:xfrm>
            <a:off x="4835386" y="2366474"/>
            <a:ext cx="3677479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Bob Wilson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Brian Taylor 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Mark Bell-Davies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Stuart Morgan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651F1D-6854-42FD-BB89-819E4CE7640F}"/>
              </a:ext>
            </a:extLst>
          </p:cNvPr>
          <p:cNvSpPr txBox="1"/>
          <p:nvPr/>
        </p:nvSpPr>
        <p:spPr>
          <a:xfrm>
            <a:off x="735703" y="2366474"/>
            <a:ext cx="3776662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Julia Ault 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Michaela Schriek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Paul Tinkler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11"/>
              </a:rPr>
              <a:t>Beth Lowden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4000" dirty="0">
                <a:latin typeface="Calibri" panose="020F0502020204030204" pitchFamily="34" charset="0"/>
                <a:cs typeface="Calibri" panose="020F0502020204030204" pitchFamily="34" charset="0"/>
                <a:hlinkClick r:id="rId12"/>
              </a:rPr>
              <a:t>Gavin Hill-John</a:t>
            </a:r>
            <a:endParaRPr lang="en-GB" sz="40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992060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close up of a device&#10;&#10;Description generated with high confidence">
            <a:extLst>
              <a:ext uri="{FF2B5EF4-FFF2-40B4-BE49-F238E27FC236}">
                <a16:creationId xmlns:a16="http://schemas.microsoft.com/office/drawing/2014/main" id="{5661AE48-EB14-4673-A500-7F6299102A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561" y="4572129"/>
            <a:ext cx="1568348" cy="10843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657"/>
            <a:ext cx="8229600" cy="886087"/>
          </a:xfrm>
        </p:spPr>
        <p:txBody>
          <a:bodyPr/>
          <a:lstStyle/>
          <a:p>
            <a:r>
              <a:rPr lang="en-GB" sz="4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panose="020F0704030504030204" pitchFamily="34" charset="0"/>
              </a:rPr>
              <a:t>General Contact Information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8FFD23-A562-4633-A2B6-B3E5DF7E1AF8}" type="slidenum">
              <a:rPr lang="en-GB" smtClean="0"/>
              <a:pPr>
                <a:defRPr/>
              </a:pPr>
              <a:t>21</a:t>
            </a:fld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59559" y="1190638"/>
            <a:ext cx="6860522" cy="425161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 Rounded MT Bold" panose="020F0704030504030204" pitchFamily="34" charset="0"/>
              </a:rPr>
              <a:t>Facebook:</a:t>
            </a:r>
            <a:r>
              <a:rPr lang="en-GB" sz="2800" dirty="0"/>
              <a:t> 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sfwpuwtsd</a:t>
            </a:r>
            <a:br>
              <a:rPr lang="en-GB" sz="2800" dirty="0"/>
            </a:br>
            <a:endParaRPr lang="en-GB" sz="2800" dirty="0"/>
          </a:p>
          <a:p>
            <a:pPr marL="0" indent="0">
              <a:buNone/>
            </a:pPr>
            <a:r>
              <a:rPr lang="en-GB" sz="2800" dirty="0">
                <a:latin typeface="Arial Rounded MT Bold" panose="020F0704030504030204" pitchFamily="34" charset="0"/>
              </a:rPr>
              <a:t>Twitter:</a:t>
            </a:r>
            <a:r>
              <a:rPr lang="en-GB" sz="2800" dirty="0"/>
              <a:t>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@</a:t>
            </a:r>
            <a:r>
              <a:rPr lang="en-GB" sz="2800" dirty="0" err="1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sfwpuwtsd</a:t>
            </a:r>
            <a:b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itservicedesk@uwtsd.ac.uk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hwb@uwtsd.ac.uk</a:t>
            </a: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 Rounded MT Bold" panose="020F07040305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 Rounded MT Bold" panose="020F0704030504030204" pitchFamily="34" charset="0"/>
                <a:cs typeface="Calibri" panose="020F0502020204030204" pitchFamily="34" charset="0"/>
              </a:rPr>
              <a:t>General SfWP Enquiries: 0300 456 2762</a:t>
            </a:r>
          </a:p>
          <a:p>
            <a:pPr marL="0" indent="0">
              <a:buNone/>
            </a:pPr>
            <a:r>
              <a:rPr lang="en-GB" sz="2400" dirty="0">
                <a:latin typeface="Arial Rounded MT Bold" panose="020F0704030504030204" pitchFamily="34" charset="0"/>
                <a:cs typeface="Calibri" panose="020F0502020204030204" pitchFamily="34" charset="0"/>
              </a:rPr>
              <a:t>IT Service Desk: 0300 500 5055</a:t>
            </a:r>
          </a:p>
          <a:p>
            <a:pPr marL="0" indent="0">
              <a:buNone/>
            </a:pPr>
            <a:br>
              <a:rPr lang="en-US" dirty="0">
                <a:latin typeface="+mn-ea"/>
                <a:cs typeface="+mn-ea"/>
              </a:rPr>
            </a:br>
            <a:endParaRPr lang="en-GB" sz="2400" dirty="0"/>
          </a:p>
        </p:txBody>
      </p:sp>
      <p:pic>
        <p:nvPicPr>
          <p:cNvPr id="6" name="Picture 5" descr="A picture containing object, first-aid kit&#10;&#10;Description generated with very high confidence">
            <a:hlinkClick r:id="rId7"/>
            <a:extLst>
              <a:ext uri="{FF2B5EF4-FFF2-40B4-BE49-F238E27FC236}">
                <a16:creationId xmlns:a16="http://schemas.microsoft.com/office/drawing/2014/main" id="{49C663A7-118B-4579-B53B-4153B4D3CB06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326" y="1201505"/>
            <a:ext cx="902931" cy="858421"/>
          </a:xfrm>
          <a:prstGeom prst="rect">
            <a:avLst/>
          </a:prstGeom>
        </p:spPr>
      </p:pic>
      <p:pic>
        <p:nvPicPr>
          <p:cNvPr id="8" name="Picture 7">
            <a:hlinkClick r:id="rId9"/>
            <a:extLst>
              <a:ext uri="{FF2B5EF4-FFF2-40B4-BE49-F238E27FC236}">
                <a16:creationId xmlns:a16="http://schemas.microsoft.com/office/drawing/2014/main" id="{A2A54B97-6A0D-4965-8EF2-47751072697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834" y="2135661"/>
            <a:ext cx="850423" cy="829681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64876CA0-61D3-4ABE-B75D-D9BDB785D0B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533" y="3316447"/>
            <a:ext cx="1031026" cy="9794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841983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40</TotalTime>
  <Words>1128</Words>
  <Application>Microsoft Office PowerPoint</Application>
  <PresentationFormat>On-screen Show (4:3)</PresentationFormat>
  <Paragraphs>191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1" baseType="lpstr">
      <vt:lpstr>Arial</vt:lpstr>
      <vt:lpstr>Arial Rounded MT Bold</vt:lpstr>
      <vt:lpstr>Calibri</vt:lpstr>
      <vt:lpstr>Corbel</vt:lpstr>
      <vt:lpstr>Gotham</vt:lpstr>
      <vt:lpstr>Myriad Pro</vt:lpstr>
      <vt:lpstr>Times New Roman</vt:lpstr>
      <vt:lpstr>Trebuchet MS</vt:lpstr>
      <vt:lpstr>Wingdings</vt:lpstr>
      <vt:lpstr>SftWP July 15</vt:lpstr>
      <vt:lpstr>Outreach Programme Induction  </vt:lpstr>
      <vt:lpstr>Induction Programme</vt:lpstr>
      <vt:lpstr>What does the programme offer?</vt:lpstr>
      <vt:lpstr>Programme Benefits</vt:lpstr>
      <vt:lpstr>Success Stories</vt:lpstr>
      <vt:lpstr>What will I learn?</vt:lpstr>
      <vt:lpstr>BA Modules</vt:lpstr>
      <vt:lpstr>How will I learn?</vt:lpstr>
      <vt:lpstr>Assessment</vt:lpstr>
      <vt:lpstr>Your Commitment</vt:lpstr>
      <vt:lpstr>Institute of Leadership &amp; Management (ILM)</vt:lpstr>
      <vt:lpstr>ILM – vital statistics</vt:lpstr>
      <vt:lpstr>ILM Membership for individuals</vt:lpstr>
      <vt:lpstr>Student Finance</vt:lpstr>
      <vt:lpstr>Buying a Laptop for University</vt:lpstr>
      <vt:lpstr>Laptop Buying Guide</vt:lpstr>
      <vt:lpstr>Choosing a Laptop</vt:lpstr>
      <vt:lpstr>Usage Profile</vt:lpstr>
      <vt:lpstr>Budget</vt:lpstr>
      <vt:lpstr>SfWP Outreach Tutors</vt:lpstr>
      <vt:lpstr>General Contact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SfWP Outreach Programme Induction</dc:title>
  <dc:creator>Julia Ault</dc:creator>
  <cp:lastModifiedBy>Julia Ault</cp:lastModifiedBy>
  <cp:revision>5</cp:revision>
  <dcterms:created xsi:type="dcterms:W3CDTF">2018-04-15T10:23:18Z</dcterms:created>
  <dcterms:modified xsi:type="dcterms:W3CDTF">2020-02-02T14:45:42Z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