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1" r:id="rId4"/>
    <p:sldId id="262"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9" d="100"/>
          <a:sy n="59" d="100"/>
        </p:scale>
        <p:origin x="5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15EA0-34DB-4442-81A6-BD953664F2D9}"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1A6DFE-2FCB-4D35-817D-85D5156F48F6}" type="slidenum">
              <a:rPr lang="en-GB" smtClean="0"/>
              <a:t>‹#›</a:t>
            </a:fld>
            <a:endParaRPr lang="en-GB"/>
          </a:p>
        </p:txBody>
      </p:sp>
    </p:spTree>
    <p:extLst>
      <p:ext uri="{BB962C8B-B14F-4D97-AF65-F5344CB8AC3E}">
        <p14:creationId xmlns:p14="http://schemas.microsoft.com/office/powerpoint/2010/main" val="2101510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1</a:t>
            </a:fld>
            <a:endParaRPr lang="en-GB"/>
          </a:p>
        </p:txBody>
      </p:sp>
    </p:spTree>
    <p:extLst>
      <p:ext uri="{BB962C8B-B14F-4D97-AF65-F5344CB8AC3E}">
        <p14:creationId xmlns:p14="http://schemas.microsoft.com/office/powerpoint/2010/main" val="3460410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2</a:t>
            </a:fld>
            <a:endParaRPr lang="en-GB"/>
          </a:p>
        </p:txBody>
      </p:sp>
    </p:spTree>
    <p:extLst>
      <p:ext uri="{BB962C8B-B14F-4D97-AF65-F5344CB8AC3E}">
        <p14:creationId xmlns:p14="http://schemas.microsoft.com/office/powerpoint/2010/main" val="1028189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1A6DFE-2FCB-4D35-817D-85D5156F48F6}" type="slidenum">
              <a:rPr lang="en-GB" smtClean="0"/>
              <a:t>4</a:t>
            </a:fld>
            <a:endParaRPr lang="en-GB"/>
          </a:p>
        </p:txBody>
      </p:sp>
    </p:spTree>
    <p:extLst>
      <p:ext uri="{BB962C8B-B14F-4D97-AF65-F5344CB8AC3E}">
        <p14:creationId xmlns:p14="http://schemas.microsoft.com/office/powerpoint/2010/main" val="4010564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D98B-3DA4-A26B-8A02-9A3FE57D46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B58523-25D5-51D3-4D77-888F2CB68F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57805E-CD33-ECF9-7A0E-4F051D39855C}"/>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499DCF23-6497-7B24-415F-AE7608A14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D5BF4-5075-AE9F-EB53-E14DA7B09B55}"/>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516474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4E05-6D5D-62DD-9307-F73FA632BD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E83EED-BDFE-3ECD-D518-35905FEC88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3CA86-B0D9-601F-4AA8-5E4CB8FC770B}"/>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99AB2558-37D6-451A-157B-A195D9EF3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0AB727-BA6D-D2D6-15C9-A95B3FF40A66}"/>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1550995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7FD2-1F49-B57D-63DE-2D88CE1036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4AAEE7-852D-7DF9-EDAC-A69A0B8F3B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50742-314A-EFD0-0C7D-D16314CFFCB7}"/>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908687CA-BCB7-BAE9-1C12-BD99FD6F5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560B42-7F97-E558-E6E1-4C7840358DC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1719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1170-5FD9-03D9-3F42-BFE1607EF7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7744BB-B72A-6C65-1DAF-DBF9BB1E47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B6630A-7CC0-28A6-97CE-3E22DA8146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CA2D3F-E47C-9E0B-CFF8-A61A07E1F7E8}"/>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EC8F336C-A80A-39CE-7BDC-146D81D863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693CA8-33FA-7016-F8F6-326B9DF3BD22}"/>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1793174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00B3-2595-7F1C-7342-FE770251B2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8E75A6-4452-ED09-D9E1-477E041AB1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D6FBC9-730A-E007-EC50-5A5FE13D4B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04AEF2-079F-7D0C-B5B2-267D3A7A44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83E6DC-F61E-5BA5-0338-5423CE2E8A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EA6B0E-2829-0EA2-F75C-069B1F4B1BAD}"/>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8" name="Footer Placeholder 7">
            <a:extLst>
              <a:ext uri="{FF2B5EF4-FFF2-40B4-BE49-F238E27FC236}">
                <a16:creationId xmlns:a16="http://schemas.microsoft.com/office/drawing/2014/main" id="{45A2CB97-BEE4-E74F-7991-9A4FB5DA4CB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1990FB-98CC-C85E-0CA8-C827D8786C53}"/>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734470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9364B-B62B-3E97-4300-8B8E74CBF5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1C51C8-BB37-1DCE-995C-BE8BEC70CDB6}"/>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4" name="Footer Placeholder 3">
            <a:extLst>
              <a:ext uri="{FF2B5EF4-FFF2-40B4-BE49-F238E27FC236}">
                <a16:creationId xmlns:a16="http://schemas.microsoft.com/office/drawing/2014/main" id="{119449DA-0EB2-992E-3AA8-F18FCB3C2B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D225B5-613D-3DAC-D861-311AF6B83DA6}"/>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4038702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FD3ED8-E0A0-E3AA-C37E-B1E7F9ADD3EC}"/>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3" name="Footer Placeholder 2">
            <a:extLst>
              <a:ext uri="{FF2B5EF4-FFF2-40B4-BE49-F238E27FC236}">
                <a16:creationId xmlns:a16="http://schemas.microsoft.com/office/drawing/2014/main" id="{63640B05-9DEA-6CDD-B2C6-6F91104108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8FCEC8-80EC-2A8D-3739-9803393F99DE}"/>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735994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0A936-D2CC-7624-D5BF-3CA5CB54F6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F4ECDE-7A70-44AE-5AA9-636A8D7AAD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8FAF2-2077-F6FC-B48A-3705B7EBC7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3B2FA9-840D-2FED-4D2E-08BD6FFC381A}"/>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1FD7AD48-BB72-67A8-979E-F4CF8B430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3A3A20-98CF-42E1-18B8-CEDE426743C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21084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DF00B-EBE1-4E1B-150C-F306AD4A36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7A04B7-A1E2-43D1-DB73-B69D870F40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FC03D2-41AC-D307-CBD1-757A086B52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574692-EF21-319B-88BB-A1810E9621E7}"/>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6" name="Footer Placeholder 5">
            <a:extLst>
              <a:ext uri="{FF2B5EF4-FFF2-40B4-BE49-F238E27FC236}">
                <a16:creationId xmlns:a16="http://schemas.microsoft.com/office/drawing/2014/main" id="{1AD007D6-1109-1E05-B5D8-CD7EB092A7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E4E9A4-7146-7468-7763-56DB42AED412}"/>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287820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CD4E-E674-B6EA-0D7B-79AD0843C8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E25C36-0A96-3994-FE0C-D57847137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EEF999-6A57-5E4C-07EE-9C7DB1C78F14}"/>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5E7D70BA-76AB-E522-E13E-E8F6C4C3C0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4A08A-DDDE-7089-1B31-4BD1F71E3B2D}"/>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509279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B10DC1-316D-3B0D-B536-EFE598B1BE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49D82-6F5C-F913-6DA3-1CEF11E127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B19DFD-9C58-E9B1-4436-5E7C61461036}"/>
              </a:ext>
            </a:extLst>
          </p:cNvPr>
          <p:cNvSpPr>
            <a:spLocks noGrp="1"/>
          </p:cNvSpPr>
          <p:nvPr>
            <p:ph type="dt" sz="half" idx="10"/>
          </p:nvPr>
        </p:nvSpPr>
        <p:spPr/>
        <p:txBody>
          <a:body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3C35ECEC-34FA-B977-13A8-226BAC03A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96DF94-3996-9A65-866F-74F52356AD54}"/>
              </a:ext>
            </a:extLst>
          </p:cNvPr>
          <p:cNvSpPr>
            <a:spLocks noGrp="1"/>
          </p:cNvSpPr>
          <p:nvPr>
            <p:ph type="sldNum" sz="quarter" idx="12"/>
          </p:nvPr>
        </p:nvSpPr>
        <p:spPr/>
        <p:txBody>
          <a:bodyPr/>
          <a:lstStyle/>
          <a:p>
            <a:fld id="{4A375FF6-6639-4129-9005-43439F218A07}" type="slidenum">
              <a:rPr lang="en-GB" smtClean="0"/>
              <a:t>‹#›</a:t>
            </a:fld>
            <a:endParaRPr lang="en-GB"/>
          </a:p>
        </p:txBody>
      </p:sp>
    </p:spTree>
    <p:extLst>
      <p:ext uri="{BB962C8B-B14F-4D97-AF65-F5344CB8AC3E}">
        <p14:creationId xmlns:p14="http://schemas.microsoft.com/office/powerpoint/2010/main" val="3845620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848C50-75F6-0A98-5BEF-41ABB25F59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5E92D2-6249-6420-9B03-33D07597C4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FEAA1-2CE8-C41A-A161-316D54E532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241EA75-8B27-45A5-9D40-72015F9D26CC}" type="datetimeFigureOut">
              <a:rPr lang="en-GB" smtClean="0"/>
              <a:t>04/07/2026</a:t>
            </a:fld>
            <a:endParaRPr lang="en-GB"/>
          </a:p>
        </p:txBody>
      </p:sp>
      <p:sp>
        <p:nvSpPr>
          <p:cNvPr id="5" name="Footer Placeholder 4">
            <a:extLst>
              <a:ext uri="{FF2B5EF4-FFF2-40B4-BE49-F238E27FC236}">
                <a16:creationId xmlns:a16="http://schemas.microsoft.com/office/drawing/2014/main" id="{2462D28A-8833-8211-8144-A88C814D71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4D334EF-EE6D-3D40-E256-29181056CC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375FF6-6639-4129-9005-43439F218A07}" type="slidenum">
              <a:rPr lang="en-GB" smtClean="0"/>
              <a:t>‹#›</a:t>
            </a:fld>
            <a:endParaRPr lang="en-GB"/>
          </a:p>
        </p:txBody>
      </p:sp>
    </p:spTree>
    <p:extLst>
      <p:ext uri="{BB962C8B-B14F-4D97-AF65-F5344CB8AC3E}">
        <p14:creationId xmlns:p14="http://schemas.microsoft.com/office/powerpoint/2010/main" val="3734340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opol.hee.nhs.uk/(Accessed" TargetMode="External"/><Relationship Id="rId3" Type="http://schemas.openxmlformats.org/officeDocument/2006/relationships/hyperlink" Target="https://doi.org/10" TargetMode="External"/><Relationship Id="rId7" Type="http://schemas.openxmlformats.org/officeDocument/2006/relationships/hyperlink" Target="https://www.who.int/publications/i/item/9789240020924" TargetMode="External"/><Relationship Id="rId2" Type="http://schemas.openxmlformats.org/officeDocument/2006/relationships/hyperlink" Target="https://alivecor.co.uk/" TargetMode="External"/><Relationship Id="rId1" Type="http://schemas.openxmlformats.org/officeDocument/2006/relationships/slideLayout" Target="../slideLayouts/slideLayout2.xml"/><Relationship Id="rId6" Type="http://schemas.openxmlformats.org/officeDocument/2006/relationships/hyperlink" Target="https://doi.org/10.1007/s11096-023-01672-z"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mtg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114F0-D6CC-8E73-11C5-520968FD1883}"/>
              </a:ext>
            </a:extLst>
          </p:cNvPr>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3400" kern="1200">
                <a:solidFill>
                  <a:schemeClr val="tx1"/>
                </a:solidFill>
                <a:latin typeface="+mj-lt"/>
                <a:ea typeface="+mj-ea"/>
                <a:cs typeface="+mj-cs"/>
              </a:rPr>
              <a:t>Viva Voce Presentation: </a:t>
            </a:r>
            <a:br>
              <a:rPr lang="en-US" sz="3400" kern="1200">
                <a:solidFill>
                  <a:schemeClr val="tx1"/>
                </a:solidFill>
                <a:latin typeface="+mj-lt"/>
                <a:ea typeface="+mj-ea"/>
                <a:cs typeface="+mj-cs"/>
              </a:rPr>
            </a:br>
            <a:r>
              <a:rPr lang="en-US" sz="3400" kern="1200">
                <a:solidFill>
                  <a:schemeClr val="tx1"/>
                </a:solidFill>
                <a:latin typeface="+mj-lt"/>
                <a:ea typeface="+mj-ea"/>
                <a:cs typeface="+mj-cs"/>
              </a:rPr>
              <a:t>Digital Transformations in Health and Social Care </a:t>
            </a:r>
          </a:p>
        </p:txBody>
      </p:sp>
      <p:sp>
        <p:nvSpPr>
          <p:cNvPr id="3" name="Subtitle 2">
            <a:extLst>
              <a:ext uri="{FF2B5EF4-FFF2-40B4-BE49-F238E27FC236}">
                <a16:creationId xmlns:a16="http://schemas.microsoft.com/office/drawing/2014/main" id="{FA863992-997C-46F7-0BA8-528ED3C1DD22}"/>
              </a:ext>
            </a:extLst>
          </p:cNvPr>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sz="2000"/>
              <a:t>Student Name: Nadia Muriel Grobry</a:t>
            </a:r>
          </a:p>
          <a:p>
            <a:pPr indent="-228600" algn="l">
              <a:buFont typeface="Arial" panose="020B0604020202020204" pitchFamily="34" charset="0"/>
              <a:buChar char="•"/>
            </a:pPr>
            <a:r>
              <a:rPr lang="en-US" sz="2000"/>
              <a:t>Student Number: 2244710</a:t>
            </a:r>
          </a:p>
          <a:p>
            <a:pPr indent="-228600" algn="l">
              <a:buFont typeface="Arial" panose="020B0604020202020204" pitchFamily="34" charset="0"/>
              <a:buChar char="•"/>
            </a:pPr>
            <a:r>
              <a:rPr lang="en-US" sz="2000"/>
              <a:t>Programme: BSc (Hons) Health and Care </a:t>
            </a:r>
          </a:p>
          <a:p>
            <a:pPr indent="-228600" algn="l">
              <a:buFont typeface="Arial" panose="020B0604020202020204" pitchFamily="34" charset="0"/>
              <a:buChar char="•"/>
            </a:pPr>
            <a:r>
              <a:rPr lang="en-US" sz="2000"/>
              <a:t>Module: Digital Transformation in Health and Care Professions</a:t>
            </a:r>
          </a:p>
          <a:p>
            <a:pPr indent="-228600" algn="l">
              <a:buFont typeface="Arial" panose="020B0604020202020204" pitchFamily="34" charset="0"/>
              <a:buChar char="•"/>
            </a:pPr>
            <a:r>
              <a:rPr lang="en-US" sz="2000"/>
              <a:t>Module code: BMHP6026</a:t>
            </a:r>
          </a:p>
          <a:p>
            <a:pPr indent="-228600" algn="l">
              <a:buFont typeface="Arial" panose="020B0604020202020204" pitchFamily="34" charset="0"/>
              <a:buChar char="•"/>
            </a:pPr>
            <a:r>
              <a:rPr lang="en-US" sz="2000"/>
              <a:t>Lecture: Martin Svjeda</a:t>
            </a:r>
          </a:p>
          <a:p>
            <a:pPr indent="-228600" algn="l">
              <a:buFont typeface="Arial" panose="020B0604020202020204" pitchFamily="34" charset="0"/>
              <a:buChar char="•"/>
            </a:pPr>
            <a:r>
              <a:rPr lang="en-US" sz="2000"/>
              <a:t>Assignment Title: Component 2: Viva Voce (Oral Presentation</a:t>
            </a:r>
            <a:r>
              <a:rPr lang="en-US" sz="2000" b="1"/>
              <a:t>) Final</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3348728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4B971-33A6-EAFB-D5EC-8883C3AA5516}"/>
              </a:ext>
            </a:extLst>
          </p:cNvPr>
          <p:cNvSpPr>
            <a:spLocks noGrp="1"/>
          </p:cNvSpPr>
          <p:nvPr>
            <p:ph type="title"/>
          </p:nvPr>
        </p:nvSpPr>
        <p:spPr>
          <a:xfrm>
            <a:off x="572493" y="238539"/>
            <a:ext cx="11018520" cy="1434415"/>
          </a:xfrm>
        </p:spPr>
        <p:txBody>
          <a:bodyPr anchor="b">
            <a:normAutofit/>
          </a:bodyPr>
          <a:lstStyle/>
          <a:p>
            <a:r>
              <a:rPr lang="en-GB" sz="5400" dirty="0"/>
              <a:t>Introduction: </a:t>
            </a:r>
            <a:r>
              <a:rPr lang="en-GB" sz="5400" dirty="0" err="1"/>
              <a:t>KardiaMobile</a:t>
            </a:r>
            <a:endParaRPr lang="en-GB" sz="5400" dirty="0"/>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C34F53-5431-AB7B-1A23-52E431E90BDD}"/>
              </a:ext>
            </a:extLst>
          </p:cNvPr>
          <p:cNvSpPr>
            <a:spLocks noGrp="1"/>
          </p:cNvSpPr>
          <p:nvPr>
            <p:ph idx="1"/>
          </p:nvPr>
        </p:nvSpPr>
        <p:spPr>
          <a:xfrm>
            <a:off x="572493" y="2071316"/>
            <a:ext cx="6713552" cy="4119172"/>
          </a:xfrm>
        </p:spPr>
        <p:txBody>
          <a:bodyPr anchor="t">
            <a:normAutofit/>
          </a:bodyPr>
          <a:lstStyle/>
          <a:p>
            <a:pPr marL="0" indent="0" algn="just">
              <a:buNone/>
            </a:pPr>
            <a:r>
              <a:rPr lang="en-GB" sz="1100" dirty="0">
                <a:latin typeface="Arial" panose="020B0604020202020204" pitchFamily="34" charset="0"/>
              </a:rPr>
              <a:t>What I will cover is:</a:t>
            </a:r>
          </a:p>
          <a:p>
            <a:pPr algn="just"/>
            <a:r>
              <a:rPr lang="en-GB" sz="1100" dirty="0">
                <a:latin typeface="Arial" panose="020B0604020202020204" pitchFamily="34" charset="0"/>
              </a:rPr>
              <a:t>What </a:t>
            </a:r>
            <a:r>
              <a:rPr lang="en-GB" sz="1100" dirty="0" err="1">
                <a:latin typeface="Arial" panose="020B0604020202020204" pitchFamily="34" charset="0"/>
              </a:rPr>
              <a:t>KardiaMobile</a:t>
            </a:r>
            <a:r>
              <a:rPr lang="en-GB" sz="1100" dirty="0">
                <a:latin typeface="Arial" panose="020B0604020202020204" pitchFamily="34" charset="0"/>
              </a:rPr>
              <a:t> is       •AliveCor (2024)                                              </a:t>
            </a:r>
          </a:p>
          <a:p>
            <a:pPr algn="just"/>
            <a:r>
              <a:rPr lang="en-GB" sz="1100" dirty="0">
                <a:latin typeface="Arial" panose="020B0604020202020204" pitchFamily="34" charset="0"/>
              </a:rPr>
              <a:t>Why it is important</a:t>
            </a:r>
          </a:p>
          <a:p>
            <a:pPr algn="just"/>
            <a:r>
              <a:rPr lang="en-GB" sz="1100" dirty="0">
                <a:latin typeface="Arial" panose="020B0604020202020204" pitchFamily="34" charset="0"/>
              </a:rPr>
              <a:t> Benefits for patients</a:t>
            </a:r>
          </a:p>
          <a:p>
            <a:pPr algn="just"/>
            <a:r>
              <a:rPr lang="en-GB" sz="1100" dirty="0">
                <a:latin typeface="Arial" panose="020B0604020202020204" pitchFamily="34" charset="0"/>
              </a:rPr>
              <a:t> Benefits for healthcare staff</a:t>
            </a:r>
          </a:p>
          <a:p>
            <a:pPr algn="just"/>
            <a:r>
              <a:rPr lang="en-GB" sz="1100" dirty="0">
                <a:latin typeface="Arial" panose="020B0604020202020204" pitchFamily="34" charset="0"/>
              </a:rPr>
              <a:t>Challenges </a:t>
            </a:r>
          </a:p>
          <a:p>
            <a:pPr algn="just"/>
            <a:r>
              <a:rPr lang="en-GB" sz="1100" dirty="0">
                <a:latin typeface="Arial" panose="020B0604020202020204" pitchFamily="34" charset="0"/>
              </a:rPr>
              <a:t>Recommendations </a:t>
            </a:r>
          </a:p>
          <a:p>
            <a:pPr algn="just"/>
            <a:r>
              <a:rPr lang="en-GB" sz="1100" dirty="0">
                <a:latin typeface="Arial" panose="020B0604020202020204" pitchFamily="34" charset="0"/>
              </a:rPr>
              <a:t>Conclusion </a:t>
            </a:r>
          </a:p>
          <a:p>
            <a:pPr marL="0" indent="0" algn="just">
              <a:buNone/>
            </a:pPr>
            <a:r>
              <a:rPr lang="en-GB" sz="1100" dirty="0">
                <a:latin typeface="Arial" panose="020B0604020202020204" pitchFamily="34" charset="0"/>
              </a:rPr>
              <a:t>Today, I will present </a:t>
            </a:r>
            <a:r>
              <a:rPr lang="en-GB" sz="1100" dirty="0" err="1">
                <a:latin typeface="Arial" panose="020B0604020202020204" pitchFamily="34" charset="0"/>
              </a:rPr>
              <a:t>KardiaMobile</a:t>
            </a:r>
            <a:r>
              <a:rPr lang="en-GB" sz="1100" dirty="0">
                <a:latin typeface="Arial" panose="020B0604020202020204" pitchFamily="34" charset="0"/>
              </a:rPr>
              <a:t>, a digital innovation introduced into NHS services to improve the annual detection of atrial fibrillation, also known as AF.</a:t>
            </a:r>
          </a:p>
          <a:p>
            <a:pPr marL="0" indent="0" algn="just">
              <a:buNone/>
            </a:pPr>
            <a:r>
              <a:rPr lang="en-GB" sz="1100" dirty="0">
                <a:latin typeface="Arial" panose="020B0604020202020204" pitchFamily="34" charset="0"/>
              </a:rPr>
              <a:t>(NHS England, 2019)</a:t>
            </a:r>
          </a:p>
        </p:txBody>
      </p:sp>
      <p:pic>
        <p:nvPicPr>
          <p:cNvPr id="4" name="Content Placeholder 3" descr="https://images.openai.com/static-rsc-4/MyEiPwZfQqREEp-gXUECYZFQlI0DeKvB8CJn8hb5UuKLNewtkZuDz_V2UlGmBht92Vutr-o6qP0tdR9lXTbhhihMiT2XpjxsipUZd1w84Cm-96kpUQgssLTk9HhOFKyVu2GlFyr49rfWBMOeR1xuWa6clg6Z_BMCvIuT-fkZlm1wbZyxBpZU-_taUV-OPY-q?purpose=fullsize">
            <a:extLst>
              <a:ext uri="{FF2B5EF4-FFF2-40B4-BE49-F238E27FC236}">
                <a16:creationId xmlns:a16="http://schemas.microsoft.com/office/drawing/2014/main" id="{E94D39BA-1F42-AFCD-23E6-2CFAE4D12C3A}"/>
              </a:ext>
            </a:extLst>
          </p:cNvPr>
          <p:cNvPicPr>
            <a:picLocks noChangeAspect="1"/>
          </p:cNvPicPr>
          <p:nvPr/>
        </p:nvPicPr>
        <p:blipFill>
          <a:blip r:embed="rId3"/>
          <a:srcRect l="30516" r="5268" b="2"/>
          <a:stretch>
            <a:fillRect/>
          </a:stretch>
        </p:blipFill>
        <p:spPr>
          <a:xfrm flipH="1">
            <a:off x="7675658" y="2093976"/>
            <a:ext cx="3941064" cy="4096512"/>
          </a:xfrm>
          <a:prstGeom prst="rect">
            <a:avLst/>
          </a:prstGeom>
        </p:spPr>
      </p:pic>
    </p:spTree>
    <p:extLst>
      <p:ext uri="{BB962C8B-B14F-4D97-AF65-F5344CB8AC3E}">
        <p14:creationId xmlns:p14="http://schemas.microsoft.com/office/powerpoint/2010/main" val="404884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68FA5-375A-E93D-95F5-F236D4421354}"/>
              </a:ext>
            </a:extLst>
          </p:cNvPr>
          <p:cNvSpPr>
            <a:spLocks noGrp="1"/>
          </p:cNvSpPr>
          <p:nvPr>
            <p:ph type="title"/>
          </p:nvPr>
        </p:nvSpPr>
        <p:spPr>
          <a:xfrm>
            <a:off x="612648" y="365125"/>
            <a:ext cx="5295015" cy="2063808"/>
          </a:xfrm>
        </p:spPr>
        <p:txBody>
          <a:bodyPr anchor="b">
            <a:normAutofit/>
          </a:bodyPr>
          <a:lstStyle/>
          <a:p>
            <a:r>
              <a:rPr lang="en-GB" sz="5400" dirty="0"/>
              <a:t>What is </a:t>
            </a:r>
            <a:r>
              <a:rPr lang="en-GB" sz="5400"/>
              <a:t>KardiaMobile</a:t>
            </a:r>
            <a:endParaRPr lang="en-GB" sz="5400" dirty="0"/>
          </a:p>
        </p:txBody>
      </p:sp>
      <p:sp>
        <p:nvSpPr>
          <p:cNvPr id="25"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DECD58-4A7E-91BE-F75C-F2E709BDAA51}"/>
              </a:ext>
            </a:extLst>
          </p:cNvPr>
          <p:cNvSpPr>
            <a:spLocks noGrp="1"/>
          </p:cNvSpPr>
          <p:nvPr>
            <p:ph idx="1"/>
          </p:nvPr>
        </p:nvSpPr>
        <p:spPr>
          <a:xfrm>
            <a:off x="612648" y="2908005"/>
            <a:ext cx="5295015" cy="3268957"/>
          </a:xfrm>
        </p:spPr>
        <p:txBody>
          <a:bodyPr>
            <a:normAutofit/>
          </a:bodyPr>
          <a:lstStyle/>
          <a:p>
            <a:pPr algn="just">
              <a:lnSpc>
                <a:spcPct val="150000"/>
              </a:lnSpc>
            </a:pPr>
            <a:r>
              <a:rPr lang="en-GB" sz="1100" dirty="0">
                <a:latin typeface="Arial" panose="020B0604020202020204" pitchFamily="34" charset="0"/>
                <a:cs typeface="Arial" panose="020B0604020202020204" pitchFamily="34" charset="0"/>
              </a:rPr>
              <a:t>Small portable ECG device</a:t>
            </a:r>
          </a:p>
          <a:p>
            <a:pPr algn="just">
              <a:lnSpc>
                <a:spcPct val="150000"/>
              </a:lnSpc>
            </a:pPr>
            <a:r>
              <a:rPr lang="en-GB" sz="1100" dirty="0">
                <a:latin typeface="Arial" panose="020B0604020202020204" pitchFamily="34" charset="0"/>
                <a:cs typeface="Arial" panose="020B0604020202020204" pitchFamily="34" charset="0"/>
              </a:rPr>
              <a:t>Records heart rhythm in 30 seconds</a:t>
            </a:r>
          </a:p>
          <a:p>
            <a:pPr algn="just">
              <a:lnSpc>
                <a:spcPct val="150000"/>
              </a:lnSpc>
            </a:pPr>
            <a:r>
              <a:rPr lang="en-GB" sz="1100" dirty="0">
                <a:latin typeface="Arial" panose="020B0604020202020204" pitchFamily="34" charset="0"/>
                <a:cs typeface="Arial" panose="020B0604020202020204" pitchFamily="34" charset="0"/>
              </a:rPr>
              <a:t>Works with a smartphone or tablet</a:t>
            </a:r>
          </a:p>
          <a:p>
            <a:pPr algn="just">
              <a:lnSpc>
                <a:spcPct val="150000"/>
              </a:lnSpc>
            </a:pPr>
            <a:r>
              <a:rPr lang="en-GB" sz="1100" dirty="0">
                <a:latin typeface="Arial" panose="020B0604020202020204" pitchFamily="34" charset="0"/>
                <a:cs typeface="Arial" panose="020B0604020202020204" pitchFamily="34" charset="0"/>
              </a:rPr>
              <a:t>Helps detect atrial fibrillation (AF)</a:t>
            </a:r>
          </a:p>
          <a:p>
            <a:pPr algn="just">
              <a:lnSpc>
                <a:spcPct val="150000"/>
              </a:lnSpc>
            </a:pPr>
            <a:r>
              <a:rPr lang="en-GB" sz="1100" dirty="0">
                <a:latin typeface="Arial" panose="020B0604020202020204" pitchFamily="34" charset="0"/>
                <a:cs typeface="Arial" panose="020B0604020202020204" pitchFamily="34" charset="0"/>
              </a:rPr>
              <a:t>Used in GP surgeries, pharmacies and community services</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r>
              <a:rPr lang="en-GB" sz="1100" dirty="0" err="1">
                <a:latin typeface="Arial" panose="020B0604020202020204" pitchFamily="34" charset="0"/>
                <a:cs typeface="Arial" panose="020B0604020202020204" pitchFamily="34" charset="0"/>
              </a:rPr>
              <a:t>KardiaMobile</a:t>
            </a:r>
            <a:r>
              <a:rPr lang="en-GB" sz="1100" dirty="0">
                <a:latin typeface="Arial" panose="020B0604020202020204" pitchFamily="34" charset="0"/>
                <a:cs typeface="Arial" panose="020B0604020202020204" pitchFamily="34" charset="0"/>
              </a:rPr>
              <a:t> is a small handheld ECG device that can be carried easily by healthcare professionals. Unlike traditional ECG machines found in hospitals, it is portable and can be used in many healthcare settings. Emmett et al. (2024), </a:t>
            </a:r>
          </a:p>
          <a:p>
            <a:endParaRPr lang="en-GB" sz="1500" dirty="0"/>
          </a:p>
        </p:txBody>
      </p:sp>
      <p:pic>
        <p:nvPicPr>
          <p:cNvPr id="4" name="Picture 3" descr="Image">
            <a:extLst>
              <a:ext uri="{FF2B5EF4-FFF2-40B4-BE49-F238E27FC236}">
                <a16:creationId xmlns:a16="http://schemas.microsoft.com/office/drawing/2014/main" id="{9CBC4430-9203-5637-4DB5-5FD7BE46E3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396397" y="828276"/>
            <a:ext cx="2603605" cy="1952703"/>
          </a:xfrm>
          <a:prstGeom prst="rect">
            <a:avLst/>
          </a:prstGeom>
          <a:noFill/>
        </p:spPr>
      </p:pic>
      <p:pic>
        <p:nvPicPr>
          <p:cNvPr id="5" name="Picture 4">
            <a:extLst>
              <a:ext uri="{FF2B5EF4-FFF2-40B4-BE49-F238E27FC236}">
                <a16:creationId xmlns:a16="http://schemas.microsoft.com/office/drawing/2014/main" id="{B9A08BFA-9225-4EA9-E201-A43E5CFE0CB5}"/>
              </a:ext>
            </a:extLst>
          </p:cNvPr>
          <p:cNvPicPr>
            <a:picLocks noChangeAspect="1"/>
          </p:cNvPicPr>
          <p:nvPr/>
        </p:nvPicPr>
        <p:blipFill>
          <a:blip r:embed="rId3"/>
          <a:srcRect l="11694" r="34192" b="2"/>
          <a:stretch>
            <a:fillRect/>
          </a:stretch>
        </p:blipFill>
        <p:spPr>
          <a:xfrm>
            <a:off x="9224328" y="451467"/>
            <a:ext cx="2603605" cy="2706321"/>
          </a:xfrm>
          <a:prstGeom prst="rect">
            <a:avLst/>
          </a:prstGeom>
        </p:spPr>
      </p:pic>
      <p:pic>
        <p:nvPicPr>
          <p:cNvPr id="6" name="Picture 5" descr="Image">
            <a:extLst>
              <a:ext uri="{FF2B5EF4-FFF2-40B4-BE49-F238E27FC236}">
                <a16:creationId xmlns:a16="http://schemas.microsoft.com/office/drawing/2014/main" id="{92B746E1-F4DE-7A43-3E5E-C7465E4681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6396397" y="3443726"/>
            <a:ext cx="5431536" cy="2715768"/>
          </a:xfrm>
          <a:prstGeom prst="rect">
            <a:avLst/>
          </a:prstGeom>
          <a:noFill/>
        </p:spPr>
      </p:pic>
    </p:spTree>
    <p:extLst>
      <p:ext uri="{BB962C8B-B14F-4D97-AF65-F5344CB8AC3E}">
        <p14:creationId xmlns:p14="http://schemas.microsoft.com/office/powerpoint/2010/main" val="1236620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C2EBC-60C5-43F4-A24D-3FE999E386B9}"/>
              </a:ext>
            </a:extLst>
          </p:cNvPr>
          <p:cNvSpPr>
            <a:spLocks noGrp="1"/>
          </p:cNvSpPr>
          <p:nvPr>
            <p:ph type="title"/>
          </p:nvPr>
        </p:nvSpPr>
        <p:spPr>
          <a:xfrm>
            <a:off x="841248" y="548640"/>
            <a:ext cx="3600860" cy="5431536"/>
          </a:xfrm>
        </p:spPr>
        <p:txBody>
          <a:bodyPr>
            <a:normAutofit/>
          </a:bodyPr>
          <a:lstStyle/>
          <a:p>
            <a:pPr algn="just">
              <a:lnSpc>
                <a:spcPct val="150000"/>
              </a:lnSpc>
            </a:pPr>
            <a:r>
              <a:rPr lang="en-GB" sz="2400" dirty="0">
                <a:latin typeface="Arial" panose="020B0604020202020204" pitchFamily="34" charset="0"/>
                <a:cs typeface="Arial" panose="020B0604020202020204" pitchFamily="34" charset="0"/>
              </a:rPr>
              <a:t>Why is it needed?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DC0BA3-41FF-A61A-27C3-267A2F39AF46}"/>
              </a:ext>
            </a:extLst>
          </p:cNvPr>
          <p:cNvSpPr>
            <a:spLocks noGrp="1"/>
          </p:cNvSpPr>
          <p:nvPr>
            <p:ph idx="1"/>
          </p:nvPr>
        </p:nvSpPr>
        <p:spPr>
          <a:xfrm>
            <a:off x="5126418" y="552091"/>
            <a:ext cx="6224335" cy="5431536"/>
          </a:xfrm>
        </p:spPr>
        <p:txBody>
          <a:bodyPr anchor="ctr">
            <a:normAutofit/>
          </a:bodyPr>
          <a:lstStyle/>
          <a:p>
            <a:r>
              <a:rPr lang="en-GB" sz="1100" dirty="0">
                <a:latin typeface="Arial" panose="020B0604020202020204" pitchFamily="34" charset="0"/>
                <a:cs typeface="Arial" panose="020B0604020202020204" pitchFamily="34" charset="0"/>
              </a:rPr>
              <a:t>AF is often undiagnosed</a:t>
            </a:r>
          </a:p>
          <a:p>
            <a:r>
              <a:rPr lang="en-GB" sz="1100" dirty="0">
                <a:latin typeface="Arial" panose="020B0604020202020204" pitchFamily="34" charset="0"/>
                <a:cs typeface="Arial" panose="020B0604020202020204" pitchFamily="34" charset="0"/>
              </a:rPr>
              <a:t>It increases the risk of stroke</a:t>
            </a:r>
          </a:p>
          <a:p>
            <a:r>
              <a:rPr lang="en-GB" sz="1100" dirty="0">
                <a:latin typeface="Arial" panose="020B0604020202020204" pitchFamily="34" charset="0"/>
                <a:cs typeface="Arial" panose="020B0604020202020204" pitchFamily="34" charset="0"/>
              </a:rPr>
              <a:t>Hospital appointments can take time</a:t>
            </a:r>
          </a:p>
          <a:p>
            <a:r>
              <a:rPr lang="en-GB" sz="1100" dirty="0">
                <a:latin typeface="Arial" panose="020B0604020202020204" pitchFamily="34" charset="0"/>
                <a:cs typeface="Arial" panose="020B0604020202020204" pitchFamily="34" charset="0"/>
              </a:rPr>
              <a:t>Early diagnosis improves treatment</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Many people have atrial fibrillation without knowing it because symptoms can come and go, or they may have no symptoms at all. This means the condition often remains undiagnosed. (NICE,2021;Emmett et al) </a:t>
            </a:r>
          </a:p>
        </p:txBody>
      </p:sp>
    </p:spTree>
    <p:extLst>
      <p:ext uri="{BB962C8B-B14F-4D97-AF65-F5344CB8AC3E}">
        <p14:creationId xmlns:p14="http://schemas.microsoft.com/office/powerpoint/2010/main" val="3800056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ED1F8-C25B-7D36-FF28-932A56BE79B9}"/>
              </a:ext>
            </a:extLst>
          </p:cNvPr>
          <p:cNvSpPr>
            <a:spLocks noGrp="1"/>
          </p:cNvSpPr>
          <p:nvPr>
            <p:ph type="title"/>
          </p:nvPr>
        </p:nvSpPr>
        <p:spPr>
          <a:xfrm>
            <a:off x="841248" y="548640"/>
            <a:ext cx="3600860" cy="5431536"/>
          </a:xfrm>
        </p:spPr>
        <p:txBody>
          <a:bodyPr>
            <a:normAutofit/>
          </a:bodyPr>
          <a:lstStyle/>
          <a:p>
            <a:r>
              <a:rPr lang="en-GB" sz="5400"/>
              <a:t>Benefits for Patients</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6C950C-4942-FAB0-FAB3-56A14F8F45B1}"/>
              </a:ext>
            </a:extLst>
          </p:cNvPr>
          <p:cNvSpPr>
            <a:spLocks noGrp="1"/>
          </p:cNvSpPr>
          <p:nvPr>
            <p:ph idx="1"/>
          </p:nvPr>
        </p:nvSpPr>
        <p:spPr>
          <a:xfrm>
            <a:off x="5126418" y="552091"/>
            <a:ext cx="6224335" cy="5431536"/>
          </a:xfrm>
        </p:spPr>
        <p:txBody>
          <a:bodyPr anchor="ctr">
            <a:normAutofit/>
          </a:bodyPr>
          <a:lstStyle/>
          <a:p>
            <a:r>
              <a:rPr lang="en-GB" sz="2200"/>
              <a:t>Early diagnosis</a:t>
            </a:r>
          </a:p>
          <a:p>
            <a:r>
              <a:rPr lang="en-GB" sz="2200"/>
              <a:t>Faster treatment </a:t>
            </a:r>
          </a:p>
          <a:p>
            <a:r>
              <a:rPr lang="en-GB" sz="2200"/>
              <a:t>Lower stroke risk</a:t>
            </a:r>
          </a:p>
          <a:p>
            <a:r>
              <a:rPr lang="en-GB" sz="2200"/>
              <a:t>Fewer hospital visits</a:t>
            </a:r>
          </a:p>
          <a:p>
            <a:r>
              <a:rPr lang="en-GB" sz="2200"/>
              <a:t>More convenient care</a:t>
            </a:r>
          </a:p>
          <a:p>
            <a:r>
              <a:rPr lang="en-GB" sz="2200"/>
              <a:t>Better patient experience</a:t>
            </a:r>
          </a:p>
          <a:p>
            <a:pPr marL="0" indent="0">
              <a:buNone/>
            </a:pPr>
            <a:endParaRPr lang="en-GB" sz="2200"/>
          </a:p>
          <a:p>
            <a:pPr marL="0" indent="0">
              <a:buNone/>
            </a:pPr>
            <a:r>
              <a:rPr lang="en-GB" sz="2200"/>
              <a:t>One of the biggest advantages for patients is earlier diagnosis.</a:t>
            </a:r>
          </a:p>
          <a:p>
            <a:pPr marL="0" indent="0">
              <a:buNone/>
            </a:pPr>
            <a:r>
              <a:rPr lang="en-GB" sz="2200"/>
              <a:t>Because AF can be detected quickly, patients do not have to wait as long for assessment (Emmett et al.,2024; Savickas et al., 2024)</a:t>
            </a:r>
          </a:p>
          <a:p>
            <a:pPr marL="0" indent="0">
              <a:buNone/>
            </a:pPr>
            <a:endParaRPr lang="en-GB" sz="2200"/>
          </a:p>
        </p:txBody>
      </p:sp>
    </p:spTree>
    <p:extLst>
      <p:ext uri="{BB962C8B-B14F-4D97-AF65-F5344CB8AC3E}">
        <p14:creationId xmlns:p14="http://schemas.microsoft.com/office/powerpoint/2010/main" val="3206317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D900A-BDFF-C5F7-A86F-B19FBDA410DF}"/>
              </a:ext>
            </a:extLst>
          </p:cNvPr>
          <p:cNvSpPr>
            <a:spLocks noGrp="1"/>
          </p:cNvSpPr>
          <p:nvPr>
            <p:ph type="title"/>
          </p:nvPr>
        </p:nvSpPr>
        <p:spPr>
          <a:xfrm>
            <a:off x="841248" y="548640"/>
            <a:ext cx="3600860" cy="5431536"/>
          </a:xfrm>
        </p:spPr>
        <p:txBody>
          <a:bodyPr>
            <a:normAutofit/>
          </a:bodyPr>
          <a:lstStyle/>
          <a:p>
            <a:r>
              <a:rPr lang="en-GB" sz="5400"/>
              <a:t>Benefits for Healthcare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6A2E01-2405-F51C-E2C1-5772AA014994}"/>
              </a:ext>
            </a:extLst>
          </p:cNvPr>
          <p:cNvSpPr>
            <a:spLocks noGrp="1"/>
          </p:cNvSpPr>
          <p:nvPr>
            <p:ph idx="1"/>
          </p:nvPr>
        </p:nvSpPr>
        <p:spPr>
          <a:xfrm>
            <a:off x="5126418" y="552091"/>
            <a:ext cx="6224335" cy="5431536"/>
          </a:xfrm>
        </p:spPr>
        <p:txBody>
          <a:bodyPr anchor="ctr">
            <a:normAutofit/>
          </a:bodyPr>
          <a:lstStyle/>
          <a:p>
            <a:r>
              <a:rPr lang="en-GB" sz="2200"/>
              <a:t>Quick ECG recording</a:t>
            </a:r>
          </a:p>
          <a:p>
            <a:r>
              <a:rPr lang="en-GB" sz="2200"/>
              <a:t>Faster clinical decision </a:t>
            </a:r>
          </a:p>
          <a:p>
            <a:r>
              <a:rPr lang="en-GB" sz="2200"/>
              <a:t>Saves time</a:t>
            </a:r>
          </a:p>
          <a:p>
            <a:r>
              <a:rPr lang="en-GB" sz="2200"/>
              <a:t>Supports community healthcare</a:t>
            </a:r>
          </a:p>
          <a:p>
            <a:r>
              <a:rPr lang="en-GB" sz="2200"/>
              <a:t>Reduces pressure on hospitals</a:t>
            </a:r>
          </a:p>
          <a:p>
            <a:endParaRPr lang="en-GB" sz="2200"/>
          </a:p>
          <a:p>
            <a:pPr marL="0" indent="0">
              <a:buNone/>
            </a:pPr>
            <a:r>
              <a:rPr lang="en-GB" sz="2200"/>
              <a:t>Kardiamobile also benefits healthcare professionals.</a:t>
            </a:r>
          </a:p>
          <a:p>
            <a:pPr marL="0" indent="0">
              <a:buNone/>
            </a:pPr>
            <a:r>
              <a:rPr lang="en-GB" sz="2200"/>
              <a:t>The ECG recording only takes around 30 seconds, allowing clinicians to access more patients during the day. (Savickas et al., 2024)</a:t>
            </a:r>
          </a:p>
        </p:txBody>
      </p:sp>
    </p:spTree>
    <p:extLst>
      <p:ext uri="{BB962C8B-B14F-4D97-AF65-F5344CB8AC3E}">
        <p14:creationId xmlns:p14="http://schemas.microsoft.com/office/powerpoint/2010/main" val="4111669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0880A-A0EB-E420-C99D-9C9E9F8B86BF}"/>
              </a:ext>
            </a:extLst>
          </p:cNvPr>
          <p:cNvSpPr>
            <a:spLocks noGrp="1"/>
          </p:cNvSpPr>
          <p:nvPr>
            <p:ph type="title"/>
          </p:nvPr>
        </p:nvSpPr>
        <p:spPr>
          <a:xfrm>
            <a:off x="1171074" y="1396686"/>
            <a:ext cx="3240506" cy="4064628"/>
          </a:xfrm>
        </p:spPr>
        <p:txBody>
          <a:bodyPr>
            <a:normAutofit/>
          </a:bodyPr>
          <a:lstStyle/>
          <a:p>
            <a:r>
              <a:rPr lang="en-GB">
                <a:solidFill>
                  <a:srgbClr val="FFFFFF"/>
                </a:solidFill>
              </a:rPr>
              <a:t>Challenges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297BA3-3C9F-277C-0008-A3C6068CA0FF}"/>
              </a:ext>
            </a:extLst>
          </p:cNvPr>
          <p:cNvSpPr>
            <a:spLocks noGrp="1"/>
          </p:cNvSpPr>
          <p:nvPr>
            <p:ph idx="1"/>
          </p:nvPr>
        </p:nvSpPr>
        <p:spPr>
          <a:xfrm>
            <a:off x="5370153" y="1526033"/>
            <a:ext cx="5536397" cy="3935281"/>
          </a:xfrm>
        </p:spPr>
        <p:txBody>
          <a:bodyPr>
            <a:normAutofit/>
          </a:bodyPr>
          <a:lstStyle/>
          <a:p>
            <a:r>
              <a:rPr lang="en-GB" sz="1800"/>
              <a:t>Staff need training</a:t>
            </a:r>
          </a:p>
          <a:p>
            <a:r>
              <a:rPr lang="en-GB" sz="1800"/>
              <a:t>Some patients are not confident with technology</a:t>
            </a:r>
          </a:p>
          <a:p>
            <a:r>
              <a:rPr lang="en-GB" sz="1800"/>
              <a:t>False positive results can occur</a:t>
            </a:r>
          </a:p>
          <a:p>
            <a:r>
              <a:rPr lang="en-GB" sz="1800"/>
              <a:t>Data protection must be maintained</a:t>
            </a:r>
          </a:p>
          <a:p>
            <a:r>
              <a:rPr lang="en-GB" sz="1800"/>
              <a:t>Cost of introducing the technology.</a:t>
            </a:r>
          </a:p>
          <a:p>
            <a:pPr marL="0" indent="0">
              <a:buNone/>
            </a:pPr>
            <a:r>
              <a:rPr lang="en-GB" sz="1800"/>
              <a:t>Although </a:t>
            </a:r>
            <a:r>
              <a:rPr lang="en-GB" sz="1800" err="1"/>
              <a:t>Kardiamobile</a:t>
            </a:r>
            <a:r>
              <a:rPr lang="en-GB" sz="1800"/>
              <a:t> has many benefits. There are also some challenges. Healthcare professionals need appropriate training so they can use the device correctly and interpret the results safely. (Savickas et al., 2024; Department of Health and Social Care, 2022)  </a:t>
            </a:r>
          </a:p>
        </p:txBody>
      </p:sp>
    </p:spTree>
    <p:extLst>
      <p:ext uri="{BB962C8B-B14F-4D97-AF65-F5344CB8AC3E}">
        <p14:creationId xmlns:p14="http://schemas.microsoft.com/office/powerpoint/2010/main" val="34493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A137D71-3070-27B9-F181-EEC5D28DFE7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Recommendations</a:t>
            </a:r>
          </a:p>
        </p:txBody>
      </p:sp>
      <p:sp>
        <p:nvSpPr>
          <p:cNvPr id="3" name="Content Placeholder 2">
            <a:extLst>
              <a:ext uri="{FF2B5EF4-FFF2-40B4-BE49-F238E27FC236}">
                <a16:creationId xmlns:a16="http://schemas.microsoft.com/office/drawing/2014/main" id="{B17C09E9-99ED-7960-4A43-FF1E7D4B6AC9}"/>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Provide staff training</a:t>
            </a:r>
          </a:p>
          <a:p>
            <a:r>
              <a:rPr lang="en-GB" sz="1800">
                <a:solidFill>
                  <a:schemeClr val="tx2"/>
                </a:solidFill>
              </a:rPr>
              <a:t>Educate patients</a:t>
            </a:r>
          </a:p>
          <a:p>
            <a:r>
              <a:rPr lang="en-GB" sz="1800">
                <a:solidFill>
                  <a:schemeClr val="tx2"/>
                </a:solidFill>
              </a:rPr>
              <a:t>Expand community screening</a:t>
            </a:r>
          </a:p>
          <a:p>
            <a:r>
              <a:rPr lang="en-GB" sz="1800">
                <a:solidFill>
                  <a:schemeClr val="tx2"/>
                </a:solidFill>
              </a:rPr>
              <a:t>Continue research</a:t>
            </a:r>
          </a:p>
          <a:p>
            <a:r>
              <a:rPr lang="en-GB" sz="1800">
                <a:solidFill>
                  <a:schemeClr val="tx2"/>
                </a:solidFill>
              </a:rPr>
              <a:t>Improve integration with NHS systems</a:t>
            </a:r>
          </a:p>
          <a:p>
            <a:pPr marL="0" indent="0">
              <a:buNone/>
            </a:pPr>
            <a:endParaRPr lang="en-GB" sz="1800">
              <a:solidFill>
                <a:schemeClr val="tx2"/>
              </a:solidFill>
            </a:endParaRPr>
          </a:p>
          <a:p>
            <a:pPr marL="0" indent="0">
              <a:buNone/>
            </a:pPr>
            <a:r>
              <a:rPr lang="en-GB" sz="1800">
                <a:solidFill>
                  <a:schemeClr val="tx2"/>
                </a:solidFill>
              </a:rPr>
              <a:t>Based on my research, I have several recommendations. Healthcare professionals should receive regular training to ensure they can use Kardiamobile effectively and confidently. Patients should also receive information and support so they understand how the technology works and why early screening is important. (NHS England, 2019; Emmett et al., 2024)  </a:t>
            </a:r>
          </a:p>
        </p:txBody>
      </p:sp>
    </p:spTree>
    <p:extLst>
      <p:ext uri="{BB962C8B-B14F-4D97-AF65-F5344CB8AC3E}">
        <p14:creationId xmlns:p14="http://schemas.microsoft.com/office/powerpoint/2010/main" val="2159263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26">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5864D1A-56D5-052C-38D7-A32FB627E6FE}"/>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 </a:t>
            </a:r>
          </a:p>
        </p:txBody>
      </p:sp>
      <p:sp>
        <p:nvSpPr>
          <p:cNvPr id="29" name="Content Placeholder 2">
            <a:extLst>
              <a:ext uri="{FF2B5EF4-FFF2-40B4-BE49-F238E27FC236}">
                <a16:creationId xmlns:a16="http://schemas.microsoft.com/office/drawing/2014/main" id="{79DE1412-E4EA-9D1E-1B41-D4D85B9A710C}"/>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Supports early detection of AF</a:t>
            </a:r>
          </a:p>
          <a:p>
            <a:r>
              <a:rPr lang="en-GB" sz="1800">
                <a:solidFill>
                  <a:schemeClr val="tx2"/>
                </a:solidFill>
              </a:rPr>
              <a:t>Improves patient care</a:t>
            </a:r>
          </a:p>
          <a:p>
            <a:r>
              <a:rPr lang="en-GB" sz="1800">
                <a:solidFill>
                  <a:schemeClr val="tx2"/>
                </a:solidFill>
              </a:rPr>
              <a:t>Helps healthcare professionals work more efficiently </a:t>
            </a:r>
          </a:p>
          <a:p>
            <a:r>
              <a:rPr lang="en-GB" sz="1800">
                <a:solidFill>
                  <a:schemeClr val="tx2"/>
                </a:solidFill>
              </a:rPr>
              <a:t>Supports NHS community healthcare</a:t>
            </a:r>
          </a:p>
          <a:p>
            <a:r>
              <a:rPr lang="en-GB" sz="1800">
                <a:solidFill>
                  <a:schemeClr val="tx2"/>
                </a:solidFill>
              </a:rPr>
              <a:t>Some challenges remain.</a:t>
            </a:r>
          </a:p>
          <a:p>
            <a:pPr marL="0" indent="0">
              <a:buNone/>
            </a:pPr>
            <a:endParaRPr lang="en-GB" sz="1800">
              <a:solidFill>
                <a:schemeClr val="tx2"/>
              </a:solidFill>
            </a:endParaRPr>
          </a:p>
          <a:p>
            <a:pPr marL="0" indent="0">
              <a:buNone/>
            </a:pPr>
            <a:r>
              <a:rPr lang="en-GB" sz="1800">
                <a:solidFill>
                  <a:schemeClr val="tx2"/>
                </a:solidFill>
              </a:rPr>
              <a:t>In conclusion, Kardiamobile is an important digital innovation that supports earlier detection of atrial fibrillation.</a:t>
            </a:r>
          </a:p>
          <a:p>
            <a:pPr marL="0" indent="0">
              <a:buNone/>
            </a:pPr>
            <a:r>
              <a:rPr lang="en-GB" sz="1800">
                <a:solidFill>
                  <a:schemeClr val="tx2"/>
                </a:solidFill>
              </a:rPr>
              <a:t>It improves patient care by allowing faster diagnosis and earlier treatment, helping reduce the risk of stroke. (Emmett et al., 2024; Savickas et al., 2024)</a:t>
            </a:r>
          </a:p>
        </p:txBody>
      </p:sp>
    </p:spTree>
    <p:extLst>
      <p:ext uri="{BB962C8B-B14F-4D97-AF65-F5344CB8AC3E}">
        <p14:creationId xmlns:p14="http://schemas.microsoft.com/office/powerpoint/2010/main" val="118367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0B52E-B657-ED99-B8EC-98C569F9EA4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754E2AA-48C7-4D47-D825-CF5EEFEBD579}"/>
              </a:ext>
            </a:extLst>
          </p:cNvPr>
          <p:cNvSpPr>
            <a:spLocks noGrp="1"/>
          </p:cNvSpPr>
          <p:nvPr>
            <p:ph idx="1"/>
          </p:nvPr>
        </p:nvSpPr>
        <p:spPr/>
        <p:txBody>
          <a:bodyPr>
            <a:normAutofit/>
          </a:bodyPr>
          <a:lstStyle/>
          <a:p>
            <a:r>
              <a:rPr lang="en-GB" sz="1100" dirty="0"/>
              <a:t>AliveCor (2024) </a:t>
            </a:r>
            <a:r>
              <a:rPr lang="en-GB" sz="1100" dirty="0" err="1"/>
              <a:t>KardiaMobile</a:t>
            </a:r>
            <a:r>
              <a:rPr lang="en-GB" sz="1100" dirty="0"/>
              <a:t> Available at: </a:t>
            </a:r>
            <a:r>
              <a:rPr lang="en-GB" sz="1100" dirty="0">
                <a:hlinkClick r:id="rId2"/>
              </a:rPr>
              <a:t>https://alivecor.co.uk</a:t>
            </a:r>
            <a:r>
              <a:rPr lang="en-GB" sz="1100" dirty="0"/>
              <a:t> (Accessed: 4 July 2026).</a:t>
            </a:r>
          </a:p>
          <a:p>
            <a:r>
              <a:rPr lang="en-GB" sz="1100" dirty="0"/>
              <a:t>Emmett et al. (2024), ‘Healthcare professionals’ perspectives of using </a:t>
            </a:r>
            <a:r>
              <a:rPr lang="en-GB" sz="1100" dirty="0" err="1"/>
              <a:t>KardiaMobile</a:t>
            </a:r>
            <a:r>
              <a:rPr lang="en-GB" sz="1100" dirty="0"/>
              <a:t> ECG technology in community practice: A mixed-methods survey,’ Nursing Open,11(6), e2225. Available at: </a:t>
            </a:r>
            <a:r>
              <a:rPr lang="en-GB" sz="1100" dirty="0">
                <a:hlinkClick r:id="rId3"/>
              </a:rPr>
              <a:t>https://doi.org/10</a:t>
            </a:r>
            <a:r>
              <a:rPr lang="en-GB" sz="1100" dirty="0"/>
              <a:t> (Accessed: 4 July 2026)</a:t>
            </a:r>
          </a:p>
          <a:p>
            <a:r>
              <a:rPr lang="en-GB" sz="1100" dirty="0" err="1"/>
              <a:t>Lowres</a:t>
            </a:r>
            <a:r>
              <a:rPr lang="en-GB" sz="1100" dirty="0"/>
              <a:t>, N., Krass, I., Neubeck, L., Redfern, J., McLachlan, A., Bennett, A. and Freedman, B. (2015) 'Atrial fibrillation screening in pharmacies using an iPhone ECG: A qualitative review of implementation', International Journal of Clinical Pharmacy, 37(6), pp. 1111–1120</a:t>
            </a:r>
          </a:p>
          <a:p>
            <a:r>
              <a:rPr lang="en-GB" sz="1100" dirty="0"/>
              <a:t>National Institute for Health and Care Excellence (NICE) (2022) </a:t>
            </a:r>
            <a:r>
              <a:rPr lang="en-GB" sz="1100" dirty="0" err="1"/>
              <a:t>KardiaMobile</a:t>
            </a:r>
            <a:r>
              <a:rPr lang="en-GB" sz="1100" dirty="0"/>
              <a:t> for detecting atrial fibrillation (MTG64).Available at: </a:t>
            </a:r>
            <a:r>
              <a:rPr lang="en-GB" sz="1100" dirty="0">
                <a:hlinkClick r:id="rId4"/>
              </a:rPr>
              <a:t>https://www.nice.org.uk/guidance/mtg64</a:t>
            </a:r>
            <a:r>
              <a:rPr lang="en-GB" sz="1100" dirty="0"/>
              <a:t> (Accessed: 4 July 2026).</a:t>
            </a:r>
          </a:p>
          <a:p>
            <a:r>
              <a:rPr lang="en-GB" sz="1100" dirty="0"/>
              <a:t>NHS England (2019) The NHS Long Term Plan. Available at: </a:t>
            </a:r>
            <a:r>
              <a:rPr lang="en-GB" sz="1100" dirty="0">
                <a:hlinkClick r:id="rId5"/>
              </a:rPr>
              <a:t>https://www.longtermplan.nhs.uk</a:t>
            </a:r>
            <a:r>
              <a:rPr lang="en-GB" sz="1100" dirty="0"/>
              <a:t> (Accessed: 3 July 2026).</a:t>
            </a:r>
          </a:p>
          <a:p>
            <a:r>
              <a:rPr lang="en-GB" sz="1100" dirty="0"/>
              <a:t> Orchard, J., </a:t>
            </a:r>
            <a:r>
              <a:rPr lang="en-GB" sz="1100" dirty="0" err="1"/>
              <a:t>Lowres</a:t>
            </a:r>
            <a:r>
              <a:rPr lang="en-GB" sz="1100" dirty="0"/>
              <a:t>, N., Freedman, B., Ladak, L., Lee, W., Zwar, N., Peiris, D., </a:t>
            </a:r>
            <a:r>
              <a:rPr lang="en-GB" sz="1100" dirty="0" err="1"/>
              <a:t>Kamaladasa</a:t>
            </a:r>
            <a:r>
              <a:rPr lang="en-GB" sz="1100" dirty="0"/>
              <a:t>, Y., Li, J. and Neubeck, L. (2016) 'Screening for atrial fibrillation during influenza vaccinations by primary care nurses using a smartphone electrocardiograph (</a:t>
            </a:r>
            <a:r>
              <a:rPr lang="en-GB" sz="1100" dirty="0" err="1"/>
              <a:t>iECG</a:t>
            </a:r>
            <a:r>
              <a:rPr lang="en-GB" sz="1100" dirty="0"/>
              <a:t>): A feasibility study', European Journal of Preventive Cardiology, 23(2), pp. 13–20.</a:t>
            </a:r>
          </a:p>
          <a:p>
            <a:r>
              <a:rPr lang="en-GB" sz="1100" dirty="0"/>
              <a:t>Savickas, V., Stewart, A.J., Short, V.J., Mathie, A., Bhamra, S.K., Veale, E.L. and Corlett, S.A. (2024) 'Screening for atrial fibrillation in care homes using pulse palpation and the AliveCor </a:t>
            </a:r>
            <a:r>
              <a:rPr lang="en-GB" sz="1100" dirty="0" err="1"/>
              <a:t>Kardia</a:t>
            </a:r>
            <a:r>
              <a:rPr lang="en-GB" sz="1100" dirty="0"/>
              <a:t> Mobile® device: A comparative cross-sectional pilot study', International Journal of Clinical Pharmacy, 46(2), pp. 529–535. Available at: </a:t>
            </a:r>
            <a:r>
              <a:rPr lang="en-GB" sz="1100" dirty="0">
                <a:hlinkClick r:id="rId6"/>
              </a:rPr>
              <a:t>https://doi.org/10.1007/s11096-023-01672-z</a:t>
            </a:r>
            <a:endParaRPr lang="en-GB" sz="1100" dirty="0"/>
          </a:p>
          <a:p>
            <a:r>
              <a:rPr lang="en-GB" sz="1100" dirty="0"/>
              <a:t>Veale, E.L., Stewart, A.J., Mathie, A., Corlett, S.A., Bhamra, S.K. and Rees-Roberts, M. (2018) 'Pharmacists detecting atrial fibrillation (PDAF) in primary care during the influenza vaccination season: A multisite, cross-sectional screening protocol', BMJ Open, 8(10), e021121. </a:t>
            </a:r>
          </a:p>
          <a:p>
            <a:r>
              <a:rPr lang="en-GB" sz="1100" dirty="0"/>
              <a:t>World Health Organisation (2021) Global strategy on digital health 2020–2025. Available at: </a:t>
            </a:r>
            <a:r>
              <a:rPr lang="en-GB" sz="1100" dirty="0">
                <a:hlinkClick r:id="rId7"/>
              </a:rPr>
              <a:t>https://www.who.int/publications/i/item/9789240020924</a:t>
            </a:r>
            <a:r>
              <a:rPr lang="en-GB" sz="1100" dirty="0"/>
              <a:t> (Accessed: 4 July).</a:t>
            </a:r>
          </a:p>
          <a:p>
            <a:r>
              <a:rPr lang="en-GB" sz="1200" i="1" dirty="0"/>
              <a:t>Topol, E. (2019). The Topol Review: Preparing the healthcare workforce to deliver the digital future. NHS Health Education England. Available at: </a:t>
            </a:r>
            <a:r>
              <a:rPr lang="en-GB" sz="1200" i="1" u="sng" dirty="0">
                <a:hlinkClick r:id="rId8"/>
              </a:rPr>
              <a:t>https://topol.hee.nhs.uk/(Accessed</a:t>
            </a:r>
            <a:r>
              <a:rPr lang="en-GB" sz="1200" i="1" dirty="0"/>
              <a:t> (Accessed: 3 July 2026).</a:t>
            </a:r>
            <a:endParaRPr lang="en-GB" sz="1200" dirty="0"/>
          </a:p>
          <a:p>
            <a:endParaRPr lang="en-GB" sz="1100" dirty="0"/>
          </a:p>
          <a:p>
            <a:endParaRPr lang="en-GB" sz="1800" dirty="0"/>
          </a:p>
          <a:p>
            <a:endParaRPr lang="en-GB" sz="1800" dirty="0"/>
          </a:p>
          <a:p>
            <a:pPr marL="0" indent="0">
              <a:buNone/>
            </a:pPr>
            <a:endParaRPr lang="en-GB" dirty="0"/>
          </a:p>
          <a:p>
            <a:pPr marL="0" indent="0">
              <a:buNone/>
            </a:pP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011652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13069</TotalTime>
  <Words>1128</Words>
  <Application>Microsoft Office PowerPoint</Application>
  <PresentationFormat>Widescreen</PresentationFormat>
  <Paragraphs>98</Paragraphs>
  <Slides>10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Viva Voce Presentation:  Digital Transformations in Health and Social Care </vt:lpstr>
      <vt:lpstr>Introduction: KardiaMobile</vt:lpstr>
      <vt:lpstr>What is KardiaMobile</vt:lpstr>
      <vt:lpstr>Why is it needed? </vt:lpstr>
      <vt:lpstr>Benefits for Patients</vt:lpstr>
      <vt:lpstr>Benefits for Healthcare</vt:lpstr>
      <vt:lpstr>Challenges </vt:lpstr>
      <vt:lpstr>Recommendations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Nadia Grobry (2244710)</dc:creator>
  <cp:lastModifiedBy>Nadia Grobry (2244710)</cp:lastModifiedBy>
  <cp:revision>8</cp:revision>
  <dcterms:created xsi:type="dcterms:W3CDTF">2026-06-25T19:45:46Z</dcterms:created>
  <dcterms:modified xsi:type="dcterms:W3CDTF">2026-07-04T22:09:42Z</dcterms:modified>
</cp:coreProperties>
</file>