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7" r:id="rId2"/>
    <p:sldId id="269" r:id="rId3"/>
    <p:sldId id="271" r:id="rId4"/>
    <p:sldId id="266" r:id="rId5"/>
    <p:sldId id="267" r:id="rId6"/>
    <p:sldId id="258" r:id="rId7"/>
    <p:sldId id="261" r:id="rId8"/>
    <p:sldId id="263" r:id="rId9"/>
    <p:sldId id="262" r:id="rId10"/>
    <p:sldId id="265" r:id="rId11"/>
    <p:sldId id="270" r:id="rId12"/>
    <p:sldId id="268" r:id="rId13"/>
    <p:sldId id="273" r:id="rId14"/>
    <p:sldId id="259" r:id="rId15"/>
    <p:sldId id="272" r:id="rId1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1FA58-D020-17BB-5B9B-9EF0899CC12B}" v="472" dt="2020-07-11T12:06:42.527"/>
    <p1510:client id="{0B6DB20D-9B51-86DE-0987-C3135618B9E3}" v="95" dt="2020-07-10T22:59:51.359"/>
    <p1510:client id="{0EFD8C43-CE4F-36E9-4F2A-C9635EFDE886}" v="6" dt="2020-07-12T13:43:44.413"/>
    <p1510:client id="{4959FBD9-24D1-60C5-DA82-D2C19B2A246F}" v="115" dt="2020-07-10T20:33:16.853"/>
    <p1510:client id="{53C56DB0-9644-5E96-0EBE-F9DEF973FCE9}" v="10" dt="2020-07-12T13:29:02.120"/>
    <p1510:client id="{57C9F948-4E16-639E-4B43-45B2D17A6759}" v="1645" dt="2020-07-09T21:45:41.149"/>
    <p1510:client id="{58E94A72-2DB6-7BC3-DD31-801BAD0BF7BF}" v="25" dt="2020-07-09T22:13:32.972"/>
    <p1510:client id="{720F8D41-57BC-CBA6-DAAB-7828247FF99C}" v="61" dt="2020-07-12T13:35:44.969"/>
    <p1510:client id="{78A76BE5-852E-162F-B10F-A32D39AFFBEE}" v="1185" dt="2020-07-10T22:22:50.837"/>
    <p1510:client id="{7F0FA024-3687-CDB1-F2B2-39D9E11E3B42}" v="77" dt="2020-07-10T22:19:49.719"/>
    <p1510:client id="{8AC44C60-87A5-5636-DBE8-8016DD942E01}" v="57" dt="2020-07-09T20:42:17.656"/>
    <p1510:client id="{90223DDA-E229-0E19-F66C-814F90D2C890}" v="35" dt="2020-07-12T13:37:12.269"/>
    <p1510:client id="{B1D367D1-B257-44E1-AF44-7D21C87CB3C3}" v="282" dt="2020-07-11T13:10:12.219"/>
    <p1510:client id="{C21F4258-D037-D82F-BD21-DDB41AE91107}" v="61" dt="2020-07-12T13:13:36.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presProps" Target="presProps.xml" Id="rId18" /><Relationship Type="http://schemas.openxmlformats.org/officeDocument/2006/relationships/slide" Target="slides/slide2.xml" Id="rId3" /><Relationship Type="http://schemas.openxmlformats.org/officeDocument/2006/relationships/tableStyles" Target="tableStyle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notesMaster" Target="notesMasters/notesMaster1.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heme" Target="theme/theme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5/10/relationships/revisionInfo" Target="revisionInfo.xml" Id="rId23" /><Relationship Type="http://schemas.openxmlformats.org/officeDocument/2006/relationships/slide" Target="slides/slide9.xml" Id="rId10" /><Relationship Type="http://schemas.openxmlformats.org/officeDocument/2006/relationships/viewProps" Target="view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2FEDA-883A-4613-877C-3BC1C2217001}" type="datetimeFigureOut">
              <a:rPr lang="ro-RO"/>
              <a:t>12.07.2020</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96C8C-5E90-4B76-ADA6-7B9D6008603D}" type="slidenum">
              <a:rPr lang="ro-RO"/>
              <a:t>‹#›</a:t>
            </a:fld>
            <a:endParaRPr lang="ro-RO"/>
          </a:p>
        </p:txBody>
      </p:sp>
    </p:spTree>
    <p:extLst>
      <p:ext uri="{BB962C8B-B14F-4D97-AF65-F5344CB8AC3E}">
        <p14:creationId xmlns:p14="http://schemas.microsoft.com/office/powerpoint/2010/main" val="428102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above quotes are an interesting take on how to be a leader. It essentially emphasizes that leadership is not just a set of practices you must do, but also a showcasing of your personality and your character. To prove yourself as a leader, you need to show character, not a list of achievements. </a:t>
            </a:r>
          </a:p>
          <a:p>
            <a:r>
              <a:rPr lang="en-US"/>
              <a:t>  A leader is someone who can see how things can be improved and who rallies people to move toward that better vision. Leaders can work toward making their vision a reality while putting people first. Just being able to motivate people isn’t enough — leaders need to be empathetic and connect with people to be successful. Leaders don’t have to come from the same background or follow the same path. Future leaders will actually be more diverse, which brings a variety of perspectives. Of course, other people could disagree with my definition. The most important thing is that organizations are united internally with their definition of leadership.</a:t>
            </a:r>
            <a:endParaRPr lang="en-GB"/>
          </a:p>
        </p:txBody>
      </p:sp>
      <p:sp>
        <p:nvSpPr>
          <p:cNvPr id="4" name="Slide Number Placeholder 3"/>
          <p:cNvSpPr>
            <a:spLocks noGrp="1"/>
          </p:cNvSpPr>
          <p:nvPr>
            <p:ph type="sldNum" sz="quarter" idx="5"/>
          </p:nvPr>
        </p:nvSpPr>
        <p:spPr/>
        <p:txBody>
          <a:bodyPr/>
          <a:lstStyle/>
          <a:p>
            <a:fld id="{A0196C8C-5E90-4B76-ADA6-7B9D6008603D}" type="slidenum">
              <a:rPr lang="ro-RO"/>
              <a:t>3</a:t>
            </a:fld>
            <a:endParaRPr lang="ro-RO"/>
          </a:p>
        </p:txBody>
      </p:sp>
    </p:spTree>
    <p:extLst>
      <p:ext uri="{BB962C8B-B14F-4D97-AF65-F5344CB8AC3E}">
        <p14:creationId xmlns:p14="http://schemas.microsoft.com/office/powerpoint/2010/main" val="672923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a:lnSpc>
                <a:spcPct val="90000"/>
              </a:lnSpc>
              <a:spcBef>
                <a:spcPts val="1000"/>
              </a:spcBef>
            </a:pPr>
            <a:r>
              <a:rPr lang="en-US"/>
              <a:t>Jeff Bezos was born on January 12, 1964, in Albuquerque, New Mexico, to a teenage mother, Jacklyn </a:t>
            </a:r>
            <a:r>
              <a:rPr lang="en-US" err="1"/>
              <a:t>Gise</a:t>
            </a:r>
            <a:r>
              <a:rPr lang="en-US"/>
              <a:t> Jorgensen, and his biological father, Ted Jorgensen. </a:t>
            </a:r>
          </a:p>
          <a:p>
            <a:pPr marL="57150">
              <a:lnSpc>
                <a:spcPct val="90000"/>
              </a:lnSpc>
              <a:spcBef>
                <a:spcPts val="1000"/>
              </a:spcBef>
            </a:pPr>
            <a:endParaRPr lang="en-US">
              <a:cs typeface="Calibri"/>
            </a:endParaRPr>
          </a:p>
          <a:p>
            <a:pPr marL="57150">
              <a:lnSpc>
                <a:spcPct val="90000"/>
              </a:lnSpc>
              <a:spcBef>
                <a:spcPts val="1000"/>
              </a:spcBef>
            </a:pPr>
            <a:r>
              <a:rPr lang="en-US"/>
              <a:t>At the age of 4 he was adopted by his stepfather Mike Bezos, a Cuban emigrant and so he became Jeffrey Preston Bezos.</a:t>
            </a:r>
            <a:endParaRPr lang="en-US">
              <a:cs typeface="Calibri"/>
            </a:endParaRPr>
          </a:p>
          <a:p>
            <a:pPr marL="57150">
              <a:lnSpc>
                <a:spcPct val="90000"/>
              </a:lnSpc>
              <a:spcBef>
                <a:spcPts val="1000"/>
              </a:spcBef>
            </a:pPr>
            <a:r>
              <a:rPr lang="en-US"/>
              <a:t>As a child he spent most of his holidays at his grandfather ranch in southern Texas.</a:t>
            </a:r>
            <a:endParaRPr lang="en-US">
              <a:cs typeface="Calibri"/>
            </a:endParaRPr>
          </a:p>
          <a:p>
            <a:pPr marL="57150">
              <a:lnSpc>
                <a:spcPct val="90000"/>
              </a:lnSpc>
              <a:spcBef>
                <a:spcPts val="1000"/>
              </a:spcBef>
            </a:pPr>
            <a:r>
              <a:rPr lang="en-US"/>
              <a:t>Young Bezos attended River Oaks Elementary School from fourth to sixth grade.</a:t>
            </a:r>
            <a:endParaRPr lang="en-US">
              <a:cs typeface="Calibri"/>
            </a:endParaRPr>
          </a:p>
          <a:p>
            <a:pPr marL="57150">
              <a:lnSpc>
                <a:spcPct val="90000"/>
              </a:lnSpc>
              <a:spcBef>
                <a:spcPts val="1000"/>
              </a:spcBef>
            </a:pPr>
            <a:r>
              <a:rPr lang="en-US"/>
              <a:t>Being so curious during his preschool and school years, and to nurture his passion for gadgets and science his mother enrolled him in a public-school program for gifted children.</a:t>
            </a:r>
            <a:endParaRPr lang="en-US">
              <a:cs typeface="Calibri"/>
            </a:endParaRPr>
          </a:p>
          <a:p>
            <a:pPr marL="57150">
              <a:lnSpc>
                <a:spcPct val="90000"/>
              </a:lnSpc>
              <a:spcBef>
                <a:spcPts val="1000"/>
              </a:spcBef>
            </a:pPr>
            <a:r>
              <a:rPr lang="en-US"/>
              <a:t>In 1982,he graduated Miami Palmetto Senior High School, Florida as valedictorian, top of the class.</a:t>
            </a:r>
            <a:endParaRPr lang="en-US">
              <a:cs typeface="Calibri"/>
            </a:endParaRPr>
          </a:p>
          <a:p>
            <a:pPr marL="57150">
              <a:lnSpc>
                <a:spcPct val="90000"/>
              </a:lnSpc>
              <a:spcBef>
                <a:spcPts val="1000"/>
              </a:spcBef>
            </a:pPr>
            <a:r>
              <a:rPr lang="en-US">
                <a:cs typeface="Calibri"/>
              </a:rPr>
              <a:t>! Funny fact: at the age of 3 he disassembled his baby crib with a screwdriver because he wanted to sleep in a normal bed. !</a:t>
            </a:r>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4</a:t>
            </a:fld>
            <a:endParaRPr lang="ro-RO"/>
          </a:p>
        </p:txBody>
      </p:sp>
    </p:spTree>
    <p:extLst>
      <p:ext uri="{BB962C8B-B14F-4D97-AF65-F5344CB8AC3E}">
        <p14:creationId xmlns:p14="http://schemas.microsoft.com/office/powerpoint/2010/main" val="4071697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cs typeface="Calibri"/>
              </a:rPr>
              <a:t>S.4. The history of Amazon.com, as most people understand it, is one of the iconic stories of the Internet age.  Amazon.com, online retailer, manufacturer of electronic book readers, and Web services provider that became the iconic example of electronic commerce. When Amazon first started, it sold only books. After books, the next items Bezos added to Amazon were music and videos. Then, he asked customers to see what else they would want to buy from the online retailer.  </a:t>
            </a:r>
          </a:p>
          <a:p>
            <a:r>
              <a:rPr lang="en-US">
                <a:cs typeface="Calibri"/>
              </a:rPr>
              <a:t>Expand he did. Today, Amazon sells almost everything from toilet paper to groceries, electronics, fashion and furniture.</a:t>
            </a:r>
          </a:p>
        </p:txBody>
      </p:sp>
      <p:sp>
        <p:nvSpPr>
          <p:cNvPr id="4" name="Substituent număr diapozitiv 3"/>
          <p:cNvSpPr>
            <a:spLocks noGrp="1"/>
          </p:cNvSpPr>
          <p:nvPr>
            <p:ph type="sldNum" sz="quarter" idx="5"/>
          </p:nvPr>
        </p:nvSpPr>
        <p:spPr/>
        <p:txBody>
          <a:bodyPr/>
          <a:lstStyle/>
          <a:p>
            <a:fld id="{A0196C8C-5E90-4B76-ADA6-7B9D6008603D}" type="slidenum">
              <a:rPr lang="ro-RO"/>
              <a:t>6</a:t>
            </a:fld>
            <a:endParaRPr lang="ro-RO"/>
          </a:p>
        </p:txBody>
      </p:sp>
    </p:spTree>
    <p:extLst>
      <p:ext uri="{BB962C8B-B14F-4D97-AF65-F5344CB8AC3E}">
        <p14:creationId xmlns:p14="http://schemas.microsoft.com/office/powerpoint/2010/main" val="231878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t>S.5.  Amazon is a cloud computing giant and the largest American e-commerce company and  is even a Hollywood player, taking home two awards at the 2017 Golden Globes. Bezos's business philosophy focusing on long-term customer loyalty over short-term profits and never-ending expansion into new businesses.  </a:t>
            </a:r>
            <a:endParaRPr lang="en-US">
              <a:cs typeface="Calibri"/>
            </a:endParaRPr>
          </a:p>
          <a:p>
            <a:r>
              <a:rPr lang="en-US"/>
              <a:t> Amazon has made significant investments in delivering products via Prime Now service and Amazon Prime Air, using their own fleet of drones which concludes the future of autonomous aerial vehicles. </a:t>
            </a:r>
            <a:endParaRPr lang="en-US">
              <a:cs typeface="Calibri"/>
            </a:endParaRPr>
          </a:p>
          <a:p>
            <a:r>
              <a:rPr lang="en-US">
                <a:cs typeface="Calibri"/>
              </a:rPr>
              <a:t>Amazon Web Services arm is a multibillion-dollar provider of cloud-based service for millions of business customers around the world, including government agencies and universities.                   </a:t>
            </a:r>
          </a:p>
          <a:p>
            <a:endParaRPr lang="en-US">
              <a:cs typeface="Calibri"/>
            </a:endParaRPr>
          </a:p>
          <a:p>
            <a:r>
              <a:rPr lang="en-US">
                <a:cs typeface="Calibri"/>
              </a:rPr>
              <a:t>For what made Jeff Bezos successful, my coleg Elena will present to you in the next slides.</a:t>
            </a:r>
          </a:p>
        </p:txBody>
      </p:sp>
      <p:sp>
        <p:nvSpPr>
          <p:cNvPr id="4" name="Substituent număr diapozitiv 3"/>
          <p:cNvSpPr>
            <a:spLocks noGrp="1"/>
          </p:cNvSpPr>
          <p:nvPr>
            <p:ph type="sldNum" sz="quarter" idx="5"/>
          </p:nvPr>
        </p:nvSpPr>
        <p:spPr/>
        <p:txBody>
          <a:bodyPr/>
          <a:lstStyle/>
          <a:p>
            <a:fld id="{A0196C8C-5E90-4B76-ADA6-7B9D6008603D}" type="slidenum">
              <a:rPr lang="ro-RO"/>
              <a:t>7</a:t>
            </a:fld>
            <a:endParaRPr lang="ro-RO"/>
          </a:p>
        </p:txBody>
      </p:sp>
    </p:spTree>
    <p:extLst>
      <p:ext uri="{BB962C8B-B14F-4D97-AF65-F5344CB8AC3E}">
        <p14:creationId xmlns:p14="http://schemas.microsoft.com/office/powerpoint/2010/main" val="223876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28600">
              <a:lnSpc>
                <a:spcPct val="90000"/>
              </a:lnSpc>
              <a:spcBef>
                <a:spcPts val="1000"/>
              </a:spcBef>
              <a:buFont typeface="Arial,Sans-Serif"/>
              <a:buChar char="•"/>
            </a:pPr>
            <a:r>
              <a:rPr lang="en-US"/>
              <a:t>Jeff Bezos, an entrepreneur, industrialist, media proprietor, and investor, played a key role in the growth of e-commerce as the founder and chief executive officer of Amazon.com, Inc., an online merchant of books and later of a wide variety of products. Under his guidance, Amazon became the largest retailer on the World Wide Web and the model for Internet sales. In 2000, Bezos founded an aerospace manufacturer and spaceflight company called Blue Origin.﻿ In 2013, Bezos paid $250 million for the Washington Post. On July 27, 2017, Jeff Bezos surpassed Bill Gates as the world's richest man with a net worth topping $90 billion at the time.</a:t>
            </a:r>
          </a:p>
          <a:p>
            <a:pPr marL="285750" indent="-228600">
              <a:lnSpc>
                <a:spcPct val="90000"/>
              </a:lnSpc>
              <a:spcBef>
                <a:spcPts val="1000"/>
              </a:spcBef>
              <a:buFont typeface="Arial,Sans-Serif"/>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8</a:t>
            </a:fld>
            <a:endParaRPr lang="ro-RO"/>
          </a:p>
        </p:txBody>
      </p:sp>
    </p:spTree>
    <p:extLst>
      <p:ext uri="{BB962C8B-B14F-4D97-AF65-F5344CB8AC3E}">
        <p14:creationId xmlns:p14="http://schemas.microsoft.com/office/powerpoint/2010/main" val="1706882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Of course he did, no success comes easy, and no successful businessman or entrepreneur is spotless nor flawless. In an interview with Time magazine, the Amazon CEO revealed he gave himself a 30 percent chance that Amazon would succeed. “That’s actually a very liberating expectation, expecting to fail,” Bezos said. Now the richest person on any continent, he is clearly doing something very right, but he’s made plenty of mistakes along the way:</a:t>
            </a:r>
            <a:endParaRPr lang="ro-RO"/>
          </a:p>
          <a:p>
            <a:pPr marL="285750" indent="-285750">
              <a:lnSpc>
                <a:spcPct val="90000"/>
              </a:lnSpc>
              <a:spcBef>
                <a:spcPts val="1000"/>
              </a:spcBef>
              <a:buFont typeface="Arial"/>
              <a:buChar char="•"/>
            </a:pPr>
            <a:r>
              <a:rPr lang="en"/>
              <a:t>Introduced in 2014, the Amazon Fire smartphone was a major flop. Within months, the price of the phone was dropped from $199 to 99 cents, with a two-year AT&amp;T contract.</a:t>
            </a:r>
            <a:endParaRPr lang="ro-RO"/>
          </a:p>
          <a:p>
            <a:pPr marL="285750" indent="-285750">
              <a:lnSpc>
                <a:spcPct val="90000"/>
              </a:lnSpc>
              <a:spcBef>
                <a:spcPts val="1000"/>
              </a:spcBef>
              <a:buFont typeface="Arial"/>
              <a:buChar char="•"/>
            </a:pPr>
            <a:r>
              <a:rPr lang="en"/>
              <a:t>Bezos took the $170 million loss in stride.</a:t>
            </a:r>
            <a:endParaRPr lang="ro-RO"/>
          </a:p>
          <a:p>
            <a:pPr marL="285750" indent="-285750">
              <a:lnSpc>
                <a:spcPct val="90000"/>
              </a:lnSpc>
              <a:spcBef>
                <a:spcPts val="1000"/>
              </a:spcBef>
              <a:buFont typeface="Arial"/>
              <a:buChar char="•"/>
            </a:pPr>
            <a:r>
              <a:rPr lang="en"/>
              <a:t>“If you think that’s a big failure, we’re working on much bigger failures right now — and I am not kidding,” he said in 2016 when asked about the phone’s failure by executive editor of the Washington Post, Martin Baron. “Some of them are going to make the Fire Phone look like a tiny little blip.”</a:t>
            </a:r>
            <a:endParaRPr lang="ro-RO"/>
          </a:p>
          <a:p>
            <a:pPr marL="285750" indent="-285750">
              <a:lnSpc>
                <a:spcPct val="90000"/>
              </a:lnSpc>
              <a:spcBef>
                <a:spcPts val="1000"/>
              </a:spcBef>
              <a:buFont typeface="Arial"/>
              <a:buChar char="•"/>
            </a:pPr>
            <a:endParaRPr lang="ro-RO"/>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9</a:t>
            </a:fld>
            <a:endParaRPr lang="ro-RO"/>
          </a:p>
        </p:txBody>
      </p:sp>
    </p:spTree>
    <p:extLst>
      <p:ext uri="{BB962C8B-B14F-4D97-AF65-F5344CB8AC3E}">
        <p14:creationId xmlns:p14="http://schemas.microsoft.com/office/powerpoint/2010/main" val="400512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First, failure must be part of growth: “As a company grows, everything needs to scale, including the size of your failed experiments. If the size of your failures isn’t growing, you’re not going to be inventing at a size that can move the needle,” Bezos wrote in his 2018 annual letter to shareholders. “It’s worth taking risks, because if you do, one blockbuster success can outweigh multiple losses.”</a:t>
            </a:r>
          </a:p>
          <a:p>
            <a:pPr marL="285750" indent="-285750">
              <a:lnSpc>
                <a:spcPct val="90000"/>
              </a:lnSpc>
              <a:spcBef>
                <a:spcPts val="1000"/>
              </a:spcBef>
              <a:buFont typeface="Arial"/>
              <a:buChar char="•"/>
            </a:pPr>
            <a:r>
              <a:rPr lang="en-US"/>
              <a:t>The second secret to success revealed in the story of Bezos’ reaction to Freed, is that you must be willing to take time to float, be curious and experiment. Bezos believes that, to empower measurable invention and creativity, there must be time for curiosity and chasing ideas. “Wandering is an essential counterbalance to efficiency. You need to employ both. The outsized discoveries — the ‘non-linear’ ones — are highly likely to require wandering.”</a:t>
            </a:r>
          </a:p>
          <a:p>
            <a:pPr marL="285750" indent="-285750">
              <a:lnSpc>
                <a:spcPct val="90000"/>
              </a:lnSpc>
              <a:spcBef>
                <a:spcPts val="1000"/>
              </a:spcBef>
              <a:buFont typeface="Arial"/>
              <a:buChar char="•"/>
            </a:pPr>
            <a:r>
              <a:rPr lang="en-US"/>
              <a:t>But not only the entrepreneurial mistakes have been a lesson to learn from, but his personal life as well: Bezos was expected to lose the top spot in the billionaire index after a choppy year for his finances. As part of his divorce settlement with ex-wife Mackenzie Bezos, he held onto 75% of the couple's Amazon stock.</a:t>
            </a:r>
          </a:p>
          <a:p>
            <a:pPr marL="285750" indent="-285750">
              <a:lnSpc>
                <a:spcPct val="90000"/>
              </a:lnSpc>
              <a:spcBef>
                <a:spcPts val="1000"/>
              </a:spcBef>
              <a:buFont typeface="Arial"/>
              <a:buChar char="•"/>
            </a:pPr>
            <a:r>
              <a:rPr lang="en-US"/>
              <a:t>The rest went to his former wife, who also received a 4% stake in the company. That amounted to around $37 billion, making her the 25th-richest person in the world.</a:t>
            </a:r>
          </a:p>
          <a:p>
            <a:pPr marL="285750" indent="-2857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10</a:t>
            </a:fld>
            <a:endParaRPr lang="ro-RO"/>
          </a:p>
        </p:txBody>
      </p:sp>
    </p:spTree>
    <p:extLst>
      <p:ext uri="{BB962C8B-B14F-4D97-AF65-F5344CB8AC3E}">
        <p14:creationId xmlns:p14="http://schemas.microsoft.com/office/powerpoint/2010/main" val="777181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Jeff Bezos is a task oriented transactional and transformational leader. His leadership style has resulted in Amazon being a success story in terms of revenue sales and stock price analysis, yet lacking in being a good working environment and recording a profit on the bottom line. Perhaps Bezos must slow down his transformational characteristics and allow Amazon to record profits before expanding it any further. Also, it may be beneficial to the company that Bezos tones down his transactional leadership qualities in an effort to make the environment friendlier and more flexible.</a:t>
            </a:r>
          </a:p>
        </p:txBody>
      </p:sp>
      <p:sp>
        <p:nvSpPr>
          <p:cNvPr id="4" name="Slide Number Placeholder 3"/>
          <p:cNvSpPr>
            <a:spLocks noGrp="1"/>
          </p:cNvSpPr>
          <p:nvPr>
            <p:ph type="sldNum" sz="quarter" idx="5"/>
          </p:nvPr>
        </p:nvSpPr>
        <p:spPr/>
        <p:txBody>
          <a:bodyPr/>
          <a:lstStyle/>
          <a:p>
            <a:fld id="{A0196C8C-5E90-4B76-ADA6-7B9D6008603D}" type="slidenum">
              <a:rPr lang="ro-RO"/>
              <a:t>12</a:t>
            </a:fld>
            <a:endParaRPr lang="ro-RO"/>
          </a:p>
        </p:txBody>
      </p:sp>
    </p:spTree>
    <p:extLst>
      <p:ext uri="{BB962C8B-B14F-4D97-AF65-F5344CB8AC3E}">
        <p14:creationId xmlns:p14="http://schemas.microsoft.com/office/powerpoint/2010/main" val="2049510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17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250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44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475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9671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5028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850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3272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541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131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97144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stcompany.com/company/amazon" TargetMode="External"/><Relationship Id="rId2" Type="http://schemas.openxmlformats.org/officeDocument/2006/relationships/hyperlink" Target="https://www.fastcompany.com/most-innovative-companies" TargetMode="External"/><Relationship Id="rId1" Type="http://schemas.openxmlformats.org/officeDocument/2006/relationships/slideLayout" Target="../slideLayouts/slideLayout2.xml"/><Relationship Id="rId5" Type="http://schemas.openxmlformats.org/officeDocument/2006/relationships/hyperlink" Target="https://www.forbes.com/sites/kevinkruse/2012/12/27/norman-schwarzkopf-quotes/#6e46e5d54eeb" TargetMode="External"/><Relationship Id="rId4" Type="http://schemas.openxmlformats.org/officeDocument/2006/relationships/hyperlink" Target="https://www.britannica.com/topic/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annica.com/biography/Jeff-Bezos" TargetMode="External"/><Relationship Id="rId7" Type="http://schemas.openxmlformats.org/officeDocument/2006/relationships/hyperlink" Target="https://www.biography.com/business-figure/jeff-bezos"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6" Type="http://schemas.openxmlformats.org/officeDocument/2006/relationships/hyperlink" Target="https://www.businessinsider.com/jeff-bezos-says-multi-billion-dollar-failures-necessary-for-amazon-growth-success-2019-4?r=US&amp;IR=T" TargetMode="External"/><Relationship Id="rId5" Type="http://schemas.openxmlformats.org/officeDocument/2006/relationships/hyperlink" Target="https://www.cnbc.com/2020/05/22/jeff-bezos-why-you-cant-feel-bad-about-failure.html" TargetMode="External"/><Relationship Id="rId4" Type="http://schemas.openxmlformats.org/officeDocument/2006/relationships/hyperlink" Target="https://www.gobankingrates.com/money/business/jeff-bezos-worst-business-failures/#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6">
            <a:extLst>
              <a:ext uri="{FF2B5EF4-FFF2-40B4-BE49-F238E27FC236}">
                <a16:creationId xmlns:a16="http://schemas.microsoft.com/office/drawing/2014/main" id="{031EA4A4-5D79-4817-B146-24029A2F3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560A7ED-FA23-4B1F-9DA1-ABC2DF723AEB}"/>
              </a:ext>
            </a:extLst>
          </p:cNvPr>
          <p:cNvSpPr>
            <a:spLocks noGrp="1"/>
          </p:cNvSpPr>
          <p:nvPr>
            <p:ph type="title"/>
          </p:nvPr>
        </p:nvSpPr>
        <p:spPr>
          <a:xfrm>
            <a:off x="7761790" y="1710742"/>
            <a:ext cx="4112678" cy="1930920"/>
          </a:xfrm>
          <a:prstGeom prst="ellipse">
            <a:avLst/>
          </a:prstGeom>
        </p:spPr>
        <p:txBody>
          <a:bodyPr vert="horz" lIns="91440" tIns="45720" rIns="91440" bIns="45720" rtlCol="0" anchor="b">
            <a:normAutofit fontScale="90000"/>
          </a:bodyPr>
          <a:lstStyle/>
          <a:p>
            <a:r>
              <a:rPr lang="en-US" sz="4800" b="1"/>
              <a:t>JEFF BEZOS </a:t>
            </a:r>
            <a:endParaRPr lang="en-US" sz="4800" b="1">
              <a:cs typeface="Calibri Light"/>
            </a:endParaRPr>
          </a:p>
        </p:txBody>
      </p:sp>
      <p:pic>
        <p:nvPicPr>
          <p:cNvPr id="5" name="Imagine 5" descr="O imagine care conține text, hartă&#10;&#10;Descriere generată automat">
            <a:extLst>
              <a:ext uri="{FF2B5EF4-FFF2-40B4-BE49-F238E27FC236}">
                <a16:creationId xmlns:a16="http://schemas.microsoft.com/office/drawing/2014/main" id="{BD8DAFA8-FEBD-4A36-B986-AA1F1DB6F51E}"/>
              </a:ext>
            </a:extLst>
          </p:cNvPr>
          <p:cNvPicPr>
            <a:picLocks noGrp="1" noChangeAspect="1"/>
          </p:cNvPicPr>
          <p:nvPr>
            <p:ph type="pic" idx="1"/>
          </p:nvPr>
        </p:nvPicPr>
        <p:blipFill rotWithShape="1">
          <a:blip r:embed="rId2"/>
          <a:srcRect l="11605" r="11607" b="-1"/>
          <a:stretch/>
        </p:blipFill>
        <p:spPr>
          <a:xfrm>
            <a:off x="20" y="10"/>
            <a:ext cx="7443196" cy="6857990"/>
          </a:xfrm>
          <a:prstGeom prst="rect">
            <a:avLst/>
          </a:prstGeom>
        </p:spPr>
      </p:pic>
      <p:sp>
        <p:nvSpPr>
          <p:cNvPr id="66"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asetăText 2">
            <a:extLst>
              <a:ext uri="{FF2B5EF4-FFF2-40B4-BE49-F238E27FC236}">
                <a16:creationId xmlns:a16="http://schemas.microsoft.com/office/drawing/2014/main" id="{D9804436-01F5-4E11-9801-C4796140EB29}"/>
              </a:ext>
            </a:extLst>
          </p:cNvPr>
          <p:cNvSpPr txBox="1"/>
          <p:nvPr/>
        </p:nvSpPr>
        <p:spPr>
          <a:xfrm>
            <a:off x="7932672" y="4368726"/>
            <a:ext cx="3803904" cy="36601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a:t>•Andreea Magos </a:t>
            </a:r>
            <a:endParaRPr lang="ro-RO">
              <a:cs typeface="Calibri"/>
            </a:endParaRPr>
          </a:p>
          <a:p>
            <a:pPr>
              <a:lnSpc>
                <a:spcPct val="90000"/>
              </a:lnSpc>
              <a:spcAft>
                <a:spcPts val="600"/>
              </a:spcAft>
            </a:pPr>
            <a:r>
              <a:rPr lang="en-US"/>
              <a:t>(1918861) </a:t>
            </a:r>
            <a:endParaRPr lang="en-US">
              <a:cs typeface="Calibri" panose="020F0502020204030204"/>
            </a:endParaRPr>
          </a:p>
          <a:p>
            <a:pPr>
              <a:lnSpc>
                <a:spcPct val="90000"/>
              </a:lnSpc>
              <a:spcAft>
                <a:spcPts val="600"/>
              </a:spcAft>
            </a:pPr>
            <a:r>
              <a:rPr lang="en-US"/>
              <a:t>•Mihaela </a:t>
            </a:r>
            <a:r>
              <a:rPr lang="en-US" err="1"/>
              <a:t>Vadan</a:t>
            </a:r>
            <a:r>
              <a:rPr lang="en-US"/>
              <a:t> </a:t>
            </a:r>
            <a:endParaRPr lang="en-US">
              <a:cs typeface="Calibri" panose="020F0502020204030204"/>
            </a:endParaRPr>
          </a:p>
          <a:p>
            <a:pPr>
              <a:lnSpc>
                <a:spcPct val="90000"/>
              </a:lnSpc>
              <a:spcAft>
                <a:spcPts val="600"/>
              </a:spcAft>
            </a:pPr>
            <a:r>
              <a:rPr lang="en-US">
                <a:cs typeface="Calibri" panose="020F0502020204030204"/>
              </a:rPr>
              <a:t>(1920306)  </a:t>
            </a:r>
          </a:p>
          <a:p>
            <a:r>
              <a:rPr lang="en-US">
                <a:ea typeface="+mn-lt"/>
                <a:cs typeface="+mn-lt"/>
              </a:rPr>
              <a:t>•Elena-Luminita </a:t>
            </a:r>
            <a:r>
              <a:rPr lang="en-US" err="1">
                <a:ea typeface="+mn-lt"/>
                <a:cs typeface="+mn-lt"/>
              </a:rPr>
              <a:t>Oprea</a:t>
            </a:r>
            <a:r>
              <a:rPr lang="en-US">
                <a:ea typeface="+mn-lt"/>
                <a:cs typeface="+mn-lt"/>
              </a:rPr>
              <a:t> </a:t>
            </a:r>
          </a:p>
          <a:p>
            <a:r>
              <a:rPr lang="en-US">
                <a:ea typeface="+mn-lt"/>
                <a:cs typeface="+mn-lt"/>
              </a:rPr>
              <a:t> (1918800)  </a:t>
            </a:r>
            <a:endParaRPr lang="en-US"/>
          </a:p>
          <a:p>
            <a:r>
              <a:rPr lang="en-US">
                <a:ea typeface="+mn-lt"/>
                <a:cs typeface="+mn-lt"/>
              </a:rPr>
              <a:t> •Ion </a:t>
            </a:r>
            <a:r>
              <a:rPr lang="en-US" err="1">
                <a:ea typeface="+mn-lt"/>
                <a:cs typeface="+mn-lt"/>
              </a:rPr>
              <a:t>Cebotari</a:t>
            </a:r>
            <a:r>
              <a:rPr lang="en-US">
                <a:ea typeface="+mn-lt"/>
                <a:cs typeface="+mn-lt"/>
              </a:rPr>
              <a:t>  </a:t>
            </a:r>
          </a:p>
          <a:p>
            <a:r>
              <a:rPr lang="en-US">
                <a:ea typeface="+mn-lt"/>
                <a:cs typeface="+mn-lt"/>
              </a:rPr>
              <a:t> (1920832)</a:t>
            </a:r>
            <a:endParaRPr lang="en-US">
              <a:cs typeface="Calibri"/>
            </a:endParaRPr>
          </a:p>
          <a:p>
            <a:endParaRPr lang="en-US">
              <a:cs typeface="Calibri"/>
            </a:endParaRPr>
          </a:p>
          <a:p>
            <a:endParaRPr lang="en-US">
              <a:cs typeface="Calibri"/>
            </a:endParaRPr>
          </a:p>
          <a:p>
            <a:endParaRPr lang="en-US">
              <a:cs typeface="Calibri"/>
            </a:endParaRPr>
          </a:p>
          <a:p>
            <a:pPr>
              <a:lnSpc>
                <a:spcPct val="90000"/>
              </a:lnSpc>
              <a:spcAft>
                <a:spcPts val="600"/>
              </a:spcAft>
            </a:pPr>
            <a:endParaRPr lang="en-US">
              <a:cs typeface="Calibri"/>
            </a:endParaRPr>
          </a:p>
          <a:p>
            <a:pPr>
              <a:lnSpc>
                <a:spcPct val="90000"/>
              </a:lnSpc>
              <a:spcAft>
                <a:spcPts val="600"/>
              </a:spcAft>
            </a:pPr>
            <a:endParaRPr lang="en-US">
              <a:cs typeface="Calibri"/>
            </a:endParaRPr>
          </a:p>
        </p:txBody>
      </p:sp>
      <p:sp>
        <p:nvSpPr>
          <p:cNvPr id="4" name="CasetăText 3">
            <a:extLst>
              <a:ext uri="{FF2B5EF4-FFF2-40B4-BE49-F238E27FC236}">
                <a16:creationId xmlns:a16="http://schemas.microsoft.com/office/drawing/2014/main" id="{BD9C9604-89FC-4154-A7AE-98C432674603}"/>
              </a:ext>
            </a:extLst>
          </p:cNvPr>
          <p:cNvSpPr txBox="1"/>
          <p:nvPr/>
        </p:nvSpPr>
        <p:spPr>
          <a:xfrm>
            <a:off x="7691778" y="830137"/>
            <a:ext cx="4358740"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sz="2000" err="1"/>
              <a:t>Introducing</a:t>
            </a:r>
            <a:r>
              <a:rPr lang="ro-RO" sz="2000"/>
              <a:t> </a:t>
            </a:r>
            <a:r>
              <a:rPr lang="ro-RO" sz="2000" err="1"/>
              <a:t>the</a:t>
            </a:r>
            <a:r>
              <a:rPr lang="ro-RO" sz="2000"/>
              <a:t> Modern </a:t>
            </a:r>
            <a:r>
              <a:rPr lang="ro-RO" sz="2000" err="1"/>
              <a:t>Workplace</a:t>
            </a:r>
            <a:r>
              <a:rPr lang="ro-RO" sz="2000"/>
              <a:t>  </a:t>
            </a:r>
            <a:endParaRPr lang="ro-RO" sz="2000">
              <a:cs typeface="Calibri"/>
            </a:endParaRPr>
          </a:p>
          <a:p>
            <a:pPr>
              <a:spcAft>
                <a:spcPts val="600"/>
              </a:spcAft>
            </a:pPr>
            <a:r>
              <a:rPr lang="ro-RO" sz="2000">
                <a:cs typeface="Calibri"/>
              </a:rPr>
              <a:t>                      LCBB4003 </a:t>
            </a:r>
          </a:p>
          <a:p>
            <a:pPr>
              <a:spcAft>
                <a:spcPts val="600"/>
              </a:spcAft>
            </a:pPr>
            <a:r>
              <a:rPr lang="ro-RO" sz="2000">
                <a:cs typeface="Calibri"/>
              </a:rPr>
              <a:t> </a:t>
            </a:r>
            <a:r>
              <a:rPr lang="ro-RO" sz="2000" err="1">
                <a:cs typeface="Calibri"/>
              </a:rPr>
              <a:t>Lecturer</a:t>
            </a:r>
            <a:r>
              <a:rPr lang="ro-RO" sz="2000">
                <a:cs typeface="Calibri"/>
              </a:rPr>
              <a:t>: </a:t>
            </a:r>
            <a:r>
              <a:rPr lang="ro-RO" sz="2000" err="1">
                <a:cs typeface="Calibri"/>
              </a:rPr>
              <a:t>Uju</a:t>
            </a:r>
            <a:r>
              <a:rPr lang="ro-RO" sz="2000">
                <a:cs typeface="Calibri"/>
              </a:rPr>
              <a:t> </a:t>
            </a:r>
            <a:r>
              <a:rPr lang="ro-RO" sz="2000" err="1">
                <a:cs typeface="Calibri"/>
              </a:rPr>
              <a:t>Ugochukwu</a:t>
            </a:r>
          </a:p>
          <a:p>
            <a:pPr algn="l">
              <a:spcAft>
                <a:spcPts val="600"/>
              </a:spcAft>
            </a:pPr>
            <a:endParaRPr lang="ro-RO" sz="2000">
              <a:cs typeface="Calibri"/>
            </a:endParaRPr>
          </a:p>
        </p:txBody>
      </p:sp>
    </p:spTree>
    <p:extLst>
      <p:ext uri="{BB962C8B-B14F-4D97-AF65-F5344CB8AC3E}">
        <p14:creationId xmlns:p14="http://schemas.microsoft.com/office/powerpoint/2010/main" val="396654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1316-48AB-49E1-BE25-AFE525C89413}"/>
              </a:ext>
            </a:extLst>
          </p:cNvPr>
          <p:cNvSpPr>
            <a:spLocks noGrp="1"/>
          </p:cNvSpPr>
          <p:nvPr>
            <p:ph type="title"/>
          </p:nvPr>
        </p:nvSpPr>
        <p:spPr>
          <a:xfrm>
            <a:off x="804673" y="1445494"/>
            <a:ext cx="3616856" cy="4376572"/>
          </a:xfrm>
        </p:spPr>
        <p:txBody>
          <a:bodyPr anchor="ctr">
            <a:normAutofit/>
          </a:bodyPr>
          <a:lstStyle/>
          <a:p>
            <a:r>
              <a:rPr lang="en-GB" sz="4800">
                <a:cs typeface="Calibri Light"/>
              </a:rPr>
              <a:t>Appendix</a:t>
            </a:r>
          </a:p>
        </p:txBody>
      </p:sp>
      <p:sp>
        <p:nvSpPr>
          <p:cNvPr id="13" name="Freeform: Shape 15">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7">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2F9B04-2F4F-45B9-AE18-8AF6AD82FCF4}"/>
              </a:ext>
            </a:extLst>
          </p:cNvPr>
          <p:cNvSpPr>
            <a:spLocks noGrp="1"/>
          </p:cNvSpPr>
          <p:nvPr>
            <p:ph idx="1"/>
          </p:nvPr>
        </p:nvSpPr>
        <p:spPr>
          <a:xfrm>
            <a:off x="6096000" y="1399032"/>
            <a:ext cx="5501834" cy="4471416"/>
          </a:xfrm>
        </p:spPr>
        <p:txBody>
          <a:bodyPr vert="horz" lIns="91440" tIns="45720" rIns="91440" bIns="45720" rtlCol="0" anchor="ctr">
            <a:normAutofit/>
          </a:bodyPr>
          <a:lstStyle/>
          <a:p>
            <a:r>
              <a:rPr lang="en-GB" sz="2200">
                <a:solidFill>
                  <a:schemeClr val="bg1"/>
                </a:solidFill>
                <a:cs typeface="Calibri"/>
              </a:rPr>
              <a:t>Leadership and leadership styles definition</a:t>
            </a:r>
          </a:p>
          <a:p>
            <a:r>
              <a:rPr lang="en-GB" sz="2200">
                <a:solidFill>
                  <a:schemeClr val="bg1"/>
                </a:solidFill>
                <a:cs typeface="Calibri"/>
              </a:rPr>
              <a:t>Bezos childhood and adulthood</a:t>
            </a:r>
          </a:p>
          <a:p>
            <a:r>
              <a:rPr lang="en-GB" sz="2200">
                <a:solidFill>
                  <a:schemeClr val="bg1"/>
                </a:solidFill>
                <a:cs typeface="Calibri"/>
              </a:rPr>
              <a:t>How Amazon was born</a:t>
            </a:r>
            <a:endParaRPr lang="en-US">
              <a:solidFill>
                <a:schemeClr val="bg1"/>
              </a:solidFill>
              <a:cs typeface="Calibri"/>
            </a:endParaRPr>
          </a:p>
          <a:p>
            <a:r>
              <a:rPr lang="en-GB" sz="2200">
                <a:solidFill>
                  <a:schemeClr val="bg1"/>
                </a:solidFill>
                <a:cs typeface="Calibri"/>
              </a:rPr>
              <a:t>Amazon Hollywood player</a:t>
            </a:r>
          </a:p>
          <a:p>
            <a:r>
              <a:rPr lang="en-GB" sz="2200">
                <a:solidFill>
                  <a:schemeClr val="bg1"/>
                </a:solidFill>
                <a:cs typeface="Calibri"/>
              </a:rPr>
              <a:t>What made Bezos successful?</a:t>
            </a:r>
          </a:p>
          <a:p>
            <a:r>
              <a:rPr lang="en-GB" sz="2200">
                <a:solidFill>
                  <a:schemeClr val="bg1"/>
                </a:solidFill>
                <a:cs typeface="Calibri"/>
              </a:rPr>
              <a:t>Failures and his learnings</a:t>
            </a:r>
          </a:p>
          <a:p>
            <a:r>
              <a:rPr lang="en-GB" sz="2200">
                <a:solidFill>
                  <a:schemeClr val="bg1"/>
                </a:solidFill>
                <a:cs typeface="Calibri"/>
              </a:rPr>
              <a:t>Bezos leadership style</a:t>
            </a:r>
          </a:p>
          <a:p>
            <a:r>
              <a:rPr lang="en-GB" sz="2200">
                <a:solidFill>
                  <a:schemeClr val="bg1"/>
                </a:solidFill>
                <a:cs typeface="Calibri"/>
              </a:rPr>
              <a:t>Conclusion</a:t>
            </a:r>
          </a:p>
          <a:p>
            <a:r>
              <a:rPr lang="en-GB" sz="2200">
                <a:solidFill>
                  <a:schemeClr val="bg1"/>
                </a:solidFill>
                <a:cs typeface="Calibri"/>
              </a:rPr>
              <a:t>References</a:t>
            </a:r>
          </a:p>
        </p:txBody>
      </p:sp>
    </p:spTree>
    <p:extLst>
      <p:ext uri="{BB962C8B-B14F-4D97-AF65-F5344CB8AC3E}">
        <p14:creationId xmlns:p14="http://schemas.microsoft.com/office/powerpoint/2010/main" val="8507600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A sign on a cloudy day&#10;&#10;Description automatically generated">
            <a:extLst>
              <a:ext uri="{FF2B5EF4-FFF2-40B4-BE49-F238E27FC236}">
                <a16:creationId xmlns:a16="http://schemas.microsoft.com/office/drawing/2014/main" id="{818DEC42-8FA7-4FA0-AFFB-B955C87E4FCA}"/>
              </a:ext>
            </a:extLst>
          </p:cNvPr>
          <p:cNvPicPr>
            <a:picLocks noChangeAspect="1"/>
          </p:cNvPicPr>
          <p:nvPr/>
        </p:nvPicPr>
        <p:blipFill rotWithShape="1">
          <a:blip r:embed="rId3"/>
          <a:srcRect t="17624" b="8402"/>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2" name="Oval 1">
            <a:extLst>
              <a:ext uri="{FF2B5EF4-FFF2-40B4-BE49-F238E27FC236}">
                <a16:creationId xmlns:a16="http://schemas.microsoft.com/office/drawing/2014/main" id="{D5C4DCBD-CABC-4A3E-9723-E0F5E06E6E91}"/>
              </a:ext>
            </a:extLst>
          </p:cNvPr>
          <p:cNvSpPr/>
          <p:nvPr/>
        </p:nvSpPr>
        <p:spPr>
          <a:xfrm>
            <a:off x="189782" y="1519688"/>
            <a:ext cx="3349923" cy="429882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a:solidFill>
                  <a:schemeClr val="tx1"/>
                </a:solidFill>
              </a:rPr>
              <a:t>“</a:t>
            </a:r>
            <a:r>
              <a:rPr lang="en-GB" sz="2400">
                <a:solidFill>
                  <a:schemeClr val="tx1"/>
                </a:solidFill>
              </a:rPr>
              <a:t>Leadership is a potent combination of strategy and character. But if you must be one, be without strategy."–NORMAN SCHWARZKOPF</a:t>
            </a:r>
            <a:r>
              <a:rPr lang="en-GB" sz="2400"/>
              <a:t> </a:t>
            </a:r>
            <a:endParaRPr lang="en-GB"/>
          </a:p>
        </p:txBody>
      </p:sp>
      <p:sp>
        <p:nvSpPr>
          <p:cNvPr id="4" name="Oval 3">
            <a:extLst>
              <a:ext uri="{FF2B5EF4-FFF2-40B4-BE49-F238E27FC236}">
                <a16:creationId xmlns:a16="http://schemas.microsoft.com/office/drawing/2014/main" id="{61D41D37-0E12-47AA-A5DA-BD33ED2A53F7}"/>
              </a:ext>
            </a:extLst>
          </p:cNvPr>
          <p:cNvSpPr/>
          <p:nvPr/>
        </p:nvSpPr>
        <p:spPr>
          <a:xfrm>
            <a:off x="8557405" y="1519687"/>
            <a:ext cx="3436187" cy="4730149"/>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b="1">
                <a:ea typeface="+mn-lt"/>
                <a:cs typeface="+mn-lt"/>
              </a:rPr>
              <a:t>Leadership styles are approaches that motivate followers. They should be adapted to fit organizations, situations, groups and individuals.</a:t>
            </a:r>
            <a:r>
              <a:rPr lang="en-GB" sz="2000">
                <a:ea typeface="+mn-lt"/>
                <a:cs typeface="+mn-lt"/>
              </a:rPr>
              <a:t> </a:t>
            </a:r>
            <a:r>
              <a:rPr lang="en-GB" sz="2000" b="1">
                <a:ea typeface="+mn-lt"/>
                <a:cs typeface="+mn-lt"/>
              </a:rPr>
              <a:t>(Martinuzzi, 2019)</a:t>
            </a:r>
            <a:r>
              <a:rPr lang="en-GB" sz="2000">
                <a:ea typeface="+mn-lt"/>
                <a:cs typeface="+mn-lt"/>
              </a:rPr>
              <a:t> </a:t>
            </a:r>
            <a:endParaRPr lang="en-US" sz="2000">
              <a:cs typeface="Calibri"/>
            </a:endParaRPr>
          </a:p>
        </p:txBody>
      </p:sp>
      <p:sp>
        <p:nvSpPr>
          <p:cNvPr id="5" name="TextBox 4">
            <a:extLst>
              <a:ext uri="{FF2B5EF4-FFF2-40B4-BE49-F238E27FC236}">
                <a16:creationId xmlns:a16="http://schemas.microsoft.com/office/drawing/2014/main" id="{AC2B377A-DD18-43D3-8CB2-34676C5F6BC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86783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70A98-7924-4340-9B4C-97A917B21CA0}"/>
              </a:ext>
            </a:extLst>
          </p:cNvPr>
          <p:cNvSpPr>
            <a:spLocks noGrp="1"/>
          </p:cNvSpPr>
          <p:nvPr>
            <p:ph type="title"/>
          </p:nvPr>
        </p:nvSpPr>
        <p:spPr>
          <a:xfrm>
            <a:off x="318250" y="39605"/>
            <a:ext cx="5181510" cy="1671569"/>
          </a:xfrm>
        </p:spPr>
        <p:txBody>
          <a:bodyPr vert="horz" lIns="91440" tIns="45720" rIns="91440" bIns="45720" rtlCol="0" anchor="ctr">
            <a:normAutofit/>
          </a:bodyPr>
          <a:lstStyle/>
          <a:p>
            <a:r>
              <a:rPr lang="en-US" sz="4000"/>
              <a:t>Early years   </a:t>
            </a:r>
          </a:p>
        </p:txBody>
      </p:sp>
      <p:sp>
        <p:nvSpPr>
          <p:cNvPr id="4" name="Text Placeholder 3">
            <a:extLst>
              <a:ext uri="{FF2B5EF4-FFF2-40B4-BE49-F238E27FC236}">
                <a16:creationId xmlns:a16="http://schemas.microsoft.com/office/drawing/2014/main" id="{13C59791-DE6D-40DF-ABD0-63D504493822}"/>
              </a:ext>
            </a:extLst>
          </p:cNvPr>
          <p:cNvSpPr>
            <a:spLocks noGrp="1"/>
          </p:cNvSpPr>
          <p:nvPr>
            <p:ph type="body" sz="half" idx="2"/>
          </p:nvPr>
        </p:nvSpPr>
        <p:spPr>
          <a:xfrm>
            <a:off x="447647" y="1572763"/>
            <a:ext cx="5181508" cy="3722438"/>
          </a:xfrm>
        </p:spPr>
        <p:txBody>
          <a:bodyPr vert="horz" lIns="91440" tIns="45720" rIns="91440" bIns="45720" rtlCol="0" anchor="t">
            <a:noAutofit/>
          </a:bodyPr>
          <a:lstStyle/>
          <a:p>
            <a:pPr indent="-228600">
              <a:buFont typeface="Arial" panose="020B0604020202020204" pitchFamily="34" charset="0"/>
              <a:buChar char="•"/>
            </a:pPr>
            <a:r>
              <a:rPr lang="en-US" sz="2400"/>
              <a:t>Jeff Bezos was born on January 12, 1964, in New Mexico. </a:t>
            </a:r>
            <a:endParaRPr lang="en-US" sz="2400">
              <a:cs typeface="Calibri"/>
            </a:endParaRPr>
          </a:p>
          <a:p>
            <a:pPr indent="-228600">
              <a:buFont typeface="Arial" panose="020B0604020202020204" pitchFamily="34" charset="0"/>
              <a:buChar char="•"/>
            </a:pPr>
            <a:r>
              <a:rPr lang="en-US" sz="2400"/>
              <a:t>As a child he spent most of his holidays at his grandfather ranch in southern Texas.</a:t>
            </a:r>
            <a:endParaRPr lang="en-US" sz="2400">
              <a:cs typeface="Calibri"/>
            </a:endParaRPr>
          </a:p>
          <a:p>
            <a:pPr indent="-228600">
              <a:buFont typeface="Arial" panose="020B0604020202020204" pitchFamily="34" charset="0"/>
              <a:buChar char="•"/>
            </a:pPr>
            <a:r>
              <a:rPr lang="en-US" sz="2400"/>
              <a:t>At the age of 4 he was adopted by his stepfather Mike Bezos,</a:t>
            </a:r>
            <a:endParaRPr lang="en-US" sz="2400">
              <a:cs typeface="Calibri"/>
            </a:endParaRPr>
          </a:p>
          <a:p>
            <a:pPr indent="-228600">
              <a:buFont typeface="Arial" panose="020B0604020202020204" pitchFamily="34" charset="0"/>
              <a:buChar char="•"/>
            </a:pPr>
            <a:r>
              <a:rPr lang="en-US" sz="2400"/>
              <a:t>Young Bezos attended River Oaks Elementary School from fourth to sixth grade.</a:t>
            </a:r>
            <a:endParaRPr lang="en-US" sz="2400">
              <a:cs typeface="Calibri"/>
            </a:endParaRPr>
          </a:p>
          <a:p>
            <a:pPr indent="-228600">
              <a:buFont typeface="Arial" panose="020B0604020202020204" pitchFamily="34" charset="0"/>
              <a:buChar char="•"/>
            </a:pPr>
            <a:r>
              <a:rPr lang="en-US" sz="2400"/>
              <a:t> In 1982,he graduated Miami Palmetto Senior High School, Florida as valedictorian, top of the class.</a:t>
            </a:r>
            <a:endParaRPr lang="en-US" sz="2400">
              <a:cs typeface="Calibri"/>
            </a:endParaRPr>
          </a:p>
          <a:p>
            <a:r>
              <a:rPr lang="en-US" sz="2400"/>
              <a:t>(Byers A. , 2007)</a:t>
            </a:r>
            <a:endParaRPr lang="en-US" sz="2400">
              <a:cs typeface="Calibri"/>
            </a:endParaRPr>
          </a:p>
          <a:p>
            <a:pPr indent="-228600">
              <a:buFont typeface="Arial" panose="020B0604020202020204" pitchFamily="34" charset="0"/>
              <a:buChar char="•"/>
            </a:pPr>
            <a:endParaRPr lang="en-US" sz="2400">
              <a:cs typeface="Calibri"/>
            </a:endParaRPr>
          </a:p>
        </p:txBody>
      </p:sp>
      <p:pic>
        <p:nvPicPr>
          <p:cNvPr id="5" name="Picture 5" descr="A person wearing a white shirt&#10;&#10;Description automatically generated">
            <a:extLst>
              <a:ext uri="{FF2B5EF4-FFF2-40B4-BE49-F238E27FC236}">
                <a16:creationId xmlns:a16="http://schemas.microsoft.com/office/drawing/2014/main" id="{7425247B-2397-4DCE-BDDC-FD0C000C38B5}"/>
              </a:ext>
            </a:extLst>
          </p:cNvPr>
          <p:cNvPicPr>
            <a:picLocks noChangeAspect="1"/>
          </p:cNvPicPr>
          <p:nvPr/>
        </p:nvPicPr>
        <p:blipFill rotWithShape="1">
          <a:blip r:embed="rId3"/>
          <a:srcRect r="1" b="5603"/>
          <a:stretch/>
        </p:blipFill>
        <p:spPr>
          <a:xfrm>
            <a:off x="6189155" y="10"/>
            <a:ext cx="6002844" cy="6857990"/>
          </a:xfrm>
          <a:prstGeom prst="rect">
            <a:avLst/>
          </a:prstGeom>
          <a:effectLst/>
        </p:spPr>
      </p:pic>
    </p:spTree>
    <p:extLst>
      <p:ext uri="{BB962C8B-B14F-4D97-AF65-F5344CB8AC3E}">
        <p14:creationId xmlns:p14="http://schemas.microsoft.com/office/powerpoint/2010/main" val="401656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18D5-4A3D-4A05-9E72-35273A607FC2}"/>
              </a:ext>
            </a:extLst>
          </p:cNvPr>
          <p:cNvSpPr>
            <a:spLocks noGrp="1"/>
          </p:cNvSpPr>
          <p:nvPr>
            <p:ph type="title"/>
          </p:nvPr>
        </p:nvSpPr>
        <p:spPr>
          <a:xfrm>
            <a:off x="6804803" y="365125"/>
            <a:ext cx="4548997" cy="851111"/>
          </a:xfrm>
        </p:spPr>
        <p:txBody>
          <a:bodyPr>
            <a:normAutofit fontScale="90000"/>
          </a:bodyPr>
          <a:lstStyle/>
          <a:p>
            <a:r>
              <a:rPr lang="en-GB">
                <a:cs typeface="Calibri Light"/>
              </a:rPr>
              <a:t>                                                 Adulthood</a:t>
            </a:r>
          </a:p>
        </p:txBody>
      </p:sp>
      <p:sp>
        <p:nvSpPr>
          <p:cNvPr id="3" name="Content Placeholder 2">
            <a:extLst>
              <a:ext uri="{FF2B5EF4-FFF2-40B4-BE49-F238E27FC236}">
                <a16:creationId xmlns:a16="http://schemas.microsoft.com/office/drawing/2014/main" id="{C7ADEBB9-D663-452F-AE3C-4B53133DFBFF}"/>
              </a:ext>
            </a:extLst>
          </p:cNvPr>
          <p:cNvSpPr>
            <a:spLocks noGrp="1"/>
          </p:cNvSpPr>
          <p:nvPr>
            <p:ph idx="1"/>
          </p:nvPr>
        </p:nvSpPr>
        <p:spPr>
          <a:xfrm>
            <a:off x="5539596" y="2731399"/>
            <a:ext cx="6446807" cy="4955186"/>
          </a:xfrm>
        </p:spPr>
        <p:txBody>
          <a:bodyPr vert="horz" lIns="91440" tIns="45720" rIns="91440" bIns="45720" rtlCol="0" anchor="t">
            <a:normAutofit/>
          </a:bodyPr>
          <a:lstStyle/>
          <a:p>
            <a:r>
              <a:rPr lang="en-GB" sz="2000">
                <a:cs typeface="Calibri"/>
              </a:rPr>
              <a:t>He attended Princeton University and graduated with a Bachelor of Science in electrical engineering and computer science.</a:t>
            </a:r>
          </a:p>
          <a:p>
            <a:r>
              <a:rPr lang="en-GB" sz="2000">
                <a:cs typeface="Calibri"/>
              </a:rPr>
              <a:t>After graduating Princeton he worked in several firms on Wall Street (Fitel, Bankers Trust and D.E. Shaw).In 1990 he became the youngest vice-president of D.E. Shaw investment company.</a:t>
            </a:r>
          </a:p>
          <a:p>
            <a:r>
              <a:rPr lang="en-GB" sz="2000">
                <a:cs typeface="Calibri"/>
              </a:rPr>
              <a:t>In 1994 Bezos made a risky move; quit his job in finance and move to Seattle to open his own business, an online bookstore. (Biography, 2018,updated 2020)</a:t>
            </a:r>
          </a:p>
          <a:p>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4063218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6876DCA-E831-4257-9828-F92E08EB8AA8}"/>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b="1" kern="1200">
                <a:solidFill>
                  <a:schemeClr val="tx1"/>
                </a:solidFill>
                <a:latin typeface="+mj-lt"/>
                <a:ea typeface="+mj-ea"/>
                <a:cs typeface="+mj-cs"/>
              </a:rPr>
              <a:t>And so Amazon was born</a:t>
            </a:r>
            <a:endParaRPr lang="en-US" sz="3300" kern="1200">
              <a:solidFill>
                <a:schemeClr val="tx1"/>
              </a:solidFill>
              <a:latin typeface="+mj-lt"/>
              <a:ea typeface="+mj-ea"/>
              <a:cs typeface="+mj-cs"/>
            </a:endParaRPr>
          </a:p>
          <a:p>
            <a:endParaRPr lang="en-US" sz="3300" kern="1200">
              <a:solidFill>
                <a:schemeClr val="tx1"/>
              </a:solidFill>
              <a:latin typeface="+mj-lt"/>
              <a:ea typeface="+mj-ea"/>
              <a:cs typeface="+mj-cs"/>
            </a:endParaRPr>
          </a:p>
        </p:txBody>
      </p:sp>
      <p:pic>
        <p:nvPicPr>
          <p:cNvPr id="5" name="Imagine 5" descr="O imagine care conține costum, bărbat, persoană, în picioare&#10;&#10;Descriere generată automat">
            <a:extLst>
              <a:ext uri="{FF2B5EF4-FFF2-40B4-BE49-F238E27FC236}">
                <a16:creationId xmlns:a16="http://schemas.microsoft.com/office/drawing/2014/main" id="{B99E28B7-2D65-43D9-B067-CDEF69126990}"/>
              </a:ext>
            </a:extLst>
          </p:cNvPr>
          <p:cNvPicPr>
            <a:picLocks noGrp="1" noChangeAspect="1"/>
          </p:cNvPicPr>
          <p:nvPr>
            <p:ph type="pic" idx="1"/>
          </p:nvPr>
        </p:nvPicPr>
        <p:blipFill rotWithShape="1">
          <a:blip r:embed="rId3"/>
          <a:srcRect r="-1" b="33754"/>
          <a:stretch/>
        </p:blipFill>
        <p:spPr>
          <a:xfrm>
            <a:off x="5629166" y="1416270"/>
            <a:ext cx="6407807" cy="4128184"/>
          </a:xfrm>
          <a:prstGeom prst="rect">
            <a:avLst/>
          </a:prstGeom>
        </p:spPr>
      </p:pic>
      <p:sp>
        <p:nvSpPr>
          <p:cNvPr id="4" name="Substituent text 3">
            <a:extLst>
              <a:ext uri="{FF2B5EF4-FFF2-40B4-BE49-F238E27FC236}">
                <a16:creationId xmlns:a16="http://schemas.microsoft.com/office/drawing/2014/main" id="{FBACB1A5-0CFB-4CB0-8AE8-76536FB624B9}"/>
              </a:ext>
            </a:extLst>
          </p:cNvPr>
          <p:cNvSpPr>
            <a:spLocks noGrp="1"/>
          </p:cNvSpPr>
          <p:nvPr>
            <p:ph type="body" sz="half" idx="2"/>
          </p:nvPr>
        </p:nvSpPr>
        <p:spPr>
          <a:xfrm>
            <a:off x="518474" y="1774372"/>
            <a:ext cx="4064409" cy="4654603"/>
          </a:xfrm>
        </p:spPr>
        <p:txBody>
          <a:bodyPr vert="horz" lIns="91440" tIns="45720" rIns="91440" bIns="45720" rtlCol="0" anchor="t">
            <a:normAutofit/>
          </a:bodyPr>
          <a:lstStyle/>
          <a:p>
            <a:pPr indent="-228600">
              <a:buFont typeface="Arial" panose="020B0604020202020204" pitchFamily="34" charset="0"/>
              <a:buChar char="•"/>
            </a:pPr>
            <a:r>
              <a:rPr lang="en-US" sz="1800" b="1"/>
              <a:t>Amazon.com, </a:t>
            </a:r>
            <a:r>
              <a:rPr lang="en-US" sz="1800"/>
              <a:t>Web services provider that became the iconic example of electronic commerce. The headquarters are in Seattle, Washington. </a:t>
            </a:r>
          </a:p>
          <a:p>
            <a:pPr indent="-228600">
              <a:buFont typeface="Arial" panose="020B0604020202020204" pitchFamily="34" charset="0"/>
              <a:buChar char="•"/>
            </a:pPr>
            <a:r>
              <a:rPr lang="en-US" sz="1800">
                <a:ea typeface="+mn-lt"/>
                <a:cs typeface="+mn-lt"/>
              </a:rPr>
              <a:t>When Amazon first started, it sold only books.  </a:t>
            </a:r>
          </a:p>
          <a:p>
            <a:pPr indent="-228600">
              <a:buFont typeface="Arial" panose="020B0604020202020204" pitchFamily="34" charset="0"/>
              <a:buChar char="•"/>
            </a:pPr>
            <a:r>
              <a:rPr lang="en-US" sz="1800">
                <a:ea typeface="+mn-lt"/>
                <a:cs typeface="+mn-lt"/>
              </a:rPr>
              <a:t>. Then, he asked customers to see what else they would want to buy from the online retailer.       </a:t>
            </a:r>
          </a:p>
          <a:p>
            <a:pPr indent="-228600">
              <a:buFont typeface="Arial" panose="020B0604020202020204" pitchFamily="34" charset="0"/>
              <a:buChar char="•"/>
            </a:pPr>
            <a:r>
              <a:rPr lang="en-US" sz="1800">
                <a:ea typeface="+mn-lt"/>
                <a:cs typeface="+mn-lt"/>
              </a:rPr>
              <a:t> Today, Amazon sells almost everything from toilet paper to groceries  to electronics to fashion to furniture.</a:t>
            </a:r>
            <a:endParaRPr lang="en-US" sz="1800">
              <a:cs typeface="Calibri"/>
            </a:endParaRPr>
          </a:p>
        </p:txBody>
      </p:sp>
    </p:spTree>
    <p:extLst>
      <p:ext uri="{BB962C8B-B14F-4D97-AF65-F5344CB8AC3E}">
        <p14:creationId xmlns:p14="http://schemas.microsoft.com/office/powerpoint/2010/main" val="16378638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C78EC-68BF-451F-91E5-3225829B36CF}"/>
              </a:ext>
            </a:extLst>
          </p:cNvPr>
          <p:cNvSpPr>
            <a:spLocks noGrp="1"/>
          </p:cNvSpPr>
          <p:nvPr>
            <p:ph type="title"/>
          </p:nvPr>
        </p:nvSpPr>
        <p:spPr>
          <a:xfrm>
            <a:off x="752870" y="335276"/>
            <a:ext cx="6546710" cy="563564"/>
          </a:xfrm>
        </p:spPr>
        <p:txBody>
          <a:bodyPr vert="horz" lIns="91440" tIns="45720" rIns="91440" bIns="45720" rtlCol="0" anchor="ctr">
            <a:normAutofit fontScale="90000"/>
          </a:bodyPr>
          <a:lstStyle/>
          <a:p>
            <a:r>
              <a:rPr lang="en-US" kern="1200">
                <a:solidFill>
                  <a:schemeClr val="tx1"/>
                </a:solidFill>
                <a:latin typeface="+mj-lt"/>
                <a:ea typeface="+mj-ea"/>
                <a:cs typeface="+mj-cs"/>
              </a:rPr>
              <a:t>Amazon Hollywood player</a:t>
            </a:r>
          </a:p>
        </p:txBody>
      </p:sp>
      <p:sp>
        <p:nvSpPr>
          <p:cNvPr id="3" name="Content Placeholder 2">
            <a:extLst>
              <a:ext uri="{FF2B5EF4-FFF2-40B4-BE49-F238E27FC236}">
                <a16:creationId xmlns:a16="http://schemas.microsoft.com/office/drawing/2014/main" id="{BF7283F0-F69F-4079-B493-C989A10959AA}"/>
              </a:ext>
            </a:extLst>
          </p:cNvPr>
          <p:cNvSpPr>
            <a:spLocks noGrp="1"/>
          </p:cNvSpPr>
          <p:nvPr>
            <p:ph sz="half" idx="1"/>
          </p:nvPr>
        </p:nvSpPr>
        <p:spPr>
          <a:xfrm>
            <a:off x="161657" y="1330511"/>
            <a:ext cx="6424269" cy="4927350"/>
          </a:xfrm>
        </p:spPr>
        <p:txBody>
          <a:bodyPr vert="horz" lIns="91440" tIns="45720" rIns="91440" bIns="45720" rtlCol="0" anchor="t">
            <a:normAutofit/>
          </a:bodyPr>
          <a:lstStyle/>
          <a:p>
            <a:r>
              <a:rPr lang="en-US" sz="2000"/>
              <a:t>Prime Now service  </a:t>
            </a:r>
            <a:endParaRPr lang="en-US" sz="2000">
              <a:cs typeface="Calibri"/>
            </a:endParaRPr>
          </a:p>
          <a:p>
            <a:r>
              <a:rPr lang="en-US" sz="2000"/>
              <a:t>Amazon Prime Air  </a:t>
            </a:r>
            <a:endParaRPr lang="en-US" sz="2000">
              <a:cs typeface="Calibri"/>
            </a:endParaRPr>
          </a:p>
          <a:p>
            <a:r>
              <a:rPr lang="en-US" sz="2000"/>
              <a:t>Bookstore </a:t>
            </a:r>
            <a:endParaRPr lang="en-US" sz="2000">
              <a:cs typeface="Calibri"/>
            </a:endParaRPr>
          </a:p>
          <a:p>
            <a:r>
              <a:rPr lang="en-US" sz="2000"/>
              <a:t>Amazon Go grocery    </a:t>
            </a:r>
            <a:endParaRPr lang="en-US" sz="2000">
              <a:cs typeface="Calibri"/>
            </a:endParaRPr>
          </a:p>
          <a:p>
            <a:endParaRPr lang="en-US" sz="2000">
              <a:cs typeface="Calibri"/>
            </a:endParaRPr>
          </a:p>
          <a:p>
            <a:pPr>
              <a:buFont typeface="Wingdings" panose="020B0604020202020204" pitchFamily="34" charset="0"/>
              <a:buChar char="Ø"/>
            </a:pPr>
            <a:r>
              <a:rPr lang="en-US" sz="2000">
                <a:ea typeface="+mn-lt"/>
                <a:cs typeface="+mn-lt"/>
              </a:rPr>
              <a:t>Amazon is a cloud computing giant and the largest American e-commerce company.  </a:t>
            </a:r>
          </a:p>
          <a:p>
            <a:pPr>
              <a:buFont typeface="Wingdings" panose="020B0604020202020204" pitchFamily="34" charset="0"/>
              <a:buChar char="Ø"/>
            </a:pPr>
            <a:r>
              <a:rPr lang="en-US" sz="2000">
                <a:ea typeface="+mn-lt"/>
                <a:cs typeface="+mn-lt"/>
              </a:rPr>
              <a:t>Amazon Web Services arm is a multibillion-dollar provider of cloud-based services for millions of business customers around the world, including government agencies and universities. </a:t>
            </a:r>
            <a:endParaRPr lang="en-US" sz="2000">
              <a:cs typeface="Calibri"/>
            </a:endParaRPr>
          </a:p>
          <a:p>
            <a:endParaRPr lang="en-US" sz="2000">
              <a:cs typeface="Calibri"/>
            </a:endParaRPr>
          </a:p>
        </p:txBody>
      </p:sp>
      <p:pic>
        <p:nvPicPr>
          <p:cNvPr id="5" name="Imagine 5" descr="O imagine care conține interior, masă, așezat, parcat&#10;&#10;Descriere generată automat">
            <a:extLst>
              <a:ext uri="{FF2B5EF4-FFF2-40B4-BE49-F238E27FC236}">
                <a16:creationId xmlns:a16="http://schemas.microsoft.com/office/drawing/2014/main" id="{C429689B-0932-4E14-A031-8D06B49DFB55}"/>
              </a:ext>
            </a:extLst>
          </p:cNvPr>
          <p:cNvPicPr>
            <a:picLocks noGrp="1" noChangeAspect="1"/>
          </p:cNvPicPr>
          <p:nvPr>
            <p:ph sz="half" idx="2"/>
          </p:nvPr>
        </p:nvPicPr>
        <p:blipFill rotWithShape="1">
          <a:blip r:embed="rId3"/>
          <a:srcRect l="17067" r="12434" b="2"/>
          <a:stretch/>
        </p:blipFill>
        <p:spPr>
          <a:xfrm>
            <a:off x="6673844" y="2570813"/>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8" name="Imagine 18" descr="O imagine care conține așezat, masă, suprafață, de lemn&#10;&#10;Descriere generată automat">
            <a:extLst>
              <a:ext uri="{FF2B5EF4-FFF2-40B4-BE49-F238E27FC236}">
                <a16:creationId xmlns:a16="http://schemas.microsoft.com/office/drawing/2014/main" id="{DA10DCC6-D3C9-41C8-8950-D8316B7F6617}"/>
              </a:ext>
            </a:extLst>
          </p:cNvPr>
          <p:cNvPicPr>
            <a:picLocks noChangeAspect="1"/>
          </p:cNvPicPr>
          <p:nvPr/>
        </p:nvPicPr>
        <p:blipFill rotWithShape="1">
          <a:blip r:embed="rId4"/>
          <a:srcRect l="15410" r="19499"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6" name="Imagine 17" descr="O imagine care conține exterior, semn, stradă, verde&#10;&#10;Descriere generată automat">
            <a:extLst>
              <a:ext uri="{FF2B5EF4-FFF2-40B4-BE49-F238E27FC236}">
                <a16:creationId xmlns:a16="http://schemas.microsoft.com/office/drawing/2014/main" id="{9B1A53C3-F4F0-4763-A5A8-E52F2DFA658F}"/>
              </a:ext>
            </a:extLst>
          </p:cNvPr>
          <p:cNvPicPr>
            <a:picLocks noChangeAspect="1"/>
          </p:cNvPicPr>
          <p:nvPr/>
        </p:nvPicPr>
        <p:blipFill rotWithShape="1">
          <a:blip r:embed="rId5"/>
          <a:srcRect l="8968" r="24676" b="2"/>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72591451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15BA-CC06-4BC7-9951-A5015B2D8FAA}"/>
              </a:ext>
            </a:extLst>
          </p:cNvPr>
          <p:cNvSpPr>
            <a:spLocks noGrp="1"/>
          </p:cNvSpPr>
          <p:nvPr>
            <p:ph type="title"/>
          </p:nvPr>
        </p:nvSpPr>
        <p:spPr>
          <a:xfrm>
            <a:off x="6493122" y="84457"/>
            <a:ext cx="5314536" cy="1325563"/>
          </a:xfrm>
        </p:spPr>
        <p:txBody>
          <a:bodyPr vert="horz" lIns="91440" tIns="45720" rIns="91440" bIns="45720" rtlCol="0" anchor="ctr">
            <a:normAutofit/>
          </a:bodyPr>
          <a:lstStyle/>
          <a:p>
            <a:r>
              <a:rPr lang="en-US" sz="4400" b="1"/>
              <a:t>What made him successful?</a:t>
            </a:r>
            <a:endParaRPr lang="en-US" sz="4400"/>
          </a:p>
        </p:txBody>
      </p:sp>
      <p:sp>
        <p:nvSpPr>
          <p:cNvPr id="15"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person in a library&#10;&#10;Description automatically generated">
            <a:extLst>
              <a:ext uri="{FF2B5EF4-FFF2-40B4-BE49-F238E27FC236}">
                <a16:creationId xmlns:a16="http://schemas.microsoft.com/office/drawing/2014/main" id="{D3066480-2713-4D56-8E50-479617298C51}"/>
              </a:ext>
            </a:extLst>
          </p:cNvPr>
          <p:cNvPicPr>
            <a:picLocks noGrp="1" noChangeAspect="1"/>
          </p:cNvPicPr>
          <p:nvPr>
            <p:ph type="pic" idx="1"/>
          </p:nvPr>
        </p:nvPicPr>
        <p:blipFill rotWithShape="1">
          <a:blip r:embed="rId3"/>
          <a:srcRect l="14914" r="12913"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4" name="Text Placeholder 3">
            <a:extLst>
              <a:ext uri="{FF2B5EF4-FFF2-40B4-BE49-F238E27FC236}">
                <a16:creationId xmlns:a16="http://schemas.microsoft.com/office/drawing/2014/main" id="{3853E2E4-E994-4C8A-97F4-A2C56C927217}"/>
              </a:ext>
            </a:extLst>
          </p:cNvPr>
          <p:cNvSpPr>
            <a:spLocks noGrp="1"/>
          </p:cNvSpPr>
          <p:nvPr>
            <p:ph type="body" sz="half" idx="2"/>
          </p:nvPr>
        </p:nvSpPr>
        <p:spPr>
          <a:xfrm>
            <a:off x="6234329" y="1876452"/>
            <a:ext cx="5314543" cy="4583618"/>
          </a:xfrm>
        </p:spPr>
        <p:txBody>
          <a:bodyPr vert="horz" lIns="91440" tIns="45720" rIns="91440" bIns="45720" rtlCol="0" anchor="t">
            <a:noAutofit/>
          </a:bodyPr>
          <a:lstStyle/>
          <a:p>
            <a:pPr indent="-228600">
              <a:buFont typeface="Arial" panose="020B0604020202020204" pitchFamily="34" charset="0"/>
              <a:buChar char="•"/>
            </a:pPr>
            <a:r>
              <a:rPr lang="en-US" sz="2400"/>
              <a:t>Jeff Bezos, played a key role in the growth of e-commerce as the founder and chief executive officer of Amazon.com, Inc.</a:t>
            </a:r>
            <a:endParaRPr lang="en-US" sz="2400">
              <a:cs typeface="Calibri"/>
            </a:endParaRPr>
          </a:p>
          <a:p>
            <a:pPr indent="-228600">
              <a:buFont typeface="Arial" panose="020B0604020202020204" pitchFamily="34" charset="0"/>
              <a:buChar char="•"/>
            </a:pPr>
            <a:r>
              <a:rPr lang="en-US" sz="2400" baseline="30000"/>
              <a:t> </a:t>
            </a:r>
            <a:r>
              <a:rPr lang="en-US" sz="2400"/>
              <a:t>In 2000, Bezos founded an aerospace manufacturer and spaceflight company called Blue Origin.</a:t>
            </a:r>
            <a:endParaRPr lang="en-US" sz="2400">
              <a:cs typeface="Calibri"/>
            </a:endParaRPr>
          </a:p>
          <a:p>
            <a:pPr indent="-228600">
              <a:buFont typeface="Arial" panose="020B0604020202020204" pitchFamily="34" charset="0"/>
              <a:buChar char="•"/>
            </a:pPr>
            <a:r>
              <a:rPr lang="en-US" sz="2400"/>
              <a:t>.﻿ In 2013, Bezos paid $250 million for the Washington Post.</a:t>
            </a:r>
            <a:r>
              <a:rPr lang="en-US" sz="2400" baseline="30000"/>
              <a:t> </a:t>
            </a:r>
            <a:endParaRPr lang="en-US" sz="2400">
              <a:cs typeface="Calibri"/>
            </a:endParaRPr>
          </a:p>
          <a:p>
            <a:pPr indent="-228600">
              <a:buFont typeface="Arial" panose="020B0604020202020204" pitchFamily="34" charset="0"/>
              <a:buChar char="•"/>
            </a:pPr>
            <a:r>
              <a:rPr lang="en-US" sz="2400"/>
              <a:t>On July 27, 2017, Jeff Bezos surpassed Bill Gates as the world's richest man with a net worth topping $90 billion at the time.</a:t>
            </a:r>
            <a:endParaRPr lang="en-US" sz="2400">
              <a:cs typeface="Calibri"/>
            </a:endParaRPr>
          </a:p>
          <a:p>
            <a:pPr indent="-228600">
              <a:buFont typeface="Arial" panose="020B0604020202020204" pitchFamily="34" charset="0"/>
              <a:buChar char="•"/>
            </a:pPr>
            <a:endParaRPr lang="en-US" sz="2400">
              <a:cs typeface="Calibri"/>
            </a:endParaRPr>
          </a:p>
        </p:txBody>
      </p:sp>
    </p:spTree>
    <p:extLst>
      <p:ext uri="{BB962C8B-B14F-4D97-AF65-F5344CB8AC3E}">
        <p14:creationId xmlns:p14="http://schemas.microsoft.com/office/powerpoint/2010/main" val="38834283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45D32DF-4E25-454B-A794-A6E854BEFB9D}"/>
              </a:ext>
            </a:extLst>
          </p:cNvPr>
          <p:cNvSpPr>
            <a:spLocks noGrp="1"/>
          </p:cNvSpPr>
          <p:nvPr>
            <p:ph type="title"/>
          </p:nvPr>
        </p:nvSpPr>
        <p:spPr>
          <a:xfrm>
            <a:off x="804673" y="1445494"/>
            <a:ext cx="3616856" cy="4376572"/>
          </a:xfrm>
        </p:spPr>
        <p:txBody>
          <a:bodyPr anchor="ctr">
            <a:normAutofit/>
          </a:bodyPr>
          <a:lstStyle/>
          <a:p>
            <a:r>
              <a:rPr lang="en" sz="4800" b="1">
                <a:ea typeface="+mj-lt"/>
                <a:cs typeface="+mj-lt"/>
              </a:rPr>
              <a:t>Did he ever fail?</a:t>
            </a:r>
            <a:endParaRPr lang="en-US" sz="4800"/>
          </a:p>
        </p:txBody>
      </p:sp>
      <p:sp>
        <p:nvSpPr>
          <p:cNvPr id="44" name="Freeform: Shape 4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C8671803-F3FE-424C-98C6-132CD70F8060}"/>
              </a:ext>
            </a:extLst>
          </p:cNvPr>
          <p:cNvSpPr>
            <a:spLocks noGrp="1"/>
          </p:cNvSpPr>
          <p:nvPr>
            <p:ph idx="1"/>
          </p:nvPr>
        </p:nvSpPr>
        <p:spPr>
          <a:xfrm>
            <a:off x="6096000" y="1399032"/>
            <a:ext cx="5501834" cy="4471416"/>
          </a:xfrm>
        </p:spPr>
        <p:txBody>
          <a:bodyPr vert="horz" lIns="91440" tIns="45720" rIns="91440" bIns="45720" rtlCol="0" anchor="ctr">
            <a:normAutofit/>
          </a:bodyPr>
          <a:lstStyle/>
          <a:p>
            <a:endParaRPr lang="en" sz="2200">
              <a:solidFill>
                <a:schemeClr val="bg1"/>
              </a:solidFill>
              <a:cs typeface="Calibri" panose="020F0502020204030204"/>
            </a:endParaRPr>
          </a:p>
          <a:p>
            <a:r>
              <a:rPr lang="en" sz="2200">
                <a:solidFill>
                  <a:schemeClr val="bg1"/>
                </a:solidFill>
                <a:ea typeface="+mn-lt"/>
                <a:cs typeface="+mn-lt"/>
              </a:rPr>
              <a:t>Introduced in 2014, the Amazon Fire smartphone was a major flop. Within months, the price of the phone was dropped from $199 to 99 cents, with a two-year AT&amp;T contract.</a:t>
            </a:r>
            <a:endParaRPr lang="ro-RO" sz="2200">
              <a:solidFill>
                <a:schemeClr val="bg1"/>
              </a:solidFill>
              <a:cs typeface="Calibri"/>
            </a:endParaRPr>
          </a:p>
          <a:p>
            <a:pPr marL="0" indent="0">
              <a:buNone/>
            </a:pPr>
            <a:r>
              <a:rPr lang="en" sz="2200">
                <a:solidFill>
                  <a:schemeClr val="bg1"/>
                </a:solidFill>
                <a:ea typeface="+mn-lt"/>
                <a:cs typeface="+mn-lt"/>
              </a:rPr>
              <a:t>Bezos took the $170 million loss in stride.</a:t>
            </a:r>
            <a:endParaRPr lang="ro-RO" sz="2200">
              <a:solidFill>
                <a:schemeClr val="bg1"/>
              </a:solidFill>
              <a:cs typeface="Calibri"/>
            </a:endParaRPr>
          </a:p>
          <a:p>
            <a:pPr marL="0" indent="0">
              <a:buNone/>
            </a:pPr>
            <a:endParaRPr lang="ro-RO" sz="2200">
              <a:solidFill>
                <a:schemeClr val="bg1"/>
              </a:solidFill>
              <a:cs typeface="Calibri"/>
            </a:endParaRPr>
          </a:p>
        </p:txBody>
      </p:sp>
    </p:spTree>
    <p:extLst>
      <p:ext uri="{BB962C8B-B14F-4D97-AF65-F5344CB8AC3E}">
        <p14:creationId xmlns:p14="http://schemas.microsoft.com/office/powerpoint/2010/main" val="13176511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181D-24A1-4A9D-8B4F-8BE7871461A7}"/>
              </a:ext>
            </a:extLst>
          </p:cNvPr>
          <p:cNvSpPr>
            <a:spLocks noGrp="1"/>
          </p:cNvSpPr>
          <p:nvPr>
            <p:ph type="title"/>
          </p:nvPr>
        </p:nvSpPr>
        <p:spPr>
          <a:xfrm>
            <a:off x="-474452" y="-1807"/>
            <a:ext cx="5314536" cy="1325563"/>
          </a:xfrm>
          <a:prstGeom prst="ellipse">
            <a:avLst/>
          </a:prstGeom>
        </p:spPr>
        <p:txBody>
          <a:bodyPr vert="horz" lIns="91440" tIns="45720" rIns="91440" bIns="45720" rtlCol="0" anchor="ctr">
            <a:normAutofit/>
          </a:bodyPr>
          <a:lstStyle/>
          <a:p>
            <a:r>
              <a:rPr lang="en-US" sz="2800" b="1"/>
              <a:t>What did he learn in the end?</a:t>
            </a:r>
            <a:endParaRPr lang="en-US" sz="2800"/>
          </a:p>
        </p:txBody>
      </p:sp>
      <p:sp>
        <p:nvSpPr>
          <p:cNvPr id="4" name="Content Placeholder 3">
            <a:extLst>
              <a:ext uri="{FF2B5EF4-FFF2-40B4-BE49-F238E27FC236}">
                <a16:creationId xmlns:a16="http://schemas.microsoft.com/office/drawing/2014/main" id="{9A8010E0-698F-4C74-8B17-E872C904FBCC}"/>
              </a:ext>
            </a:extLst>
          </p:cNvPr>
          <p:cNvSpPr>
            <a:spLocks noGrp="1"/>
          </p:cNvSpPr>
          <p:nvPr>
            <p:ph sz="half" idx="1"/>
          </p:nvPr>
        </p:nvSpPr>
        <p:spPr>
          <a:xfrm>
            <a:off x="115019" y="1315735"/>
            <a:ext cx="5975901" cy="5359995"/>
          </a:xfrm>
        </p:spPr>
        <p:txBody>
          <a:bodyPr vert="horz" lIns="91440" tIns="45720" rIns="91440" bIns="45720" rtlCol="0" anchor="t">
            <a:noAutofit/>
          </a:bodyPr>
          <a:lstStyle/>
          <a:p>
            <a:r>
              <a:rPr lang="en-US" sz="2400"/>
              <a:t>First, failure must be part of growth: “As a company grows, everything needs to scale, including the size of your failed experiments. If the size of your failures isn’t growing, you’re not going to be inventing at a size that can move the needle,”  </a:t>
            </a:r>
            <a:endParaRPr lang="en-US" sz="2400">
              <a:cs typeface="Calibri"/>
            </a:endParaRPr>
          </a:p>
          <a:p>
            <a:pPr marL="342900" indent="-342900"/>
            <a:r>
              <a:rPr lang="en-US" sz="2400"/>
              <a:t>The second secret to success is that you must be willing to take time to float, be curious and experiment. </a:t>
            </a:r>
            <a:endParaRPr lang="en-US" sz="2400">
              <a:cs typeface="Calibri"/>
            </a:endParaRPr>
          </a:p>
          <a:p>
            <a:pPr marL="342900" indent="-342900"/>
            <a:r>
              <a:rPr lang="en-US" sz="2400"/>
              <a:t>Bezos was expected to lose the top spot in the billionaire index after a choppy year for his finances. As part of his divorce settlement with ex-wife Mackenzie Bezos, he held onto 75% of the couple's Amazon stock.</a:t>
            </a:r>
            <a:endParaRPr lang="en-US" sz="2400">
              <a:cs typeface="Calibri"/>
            </a:endParaRPr>
          </a:p>
          <a:p>
            <a:endParaRPr lang="en-US" sz="2400">
              <a:cs typeface="Calibri"/>
            </a:endParaRPr>
          </a:p>
        </p:txBody>
      </p:sp>
      <p:sp>
        <p:nvSpPr>
          <p:cNvPr id="88" name="Freeform: Shape 9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erson holding a sign&#10;&#10;Description automatically generated">
            <a:extLst>
              <a:ext uri="{FF2B5EF4-FFF2-40B4-BE49-F238E27FC236}">
                <a16:creationId xmlns:a16="http://schemas.microsoft.com/office/drawing/2014/main" id="{1FA7637A-50B2-44D1-AE57-21F75C05D321}"/>
              </a:ext>
            </a:extLst>
          </p:cNvPr>
          <p:cNvPicPr>
            <a:picLocks noGrp="1" noChangeAspect="1"/>
          </p:cNvPicPr>
          <p:nvPr>
            <p:ph sz="half" idx="2"/>
          </p:nvPr>
        </p:nvPicPr>
        <p:blipFill rotWithShape="1">
          <a:blip r:embed="rId3"/>
          <a:srcRect l="13899" r="2739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22975317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D7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A185BE-E421-4EBE-BA34-68DE430E8570}"/>
              </a:ext>
            </a:extLst>
          </p:cNvPr>
          <p:cNvSpPr txBox="1"/>
          <p:nvPr/>
        </p:nvSpPr>
        <p:spPr>
          <a:xfrm>
            <a:off x="122495" y="3986552"/>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Bezos personality and leadership style</a:t>
            </a:r>
          </a:p>
        </p:txBody>
      </p:sp>
      <p:pic>
        <p:nvPicPr>
          <p:cNvPr id="3" name="Picture 3" descr="A close up of a bearded person in a suit and tie&#10;&#10;Description automatically generated">
            <a:extLst>
              <a:ext uri="{FF2B5EF4-FFF2-40B4-BE49-F238E27FC236}">
                <a16:creationId xmlns:a16="http://schemas.microsoft.com/office/drawing/2014/main" id="{2B92A882-5ADD-43BA-89CC-ED8FF783CABD}"/>
              </a:ext>
            </a:extLst>
          </p:cNvPr>
          <p:cNvPicPr>
            <a:picLocks noChangeAspect="1"/>
          </p:cNvPicPr>
          <p:nvPr/>
        </p:nvPicPr>
        <p:blipFill>
          <a:blip r:embed="rId2"/>
          <a:stretch>
            <a:fillRect/>
          </a:stretch>
        </p:blipFill>
        <p:spPr>
          <a:xfrm>
            <a:off x="-6790" y="645510"/>
            <a:ext cx="3288262" cy="2616233"/>
          </a:xfrm>
          <a:prstGeom prst="rect">
            <a:avLst/>
          </a:prstGeom>
        </p:spPr>
      </p:pic>
      <p:sp>
        <p:nvSpPr>
          <p:cNvPr id="4" name="TextBox 3">
            <a:extLst>
              <a:ext uri="{FF2B5EF4-FFF2-40B4-BE49-F238E27FC236}">
                <a16:creationId xmlns:a16="http://schemas.microsoft.com/office/drawing/2014/main" id="{57232FC3-3790-4862-ABA9-6CEE70C56B2C}"/>
              </a:ext>
            </a:extLst>
          </p:cNvPr>
          <p:cNvSpPr txBox="1"/>
          <p:nvPr/>
        </p:nvSpPr>
        <p:spPr>
          <a:xfrm>
            <a:off x="2955087" y="640334"/>
            <a:ext cx="9126746" cy="579046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ea typeface="+mn-lt"/>
                <a:cs typeface="+mn-lt"/>
              </a:rPr>
              <a:t>Famous ISTJ, Bezos found success by working steadily, regardless of distractions.</a:t>
            </a:r>
            <a:r>
              <a:rPr lang="en-GB">
                <a:ea typeface="+mn-lt"/>
                <a:cs typeface="+mn-lt"/>
              </a:rPr>
              <a:t> </a:t>
            </a:r>
          </a:p>
          <a:p>
            <a:pPr marL="342900" indent="-342900">
              <a:buFont typeface="Arial"/>
              <a:buChar char="•"/>
            </a:pPr>
            <a:r>
              <a:rPr lang="en-GB" sz="2400">
                <a:ea typeface="+mn-lt"/>
                <a:cs typeface="+mn-lt"/>
              </a:rPr>
              <a:t>ISTJ`s are the “good citizens” who can be dependent on to do the right thing for their families and communities. </a:t>
            </a:r>
          </a:p>
          <a:p>
            <a:endParaRPr lang="en-GB" sz="2400">
              <a:ea typeface="+mn-lt"/>
              <a:cs typeface="+mn-lt"/>
            </a:endParaRPr>
          </a:p>
          <a:p>
            <a:pPr marL="342900" indent="-342900">
              <a:buFont typeface="Arial"/>
              <a:buChar char="•"/>
            </a:pPr>
            <a:r>
              <a:rPr lang="en-GB" sz="2400">
                <a:ea typeface="+mn-lt"/>
                <a:cs typeface="+mn-lt"/>
              </a:rPr>
              <a:t>According to Myers-Briggs Type indicator, Jeff Bezos is a part of the famous protector, an examiner and is characterized by being loyal and dependable.</a:t>
            </a:r>
          </a:p>
          <a:p>
            <a:pPr marL="342900" indent="-342900">
              <a:buFont typeface="Arial"/>
              <a:buChar char="•"/>
            </a:pPr>
            <a:r>
              <a:rPr lang="en-GB" sz="2400">
                <a:ea typeface="+mn-lt"/>
                <a:cs typeface="+mn-lt"/>
              </a:rPr>
              <a:t> He is placing great importance on honesty and integrity. </a:t>
            </a:r>
            <a:endParaRPr lang="en-GB"/>
          </a:p>
          <a:p>
            <a:pPr marL="342900" indent="-342900">
              <a:buFont typeface="Arial"/>
              <a:buChar char="•"/>
            </a:pPr>
            <a:endParaRPr lang="en-GB" sz="2400">
              <a:cs typeface="Calibri" panose="020F0502020204030204"/>
            </a:endParaRPr>
          </a:p>
          <a:p>
            <a:pPr marL="342900" indent="-342900">
              <a:buFont typeface="Arial"/>
              <a:buChar char="•"/>
            </a:pPr>
            <a:r>
              <a:rPr lang="en-GB" sz="2400">
                <a:ea typeface="+mn-lt"/>
                <a:cs typeface="+mn-lt"/>
              </a:rPr>
              <a:t>Jeff Bezos can be considered as a transformational leader, the best one in dynamic these days. He orders a troublesome organization, he utilizes culture change to drive commitment, he conveys incredible accounts about the future and builds up a guide before disturbance grabs hold.</a:t>
            </a:r>
            <a:endParaRPr lang="en-GB" sz="2400">
              <a:cs typeface="Calibri" panose="020F0502020204030204"/>
            </a:endParaRPr>
          </a:p>
        </p:txBody>
      </p:sp>
    </p:spTree>
    <p:extLst>
      <p:ext uri="{BB962C8B-B14F-4D97-AF65-F5344CB8AC3E}">
        <p14:creationId xmlns:p14="http://schemas.microsoft.com/office/powerpoint/2010/main" val="312048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24924-E4D7-4D19-B358-44B885A0E1FC}"/>
              </a:ext>
            </a:extLst>
          </p:cNvPr>
          <p:cNvSpPr txBox="1"/>
          <p:nvPr/>
        </p:nvSpPr>
        <p:spPr>
          <a:xfrm>
            <a:off x="396815" y="2769079"/>
            <a:ext cx="5546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Calibri"/>
              </a:rPr>
              <a:t>Bezos is a task-orientated,  transformational leader.</a:t>
            </a:r>
          </a:p>
          <a:p>
            <a:pPr marL="285750" indent="-285750">
              <a:buFont typeface="Arial"/>
              <a:buChar char="•"/>
            </a:pPr>
            <a:r>
              <a:rPr lang="en-GB" sz="2000">
                <a:ea typeface="+mn-lt"/>
                <a:cs typeface="+mn-lt"/>
              </a:rPr>
              <a:t>His leadership style has resulted in Amazon being a success story in terms of revenues sales and stock, price analysis.</a:t>
            </a:r>
          </a:p>
          <a:p>
            <a:pPr marL="285750" indent="-285750">
              <a:buFont typeface="Arial"/>
              <a:buChar char="•"/>
            </a:pPr>
            <a:r>
              <a:rPr lang="en-GB" sz="2000">
                <a:ea typeface="+mn-lt"/>
                <a:cs typeface="+mn-lt"/>
              </a:rPr>
              <a:t>It may be beneficial to the company that Bezos tones down his transactional leadership qualities to make the environment friendlier and more flexible.</a:t>
            </a:r>
            <a:endParaRPr lang="en-GB" sz="2000">
              <a:cs typeface="Calibri"/>
            </a:endParaRPr>
          </a:p>
        </p:txBody>
      </p:sp>
    </p:spTree>
    <p:extLst>
      <p:ext uri="{BB962C8B-B14F-4D97-AF65-F5344CB8AC3E}">
        <p14:creationId xmlns:p14="http://schemas.microsoft.com/office/powerpoint/2010/main" val="583343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A close up of a person&#10;&#10;Description automatically generated">
            <a:extLst>
              <a:ext uri="{FF2B5EF4-FFF2-40B4-BE49-F238E27FC236}">
                <a16:creationId xmlns:a16="http://schemas.microsoft.com/office/drawing/2014/main" id="{372887DD-93EB-492B-9AF6-16F3969AB509}"/>
              </a:ext>
            </a:extLst>
          </p:cNvPr>
          <p:cNvPicPr>
            <a:picLocks noChangeAspect="1"/>
          </p:cNvPicPr>
          <p:nvPr/>
        </p:nvPicPr>
        <p:blipFill rotWithShape="1">
          <a:blip r:embed="rId2"/>
          <a:srcRect t="15489" b="9525"/>
          <a:stretch/>
        </p:blipFill>
        <p:spPr>
          <a:xfrm>
            <a:off x="20" y="1282"/>
            <a:ext cx="12191980" cy="6856718"/>
          </a:xfrm>
          <a:prstGeom prst="rect">
            <a:avLst/>
          </a:prstGeom>
        </p:spPr>
      </p:pic>
    </p:spTree>
    <p:extLst>
      <p:ext uri="{BB962C8B-B14F-4D97-AF65-F5344CB8AC3E}">
        <p14:creationId xmlns:p14="http://schemas.microsoft.com/office/powerpoint/2010/main" val="210230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81A01B5-E2F1-47D6-99CC-1C650B144511}"/>
              </a:ext>
            </a:extLst>
          </p:cNvPr>
          <p:cNvSpPr txBox="1"/>
          <p:nvPr/>
        </p:nvSpPr>
        <p:spPr>
          <a:xfrm>
            <a:off x="838200" y="365125"/>
            <a:ext cx="7755148" cy="4054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a:lnSpc>
                <a:spcPct val="90000"/>
              </a:lnSpc>
              <a:spcBef>
                <a:spcPct val="0"/>
              </a:spcBef>
              <a:spcAft>
                <a:spcPts val="600"/>
              </a:spcAft>
            </a:pPr>
            <a:r>
              <a:rPr lang="en-US" sz="4400" b="1" kern="1200">
                <a:solidFill>
                  <a:schemeClr val="tx1"/>
                </a:solidFill>
                <a:latin typeface="+mj-lt"/>
                <a:ea typeface="+mj-ea"/>
                <a:cs typeface="+mj-cs"/>
              </a:rPr>
              <a:t>REFERENCES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B9CAB26B-4A68-467A-82CF-5B2A788A60CA}"/>
              </a:ext>
            </a:extLst>
          </p:cNvPr>
          <p:cNvSpPr>
            <a:spLocks noGrp="1"/>
          </p:cNvSpPr>
          <p:nvPr>
            <p:ph idx="1"/>
          </p:nvPr>
        </p:nvSpPr>
        <p:spPr>
          <a:xfrm>
            <a:off x="306238" y="474153"/>
            <a:ext cx="11248845" cy="6191638"/>
          </a:xfrm>
        </p:spPr>
        <p:txBody>
          <a:bodyPr vert="horz" lIns="91440" tIns="45720" rIns="91440" bIns="45720" rtlCol="0" anchor="t">
            <a:noAutofit/>
          </a:bodyPr>
          <a:lstStyle/>
          <a:p>
            <a:pPr marL="0"/>
            <a:endParaRPr lang="en-US" sz="1500"/>
          </a:p>
          <a:p>
            <a:pPr marL="342900"/>
            <a:r>
              <a:rPr lang="en-US" sz="2400"/>
              <a:t>Byers , A., 2007. </a:t>
            </a:r>
            <a:r>
              <a:rPr lang="en-US" sz="2400" i="1"/>
              <a:t>Jeff Bezos: the founder of Amazon. com</a:t>
            </a:r>
            <a:r>
              <a:rPr lang="en-US" sz="2400"/>
              <a:t>. The Rosen Publishing Group.       </a:t>
            </a:r>
            <a:r>
              <a:rPr lang="en-US" sz="2400">
                <a:ea typeface="+mn-lt"/>
                <a:cs typeface="+mn-lt"/>
              </a:rPr>
              <a:t> </a:t>
            </a:r>
          </a:p>
          <a:p>
            <a:pPr marL="342900"/>
            <a:r>
              <a:rPr lang="en-US" sz="2400">
                <a:ea typeface="+mn-lt"/>
                <a:cs typeface="+mn-lt"/>
              </a:rPr>
              <a:t>Fast Company &amp; Inc © 2020 Mansueto Ventures, LLC, </a:t>
            </a:r>
            <a:r>
              <a:rPr lang="en-US" sz="2400" cap="all">
                <a:ea typeface="+mn-lt"/>
                <a:cs typeface="+mn-lt"/>
                <a:hlinkClick r:id="rId2"/>
              </a:rPr>
              <a:t>MOST INNOVATIVE COMPANIES</a:t>
            </a:r>
            <a:r>
              <a:rPr lang="en-US" sz="2400">
                <a:ea typeface="+mn-lt"/>
                <a:cs typeface="+mn-lt"/>
              </a:rPr>
              <a:t>:''Amazon'' </a:t>
            </a:r>
            <a:r>
              <a:rPr lang="en-US" sz="2400">
                <a:ea typeface="+mn-lt"/>
                <a:cs typeface="+mn-lt"/>
                <a:hlinkClick r:id="rId3"/>
              </a:rPr>
              <a:t>https://www.fastcompany.com/company/amazon</a:t>
            </a:r>
            <a:endParaRPr lang="en-US" sz="2400">
              <a:ea typeface="+mn-lt"/>
              <a:cs typeface="+mn-lt"/>
            </a:endParaRPr>
          </a:p>
          <a:p>
            <a:pPr marL="342900"/>
            <a:r>
              <a:rPr lang="en-US" sz="2400"/>
              <a:t>Mark Hall, April 09, 2020, </a:t>
            </a:r>
            <a:r>
              <a:rPr lang="en-US" sz="2400" err="1"/>
              <a:t>Encyclopædia</a:t>
            </a:r>
            <a:r>
              <a:rPr lang="en-US" sz="2400"/>
              <a:t> </a:t>
            </a:r>
            <a:r>
              <a:rPr lang="en-US" sz="2400" err="1"/>
              <a:t>Britannica:''Amazon.com</a:t>
            </a:r>
            <a:r>
              <a:rPr lang="en-US" sz="2400"/>
              <a:t>'' </a:t>
            </a:r>
            <a:r>
              <a:rPr lang="en-US" sz="2400">
                <a:hlinkClick r:id="rId4"/>
              </a:rPr>
              <a:t>https://www.britannica.com/topic/Amazoncom</a:t>
            </a:r>
            <a:r>
              <a:rPr lang="en-US" sz="2400"/>
              <a:t> </a:t>
            </a:r>
            <a:r>
              <a:rPr lang="en-US" sz="2400">
                <a:ea typeface="+mn-lt"/>
                <a:cs typeface="+mn-lt"/>
              </a:rPr>
              <a:t> </a:t>
            </a:r>
          </a:p>
          <a:p>
            <a:pPr marL="342900"/>
            <a:r>
              <a:rPr lang="en-GB" sz="2400" err="1">
                <a:ea typeface="+mn-lt"/>
                <a:cs typeface="+mn-lt"/>
              </a:rPr>
              <a:t>Martinuzzi</a:t>
            </a:r>
            <a:r>
              <a:rPr lang="en-GB" sz="2400">
                <a:ea typeface="+mn-lt"/>
                <a:cs typeface="+mn-lt"/>
              </a:rPr>
              <a:t>, B., 2019. The 7 Most Common Leadership Styles (And How To Find Your Own).</a:t>
            </a:r>
            <a:endParaRPr lang="en-US" sz="2400">
              <a:ea typeface="+mn-lt"/>
              <a:cs typeface="+mn-lt"/>
            </a:endParaRPr>
          </a:p>
          <a:p>
            <a:pPr marL="342900"/>
            <a:r>
              <a:rPr lang="en-US" sz="2400">
                <a:ea typeface="+mn-lt"/>
                <a:cs typeface="+mn-lt"/>
              </a:rPr>
              <a:t>Stone, B., 2013. </a:t>
            </a:r>
            <a:r>
              <a:rPr lang="en-US" sz="2400" i="1">
                <a:ea typeface="+mn-lt"/>
                <a:cs typeface="+mn-lt"/>
              </a:rPr>
              <a:t>The everything store: Jeff Bezos and the age of Amazon</a:t>
            </a:r>
            <a:r>
              <a:rPr lang="en-US" sz="2400">
                <a:ea typeface="+mn-lt"/>
                <a:cs typeface="+mn-lt"/>
              </a:rPr>
              <a:t>. Random House.</a:t>
            </a:r>
            <a:endParaRPr lang="en-US" sz="2400">
              <a:cs typeface="Calibri"/>
            </a:endParaRPr>
          </a:p>
          <a:p>
            <a:pPr marL="342900"/>
            <a:r>
              <a:rPr lang="en-US" sz="2400">
                <a:ea typeface="+mn-lt"/>
                <a:cs typeface="+mn-lt"/>
              </a:rPr>
              <a:t>Rubin, E.N., 2013. Assessing your leadership style to achieve organizational objectives. </a:t>
            </a:r>
            <a:r>
              <a:rPr lang="en-US" sz="2400" i="1">
                <a:ea typeface="+mn-lt"/>
                <a:cs typeface="+mn-lt"/>
              </a:rPr>
              <a:t>Global Business and Organizational Excellence</a:t>
            </a:r>
            <a:r>
              <a:rPr lang="en-US" sz="2400">
                <a:ea typeface="+mn-lt"/>
                <a:cs typeface="+mn-lt"/>
              </a:rPr>
              <a:t>, </a:t>
            </a:r>
            <a:r>
              <a:rPr lang="en-US" sz="2400" i="1">
                <a:ea typeface="+mn-lt"/>
                <a:cs typeface="+mn-lt"/>
              </a:rPr>
              <a:t>32</a:t>
            </a:r>
            <a:r>
              <a:rPr lang="en-US" sz="2400">
                <a:ea typeface="+mn-lt"/>
                <a:cs typeface="+mn-lt"/>
              </a:rPr>
              <a:t>(6), pp.55-66.</a:t>
            </a:r>
            <a:endParaRPr lang="en-US" sz="2400">
              <a:cs typeface="Calibri"/>
            </a:endParaRPr>
          </a:p>
          <a:p>
            <a:pPr marL="342900"/>
            <a:r>
              <a:rPr lang="en-US" sz="2400">
                <a:ea typeface="+mn-lt"/>
                <a:cs typeface="+mn-lt"/>
                <a:hlinkClick r:id="rId5"/>
              </a:rPr>
              <a:t>https://www.forbes.com/sites/kevinkruse/2012/12/27/norman-schwarzkopf-quotes/#6e46e5d54eeb</a:t>
            </a:r>
            <a:endParaRPr lang="en-US" sz="2400">
              <a:cs typeface="Calibri"/>
            </a:endParaRPr>
          </a:p>
          <a:p>
            <a:pPr marL="342900"/>
            <a:endParaRPr lang="en-US" sz="2400">
              <a:cs typeface="Calibri"/>
            </a:endParaRPr>
          </a:p>
          <a:p>
            <a:endParaRPr lang="en-US" sz="2400">
              <a:cs typeface="Calibri"/>
            </a:endParaRPr>
          </a:p>
        </p:txBody>
      </p:sp>
    </p:spTree>
    <p:extLst>
      <p:ext uri="{BB962C8B-B14F-4D97-AF65-F5344CB8AC3E}">
        <p14:creationId xmlns:p14="http://schemas.microsoft.com/office/powerpoint/2010/main" val="471517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1F9C-5C55-4C5E-B8CC-0A4CAA6BDBA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6F9A7195-4A25-45BA-B693-B61E16E372B9}"/>
              </a:ext>
            </a:extLst>
          </p:cNvPr>
          <p:cNvSpPr>
            <a:spLocks noGrp="1"/>
          </p:cNvSpPr>
          <p:nvPr>
            <p:ph idx="1"/>
          </p:nvPr>
        </p:nvSpPr>
        <p:spPr>
          <a:xfrm>
            <a:off x="692524" y="1691154"/>
            <a:ext cx="10515600" cy="4351338"/>
          </a:xfrm>
        </p:spPr>
        <p:txBody>
          <a:bodyPr vert="horz" lIns="91440" tIns="45720" rIns="91440" bIns="45720" rtlCol="0" anchor="t">
            <a:normAutofit fontScale="92500"/>
          </a:bodyPr>
          <a:lstStyle/>
          <a:p>
            <a:pPr marL="342900"/>
            <a:r>
              <a:rPr lang="en-US">
                <a:ea typeface="+mn-lt"/>
                <a:cs typeface="+mn-lt"/>
                <a:hlinkClick r:id="rId2"/>
              </a:rPr>
              <a:t>https://www.investopedia.com/articles/insights/052816/top-4-amazon-shareholders-amzn.asp</a:t>
            </a:r>
            <a:endParaRPr lang="en-US">
              <a:ea typeface="+mn-lt"/>
              <a:cs typeface="+mn-lt"/>
            </a:endParaRPr>
          </a:p>
          <a:p>
            <a:pPr marL="342900"/>
            <a:r>
              <a:rPr lang="en-US">
                <a:ea typeface="+mn-lt"/>
                <a:cs typeface="+mn-lt"/>
                <a:hlinkClick r:id="rId3"/>
              </a:rPr>
              <a:t>https://www.britannica.com/biography/Jeff-Bezos</a:t>
            </a:r>
            <a:endParaRPr lang="en-US">
              <a:ea typeface="+mn-lt"/>
              <a:cs typeface="+mn-lt"/>
            </a:endParaRPr>
          </a:p>
          <a:p>
            <a:pPr marL="342900"/>
            <a:r>
              <a:rPr lang="en-US">
                <a:ea typeface="+mn-lt"/>
                <a:cs typeface="+mn-lt"/>
                <a:hlinkClick r:id="rId4"/>
              </a:rPr>
              <a:t>https://www.gobankingrates.com/money/business/jeff-bezos-worst-business-failures/#0</a:t>
            </a:r>
            <a:endParaRPr lang="en-US">
              <a:ea typeface="+mn-lt"/>
              <a:cs typeface="+mn-lt"/>
            </a:endParaRPr>
          </a:p>
          <a:p>
            <a:pPr marL="342900"/>
            <a:r>
              <a:rPr lang="en-US">
                <a:ea typeface="+mn-lt"/>
                <a:cs typeface="+mn-lt"/>
                <a:hlinkClick r:id="rId5"/>
              </a:rPr>
              <a:t>https://www.cnbc.com/2020/05/22/jeff-bezos-why-you-cant-feel-bad-about-failure.html</a:t>
            </a:r>
            <a:endParaRPr lang="en-US">
              <a:ea typeface="+mn-lt"/>
              <a:cs typeface="+mn-lt"/>
            </a:endParaRPr>
          </a:p>
          <a:p>
            <a:pPr marL="342900"/>
            <a:r>
              <a:rPr lang="en-US">
                <a:ea typeface="+mn-lt"/>
                <a:cs typeface="+mn-lt"/>
                <a:hlinkClick r:id="rId6"/>
              </a:rPr>
              <a:t>https://www.businessinsider.com/jeff-bezos-says-multi-billion-dollar-failures-necessary-for-amazon-growth-success-2019-4?r=US&amp;IR=T</a:t>
            </a:r>
            <a:endParaRPr lang="en-US">
              <a:ea typeface="+mn-lt"/>
              <a:cs typeface="+mn-lt"/>
            </a:endParaRPr>
          </a:p>
          <a:p>
            <a:pPr marL="342900"/>
            <a:r>
              <a:rPr lang="en-US">
                <a:ea typeface="+mn-lt"/>
                <a:cs typeface="+mn-lt"/>
                <a:hlinkClick r:id="rId7"/>
              </a:rPr>
              <a:t>https://www.biography.com/business-figure/jeff-bezos</a:t>
            </a:r>
            <a:endParaRPr lang="en-US">
              <a:ea typeface="+mn-lt"/>
              <a:cs typeface="+mn-lt"/>
            </a:endParaRPr>
          </a:p>
          <a:p>
            <a:endParaRPr lang="en-GB" b="1">
              <a:cs typeface="Calibri"/>
            </a:endParaRPr>
          </a:p>
        </p:txBody>
      </p:sp>
    </p:spTree>
    <p:extLst>
      <p:ext uri="{BB962C8B-B14F-4D97-AF65-F5344CB8AC3E}">
        <p14:creationId xmlns:p14="http://schemas.microsoft.com/office/powerpoint/2010/main" val="37625168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8</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JEFF BEZOS </vt:lpstr>
      <vt:lpstr>Appendix</vt:lpstr>
      <vt:lpstr>PowerPoint Presentation</vt:lpstr>
      <vt:lpstr>Early years   </vt:lpstr>
      <vt:lpstr>                                                 Adulthood</vt:lpstr>
      <vt:lpstr>And so Amazon was born </vt:lpstr>
      <vt:lpstr>Amazon Hollywood player</vt:lpstr>
      <vt:lpstr>What made him successful?</vt:lpstr>
      <vt:lpstr>Did he ever fail?</vt:lpstr>
      <vt:lpstr>What did he learn in the end?</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1</cp:revision>
  <dcterms:created xsi:type="dcterms:W3CDTF">2020-07-04T18:01:51Z</dcterms:created>
  <dcterms:modified xsi:type="dcterms:W3CDTF">2020-07-12T13:44:00Z</dcterms:modified>
</cp:coreProperties>
</file>