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866E7-9EC3-4C65-BF30-4EAF736E49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FEC8C1-7591-4CCE-92C6-9190353B9C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F9BA12-AA01-44ED-845B-79A6DB3C2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A3357-5B7F-45D7-A093-3549317AB0DD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CDD474-84DB-4C45-B7D1-0F93C7C433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EB134D-4EEF-4252-804F-C22B29B6A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81D20-72A3-40C3-A4C9-16D4DBBFF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832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682B7-CEAE-46E7-88F9-5379298A5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E9A07-A213-45A8-9948-D6FAEE34E8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7DBAC-E3DB-40E9-8914-AF9CB82223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A3357-5B7F-45D7-A093-3549317AB0DD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0FEEF2-98B8-4918-93F2-B93DC88F8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88E780-63CE-48DA-AEDB-B9A2294A8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81D20-72A3-40C3-A4C9-16D4DBBFF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521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F5D09-22BD-4455-9210-1A588F681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1171CE-FCDC-4701-97E5-9DDCF3E4A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AAC384-4BD8-47E5-AFFF-BA954EFAD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A3357-5B7F-45D7-A093-3549317AB0DD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10B513-AE33-4565-A0F3-5AD6B88B1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CCE3A4-8D61-4E40-8150-787309D77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81D20-72A3-40C3-A4C9-16D4DBBFF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09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8B4F3-869A-4ACC-86A7-B661131FE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DB0A4-1E4F-47A7-B2DF-108D73DADE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4A063C-51BF-470A-AC6D-95A66077B0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46A9C-4A24-4CD1-A753-77901E999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A3357-5B7F-45D7-A093-3549317AB0DD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07621C-F560-4090-95EC-F7C5B56E3B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D41F54-A813-40D1-952E-246D5F8AD4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81D20-72A3-40C3-A4C9-16D4DBBFF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896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A3A55-7959-40FD-9015-089B3D832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5098A9-586E-4B61-BDDD-D3825414C5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BE8C1A-0984-4214-84BF-124D0FC3C6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FA083D-95B4-49EC-B600-2135AA3FD8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0061D5-6024-4619-8A37-AD80271A4C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DECF50-4A40-4FDC-90F7-C07A51CAF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A3357-5B7F-45D7-A093-3549317AB0DD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72EBBE-13A3-4AF6-AF6D-DB82AA548B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31E85E-C33C-4C1C-BCF9-C688257240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81D20-72A3-40C3-A4C9-16D4DBBFF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883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7BCF-7902-41AF-A714-F0D8096ED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3A2B88-7D28-4704-BD82-18B60527C2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A3357-5B7F-45D7-A093-3549317AB0DD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1FA782-644B-4CB9-B141-C3D641901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EA7854-0552-4E7F-A95E-9DB9B6BA2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81D20-72A3-40C3-A4C9-16D4DBBFF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260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6910A2-0C51-4F68-A9D0-F70C172F08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A3357-5B7F-45D7-A093-3549317AB0DD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A20253-6A49-4EF6-BB42-25AAE1F2B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4443E8-458C-4BA8-8F34-9799B5357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81D20-72A3-40C3-A4C9-16D4DBBFF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988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796C4-E651-4F7D-A04C-6D13B57F3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678A15-2A76-4CAC-8078-C96DD1E55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921DD0-507A-4F3D-BCD9-104B7138A4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6FC6D5-4425-491F-83A6-01AA6436E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A3357-5B7F-45D7-A093-3549317AB0DD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991A29-C8A4-475E-A921-A97DD5E035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3963CC-1521-4D60-BA12-26F22D35E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81D20-72A3-40C3-A4C9-16D4DBBFF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385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778CE-C725-4EBC-887A-42AACBEA1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50F391-9CD1-481B-BA79-B7930EEDCE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B3B10B-547D-41DF-9862-A76B20B1DB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A49FD4-3A2F-411D-91D5-5651E1A1CE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A3357-5B7F-45D7-A093-3549317AB0DD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F4F709-594C-4AC4-800F-354F742319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091A62-B5AB-422A-AAC6-F18A50B3A1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81D20-72A3-40C3-A4C9-16D4DBBFF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990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416E1-1D42-42E6-952C-EA4BF927A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FEC036-E354-436D-AADF-3A472F8E3D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456CE1-F8F2-4026-B2AD-CC09623B9B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A3357-5B7F-45D7-A093-3549317AB0DD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0F82DE-E3BD-456C-AED0-474B5191F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DD4843-3A42-4A5A-81FE-77BA12F83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81D20-72A3-40C3-A4C9-16D4DBBFF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259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FFA1DE-BAA3-4B8D-B574-99E8E79064A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B4C803-C0EF-4FDB-837E-1B4B1C56A6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E083C-C29F-4227-B511-559F8ED35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A3357-5B7F-45D7-A093-3549317AB0DD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4AC3CA-BE5F-4DDD-A8A8-85DC8D554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B3A6F7-FFF7-4522-9F80-38ABD5C72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81D20-72A3-40C3-A4C9-16D4DBBFF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120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9B9647E-9A86-43FA-8BC0-8CC14ED0B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819550-04DE-4D65-9654-A792130CC7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7E1571-4B4E-4BBC-B0C5-A138723360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AA3357-5B7F-45D7-A093-3549317AB0DD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849E36-C380-4F49-B0F8-7B36472C1D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8B9284-2216-4757-88DD-53958AB3F8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981D20-72A3-40C3-A4C9-16D4DBBFF3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647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learning-kolb.html" TargetMode="External"/><Relationship Id="rId2" Type="http://schemas.openxmlformats.org/officeDocument/2006/relationships/hyperlink" Target="http://www.communityplaythings.com/resources/articles/2010/outdoor-play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peech Bubble: Rectangle with Corners Rounded 15">
            <a:extLst>
              <a:ext uri="{FF2B5EF4-FFF2-40B4-BE49-F238E27FC236}">
                <a16:creationId xmlns:a16="http://schemas.microsoft.com/office/drawing/2014/main" id="{7CC170B2-348E-47AD-8A24-0B83B811C7E5}"/>
              </a:ext>
            </a:extLst>
          </p:cNvPr>
          <p:cNvSpPr/>
          <p:nvPr/>
        </p:nvSpPr>
        <p:spPr>
          <a:xfrm>
            <a:off x="469641" y="5006256"/>
            <a:ext cx="3890865" cy="1050625"/>
          </a:xfrm>
          <a:prstGeom prst="wedgeRoundRectCallout">
            <a:avLst/>
          </a:prstGeom>
          <a:solidFill>
            <a:srgbClr val="FF0000"/>
          </a:solidFill>
          <a:effectLst>
            <a:glow rad="101600">
              <a:srgbClr val="FF000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Flowchart: Punched Tape 13">
            <a:extLst>
              <a:ext uri="{FF2B5EF4-FFF2-40B4-BE49-F238E27FC236}">
                <a16:creationId xmlns:a16="http://schemas.microsoft.com/office/drawing/2014/main" id="{76908B8C-5CC3-4D20-94EA-B88E810C61CB}"/>
              </a:ext>
            </a:extLst>
          </p:cNvPr>
          <p:cNvSpPr/>
          <p:nvPr/>
        </p:nvSpPr>
        <p:spPr>
          <a:xfrm>
            <a:off x="8565503" y="2725000"/>
            <a:ext cx="3331028" cy="1247699"/>
          </a:xfrm>
          <a:prstGeom prst="flowChartPunchedTape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chemeClr val="bg1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Flowchart: Decision 11">
            <a:extLst>
              <a:ext uri="{FF2B5EF4-FFF2-40B4-BE49-F238E27FC236}">
                <a16:creationId xmlns:a16="http://schemas.microsoft.com/office/drawing/2014/main" id="{3FEEAFF4-45AF-47A5-B9C1-3E0BF87FF016}"/>
              </a:ext>
            </a:extLst>
          </p:cNvPr>
          <p:cNvSpPr/>
          <p:nvPr/>
        </p:nvSpPr>
        <p:spPr>
          <a:xfrm>
            <a:off x="0" y="2649894"/>
            <a:ext cx="3890865" cy="1558212"/>
          </a:xfrm>
          <a:prstGeom prst="flowChartDecisi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F88E365-88D2-4A0D-9E70-464FC6A2D6EE}"/>
              </a:ext>
            </a:extLst>
          </p:cNvPr>
          <p:cNvSpPr/>
          <p:nvPr/>
        </p:nvSpPr>
        <p:spPr>
          <a:xfrm>
            <a:off x="7837714" y="709127"/>
            <a:ext cx="3862874" cy="1063689"/>
          </a:xfrm>
          <a:prstGeom prst="roundRect">
            <a:avLst/>
          </a:prstGeom>
          <a:solidFill>
            <a:schemeClr val="accent6"/>
          </a:soli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F3F2FD3-A080-4202-BFED-36B29BC9C2AF}"/>
              </a:ext>
            </a:extLst>
          </p:cNvPr>
          <p:cNvSpPr/>
          <p:nvPr/>
        </p:nvSpPr>
        <p:spPr>
          <a:xfrm>
            <a:off x="214604" y="189216"/>
            <a:ext cx="5243804" cy="1744824"/>
          </a:xfrm>
          <a:prstGeom prst="ellipse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6E2AA1-8D99-49ED-A144-2AD4F90C09D2}"/>
              </a:ext>
            </a:extLst>
          </p:cNvPr>
          <p:cNvSpPr txBox="1"/>
          <p:nvPr/>
        </p:nvSpPr>
        <p:spPr>
          <a:xfrm>
            <a:off x="640704" y="491116"/>
            <a:ext cx="51411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What is Physical Literacy?</a:t>
            </a:r>
          </a:p>
          <a:p>
            <a:r>
              <a:rPr lang="en-GB" dirty="0">
                <a:solidFill>
                  <a:schemeClr val="bg1"/>
                </a:solidFill>
              </a:rPr>
              <a:t>Physical Literacy is movement fluency to language literacy </a:t>
            </a:r>
          </a:p>
          <a:p>
            <a:r>
              <a:rPr lang="en-GB" dirty="0">
                <a:solidFill>
                  <a:schemeClr val="bg1"/>
                </a:solidFill>
              </a:rPr>
              <a:t>(Paul </a:t>
            </a:r>
            <a:r>
              <a:rPr lang="en-GB" dirty="0" err="1">
                <a:solidFill>
                  <a:schemeClr val="bg1"/>
                </a:solidFill>
              </a:rPr>
              <a:t>Jerbala</a:t>
            </a:r>
            <a:r>
              <a:rPr lang="en-GB" dirty="0">
                <a:solidFill>
                  <a:schemeClr val="bg1"/>
                </a:solidFill>
              </a:rPr>
              <a:t>, 2015)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87B199-601A-424F-9DFB-CBAD9A55124B}"/>
              </a:ext>
            </a:extLst>
          </p:cNvPr>
          <p:cNvSpPr txBox="1"/>
          <p:nvPr/>
        </p:nvSpPr>
        <p:spPr>
          <a:xfrm>
            <a:off x="8030547" y="749052"/>
            <a:ext cx="4161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What is a model-based approach?</a:t>
            </a:r>
          </a:p>
          <a:p>
            <a:r>
              <a:rPr lang="en-GB" dirty="0">
                <a:solidFill>
                  <a:schemeClr val="bg1"/>
                </a:solidFill>
              </a:rPr>
              <a:t>Model based approaches are based around different types of models.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7D7040E-A1D4-4D37-A7E2-E8A371768F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7719" y="1934040"/>
            <a:ext cx="3772828" cy="282962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C5761B8-0E67-46D1-925A-EACBE5DD3E48}"/>
              </a:ext>
            </a:extLst>
          </p:cNvPr>
          <p:cNvSpPr txBox="1"/>
          <p:nvPr/>
        </p:nvSpPr>
        <p:spPr>
          <a:xfrm>
            <a:off x="4935894" y="4601720"/>
            <a:ext cx="25192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Kolb’s cycle of experimental learning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8521E0-00C3-454C-849B-CFC981490E1D}"/>
              </a:ext>
            </a:extLst>
          </p:cNvPr>
          <p:cNvSpPr txBox="1"/>
          <p:nvPr/>
        </p:nvSpPr>
        <p:spPr>
          <a:xfrm>
            <a:off x="475861" y="3107094"/>
            <a:ext cx="34150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Advantages of a model based approach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DDBA0F6-CEA4-4C3B-9DC0-173414797469}"/>
              </a:ext>
            </a:extLst>
          </p:cNvPr>
          <p:cNvSpPr txBox="1"/>
          <p:nvPr/>
        </p:nvSpPr>
        <p:spPr>
          <a:xfrm>
            <a:off x="8752114" y="2967135"/>
            <a:ext cx="3508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Why is a model based approach important?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7C1F28E-787B-4805-AA3E-6E8533C5228F}"/>
              </a:ext>
            </a:extLst>
          </p:cNvPr>
          <p:cNvSpPr txBox="1"/>
          <p:nvPr/>
        </p:nvSpPr>
        <p:spPr>
          <a:xfrm>
            <a:off x="569167" y="5262465"/>
            <a:ext cx="41614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is the role of outdoor learning?</a:t>
            </a:r>
          </a:p>
        </p:txBody>
      </p:sp>
      <p:sp>
        <p:nvSpPr>
          <p:cNvPr id="17" name="Flowchart: Display 16">
            <a:extLst>
              <a:ext uri="{FF2B5EF4-FFF2-40B4-BE49-F238E27FC236}">
                <a16:creationId xmlns:a16="http://schemas.microsoft.com/office/drawing/2014/main" id="{2EF89306-3749-42BF-9C82-785A743AB58A}"/>
              </a:ext>
            </a:extLst>
          </p:cNvPr>
          <p:cNvSpPr/>
          <p:nvPr/>
        </p:nvSpPr>
        <p:spPr>
          <a:xfrm>
            <a:off x="8072534" y="4924883"/>
            <a:ext cx="3620278" cy="1114125"/>
          </a:xfrm>
          <a:prstGeom prst="flowChartDisplay">
            <a:avLst/>
          </a:prstGeom>
          <a:solidFill>
            <a:srgbClr val="002060"/>
          </a:solidFill>
          <a:effectLst>
            <a:glow rad="101600">
              <a:srgbClr val="00206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E777AA1-4495-4331-9A65-C289B0FF6DAB}"/>
              </a:ext>
            </a:extLst>
          </p:cNvPr>
          <p:cNvSpPr txBox="1"/>
          <p:nvPr/>
        </p:nvSpPr>
        <p:spPr>
          <a:xfrm>
            <a:off x="8422432" y="5123965"/>
            <a:ext cx="32004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What do outdoor activities develop in children?</a:t>
            </a:r>
          </a:p>
        </p:txBody>
      </p:sp>
    </p:spTree>
    <p:extLst>
      <p:ext uri="{BB962C8B-B14F-4D97-AF65-F5344CB8AC3E}">
        <p14:creationId xmlns:p14="http://schemas.microsoft.com/office/powerpoint/2010/main" val="622956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DD7E4CD-D867-4DAF-BD4C-77881DC5DEE4}"/>
              </a:ext>
            </a:extLst>
          </p:cNvPr>
          <p:cNvSpPr txBox="1"/>
          <p:nvPr/>
        </p:nvSpPr>
        <p:spPr>
          <a:xfrm>
            <a:off x="643812" y="699796"/>
            <a:ext cx="1120606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Johnson, Christie and Wardle. (2010). The Importance of Outdoor Play for Children. Available: </a:t>
            </a:r>
            <a:r>
              <a:rPr lang="en-GB" u="sng" dirty="0">
                <a:hlinkClick r:id="rId2"/>
              </a:rPr>
              <a:t>http://www.communityplaythings.com/resources/articles/2010/outdoor-play</a:t>
            </a:r>
            <a:r>
              <a:rPr lang="en-GB" dirty="0"/>
              <a:t>. Last accessed 01/05/18</a:t>
            </a:r>
          </a:p>
          <a:p>
            <a:endParaRPr lang="en-GB" dirty="0"/>
          </a:p>
          <a:p>
            <a:r>
              <a:rPr lang="en-GB" dirty="0" err="1"/>
              <a:t>Jurbala</a:t>
            </a:r>
            <a:r>
              <a:rPr lang="en-GB" dirty="0"/>
              <a:t>, P. (2015) What is physical literacy, really? Quest, 67:4, 367-383. DOI:10.1080/00336297.2015.10844341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Kirk, D. (2012). “What Is the Future for Physical Education in the 21st Century?.” In Debates in Physical Education, edited by S. Capel and M. Whitehead, 220–231. London: Routledge.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Kirk, D (2013) Educational Value and Models-Based Practice in Physical Education, Educational Philosophy and Theory, 45:9, 973-986, DOI: 10.1080/00131857.2013.785352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Metzler, M. (2011). Instructional models for physical education (3rd Edn). Arizona: Holcomb Hathway.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McLeod. S. (2017). Kolb-learning styles. Available: </a:t>
            </a:r>
            <a:r>
              <a:rPr lang="en-GB" u="sng" dirty="0">
                <a:hlinkClick r:id="rId3"/>
              </a:rPr>
              <a:t>https://www.simplypsychology.org/learning-kolb.html</a:t>
            </a:r>
            <a:r>
              <a:rPr lang="en-GB" dirty="0"/>
              <a:t>. Last accessed 01/05/18.</a:t>
            </a:r>
          </a:p>
          <a:p>
            <a:endParaRPr lang="en-GB" dirty="0"/>
          </a:p>
          <a:p>
            <a:r>
              <a:rPr lang="en-GB" dirty="0"/>
              <a:t>Williams, A and Wainwright, N. (2016). A new pedagogical model for adventure in the curriculum: part two – outlining the model, physical education and sport pedagogy. </a:t>
            </a:r>
          </a:p>
          <a:p>
            <a:endParaRPr lang="en-GB" dirty="0"/>
          </a:p>
          <a:p>
            <a:r>
              <a:rPr lang="en-GB" dirty="0"/>
              <a:t>Williams, A and Wainwright, N. (2016) A new pedagogical model for adventure in the curriculum: part one – advocating for the model, physical education and sport pedagogy. </a:t>
            </a:r>
          </a:p>
        </p:txBody>
      </p:sp>
    </p:spTree>
    <p:extLst>
      <p:ext uri="{BB962C8B-B14F-4D97-AF65-F5344CB8AC3E}">
        <p14:creationId xmlns:p14="http://schemas.microsoft.com/office/powerpoint/2010/main" val="13299121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319</Words>
  <Application>Microsoft Office PowerPoint</Application>
  <PresentationFormat>Widescreen</PresentationFormat>
  <Paragraphs>25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Cai Pughsley</dc:creator>
  <cp:lastModifiedBy>Cai Pughsley</cp:lastModifiedBy>
  <cp:revision>6</cp:revision>
  <dcterms:created xsi:type="dcterms:W3CDTF">2018-05-08T12:42:10Z</dcterms:created>
  <dcterms:modified xsi:type="dcterms:W3CDTF">2018-05-08T14:21:29Z</dcterms:modified>
</cp:coreProperties>
</file>