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6" r:id="rId4"/>
  </p:sldMasterIdLst>
  <p:handoutMasterIdLst>
    <p:handoutMasterId r:id="rId6"/>
  </p:handoutMasterIdLst>
  <p:sldIdLst>
    <p:sldId id="260" r:id="rId5"/>
  </p:sldIdLst>
  <p:sldSz cx="7772400" cy="10058400"/>
  <p:notesSz cx="6858000" cy="9144000"/>
  <p:defaultTextStyle>
    <a:defPPr>
      <a:defRPr lang="en-US"/>
    </a:defPPr>
    <a:lvl1pPr marL="0" algn="l" defTabSz="318394" rtl="0" eaLnBrk="1" latinLnBrk="0" hangingPunct="1">
      <a:defRPr sz="1254" kern="1200">
        <a:solidFill>
          <a:schemeClr val="tx1"/>
        </a:solidFill>
        <a:latin typeface="+mn-lt"/>
        <a:ea typeface="+mn-ea"/>
        <a:cs typeface="+mn-cs"/>
      </a:defRPr>
    </a:lvl1pPr>
    <a:lvl2pPr marL="318394" algn="l" defTabSz="318394" rtl="0" eaLnBrk="1" latinLnBrk="0" hangingPunct="1">
      <a:defRPr sz="1254" kern="1200">
        <a:solidFill>
          <a:schemeClr val="tx1"/>
        </a:solidFill>
        <a:latin typeface="+mn-lt"/>
        <a:ea typeface="+mn-ea"/>
        <a:cs typeface="+mn-cs"/>
      </a:defRPr>
    </a:lvl2pPr>
    <a:lvl3pPr marL="636788" algn="l" defTabSz="318394" rtl="0" eaLnBrk="1" latinLnBrk="0" hangingPunct="1">
      <a:defRPr sz="1254" kern="1200">
        <a:solidFill>
          <a:schemeClr val="tx1"/>
        </a:solidFill>
        <a:latin typeface="+mn-lt"/>
        <a:ea typeface="+mn-ea"/>
        <a:cs typeface="+mn-cs"/>
      </a:defRPr>
    </a:lvl3pPr>
    <a:lvl4pPr marL="955182" algn="l" defTabSz="318394" rtl="0" eaLnBrk="1" latinLnBrk="0" hangingPunct="1">
      <a:defRPr sz="1254" kern="1200">
        <a:solidFill>
          <a:schemeClr val="tx1"/>
        </a:solidFill>
        <a:latin typeface="+mn-lt"/>
        <a:ea typeface="+mn-ea"/>
        <a:cs typeface="+mn-cs"/>
      </a:defRPr>
    </a:lvl4pPr>
    <a:lvl5pPr marL="1273576" algn="l" defTabSz="318394" rtl="0" eaLnBrk="1" latinLnBrk="0" hangingPunct="1">
      <a:defRPr sz="1254" kern="1200">
        <a:solidFill>
          <a:schemeClr val="tx1"/>
        </a:solidFill>
        <a:latin typeface="+mn-lt"/>
        <a:ea typeface="+mn-ea"/>
        <a:cs typeface="+mn-cs"/>
      </a:defRPr>
    </a:lvl5pPr>
    <a:lvl6pPr marL="1591970" algn="l" defTabSz="318394" rtl="0" eaLnBrk="1" latinLnBrk="0" hangingPunct="1">
      <a:defRPr sz="1254" kern="1200">
        <a:solidFill>
          <a:schemeClr val="tx1"/>
        </a:solidFill>
        <a:latin typeface="+mn-lt"/>
        <a:ea typeface="+mn-ea"/>
        <a:cs typeface="+mn-cs"/>
      </a:defRPr>
    </a:lvl6pPr>
    <a:lvl7pPr marL="1910364" algn="l" defTabSz="318394" rtl="0" eaLnBrk="1" latinLnBrk="0" hangingPunct="1">
      <a:defRPr sz="1254" kern="1200">
        <a:solidFill>
          <a:schemeClr val="tx1"/>
        </a:solidFill>
        <a:latin typeface="+mn-lt"/>
        <a:ea typeface="+mn-ea"/>
        <a:cs typeface="+mn-cs"/>
      </a:defRPr>
    </a:lvl7pPr>
    <a:lvl8pPr marL="2228759" algn="l" defTabSz="318394" rtl="0" eaLnBrk="1" latinLnBrk="0" hangingPunct="1">
      <a:defRPr sz="1254" kern="1200">
        <a:solidFill>
          <a:schemeClr val="tx1"/>
        </a:solidFill>
        <a:latin typeface="+mn-lt"/>
        <a:ea typeface="+mn-ea"/>
        <a:cs typeface="+mn-cs"/>
      </a:defRPr>
    </a:lvl8pPr>
    <a:lvl9pPr marL="2547153" algn="l" defTabSz="318394" rtl="0" eaLnBrk="1" latinLnBrk="0" hangingPunct="1">
      <a:defRPr sz="1254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68" userDrawn="1">
          <p15:clr>
            <a:srgbClr val="A4A3A4"/>
          </p15:clr>
        </p15:guide>
        <p15:guide id="2" pos="244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8F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49" d="100"/>
          <a:sy n="49" d="100"/>
        </p:scale>
        <p:origin x="1494" y="96"/>
      </p:cViewPr>
      <p:guideLst>
        <p:guide orient="horz" pos="3168"/>
        <p:guide pos="244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59D4FB-30F7-4FDF-8966-7AFAB9958E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ACA5C2-0CD6-4052-BD14-685A5827C0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243F3-33F3-410E-BAD7-779864F35968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73E931-0E3E-4F98-AF64-3B3F1C84AA3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2369DF-2578-4BAF-842C-F4F0517AB35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562FDD-4481-4621-B982-23DB884D1B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5899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6CFD2AF8-5DF6-43B3-AA3E-BAF1C1118EE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97274" y="1830387"/>
            <a:ext cx="4576762" cy="6397625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867173" y="2134362"/>
            <a:ext cx="3505745" cy="742188"/>
          </a:xfrm>
        </p:spPr>
        <p:txBody>
          <a:bodyPr anchor="t">
            <a:noAutofit/>
          </a:bodyPr>
          <a:lstStyle>
            <a:lvl1pPr algn="l">
              <a:defRPr sz="240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867173" y="7642860"/>
            <a:ext cx="4038055" cy="3657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 b="1">
                <a:solidFill>
                  <a:schemeClr val="accent4"/>
                </a:solidFill>
              </a:defRPr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612DA68-134A-4009-967F-0F55D798690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867174" y="3105086"/>
            <a:ext cx="2296070" cy="1038289"/>
          </a:xfrm>
        </p:spPr>
        <p:txBody>
          <a:bodyPr>
            <a:normAutofit/>
          </a:bodyPr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6521467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633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6CFD2AF8-5DF6-43B3-AA3E-BAF1C1118EE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97274" y="1830387"/>
            <a:ext cx="4576762" cy="6397625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867173" y="2134362"/>
            <a:ext cx="3505745" cy="742188"/>
          </a:xfrm>
        </p:spPr>
        <p:txBody>
          <a:bodyPr anchor="t">
            <a:noAutofit/>
          </a:bodyPr>
          <a:lstStyle>
            <a:lvl1pPr algn="l">
              <a:defRPr sz="2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867173" y="7642860"/>
            <a:ext cx="4038055" cy="3657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 b="1">
                <a:solidFill>
                  <a:schemeClr val="accent1"/>
                </a:solidFill>
              </a:defRPr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612DA68-134A-4009-967F-0F55D798690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867174" y="3105086"/>
            <a:ext cx="2296070" cy="1038289"/>
          </a:xfrm>
        </p:spPr>
        <p:txBody>
          <a:bodyPr>
            <a:normAutofit/>
          </a:bodyPr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0216321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6336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6CFD2AF8-5DF6-43B3-AA3E-BAF1C1118EE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97274" y="1830387"/>
            <a:ext cx="4576762" cy="6397625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867173" y="2134362"/>
            <a:ext cx="3505745" cy="742188"/>
          </a:xfrm>
        </p:spPr>
        <p:txBody>
          <a:bodyPr anchor="t">
            <a:noAutofit/>
          </a:bodyPr>
          <a:lstStyle>
            <a:lvl1pPr algn="l">
              <a:defRPr sz="240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867173" y="7642860"/>
            <a:ext cx="4038055" cy="3657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 b="1">
                <a:solidFill>
                  <a:schemeClr val="accent2"/>
                </a:solidFill>
              </a:defRPr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612DA68-134A-4009-967F-0F55D798690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867174" y="3105086"/>
            <a:ext cx="2296070" cy="1038289"/>
          </a:xfrm>
        </p:spPr>
        <p:txBody>
          <a:bodyPr>
            <a:normAutofit/>
          </a:bodyPr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7899064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633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6858000" cy="232941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353" y="2662518"/>
            <a:ext cx="6703695" cy="639702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5B72929-4284-46F4-87D0-A65010D7A8DA}"/>
              </a:ext>
            </a:extLst>
          </p:cNvPr>
          <p:cNvGrpSpPr/>
          <p:nvPr userDrawn="1"/>
        </p:nvGrpSpPr>
        <p:grpSpPr>
          <a:xfrm>
            <a:off x="1145013" y="1362456"/>
            <a:ext cx="457200" cy="457200"/>
            <a:chOff x="1146657" y="1367864"/>
            <a:chExt cx="457200" cy="4572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75B146CF-E337-486F-A2F7-0A3CB407516E}"/>
                </a:ext>
              </a:extLst>
            </p:cNvPr>
            <p:cNvCxnSpPr/>
            <p:nvPr userDrawn="1"/>
          </p:nvCxnSpPr>
          <p:spPr>
            <a:xfrm>
              <a:off x="1599093" y="1367864"/>
              <a:ext cx="0" cy="45720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4859B9A-AEE1-4AA0-BE7F-94B0570501E8}"/>
                </a:ext>
              </a:extLst>
            </p:cNvPr>
            <p:cNvCxnSpPr/>
            <p:nvPr userDrawn="1"/>
          </p:nvCxnSpPr>
          <p:spPr>
            <a:xfrm>
              <a:off x="1146657" y="1822682"/>
              <a:ext cx="457200" cy="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979C5B99-7A02-4E16-B2B6-FA35DF32CAE5}"/>
              </a:ext>
            </a:extLst>
          </p:cNvPr>
          <p:cNvGrpSpPr/>
          <p:nvPr userDrawn="1"/>
        </p:nvGrpSpPr>
        <p:grpSpPr>
          <a:xfrm>
            <a:off x="6174029" y="1365481"/>
            <a:ext cx="457200" cy="457200"/>
            <a:chOff x="6182697" y="1367925"/>
            <a:chExt cx="457200" cy="4572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7A579B1-2CC8-4EF0-8158-4893BBA09376}"/>
                </a:ext>
              </a:extLst>
            </p:cNvPr>
            <p:cNvCxnSpPr/>
            <p:nvPr userDrawn="1"/>
          </p:nvCxnSpPr>
          <p:spPr>
            <a:xfrm rot="5400000">
              <a:off x="6411297" y="1594081"/>
              <a:ext cx="0" cy="45720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69A7BCAD-C66A-48C1-A59B-17319FAFE4ED}"/>
                </a:ext>
              </a:extLst>
            </p:cNvPr>
            <p:cNvCxnSpPr/>
            <p:nvPr userDrawn="1"/>
          </p:nvCxnSpPr>
          <p:spPr>
            <a:xfrm rot="5400000">
              <a:off x="5958985" y="1596525"/>
              <a:ext cx="457200" cy="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01C9CFED-A3C3-4DFF-883C-EB1989A861C1}"/>
              </a:ext>
            </a:extLst>
          </p:cNvPr>
          <p:cNvGrpSpPr/>
          <p:nvPr userDrawn="1"/>
        </p:nvGrpSpPr>
        <p:grpSpPr>
          <a:xfrm>
            <a:off x="1141694" y="8230979"/>
            <a:ext cx="457200" cy="457200"/>
            <a:chOff x="1141694" y="8230979"/>
            <a:chExt cx="457200" cy="45720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F7F20-A0AB-4AF8-8ED8-49BA266F53EC}"/>
                </a:ext>
              </a:extLst>
            </p:cNvPr>
            <p:cNvCxnSpPr/>
            <p:nvPr userDrawn="1"/>
          </p:nvCxnSpPr>
          <p:spPr>
            <a:xfrm rot="16200000">
              <a:off x="1370294" y="8006714"/>
              <a:ext cx="0" cy="45720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7809F16-3BA9-4A8D-A92F-DBE7904ABB02}"/>
                </a:ext>
              </a:extLst>
            </p:cNvPr>
            <p:cNvCxnSpPr/>
            <p:nvPr userDrawn="1"/>
          </p:nvCxnSpPr>
          <p:spPr>
            <a:xfrm rot="16200000">
              <a:off x="1368849" y="8459579"/>
              <a:ext cx="457200" cy="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14E69D-18ED-4F03-9A4F-6792560A5C28}"/>
              </a:ext>
            </a:extLst>
          </p:cNvPr>
          <p:cNvGrpSpPr/>
          <p:nvPr userDrawn="1"/>
        </p:nvGrpSpPr>
        <p:grpSpPr>
          <a:xfrm>
            <a:off x="6172200" y="8231908"/>
            <a:ext cx="457200" cy="457200"/>
            <a:chOff x="6185680" y="8231908"/>
            <a:chExt cx="457200" cy="4572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B877FE2-9299-4774-8F85-A61AD165FAA1}"/>
                </a:ext>
              </a:extLst>
            </p:cNvPr>
            <p:cNvCxnSpPr/>
            <p:nvPr userDrawn="1"/>
          </p:nvCxnSpPr>
          <p:spPr>
            <a:xfrm rot="10800000">
              <a:off x="6187585" y="8231908"/>
              <a:ext cx="0" cy="45720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1D6537B-0903-43C6-AD0D-1D9C899D44DA}"/>
                </a:ext>
              </a:extLst>
            </p:cNvPr>
            <p:cNvCxnSpPr/>
            <p:nvPr userDrawn="1"/>
          </p:nvCxnSpPr>
          <p:spPr>
            <a:xfrm rot="10800000">
              <a:off x="6185680" y="8235718"/>
              <a:ext cx="457200" cy="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48474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6" r:id="rId2"/>
    <p:sldLayoutId id="2147483677" r:id="rId3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1000" b="1" kern="1200" spc="0">
          <a:solidFill>
            <a:schemeClr val="tx1">
              <a:lumMod val="65000"/>
              <a:lumOff val="3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None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None/>
        <a:defRPr sz="264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indent="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None/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indent="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None/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168" userDrawn="1">
          <p15:clr>
            <a:srgbClr val="F26B43"/>
          </p15:clr>
        </p15:guide>
        <p15:guide id="2" pos="244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unahotel.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D3D7218-3EDC-4421-856F-B734C6CE74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You’re invited to a Christmas party!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D3D3388-4655-42AC-BA26-31F7D877F0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/>
              <a:t>Please RSVP at 555-0100 | 345 Main St. Centerville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C12B120-A9B9-4269-A112-36E832D54E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US" dirty="0"/>
              <a:t>Please join us for a small party to celebrate the season. Let’s eat, drink, and be merry! </a:t>
            </a:r>
          </a:p>
          <a:p>
            <a:r>
              <a:rPr lang="en-US" dirty="0"/>
              <a:t>Dec 24, 20XX | 7-10 pm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F4BA1D-F7A2-DD9B-981F-F756DB811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5370" y="1"/>
            <a:ext cx="7937770" cy="1005839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CFFFDF8-B3F8-323B-BA6A-C6412CFF73C4}"/>
              </a:ext>
            </a:extLst>
          </p:cNvPr>
          <p:cNvSpPr/>
          <p:nvPr/>
        </p:nvSpPr>
        <p:spPr>
          <a:xfrm rot="20147001">
            <a:off x="3236106" y="131722"/>
            <a:ext cx="18838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145 €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3A511A-2B60-0685-0CD0-BCBD2D82E441}"/>
              </a:ext>
            </a:extLst>
          </p:cNvPr>
          <p:cNvSpPr txBox="1"/>
          <p:nvPr/>
        </p:nvSpPr>
        <p:spPr>
          <a:xfrm rot="20235310">
            <a:off x="3616362" y="292478"/>
            <a:ext cx="34707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Por persona</a:t>
            </a:r>
          </a:p>
          <a:p>
            <a:r>
              <a:rPr lang="en-US" sz="2000" b="1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Alajamiento</a:t>
            </a:r>
            <a:r>
              <a:rPr lang="en-US" sz="2000" b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+ Cena + </a:t>
            </a:r>
            <a:r>
              <a:rPr lang="en-US" sz="2000" b="1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Dj</a:t>
            </a:r>
            <a:r>
              <a:rPr lang="en-US" sz="2000" b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</a:p>
          <a:p>
            <a:endParaRPr lang="en-US" sz="20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3578F95-803B-7C44-A131-2D7FD759E5C6}"/>
              </a:ext>
            </a:extLst>
          </p:cNvPr>
          <p:cNvSpPr/>
          <p:nvPr/>
        </p:nvSpPr>
        <p:spPr>
          <a:xfrm>
            <a:off x="1285172" y="1668691"/>
            <a:ext cx="521290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  <a:latin typeface="Algerian" panose="04020705040A02060702" pitchFamily="82" charset="0"/>
              </a:rPr>
              <a:t>Navidad Gala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4702A1-400B-0D08-C90F-139B4439615D}"/>
              </a:ext>
            </a:extLst>
          </p:cNvPr>
          <p:cNvSpPr txBox="1"/>
          <p:nvPr/>
        </p:nvSpPr>
        <p:spPr>
          <a:xfrm>
            <a:off x="-175098" y="311284"/>
            <a:ext cx="30276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>
                <a:solidFill>
                  <a:schemeClr val="accent6">
                    <a:lumMod val="40000"/>
                    <a:lumOff val="60000"/>
                  </a:schemeClr>
                </a:solidFill>
                <a:latin typeface="Cooper Black" panose="0208090404030B020404" pitchFamily="18" charset="0"/>
              </a:rPr>
              <a:t>Únase</a:t>
            </a:r>
            <a:r>
              <a:rPr lang="en-US" sz="2000" dirty="0">
                <a:solidFill>
                  <a:schemeClr val="accent6">
                    <a:lumMod val="40000"/>
                    <a:lumOff val="60000"/>
                  </a:schemeClr>
                </a:solidFill>
                <a:latin typeface="Cooper Black" panose="0208090404030B020404" pitchFamily="18" charset="0"/>
              </a:rPr>
              <a:t> a </a:t>
            </a:r>
            <a:r>
              <a:rPr lang="en-US" sz="2000" dirty="0" err="1">
                <a:solidFill>
                  <a:schemeClr val="accent6">
                    <a:lumMod val="40000"/>
                    <a:lumOff val="60000"/>
                  </a:schemeClr>
                </a:solidFill>
                <a:latin typeface="Cooper Black" panose="0208090404030B020404" pitchFamily="18" charset="0"/>
              </a:rPr>
              <a:t>nosotros</a:t>
            </a:r>
            <a:r>
              <a:rPr lang="en-US" sz="2000" dirty="0">
                <a:solidFill>
                  <a:schemeClr val="accent6">
                    <a:lumMod val="40000"/>
                    <a:lumOff val="60000"/>
                  </a:schemeClr>
                </a:solidFill>
                <a:latin typeface="Cooper Black" panose="0208090404030B020404" pitchFamily="18" charset="0"/>
              </a:rPr>
              <a:t> para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F9F8CFB-794E-A956-600B-A184769E4E8A}"/>
              </a:ext>
            </a:extLst>
          </p:cNvPr>
          <p:cNvSpPr txBox="1"/>
          <p:nvPr/>
        </p:nvSpPr>
        <p:spPr>
          <a:xfrm>
            <a:off x="0" y="2529190"/>
            <a:ext cx="793777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chemeClr val="bg1">
                    <a:lumMod val="95000"/>
                  </a:schemeClr>
                </a:solidFill>
                <a:latin typeface="Cooper Black" panose="0208090404030B020404" pitchFamily="18" charset="0"/>
              </a:rPr>
              <a:t>Menú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  <a:latin typeface="Cooper Black" panose="0208090404030B020404" pitchFamily="18" charset="0"/>
              </a:rPr>
              <a:t> Navidad 2023</a:t>
            </a:r>
          </a:p>
          <a:p>
            <a:pPr algn="ctr"/>
            <a:r>
              <a:rPr lang="en-US" sz="2800" b="1" dirty="0">
                <a:solidFill>
                  <a:schemeClr val="bg1">
                    <a:lumMod val="95000"/>
                  </a:schemeClr>
                </a:solidFill>
                <a:latin typeface="Avenir Next"/>
              </a:rPr>
              <a:t>Aperitivo</a:t>
            </a:r>
          </a:p>
          <a:p>
            <a:pPr algn="ctr"/>
            <a:r>
              <a:rPr lang="en-US" sz="1800" dirty="0" err="1">
                <a:solidFill>
                  <a:schemeClr val="bg1"/>
                </a:solidFill>
                <a:latin typeface="Avenir Next"/>
              </a:rPr>
              <a:t>Chupito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de Crema de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Necora</a:t>
            </a:r>
            <a:endParaRPr lang="en-US" sz="1800" dirty="0">
              <a:solidFill>
                <a:schemeClr val="bg1"/>
              </a:solidFill>
              <a:latin typeface="Avenir Next"/>
            </a:endParaRPr>
          </a:p>
          <a:p>
            <a:pPr algn="ctr"/>
            <a:r>
              <a:rPr lang="en-US" sz="1800" dirty="0">
                <a:solidFill>
                  <a:schemeClr val="bg1"/>
                </a:solidFill>
                <a:latin typeface="Avenir Next"/>
              </a:rPr>
              <a:t>Croquetas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Cremosas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de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Jamón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Ibérico</a:t>
            </a:r>
            <a:endParaRPr lang="en-US" sz="1800" dirty="0">
              <a:solidFill>
                <a:schemeClr val="bg1"/>
              </a:solidFill>
              <a:latin typeface="Avenir Next"/>
            </a:endParaRPr>
          </a:p>
          <a:p>
            <a:pPr algn="ctr"/>
            <a:r>
              <a:rPr lang="en-US" sz="2800" b="1" dirty="0" err="1">
                <a:solidFill>
                  <a:schemeClr val="bg1">
                    <a:lumMod val="95000"/>
                  </a:schemeClr>
                </a:solidFill>
                <a:latin typeface="Avenir Next"/>
              </a:rPr>
              <a:t>Principales</a:t>
            </a:r>
            <a:endParaRPr lang="en-US" sz="1800" b="1" dirty="0">
              <a:solidFill>
                <a:schemeClr val="bg1">
                  <a:lumMod val="95000"/>
                </a:schemeClr>
              </a:solidFill>
              <a:latin typeface="Avenir Next"/>
            </a:endParaRPr>
          </a:p>
          <a:p>
            <a:pPr algn="ctr"/>
            <a:r>
              <a:rPr lang="en-US" sz="1800" dirty="0" err="1">
                <a:solidFill>
                  <a:schemeClr val="bg1"/>
                </a:solidFill>
                <a:latin typeface="Avenir Next"/>
              </a:rPr>
              <a:t>Salpicón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de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Pulpo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con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Longostinos</a:t>
            </a:r>
            <a:endParaRPr lang="en-US" sz="1800" dirty="0">
              <a:solidFill>
                <a:schemeClr val="bg1"/>
              </a:solidFill>
              <a:latin typeface="Avenir Next"/>
            </a:endParaRPr>
          </a:p>
          <a:p>
            <a:pPr algn="ctr"/>
            <a:r>
              <a:rPr lang="en-US" sz="1800" dirty="0" err="1">
                <a:solidFill>
                  <a:schemeClr val="bg1"/>
                </a:solidFill>
                <a:latin typeface="Avenir Next"/>
              </a:rPr>
              <a:t>Jarrete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de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Lechal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a Baja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Temperatura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Glaseado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con sus Jos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sobre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Cremoso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de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Platata</a:t>
            </a:r>
            <a:endParaRPr lang="en-US" sz="1800" dirty="0">
              <a:solidFill>
                <a:schemeClr val="bg1"/>
              </a:solidFill>
              <a:latin typeface="Avenir Next"/>
            </a:endParaRPr>
          </a:p>
          <a:p>
            <a:pPr algn="ctr"/>
            <a:r>
              <a:rPr lang="en-US" sz="2800" b="1" dirty="0" err="1">
                <a:solidFill>
                  <a:schemeClr val="bg1">
                    <a:lumMod val="95000"/>
                  </a:schemeClr>
                </a:solidFill>
                <a:latin typeface="Avenir Next"/>
              </a:rPr>
              <a:t>Postre</a:t>
            </a:r>
            <a:endParaRPr lang="en-US" sz="1800" b="1" dirty="0">
              <a:solidFill>
                <a:schemeClr val="bg1">
                  <a:lumMod val="95000"/>
                </a:schemeClr>
              </a:solidFill>
              <a:latin typeface="Avenir Next"/>
            </a:endParaRPr>
          </a:p>
          <a:p>
            <a:pPr algn="ctr"/>
            <a:r>
              <a:rPr lang="en-US" sz="1800" dirty="0" err="1">
                <a:solidFill>
                  <a:schemeClr val="bg1"/>
                </a:solidFill>
                <a:latin typeface="Avenir Next"/>
              </a:rPr>
              <a:t>Torrija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Caramelizada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con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Helado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de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Turrón</a:t>
            </a:r>
            <a:endParaRPr lang="en-US" sz="1800" dirty="0">
              <a:solidFill>
                <a:schemeClr val="bg1"/>
              </a:solidFill>
              <a:latin typeface="Avenir Next"/>
            </a:endParaRPr>
          </a:p>
          <a:p>
            <a:pPr algn="ctr"/>
            <a:r>
              <a:rPr lang="en-US" sz="1800" dirty="0">
                <a:solidFill>
                  <a:schemeClr val="bg1"/>
                </a:solidFill>
                <a:latin typeface="Avenir Next"/>
              </a:rPr>
              <a:t>Café de Colombia</a:t>
            </a:r>
          </a:p>
          <a:p>
            <a:pPr algn="ctr"/>
            <a:r>
              <a:rPr lang="en-US" sz="1800" dirty="0">
                <a:solidFill>
                  <a:schemeClr val="bg1"/>
                </a:solidFill>
                <a:latin typeface="Avenir Next"/>
              </a:rPr>
              <a:t>Copa de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cavana</a:t>
            </a:r>
            <a:endParaRPr lang="en-US" sz="1800" dirty="0">
              <a:solidFill>
                <a:schemeClr val="bg1"/>
              </a:solidFill>
              <a:latin typeface="Avenir Next"/>
            </a:endParaRPr>
          </a:p>
          <a:p>
            <a:pPr algn="ctr"/>
            <a:r>
              <a:rPr lang="en-US" sz="2800" b="1" dirty="0">
                <a:solidFill>
                  <a:schemeClr val="bg1">
                    <a:lumMod val="95000"/>
                  </a:schemeClr>
                </a:solidFill>
                <a:latin typeface="Avenir Next"/>
              </a:rPr>
              <a:t>Bodega</a:t>
            </a:r>
          </a:p>
          <a:p>
            <a:pPr algn="ctr"/>
            <a:r>
              <a:rPr lang="en-US" sz="1800" dirty="0" err="1">
                <a:solidFill>
                  <a:schemeClr val="bg1"/>
                </a:solidFill>
                <a:latin typeface="Avenir Next"/>
              </a:rPr>
              <a:t>Vinop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 Blanco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D.O.Rueda</a:t>
            </a:r>
            <a:r>
              <a:rPr lang="en-US" sz="1800" dirty="0">
                <a:solidFill>
                  <a:schemeClr val="bg1"/>
                </a:solidFill>
                <a:latin typeface="Avenir Next"/>
              </a:rPr>
              <a:t>/Vino Tinto </a:t>
            </a:r>
            <a:r>
              <a:rPr lang="en-US" sz="1800" dirty="0" err="1">
                <a:solidFill>
                  <a:schemeClr val="bg1"/>
                </a:solidFill>
                <a:latin typeface="Avenir Next"/>
              </a:rPr>
              <a:t>D.O.Rioja</a:t>
            </a:r>
            <a:endParaRPr lang="en-US" sz="1800" dirty="0">
              <a:solidFill>
                <a:schemeClr val="bg1"/>
              </a:solidFill>
              <a:latin typeface="Avenir Next"/>
            </a:endParaRPr>
          </a:p>
          <a:p>
            <a:endParaRPr lang="en-US" sz="1800" dirty="0">
              <a:solidFill>
                <a:schemeClr val="bg1">
                  <a:lumMod val="95000"/>
                </a:schemeClr>
              </a:solidFill>
              <a:latin typeface="Avenir Next"/>
            </a:endParaRPr>
          </a:p>
          <a:p>
            <a:r>
              <a:rPr lang="en-US" sz="2800" dirty="0">
                <a:solidFill>
                  <a:schemeClr val="bg1">
                    <a:lumMod val="95000"/>
                  </a:schemeClr>
                </a:solidFill>
                <a:latin typeface="Cooper Black" panose="0208090404030B020404" pitchFamily="18" charset="0"/>
              </a:rPr>
              <a:t>   EXTRA: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A2E6A91-8FC8-A49C-1CFB-C70A3AC59143}"/>
              </a:ext>
            </a:extLst>
          </p:cNvPr>
          <p:cNvSpPr txBox="1"/>
          <p:nvPr/>
        </p:nvSpPr>
        <p:spPr>
          <a:xfrm>
            <a:off x="252920" y="7918314"/>
            <a:ext cx="494165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1600" b="1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¡RESERVA DIRECTAMENTE Y TE INCLUIMOS EL DESAYUNO!</a:t>
            </a:r>
            <a:endParaRPr lang="es-ES" sz="1600" b="0" i="0" dirty="0">
              <a:solidFill>
                <a:schemeClr val="bg1"/>
              </a:solidFill>
              <a:effectLst/>
              <a:latin typeface="PT Sans Narrow" panose="020B0604020202020204" pitchFamily="34" charset="0"/>
            </a:endParaRPr>
          </a:p>
          <a:p>
            <a:pPr algn="l"/>
            <a:r>
              <a:rPr lang="es-ES" sz="1600" b="0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 </a:t>
            </a:r>
          </a:p>
          <a:p>
            <a:pPr algn="l"/>
            <a:r>
              <a:rPr lang="es-ES" sz="1600" b="1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HABITACIÓN DOBLE</a:t>
            </a:r>
            <a:r>
              <a:rPr lang="es-ES" sz="1600" b="0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, (matrimonio o dos camas)        76.00€ </a:t>
            </a:r>
          </a:p>
          <a:p>
            <a:pPr algn="l"/>
            <a:r>
              <a:rPr lang="es-ES" sz="1600" b="1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HABITACIÓN INDIVIDUAL</a:t>
            </a:r>
            <a:r>
              <a:rPr lang="es-ES" sz="1600" b="0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,                                          69.00€</a:t>
            </a:r>
          </a:p>
          <a:p>
            <a:pPr algn="l"/>
            <a:r>
              <a:rPr lang="es-ES" sz="1600" b="1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CAMA SUPLETORIA                                                      </a:t>
            </a:r>
            <a:r>
              <a:rPr lang="es-ES" sz="1600" b="0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 20.00€</a:t>
            </a:r>
          </a:p>
          <a:p>
            <a:pPr algn="l"/>
            <a:r>
              <a:rPr lang="es-ES" sz="1600" b="1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PRECIOS ESPECIALES GRUPOS PARA HOTEL COMPLETO!</a:t>
            </a:r>
          </a:p>
          <a:p>
            <a:pPr algn="l"/>
            <a:r>
              <a:rPr lang="es-ES" sz="1600" dirty="0">
                <a:solidFill>
                  <a:schemeClr val="bg1"/>
                </a:solidFill>
                <a:latin typeface="PT Sans Narrow" panose="020B0604020202020204" pitchFamily="34" charset="0"/>
              </a:rPr>
              <a:t>###L</a:t>
            </a:r>
            <a:r>
              <a:rPr lang="es-ES" sz="1600" b="0" i="0" dirty="0">
                <a:solidFill>
                  <a:schemeClr val="bg1"/>
                </a:solidFill>
                <a:effectLst/>
                <a:latin typeface="PT Sans Narrow" panose="020B0604020202020204" pitchFamily="34" charset="0"/>
              </a:rPr>
              <a:t>os precios se refieren al precio de una noche e incluyen el IVA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5FACA82-C4B2-946E-8DB9-5F4FE9309739}"/>
              </a:ext>
            </a:extLst>
          </p:cNvPr>
          <p:cNvSpPr txBox="1"/>
          <p:nvPr/>
        </p:nvSpPr>
        <p:spPr>
          <a:xfrm>
            <a:off x="0" y="0"/>
            <a:ext cx="24927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LUNA HOTEL PRESENTA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080AAFE-797C-83E4-EEE9-090FA0508C46}"/>
              </a:ext>
            </a:extLst>
          </p:cNvPr>
          <p:cNvSpPr txBox="1"/>
          <p:nvPr/>
        </p:nvSpPr>
        <p:spPr>
          <a:xfrm>
            <a:off x="5466945" y="8304074"/>
            <a:ext cx="2305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>
              <a:solidFill>
                <a:schemeClr val="bg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000" dirty="0">
              <a:solidFill>
                <a:schemeClr val="bg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600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Autovia</a:t>
            </a:r>
            <a:r>
              <a:rPr lang="en-US" sz="1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n2 </a:t>
            </a:r>
            <a:r>
              <a:rPr lang="en-US" sz="1600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Albacente</a:t>
            </a:r>
            <a:endParaRPr lang="en-US" sz="1600" dirty="0">
              <a:solidFill>
                <a:schemeClr val="bg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Telf:968 53 56 87</a:t>
            </a:r>
          </a:p>
          <a:p>
            <a:r>
              <a:rPr lang="en-US" sz="1600" dirty="0">
                <a:solidFill>
                  <a:schemeClr val="bg1"/>
                </a:solidFill>
              </a:rPr>
              <a:t>WWW.LUNAHOTEL.ES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67A8C84-9E41-BEF9-FEEA-1FDBE157A471}"/>
              </a:ext>
            </a:extLst>
          </p:cNvPr>
          <p:cNvSpPr/>
          <p:nvPr/>
        </p:nvSpPr>
        <p:spPr>
          <a:xfrm>
            <a:off x="5481190" y="7894394"/>
            <a:ext cx="214077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</a:t>
            </a:r>
            <a:r>
              <a:rPr lang="en-US" sz="2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unes, 25 de </a:t>
            </a:r>
          </a:p>
          <a:p>
            <a:pPr algn="ctr"/>
            <a:r>
              <a:rPr lang="en-US" sz="2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</a:t>
            </a:r>
            <a:r>
              <a:rPr lang="en-US" sz="2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iciembre</a:t>
            </a:r>
            <a:endParaRPr lang="en-US" sz="2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9515440"/>
      </p:ext>
    </p:extLst>
  </p:cSld>
  <p:clrMapOvr>
    <a:masterClrMapping/>
  </p:clrMapOvr>
</p:sld>
</file>

<file path=ppt/theme/theme1.xml><?xml version="1.0" encoding="utf-8"?>
<a:theme xmlns:a="http://schemas.openxmlformats.org/drawingml/2006/main" name="Christmas">
  <a:themeElements>
    <a:clrScheme name="Custom 62">
      <a:dk1>
        <a:sysClr val="windowText" lastClr="000000"/>
      </a:dk1>
      <a:lt1>
        <a:sysClr val="window" lastClr="FFFFFF"/>
      </a:lt1>
      <a:dk2>
        <a:srgbClr val="44546A"/>
      </a:dk2>
      <a:lt2>
        <a:srgbClr val="E2E2E2"/>
      </a:lt2>
      <a:accent1>
        <a:srgbClr val="B3A279"/>
      </a:accent1>
      <a:accent2>
        <a:srgbClr val="35502A"/>
      </a:accent2>
      <a:accent3>
        <a:srgbClr val="7A9970"/>
      </a:accent3>
      <a:accent4>
        <a:srgbClr val="A38F5C"/>
      </a:accent4>
      <a:accent5>
        <a:srgbClr val="BC2029"/>
      </a:accent5>
      <a:accent6>
        <a:srgbClr val="F16733"/>
      </a:accent6>
      <a:hlink>
        <a:srgbClr val="0563C1"/>
      </a:hlink>
      <a:folHlink>
        <a:srgbClr val="954F72"/>
      </a:folHlink>
    </a:clrScheme>
    <a:fontScheme name="Custom 27">
      <a:majorFont>
        <a:latin typeface="Rockwell"/>
        <a:ea typeface=""/>
        <a:cs typeface=""/>
      </a:majorFont>
      <a:minorFont>
        <a:latin typeface="Rockwel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istmas Invitations (New)_Win32_LW_v2" id="{62BD8A27-B1D6-4424-8466-7D82D49F4983}" vid="{ED94B571-4B4A-4802-AA83-EDE15D90D6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00538A1-8EB7-44DF-BB58-1A76165CE1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A67161-2DB3-4601-B222-D39603F01163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70D34BE6-C2AC-4811-AF04-890EB299579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Christmas invitations</Template>
  <TotalTime>69</TotalTime>
  <Words>199</Words>
  <PresentationFormat>Custom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Algerian</vt:lpstr>
      <vt:lpstr>Arial</vt:lpstr>
      <vt:lpstr>Avenir Next</vt:lpstr>
      <vt:lpstr>Calibri</vt:lpstr>
      <vt:lpstr>Cooper Black</vt:lpstr>
      <vt:lpstr>PT Sans Narrow</vt:lpstr>
      <vt:lpstr>Rockwell</vt:lpstr>
      <vt:lpstr>Christmas</vt:lpstr>
      <vt:lpstr>You’re invited to a Christmas party!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2023-02-20T07:46:54Z</dcterms:created>
  <dcterms:modified xsi:type="dcterms:W3CDTF">2023-02-20T08:56:00Z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