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94" r:id="rId3"/>
    <p:sldId id="291" r:id="rId4"/>
    <p:sldId id="304" r:id="rId5"/>
    <p:sldId id="305" r:id="rId6"/>
    <p:sldId id="307" r:id="rId7"/>
    <p:sldId id="320" r:id="rId8"/>
    <p:sldId id="333" r:id="rId9"/>
    <p:sldId id="334" r:id="rId10"/>
    <p:sldId id="335" r:id="rId11"/>
    <p:sldId id="336" r:id="rId12"/>
    <p:sldId id="337" r:id="rId13"/>
    <p:sldId id="338" r:id="rId14"/>
    <p:sldId id="339" r:id="rId15"/>
    <p:sldId id="340" r:id="rId16"/>
    <p:sldId id="341" r:id="rId17"/>
    <p:sldId id="342" r:id="rId18"/>
    <p:sldId id="343" r:id="rId19"/>
    <p:sldId id="344" r:id="rId20"/>
    <p:sldId id="345" r:id="rId21"/>
    <p:sldId id="346" r:id="rId22"/>
    <p:sldId id="347" r:id="rId23"/>
    <p:sldId id="348" r:id="rId2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66" d="100"/>
          <a:sy n="66" d="100"/>
        </p:scale>
        <p:origin x="75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notesMaster" Target="notesMasters/notesMaster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498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530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312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656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95850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07071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48072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0171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99495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0860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6574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7752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3045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52796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9247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77265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30847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9214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23240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4625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4.tiff"/><Relationship Id="rId5" Type="http://schemas.openxmlformats.org/officeDocument/2006/relationships/image" Target="../media/image5.tiff"/><Relationship Id="rId6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7.tiff"/><Relationship Id="rId5" Type="http://schemas.openxmlformats.org/officeDocument/2006/relationships/image" Target="../media/image8.tiff"/><Relationship Id="rId6" Type="http://schemas.openxmlformats.org/officeDocument/2006/relationships/image" Target="../media/image9.tiff"/><Relationship Id="rId7" Type="http://schemas.openxmlformats.org/officeDocument/2006/relationships/image" Target="../media/image10.tiff"/><Relationship Id="rId8" Type="http://schemas.openxmlformats.org/officeDocument/2006/relationships/image" Target="../media/image1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2.tiff"/><Relationship Id="rId5" Type="http://schemas.openxmlformats.org/officeDocument/2006/relationships/image" Target="../media/image13.tiff"/><Relationship Id="rId6" Type="http://schemas.openxmlformats.org/officeDocument/2006/relationships/image" Target="../media/image1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4.tiff"/><Relationship Id="rId5" Type="http://schemas.openxmlformats.org/officeDocument/2006/relationships/image" Target="../media/image15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5.tiff"/><Relationship Id="rId5" Type="http://schemas.openxmlformats.org/officeDocument/2006/relationships/image" Target="../media/image16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7.tiff"/><Relationship Id="rId5" Type="http://schemas.openxmlformats.org/officeDocument/2006/relationships/image" Target="../media/image18.tiff"/><Relationship Id="rId6" Type="http://schemas.openxmlformats.org/officeDocument/2006/relationships/image" Target="../media/image19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4" Type="http://schemas.openxmlformats.org/officeDocument/2006/relationships/image" Target="../media/image1.png"/><Relationship Id="rId5" Type="http://schemas.openxmlformats.org/officeDocument/2006/relationships/image" Target="../media/image18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2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3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5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6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7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8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9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30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Anatomy and Physiology</a:t>
            </a:r>
            <a:r>
              <a:rPr lang="en-GB" altLang="en-US" sz="4800" dirty="0" smtClean="0">
                <a:ea typeface="ＭＳ Ｐゴシック" charset="-128"/>
              </a:rPr>
              <a:t/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</a:t>
            </a:r>
            <a:r>
              <a:rPr lang="en-GB" altLang="en-US" sz="4800" dirty="0" smtClean="0">
                <a:ea typeface="ＭＳ Ｐゴシック" charset="-128"/>
              </a:rPr>
              <a:t>– Ankle Osteology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– Knee MMTs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2060847"/>
            <a:ext cx="3193548" cy="3744701"/>
          </a:xfrm>
        </p:spPr>
        <p:txBody>
          <a:bodyPr>
            <a:normAutofit/>
          </a:bodyPr>
          <a:lstStyle/>
          <a:p>
            <a:pPr lvl="1" fontAlgn="auto"/>
            <a:r>
              <a:rPr lang="en-GB" sz="2200" dirty="0" smtClean="0"/>
              <a:t>Quads</a:t>
            </a:r>
            <a:endParaRPr lang="en-GB" sz="2200" dirty="0"/>
          </a:p>
          <a:p>
            <a:pPr lvl="1" fontAlgn="auto"/>
            <a:r>
              <a:rPr lang="en-GB" sz="2200" dirty="0"/>
              <a:t>VMO </a:t>
            </a:r>
          </a:p>
          <a:p>
            <a:pPr lvl="1" fontAlgn="auto"/>
            <a:r>
              <a:rPr lang="en-GB" sz="2200" dirty="0"/>
              <a:t>Rectus </a:t>
            </a:r>
            <a:r>
              <a:rPr lang="en-GB" sz="2200" dirty="0" err="1"/>
              <a:t>Femoris</a:t>
            </a:r>
            <a:endParaRPr lang="en-GB" sz="2200" dirty="0"/>
          </a:p>
          <a:p>
            <a:pPr lvl="1" fontAlgn="auto"/>
            <a:r>
              <a:rPr lang="en-GB" sz="2200" dirty="0"/>
              <a:t>Hamstrings</a:t>
            </a:r>
          </a:p>
          <a:p>
            <a:pPr lvl="1" fontAlgn="auto"/>
            <a:r>
              <a:rPr lang="en-GB" sz="2200" dirty="0" err="1"/>
              <a:t>Popliteus</a:t>
            </a:r>
            <a:endParaRPr lang="en-GB" sz="2200" dirty="0"/>
          </a:p>
          <a:p>
            <a:pPr lvl="1" fontAlgn="auto"/>
            <a:r>
              <a:rPr lang="en-GB" sz="2200" dirty="0"/>
              <a:t>Gastrocnemius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818739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Learning Objectives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556792"/>
            <a:ext cx="7427168" cy="4525963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 smtClean="0"/>
              <a:t>Understand and know the relevant ankle osteology</a:t>
            </a:r>
          </a:p>
          <a:p>
            <a:r>
              <a:rPr lang="en-GB" sz="2400" dirty="0" smtClean="0"/>
              <a:t>Be aware of how the bony points around the ankle region are involved in structure and function of the area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Main Bones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45259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Tibia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Fibula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Calcaneus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Talus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Tarsals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Metatarsals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Phalanges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err="1" smtClean="0"/>
              <a:t>Popliteus</a:t>
            </a:r>
            <a:endParaRPr lang="en-GB" altLang="en-US" sz="2400" dirty="0" smtClean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Gastrocnemius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2019" y="1340768"/>
            <a:ext cx="4086696" cy="410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35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The Tarsals</a:t>
            </a:r>
            <a:endParaRPr lang="en-GB" alt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664" y="1556792"/>
            <a:ext cx="5101158" cy="4217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72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Tibia and Fibula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9792" y="1247094"/>
            <a:ext cx="2197100" cy="53352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9950" y="1556792"/>
            <a:ext cx="1701800" cy="571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2304" y="5801284"/>
            <a:ext cx="1701800" cy="5715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854708" y="5686883"/>
            <a:ext cx="13420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smtClean="0"/>
              <a:t>Lateral Malleolus</a:t>
            </a:r>
            <a:endParaRPr lang="en-GB" sz="1200"/>
          </a:p>
        </p:txBody>
      </p:sp>
      <p:sp>
        <p:nvSpPr>
          <p:cNvPr id="13" name="Rectangle 12"/>
          <p:cNvSpPr/>
          <p:nvPr/>
        </p:nvSpPr>
        <p:spPr>
          <a:xfrm>
            <a:off x="593447" y="1320799"/>
            <a:ext cx="11817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"/>
              </a:rPr>
              <a:t>Head of Fibula</a:t>
            </a:r>
            <a:endParaRPr lang="en-GB" sz="12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8249" y="1929281"/>
            <a:ext cx="1587500" cy="13716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94332" y="4808537"/>
            <a:ext cx="1587500" cy="1371600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5232057" y="1492308"/>
            <a:ext cx="17513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latin typeface=""/>
              </a:rPr>
              <a:t>Anterior Border of</a:t>
            </a:r>
          </a:p>
          <a:p>
            <a:r>
              <a:rPr lang="en-GB" sz="1200" dirty="0" smtClean="0">
                <a:latin typeface=""/>
              </a:rPr>
              <a:t>the Tibia</a:t>
            </a:r>
            <a:endParaRPr lang="en-GB" sz="1200" dirty="0"/>
          </a:p>
        </p:txBody>
      </p:sp>
      <p:sp>
        <p:nvSpPr>
          <p:cNvPr id="20" name="Rectangle 19"/>
          <p:cNvSpPr/>
          <p:nvPr/>
        </p:nvSpPr>
        <p:spPr>
          <a:xfrm>
            <a:off x="5579185" y="2615081"/>
            <a:ext cx="1611002" cy="460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"/>
              </a:rPr>
              <a:t>Medial Border of the</a:t>
            </a:r>
          </a:p>
          <a:p>
            <a:r>
              <a:rPr lang="en-GB" sz="1200" dirty="0">
                <a:latin typeface=""/>
              </a:rPr>
              <a:t>Tibia</a:t>
            </a:r>
            <a:endParaRPr lang="en-GB" sz="1200" dirty="0"/>
          </a:p>
        </p:txBody>
      </p:sp>
      <p:sp>
        <p:nvSpPr>
          <p:cNvPr id="21" name="Rectangle 20"/>
          <p:cNvSpPr/>
          <p:nvPr/>
        </p:nvSpPr>
        <p:spPr>
          <a:xfrm>
            <a:off x="5633096" y="4582880"/>
            <a:ext cx="1627812" cy="277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smtClean="0">
                <a:latin typeface=""/>
              </a:rPr>
              <a:t>Medial Malleolus</a:t>
            </a:r>
            <a:endParaRPr lang="en-GB" sz="1200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5596" y="3087780"/>
            <a:ext cx="15875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9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539552" y="153321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The </a:t>
            </a:r>
            <a:r>
              <a:rPr lang="en-GB" altLang="en-US" dirty="0" err="1" smtClean="0"/>
              <a:t>Talocrural</a:t>
            </a:r>
            <a:r>
              <a:rPr lang="en-GB" altLang="en-US" dirty="0" smtClean="0"/>
              <a:t> Joint Line (Ankle)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5736" y="4129025"/>
            <a:ext cx="2438400" cy="24257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90426" y="5390050"/>
            <a:ext cx="1277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"/>
              </a:rPr>
              <a:t>2 fingers up</a:t>
            </a:r>
          </a:p>
          <a:p>
            <a:r>
              <a:rPr lang="en-GB" sz="1200" dirty="0">
                <a:latin typeface=""/>
              </a:rPr>
              <a:t>from the</a:t>
            </a:r>
          </a:p>
          <a:p>
            <a:r>
              <a:rPr lang="en-GB" sz="1200" dirty="0" smtClean="0">
                <a:latin typeface=""/>
              </a:rPr>
              <a:t>Lateral </a:t>
            </a:r>
            <a:endParaRPr lang="en-GB" sz="1200" dirty="0">
              <a:latin typeface=""/>
            </a:endParaRPr>
          </a:p>
          <a:p>
            <a:r>
              <a:rPr lang="en-GB" sz="1200" dirty="0">
                <a:latin typeface=""/>
              </a:rPr>
              <a:t>malleolus</a:t>
            </a:r>
            <a:endParaRPr lang="en-GB" sz="1200" dirty="0"/>
          </a:p>
        </p:txBody>
      </p:sp>
      <p:sp>
        <p:nvSpPr>
          <p:cNvPr id="10" name="Rectangle 9"/>
          <p:cNvSpPr/>
          <p:nvPr/>
        </p:nvSpPr>
        <p:spPr>
          <a:xfrm>
            <a:off x="4932040" y="4926376"/>
            <a:ext cx="1277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smtClean="0">
                <a:latin typeface=""/>
              </a:rPr>
              <a:t>2 fingers up</a:t>
            </a:r>
          </a:p>
          <a:p>
            <a:r>
              <a:rPr lang="en-GB" sz="1200" dirty="0" smtClean="0">
                <a:latin typeface=""/>
              </a:rPr>
              <a:t>from the</a:t>
            </a:r>
          </a:p>
          <a:p>
            <a:r>
              <a:rPr lang="en-GB" sz="1200" dirty="0" smtClean="0">
                <a:latin typeface=""/>
              </a:rPr>
              <a:t>medial</a:t>
            </a:r>
          </a:p>
          <a:p>
            <a:r>
              <a:rPr lang="en-GB" sz="1200" dirty="0" smtClean="0">
                <a:latin typeface=""/>
              </a:rPr>
              <a:t>malleolus</a:t>
            </a:r>
            <a:endParaRPr lang="en-GB" sz="12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8216" y="1932952"/>
            <a:ext cx="2540000" cy="9017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4136" y="1341115"/>
            <a:ext cx="1695336" cy="317358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28904" y="1488452"/>
            <a:ext cx="4152900" cy="4445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8259" y="1536589"/>
            <a:ext cx="2032000" cy="73660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4211164" y="3321278"/>
            <a:ext cx="72167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 err="1">
                <a:latin typeface=""/>
              </a:rPr>
              <a:t>Talar</a:t>
            </a:r>
            <a:r>
              <a:rPr lang="en-GB" sz="800" dirty="0">
                <a:latin typeface=""/>
              </a:rPr>
              <a:t> Dome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374342" y="1488452"/>
            <a:ext cx="109946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err="1">
                <a:latin typeface=""/>
              </a:rPr>
              <a:t>Talar</a:t>
            </a:r>
            <a:r>
              <a:rPr lang="en-GB" sz="1400" dirty="0">
                <a:latin typeface=""/>
              </a:rPr>
              <a:t> Dome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222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539552" y="153321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The </a:t>
            </a:r>
            <a:r>
              <a:rPr lang="en-GB" b="0" dirty="0" smtClean="0"/>
              <a:t>Calcaneus</a:t>
            </a:r>
            <a:endParaRPr lang="en-GB" altLang="en-US" dirty="0"/>
          </a:p>
        </p:txBody>
      </p:sp>
      <p:sp>
        <p:nvSpPr>
          <p:cNvPr id="18" name="Rectangle 17"/>
          <p:cNvSpPr/>
          <p:nvPr/>
        </p:nvSpPr>
        <p:spPr>
          <a:xfrm>
            <a:off x="374342" y="1488452"/>
            <a:ext cx="128913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/>
              <a:t>Medial </a:t>
            </a:r>
            <a:r>
              <a:rPr lang="en-GB" sz="1400" dirty="0"/>
              <a:t>aspect</a:t>
            </a:r>
          </a:p>
        </p:txBody>
      </p:sp>
      <p:sp>
        <p:nvSpPr>
          <p:cNvPr id="2" name="Rectangle 1"/>
          <p:cNvSpPr/>
          <p:nvPr/>
        </p:nvSpPr>
        <p:spPr>
          <a:xfrm>
            <a:off x="464200" y="2897579"/>
            <a:ext cx="168456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err="1">
                <a:latin typeface=""/>
              </a:rPr>
              <a:t>Sustentaculum</a:t>
            </a:r>
            <a:r>
              <a:rPr lang="en-GB" sz="1400" dirty="0">
                <a:latin typeface=""/>
              </a:rPr>
              <a:t> </a:t>
            </a:r>
            <a:r>
              <a:rPr lang="en-GB" sz="1400" dirty="0" err="1">
                <a:latin typeface=""/>
              </a:rPr>
              <a:t>Tali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8024" y="3267367"/>
            <a:ext cx="1460500" cy="1460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4595" y="2118017"/>
            <a:ext cx="3175000" cy="18669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9994" y="2835567"/>
            <a:ext cx="3162300" cy="431800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6237967" y="4416717"/>
            <a:ext cx="185265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"/>
              </a:rPr>
              <a:t>Medial Calcaneal</a:t>
            </a:r>
          </a:p>
          <a:p>
            <a:r>
              <a:rPr lang="en-GB" sz="1400" dirty="0">
                <a:latin typeface=""/>
              </a:rPr>
              <a:t>Tubercle/ Medial process</a:t>
            </a:r>
          </a:p>
          <a:p>
            <a:r>
              <a:rPr lang="en-GB" sz="1400" dirty="0">
                <a:latin typeface=""/>
              </a:rPr>
              <a:t>of </a:t>
            </a:r>
            <a:r>
              <a:rPr lang="en-GB" sz="1400" dirty="0" err="1">
                <a:latin typeface=""/>
              </a:rPr>
              <a:t>calcaneous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66061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464200" y="704822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smtClean="0"/>
              <a:t>Navicular</a:t>
            </a:r>
            <a:endParaRPr lang="en-GB" altLang="en-US" dirty="0"/>
          </a:p>
        </p:txBody>
      </p:sp>
      <p:sp>
        <p:nvSpPr>
          <p:cNvPr id="2" name="Rectangle 1"/>
          <p:cNvSpPr/>
          <p:nvPr/>
        </p:nvSpPr>
        <p:spPr>
          <a:xfrm>
            <a:off x="464200" y="2897579"/>
            <a:ext cx="200862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Tuberosity of Navicular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3066" y="2773555"/>
            <a:ext cx="3162300" cy="431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6016" y="674470"/>
            <a:ext cx="2770294" cy="506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80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/>
              <a:t>Base of 5th Metatarsal</a:t>
            </a:r>
            <a:endParaRPr lang="en-GB" alt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1129989"/>
            <a:ext cx="2770294" cy="506177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187800" y="2339893"/>
            <a:ext cx="197522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>
                <a:latin typeface=""/>
              </a:rPr>
              <a:t>Base of 5th Metatarsal</a:t>
            </a:r>
            <a:endParaRPr lang="en-GB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6628" y="2493782"/>
            <a:ext cx="28702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3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Heads of Metatarsals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2628" y="1869771"/>
            <a:ext cx="2311400" cy="35052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014698" y="1676400"/>
            <a:ext cx="1277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"/>
              </a:rPr>
              <a:t>Head of 1st</a:t>
            </a:r>
          </a:p>
          <a:p>
            <a:r>
              <a:rPr lang="en-GB" sz="1400" dirty="0">
                <a:latin typeface=""/>
              </a:rPr>
              <a:t>Metatarsal</a:t>
            </a:r>
            <a:endParaRPr lang="en-GB" sz="1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3608" y="1863167"/>
            <a:ext cx="1447800" cy="482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353247">
            <a:off x="3544524" y="2588025"/>
            <a:ext cx="3294846" cy="165269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772287" y="4655507"/>
            <a:ext cx="189507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smtClean="0">
                <a:latin typeface=""/>
              </a:rPr>
              <a:t>Metatarsal Heads 2-4</a:t>
            </a:r>
            <a:endParaRPr lang="en-GB" sz="1400" dirty="0"/>
          </a:p>
        </p:txBody>
      </p:sp>
      <p:sp>
        <p:nvSpPr>
          <p:cNvPr id="12" name="Rectangle 11"/>
          <p:cNvSpPr/>
          <p:nvPr/>
        </p:nvSpPr>
        <p:spPr>
          <a:xfrm>
            <a:off x="5902025" y="1128267"/>
            <a:ext cx="1277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"/>
              </a:rPr>
              <a:t>Head of 5th</a:t>
            </a:r>
          </a:p>
          <a:p>
            <a:r>
              <a:rPr lang="en-GB" sz="1400" dirty="0">
                <a:latin typeface=""/>
              </a:rPr>
              <a:t>Metatarsal</a:t>
            </a:r>
            <a:endParaRPr lang="en-GB" sz="14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7618266">
            <a:off x="4586530" y="1672045"/>
            <a:ext cx="1574965" cy="790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019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3911" y="1275582"/>
            <a:ext cx="7430089" cy="53272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 err="1" smtClean="0"/>
              <a:t>Subtalar</a:t>
            </a:r>
            <a:r>
              <a:rPr lang="en-GB" b="0" dirty="0" smtClean="0"/>
              <a:t> Joint Line</a:t>
            </a:r>
            <a:endParaRPr lang="en-GB" altLang="en-US" dirty="0"/>
          </a:p>
        </p:txBody>
      </p:sp>
      <p:sp>
        <p:nvSpPr>
          <p:cNvPr id="3" name="Rectangle 2"/>
          <p:cNvSpPr/>
          <p:nvPr/>
        </p:nvSpPr>
        <p:spPr>
          <a:xfrm>
            <a:off x="1020023" y="3850873"/>
            <a:ext cx="1277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 smtClean="0">
                <a:latin typeface=""/>
              </a:rPr>
              <a:t>SubTalar</a:t>
            </a:r>
            <a:r>
              <a:rPr lang="en-GB" sz="1400" dirty="0" smtClean="0">
                <a:latin typeface=""/>
              </a:rPr>
              <a:t> Joint Line</a:t>
            </a:r>
            <a:endParaRPr lang="en-GB" sz="1400" dirty="0">
              <a:latin typeface="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5772" y="4105614"/>
            <a:ext cx="1447800" cy="4826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902024" y="1128267"/>
            <a:ext cx="158428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1400" dirty="0"/>
              <a:t>Articulation between Talus </a:t>
            </a:r>
            <a:r>
              <a:rPr lang="en-GB" sz="1400" dirty="0" smtClean="0"/>
              <a:t>and </a:t>
            </a:r>
            <a:r>
              <a:rPr lang="en-GB" sz="1400" dirty="0" err="1" smtClean="0"/>
              <a:t>Calcaneous</a:t>
            </a:r>
            <a:endParaRPr lang="en-GB" sz="1400" dirty="0" smtClean="0"/>
          </a:p>
          <a:p>
            <a:pPr marL="285750" indent="-285750">
              <a:buFont typeface="Arial" charset="0"/>
              <a:buChar char="•"/>
            </a:pPr>
            <a:r>
              <a:rPr lang="en-GB" sz="1400" dirty="0" smtClean="0"/>
              <a:t>Inversion and Eversion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679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Mid Tarsal Joint Line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1211585"/>
            <a:ext cx="2736304" cy="496855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851728" y="1519077"/>
            <a:ext cx="33125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"/>
              </a:rPr>
              <a:t>The </a:t>
            </a:r>
            <a:r>
              <a:rPr lang="en-GB" sz="1600" dirty="0" err="1">
                <a:solidFill>
                  <a:srgbClr val="000000"/>
                </a:solidFill>
                <a:latin typeface=""/>
              </a:rPr>
              <a:t>midtarsal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 joint formed by </a:t>
            </a:r>
            <a:r>
              <a:rPr lang="en-GB" sz="1600" dirty="0" smtClean="0">
                <a:solidFill>
                  <a:srgbClr val="000000"/>
                </a:solidFill>
                <a:latin typeface=""/>
              </a:rPr>
              <a:t>the articulation of: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solidFill>
                  <a:srgbClr val="000000"/>
                </a:solidFill>
                <a:latin typeface=""/>
              </a:rPr>
              <a:t>The </a:t>
            </a:r>
            <a:r>
              <a:rPr lang="en-GB" sz="1600" dirty="0">
                <a:solidFill>
                  <a:srgbClr val="FF0000"/>
                </a:solidFill>
                <a:latin typeface=""/>
              </a:rPr>
              <a:t>calcaneus 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with the </a:t>
            </a:r>
            <a:r>
              <a:rPr lang="en-GB" sz="1600" dirty="0">
                <a:solidFill>
                  <a:srgbClr val="FF0000"/>
                </a:solidFill>
                <a:latin typeface=""/>
              </a:rPr>
              <a:t>cuboid </a:t>
            </a:r>
            <a:r>
              <a:rPr lang="en-GB" sz="1600" dirty="0" smtClean="0">
                <a:solidFill>
                  <a:srgbClr val="000000"/>
                </a:solidFill>
                <a:latin typeface=""/>
              </a:rPr>
              <a:t>the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 </a:t>
            </a:r>
            <a:r>
              <a:rPr lang="en-GB" sz="1600" dirty="0" err="1" smtClean="0">
                <a:solidFill>
                  <a:srgbClr val="000000"/>
                </a:solidFill>
                <a:latin typeface=""/>
              </a:rPr>
              <a:t>calcaneo</a:t>
            </a:r>
            <a:r>
              <a:rPr lang="en-GB" sz="1600" dirty="0" smtClean="0">
                <a:solidFill>
                  <a:srgbClr val="000000"/>
                </a:solidFill>
                <a:latin typeface=""/>
              </a:rPr>
              <a:t>-cuboid joint)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solidFill>
                  <a:srgbClr val="000000"/>
                </a:solidFill>
                <a:latin typeface=""/>
              </a:rPr>
              <a:t>The </a:t>
            </a:r>
            <a:r>
              <a:rPr lang="en-GB" sz="1600" dirty="0">
                <a:solidFill>
                  <a:srgbClr val="FF0000"/>
                </a:solidFill>
                <a:latin typeface=""/>
              </a:rPr>
              <a:t>talus 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with the </a:t>
            </a:r>
            <a:r>
              <a:rPr lang="en-GB" sz="1600" dirty="0">
                <a:solidFill>
                  <a:srgbClr val="FF0000"/>
                </a:solidFill>
                <a:latin typeface=""/>
              </a:rPr>
              <a:t>navicular </a:t>
            </a:r>
            <a:r>
              <a:rPr lang="en-GB" sz="1600" dirty="0" smtClean="0">
                <a:solidFill>
                  <a:srgbClr val="000000"/>
                </a:solidFill>
                <a:latin typeface=""/>
              </a:rPr>
              <a:t>the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 </a:t>
            </a:r>
            <a:r>
              <a:rPr lang="en-GB" sz="1600" dirty="0" err="1" smtClean="0">
                <a:solidFill>
                  <a:srgbClr val="000000"/>
                </a:solidFill>
                <a:latin typeface=""/>
              </a:rPr>
              <a:t>talocalcaneo</a:t>
            </a:r>
            <a:r>
              <a:rPr lang="en-GB" sz="1600" dirty="0" smtClean="0">
                <a:solidFill>
                  <a:srgbClr val="000000"/>
                </a:solidFill>
                <a:latin typeface=""/>
              </a:rPr>
              <a:t>-navicular joint)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err="1" smtClean="0">
                <a:solidFill>
                  <a:srgbClr val="000000"/>
                </a:solidFill>
                <a:latin typeface=""/>
              </a:rPr>
              <a:t>Midtarsal</a:t>
            </a:r>
            <a:r>
              <a:rPr lang="en-GB" sz="1600" dirty="0" smtClean="0">
                <a:solidFill>
                  <a:srgbClr val="000000"/>
                </a:solidFill>
                <a:latin typeface=""/>
              </a:rPr>
              <a:t> 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Inversion and Eversion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5596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Ottawa Guidelines</a:t>
            </a:r>
            <a:endParaRPr lang="en-GB" altLang="en-US" dirty="0"/>
          </a:p>
        </p:txBody>
      </p:sp>
      <p:sp>
        <p:nvSpPr>
          <p:cNvPr id="3" name="Rectangle 2"/>
          <p:cNvSpPr/>
          <p:nvPr/>
        </p:nvSpPr>
        <p:spPr>
          <a:xfrm>
            <a:off x="467544" y="1412776"/>
            <a:ext cx="63904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595959"/>
                </a:solidFill>
                <a:latin typeface="+mj-lt"/>
              </a:rPr>
              <a:t>Pain on palpation of</a:t>
            </a:r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:</a:t>
            </a:r>
          </a:p>
          <a:p>
            <a:endParaRPr lang="en-GB" sz="1600" dirty="0">
              <a:solidFill>
                <a:srgbClr val="595959"/>
              </a:solidFill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Medial malleolus</a:t>
            </a:r>
            <a:r>
              <a:rPr lang="en-GB" sz="1600" dirty="0" smtClean="0">
                <a:solidFill>
                  <a:srgbClr val="4F82BE"/>
                </a:solidFill>
                <a:latin typeface="+mj-lt"/>
              </a:rPr>
              <a:t> 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Lateral malleolus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Tuberosity </a:t>
            </a:r>
            <a:r>
              <a:rPr lang="en-GB" sz="1600" dirty="0">
                <a:solidFill>
                  <a:srgbClr val="595959"/>
                </a:solidFill>
                <a:latin typeface="+mj-lt"/>
              </a:rPr>
              <a:t>of </a:t>
            </a:r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Navicular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Base </a:t>
            </a:r>
            <a:r>
              <a:rPr lang="en-GB" sz="1600" dirty="0">
                <a:solidFill>
                  <a:srgbClr val="595959"/>
                </a:solidFill>
                <a:latin typeface="+mj-lt"/>
              </a:rPr>
              <a:t>of 5th </a:t>
            </a:r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Metatarsal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Head </a:t>
            </a:r>
            <a:r>
              <a:rPr lang="en-GB" sz="1600" dirty="0">
                <a:solidFill>
                  <a:srgbClr val="595959"/>
                </a:solidFill>
                <a:latin typeface="+mj-lt"/>
              </a:rPr>
              <a:t>of Fibula</a:t>
            </a:r>
          </a:p>
          <a:p>
            <a:endParaRPr lang="en-GB" sz="1600" dirty="0" smtClean="0">
              <a:solidFill>
                <a:srgbClr val="595959"/>
              </a:solidFill>
              <a:latin typeface="+mj-lt"/>
            </a:endParaRPr>
          </a:p>
          <a:p>
            <a:r>
              <a:rPr lang="en-GB" sz="1600" dirty="0" smtClean="0">
                <a:solidFill>
                  <a:srgbClr val="595959"/>
                </a:solidFill>
                <a:latin typeface="+mj-lt"/>
              </a:rPr>
              <a:t>Should </a:t>
            </a:r>
            <a:r>
              <a:rPr lang="en-GB" sz="1600" dirty="0">
                <a:solidFill>
                  <a:srgbClr val="595959"/>
                </a:solidFill>
                <a:latin typeface="+mj-lt"/>
              </a:rPr>
              <a:t>be X-</a:t>
            </a:r>
            <a:r>
              <a:rPr lang="en-GB" sz="1600" dirty="0" err="1">
                <a:solidFill>
                  <a:srgbClr val="595959"/>
                </a:solidFill>
                <a:latin typeface="+mj-lt"/>
              </a:rPr>
              <a:t>Ray’d</a:t>
            </a:r>
            <a:r>
              <a:rPr lang="en-GB" sz="1600" dirty="0">
                <a:solidFill>
                  <a:srgbClr val="595959"/>
                </a:solidFill>
                <a:latin typeface="+mj-lt"/>
              </a:rPr>
              <a:t> to check for fractures (#)</a:t>
            </a:r>
            <a:endParaRPr lang="en-GB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9235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 smtClean="0"/>
              <a:t>Medial Ligaments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412776"/>
            <a:ext cx="4552367" cy="455236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019911" y="1844824"/>
            <a:ext cx="2226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+mj-lt"/>
              </a:rPr>
              <a:t>Anterior </a:t>
            </a:r>
            <a:r>
              <a:rPr lang="en-GB" sz="1600" dirty="0" err="1">
                <a:latin typeface="+mj-lt"/>
              </a:rPr>
              <a:t>tibiotalar</a:t>
            </a:r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part of deltoid</a:t>
            </a:r>
          </a:p>
          <a:p>
            <a:r>
              <a:rPr lang="en-GB" sz="1600" dirty="0">
                <a:latin typeface="+mj-lt"/>
              </a:rPr>
              <a:t>ligament</a:t>
            </a:r>
          </a:p>
        </p:txBody>
      </p:sp>
    </p:spTree>
    <p:extLst>
      <p:ext uri="{BB962C8B-B14F-4D97-AF65-F5344CB8AC3E}">
        <p14:creationId xmlns:p14="http://schemas.microsoft.com/office/powerpoint/2010/main" val="94693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smtClean="0"/>
              <a:t>Medial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19911" y="1844824"/>
            <a:ext cx="2226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latin typeface="+mj-lt"/>
              </a:rPr>
              <a:t>Posterior </a:t>
            </a:r>
            <a:r>
              <a:rPr lang="en-GB" sz="1600" dirty="0" err="1">
                <a:latin typeface="+mj-lt"/>
              </a:rPr>
              <a:t>tibiotalar</a:t>
            </a:r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part of deltoid</a:t>
            </a:r>
          </a:p>
          <a:p>
            <a:r>
              <a:rPr lang="en-GB" sz="1600" dirty="0">
                <a:latin typeface="+mj-lt"/>
              </a:rPr>
              <a:t>ligament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753" y="1190978"/>
            <a:ext cx="5190350" cy="519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96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smtClean="0"/>
              <a:t>Medial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19911" y="1844824"/>
            <a:ext cx="2226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>
                <a:latin typeface="+mj-lt"/>
              </a:rPr>
              <a:t>Tibiocalcaneal</a:t>
            </a:r>
            <a:r>
              <a:rPr lang="en-GB" sz="1600" dirty="0" smtClean="0">
                <a:latin typeface="+mj-lt"/>
              </a:rPr>
              <a:t> portion </a:t>
            </a:r>
            <a:r>
              <a:rPr lang="en-GB" sz="1600" dirty="0">
                <a:latin typeface="+mj-lt"/>
              </a:rPr>
              <a:t>of deltoid</a:t>
            </a:r>
          </a:p>
          <a:p>
            <a:r>
              <a:rPr lang="en-GB" sz="1600" dirty="0">
                <a:latin typeface="+mj-lt"/>
              </a:rPr>
              <a:t>ligament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1193104"/>
            <a:ext cx="5013176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52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smtClean="0"/>
              <a:t>Medial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19911" y="1844824"/>
            <a:ext cx="222613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>
                <a:latin typeface="+mj-lt"/>
              </a:rPr>
              <a:t>Tibionavicular</a:t>
            </a:r>
            <a:r>
              <a:rPr lang="en-GB" sz="1600" dirty="0">
                <a:latin typeface="+mj-lt"/>
              </a:rPr>
              <a:t> portion</a:t>
            </a:r>
          </a:p>
          <a:p>
            <a:r>
              <a:rPr lang="en-GB" sz="1600" dirty="0">
                <a:latin typeface="+mj-lt"/>
              </a:rPr>
              <a:t>of the Deltoid Ligament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1186797"/>
            <a:ext cx="5013176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11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smtClean="0"/>
              <a:t>Medial Ligaments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037" y="1595618"/>
            <a:ext cx="6608886" cy="4209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19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Lateral Ligaments</a:t>
            </a:r>
            <a:endParaRPr lang="en-GB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1243006"/>
            <a:ext cx="4968552" cy="496855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004048" y="2060848"/>
            <a:ext cx="20934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"/>
              </a:rPr>
              <a:t>Anterior </a:t>
            </a:r>
            <a:r>
              <a:rPr lang="en-GB" sz="1400" dirty="0" err="1">
                <a:latin typeface=""/>
              </a:rPr>
              <a:t>Talofibular</a:t>
            </a:r>
            <a:endParaRPr lang="en-GB" sz="1400" dirty="0">
              <a:latin typeface=""/>
            </a:endParaRPr>
          </a:p>
          <a:p>
            <a:r>
              <a:rPr lang="en-GB" sz="1400" dirty="0">
                <a:latin typeface=""/>
              </a:rPr>
              <a:t>Ligament (ATFL)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2683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Lateral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04048" y="2060848"/>
            <a:ext cx="20934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 smtClean="0">
                <a:latin typeface=""/>
              </a:rPr>
              <a:t>Calcaneofibular</a:t>
            </a:r>
            <a:endParaRPr lang="en-GB" sz="1400" dirty="0">
              <a:latin typeface=""/>
            </a:endParaRPr>
          </a:p>
          <a:p>
            <a:r>
              <a:rPr lang="en-GB" sz="1400" dirty="0">
                <a:latin typeface=""/>
              </a:rPr>
              <a:t>Ligament </a:t>
            </a:r>
            <a:r>
              <a:rPr lang="en-GB" sz="1400" dirty="0" smtClean="0">
                <a:latin typeface=""/>
              </a:rPr>
              <a:t>(</a:t>
            </a:r>
            <a:r>
              <a:rPr lang="en-GB" sz="1400" dirty="0">
                <a:latin typeface=""/>
              </a:rPr>
              <a:t>C</a:t>
            </a:r>
            <a:r>
              <a:rPr lang="en-GB" sz="1400" dirty="0" smtClean="0">
                <a:latin typeface=""/>
              </a:rPr>
              <a:t>FL</a:t>
            </a:r>
            <a:r>
              <a:rPr lang="en-GB" sz="1400" dirty="0">
                <a:latin typeface=""/>
              </a:rPr>
              <a:t>)</a:t>
            </a:r>
            <a:endParaRPr lang="en-GB" sz="1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1628800"/>
            <a:ext cx="4392488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18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Lateral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04048" y="2060848"/>
            <a:ext cx="20934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Posterior </a:t>
            </a:r>
            <a:r>
              <a:rPr lang="en-GB" sz="1400" dirty="0" err="1"/>
              <a:t>Talofibular</a:t>
            </a:r>
            <a:endParaRPr lang="en-GB" sz="1400" dirty="0"/>
          </a:p>
          <a:p>
            <a:r>
              <a:rPr lang="en-GB" sz="1400" dirty="0"/>
              <a:t>Ligament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116" y="1531617"/>
            <a:ext cx="4273932" cy="427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076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 err="1"/>
              <a:t>Syndesmosis</a:t>
            </a:r>
            <a:r>
              <a:rPr lang="en-GB" b="0" dirty="0"/>
              <a:t>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336896" y="1435215"/>
            <a:ext cx="35336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1600" dirty="0">
                <a:latin typeface="+mj-lt"/>
              </a:rPr>
              <a:t>Anterior Tibiofibular </a:t>
            </a:r>
            <a:r>
              <a:rPr lang="en-GB" sz="1600" dirty="0" smtClean="0">
                <a:latin typeface="+mj-lt"/>
              </a:rPr>
              <a:t>Ligament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latin typeface="+mj-lt"/>
              </a:rPr>
              <a:t>Posterior </a:t>
            </a:r>
            <a:r>
              <a:rPr lang="en-GB" sz="1600" dirty="0">
                <a:latin typeface="+mj-lt"/>
              </a:rPr>
              <a:t>Tibiofibular </a:t>
            </a:r>
            <a:r>
              <a:rPr lang="en-GB" sz="1600" dirty="0" smtClean="0">
                <a:latin typeface="+mj-lt"/>
              </a:rPr>
              <a:t>Ligament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>
                <a:latin typeface="+mj-lt"/>
              </a:rPr>
              <a:t>Interosseous Membrane </a:t>
            </a:r>
            <a:endParaRPr lang="en-GB" sz="1600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734" y="2744725"/>
            <a:ext cx="508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82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2234</TotalTime>
  <Words>303</Words>
  <Application>Microsoft Macintosh PowerPoint</Application>
  <PresentationFormat>On-screen Show (4:3)</PresentationFormat>
  <Paragraphs>126</Paragraphs>
  <Slides>23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Calibri</vt:lpstr>
      <vt:lpstr>Century Schoolbook</vt:lpstr>
      <vt:lpstr>ＭＳ Ｐゴシック</vt:lpstr>
      <vt:lpstr>Wingdings 2</vt:lpstr>
      <vt:lpstr>Arial</vt:lpstr>
      <vt:lpstr>View</vt:lpstr>
      <vt:lpstr>Anatomy and Physiology Practical – Ankle Osteology</vt:lpstr>
      <vt:lpstr>Recap – Knee MMTs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86</cp:revision>
  <cp:lastPrinted>2016-10-24T07:25:31Z</cp:lastPrinted>
  <dcterms:created xsi:type="dcterms:W3CDTF">2016-09-15T12:23:08Z</dcterms:created>
  <dcterms:modified xsi:type="dcterms:W3CDTF">2017-11-17T10:05:49Z</dcterms:modified>
</cp:coreProperties>
</file>