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751FFE-CBA2-40A5-8B48-3DC3F6D279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85D0022-DA80-4A31-8975-1C47D347FFDD}">
      <dgm:prSet/>
      <dgm:spPr/>
      <dgm:t>
        <a:bodyPr/>
        <a:lstStyle/>
        <a:p>
          <a:r>
            <a:rPr lang="en-US" b="0" i="0" baseline="0"/>
            <a:t>Introduction to Digital and Social Media in CRM</a:t>
          </a:r>
          <a:endParaRPr lang="en-US"/>
        </a:p>
      </dgm:t>
    </dgm:pt>
    <dgm:pt modelId="{032206B7-1D84-4154-BCAF-CC48A53C0718}" type="parTrans" cxnId="{EBF0742D-F972-40B6-A90E-BC3735C73A6D}">
      <dgm:prSet/>
      <dgm:spPr/>
      <dgm:t>
        <a:bodyPr/>
        <a:lstStyle/>
        <a:p>
          <a:endParaRPr lang="en-US"/>
        </a:p>
      </dgm:t>
    </dgm:pt>
    <dgm:pt modelId="{65BC5452-29A7-43A7-88C0-5C6B8C6DA3FB}" type="sibTrans" cxnId="{EBF0742D-F972-40B6-A90E-BC3735C73A6D}">
      <dgm:prSet/>
      <dgm:spPr/>
      <dgm:t>
        <a:bodyPr/>
        <a:lstStyle/>
        <a:p>
          <a:endParaRPr lang="en-US"/>
        </a:p>
      </dgm:t>
    </dgm:pt>
    <dgm:pt modelId="{6F70E2F4-F32A-4F4B-A1BB-60A0EF8B7983}">
      <dgm:prSet/>
      <dgm:spPr/>
      <dgm:t>
        <a:bodyPr/>
        <a:lstStyle/>
        <a:p>
          <a:r>
            <a:rPr lang="en-US" b="0" i="0" baseline="0"/>
            <a:t>Definition of key terms</a:t>
          </a:r>
          <a:endParaRPr lang="en-US"/>
        </a:p>
      </dgm:t>
    </dgm:pt>
    <dgm:pt modelId="{B23B70A0-12ED-4DD9-9296-87B5EB0316DE}" type="parTrans" cxnId="{0E79FDB6-DFC3-4930-81BD-832ED81534C4}">
      <dgm:prSet/>
      <dgm:spPr/>
      <dgm:t>
        <a:bodyPr/>
        <a:lstStyle/>
        <a:p>
          <a:endParaRPr lang="en-US"/>
        </a:p>
      </dgm:t>
    </dgm:pt>
    <dgm:pt modelId="{0BC95F6A-C4C1-4CFF-A15B-033E0E047C20}" type="sibTrans" cxnId="{0E79FDB6-DFC3-4930-81BD-832ED81534C4}">
      <dgm:prSet/>
      <dgm:spPr/>
      <dgm:t>
        <a:bodyPr/>
        <a:lstStyle/>
        <a:p>
          <a:endParaRPr lang="en-US"/>
        </a:p>
      </dgm:t>
    </dgm:pt>
    <dgm:pt modelId="{FFB4F5EB-3A45-4AA8-B619-E39370BF2375}">
      <dgm:prSet/>
      <dgm:spPr/>
      <dgm:t>
        <a:bodyPr/>
        <a:lstStyle/>
        <a:p>
          <a:r>
            <a:rPr lang="en-US" b="0" i="0" baseline="0"/>
            <a:t>Evaluation of Tesco’s engagement with digital and social media</a:t>
          </a:r>
          <a:endParaRPr lang="en-US"/>
        </a:p>
      </dgm:t>
    </dgm:pt>
    <dgm:pt modelId="{A2707B60-3354-4B1C-A0FD-5E7C7A81B2C8}" type="parTrans" cxnId="{2130F5D7-9B50-49FF-BE06-5535C96E0388}">
      <dgm:prSet/>
      <dgm:spPr/>
      <dgm:t>
        <a:bodyPr/>
        <a:lstStyle/>
        <a:p>
          <a:endParaRPr lang="en-US"/>
        </a:p>
      </dgm:t>
    </dgm:pt>
    <dgm:pt modelId="{5DCC5AF5-FD30-4ED3-96F4-99F57993E4C4}" type="sibTrans" cxnId="{2130F5D7-9B50-49FF-BE06-5535C96E0388}">
      <dgm:prSet/>
      <dgm:spPr/>
      <dgm:t>
        <a:bodyPr/>
        <a:lstStyle/>
        <a:p>
          <a:endParaRPr lang="en-US"/>
        </a:p>
      </dgm:t>
    </dgm:pt>
    <dgm:pt modelId="{564B8EEB-844B-4511-8E46-21B028387FC3}">
      <dgm:prSet/>
      <dgm:spPr/>
      <dgm:t>
        <a:bodyPr/>
        <a:lstStyle/>
        <a:p>
          <a:r>
            <a:rPr lang="en-US" b="0" i="0" baseline="0"/>
            <a:t>Assessment of performance outcomes</a:t>
          </a:r>
          <a:endParaRPr lang="en-US"/>
        </a:p>
      </dgm:t>
    </dgm:pt>
    <dgm:pt modelId="{1193136A-49AE-4201-8139-70CA9A561009}" type="parTrans" cxnId="{2D652E60-0A30-4406-8479-55C5FB813076}">
      <dgm:prSet/>
      <dgm:spPr/>
      <dgm:t>
        <a:bodyPr/>
        <a:lstStyle/>
        <a:p>
          <a:endParaRPr lang="en-US"/>
        </a:p>
      </dgm:t>
    </dgm:pt>
    <dgm:pt modelId="{236598B1-D094-492F-842F-414428DA43BD}" type="sibTrans" cxnId="{2D652E60-0A30-4406-8479-55C5FB813076}">
      <dgm:prSet/>
      <dgm:spPr/>
      <dgm:t>
        <a:bodyPr/>
        <a:lstStyle/>
        <a:p>
          <a:endParaRPr lang="en-US"/>
        </a:p>
      </dgm:t>
    </dgm:pt>
    <dgm:pt modelId="{E15357E3-1349-4D71-9B4B-AADD24208CDD}">
      <dgm:prSet/>
      <dgm:spPr/>
      <dgm:t>
        <a:bodyPr/>
        <a:lstStyle/>
        <a:p>
          <a:r>
            <a:rPr lang="en-US" b="0" i="0" baseline="0"/>
            <a:t>Conclusion and recommendations </a:t>
          </a:r>
          <a:endParaRPr lang="en-US"/>
        </a:p>
      </dgm:t>
    </dgm:pt>
    <dgm:pt modelId="{33F7C765-BF35-4F01-BBC9-7DC2BAF0578B}" type="parTrans" cxnId="{2B45E99E-B693-418F-B2A0-449DB0CDB40D}">
      <dgm:prSet/>
      <dgm:spPr/>
      <dgm:t>
        <a:bodyPr/>
        <a:lstStyle/>
        <a:p>
          <a:endParaRPr lang="en-US"/>
        </a:p>
      </dgm:t>
    </dgm:pt>
    <dgm:pt modelId="{6B311B68-F78C-4541-84F1-26FC99282DDE}" type="sibTrans" cxnId="{2B45E99E-B693-418F-B2A0-449DB0CDB40D}">
      <dgm:prSet/>
      <dgm:spPr/>
      <dgm:t>
        <a:bodyPr/>
        <a:lstStyle/>
        <a:p>
          <a:endParaRPr lang="en-US"/>
        </a:p>
      </dgm:t>
    </dgm:pt>
    <dgm:pt modelId="{6F2A1D0E-4CD9-406E-A45D-3B4671135D38}" type="pres">
      <dgm:prSet presAssocID="{18751FFE-CBA2-40A5-8B48-3DC3F6D279E2}" presName="root" presStyleCnt="0">
        <dgm:presLayoutVars>
          <dgm:dir/>
          <dgm:resizeHandles val="exact"/>
        </dgm:presLayoutVars>
      </dgm:prSet>
      <dgm:spPr/>
    </dgm:pt>
    <dgm:pt modelId="{A5DA25AE-58F8-433E-B3EC-BD74C132F779}" type="pres">
      <dgm:prSet presAssocID="{B85D0022-DA80-4A31-8975-1C47D347FFDD}" presName="compNode" presStyleCnt="0"/>
      <dgm:spPr/>
    </dgm:pt>
    <dgm:pt modelId="{7F4ABB54-6985-455C-91A8-FC1955573225}" type="pres">
      <dgm:prSet presAssocID="{B85D0022-DA80-4A31-8975-1C47D347FFDD}" presName="bgRect" presStyleLbl="bgShp" presStyleIdx="0" presStyleCnt="5"/>
      <dgm:spPr/>
    </dgm:pt>
    <dgm:pt modelId="{6D789244-0ABB-4233-AC96-6BF2635643CE}" type="pres">
      <dgm:prSet presAssocID="{B85D0022-DA80-4A31-8975-1C47D347FFD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B09CA3D-7A3B-430E-BC61-9CD47F4FE34E}" type="pres">
      <dgm:prSet presAssocID="{B85D0022-DA80-4A31-8975-1C47D347FFDD}" presName="spaceRect" presStyleCnt="0"/>
      <dgm:spPr/>
    </dgm:pt>
    <dgm:pt modelId="{F9640D07-6E60-41F3-AFBE-37699FC3097C}" type="pres">
      <dgm:prSet presAssocID="{B85D0022-DA80-4A31-8975-1C47D347FFDD}" presName="parTx" presStyleLbl="revTx" presStyleIdx="0" presStyleCnt="5">
        <dgm:presLayoutVars>
          <dgm:chMax val="0"/>
          <dgm:chPref val="0"/>
        </dgm:presLayoutVars>
      </dgm:prSet>
      <dgm:spPr/>
    </dgm:pt>
    <dgm:pt modelId="{FAF5BA01-439A-44A5-8149-D5ADB9F9C50B}" type="pres">
      <dgm:prSet presAssocID="{65BC5452-29A7-43A7-88C0-5C6B8C6DA3FB}" presName="sibTrans" presStyleCnt="0"/>
      <dgm:spPr/>
    </dgm:pt>
    <dgm:pt modelId="{51C91BDE-1A56-4AFD-94C9-B1BEB7CBA9B7}" type="pres">
      <dgm:prSet presAssocID="{6F70E2F4-F32A-4F4B-A1BB-60A0EF8B7983}" presName="compNode" presStyleCnt="0"/>
      <dgm:spPr/>
    </dgm:pt>
    <dgm:pt modelId="{BA0B35FA-AD9D-4FC3-90B2-7AA9E8F4FD52}" type="pres">
      <dgm:prSet presAssocID="{6F70E2F4-F32A-4F4B-A1BB-60A0EF8B7983}" presName="bgRect" presStyleLbl="bgShp" presStyleIdx="1" presStyleCnt="5"/>
      <dgm:spPr/>
    </dgm:pt>
    <dgm:pt modelId="{90699517-2A71-4D6E-A422-BBFC118A4B3A}" type="pres">
      <dgm:prSet presAssocID="{6F70E2F4-F32A-4F4B-A1BB-60A0EF8B7983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40A13F7E-BA1F-4294-BCD9-23F55846D748}" type="pres">
      <dgm:prSet presAssocID="{6F70E2F4-F32A-4F4B-A1BB-60A0EF8B7983}" presName="spaceRect" presStyleCnt="0"/>
      <dgm:spPr/>
    </dgm:pt>
    <dgm:pt modelId="{61BA2E17-6B71-494C-95FC-D706B2106C35}" type="pres">
      <dgm:prSet presAssocID="{6F70E2F4-F32A-4F4B-A1BB-60A0EF8B7983}" presName="parTx" presStyleLbl="revTx" presStyleIdx="1" presStyleCnt="5">
        <dgm:presLayoutVars>
          <dgm:chMax val="0"/>
          <dgm:chPref val="0"/>
        </dgm:presLayoutVars>
      </dgm:prSet>
      <dgm:spPr/>
    </dgm:pt>
    <dgm:pt modelId="{86E4B455-8D90-4CB4-91CB-DAF6F789DB4F}" type="pres">
      <dgm:prSet presAssocID="{0BC95F6A-C4C1-4CFF-A15B-033E0E047C20}" presName="sibTrans" presStyleCnt="0"/>
      <dgm:spPr/>
    </dgm:pt>
    <dgm:pt modelId="{29B85F4A-3105-46C2-BF42-710909ADF5E2}" type="pres">
      <dgm:prSet presAssocID="{FFB4F5EB-3A45-4AA8-B619-E39370BF2375}" presName="compNode" presStyleCnt="0"/>
      <dgm:spPr/>
    </dgm:pt>
    <dgm:pt modelId="{C40F5967-01EF-4DD4-ACDE-38D6DD2603DF}" type="pres">
      <dgm:prSet presAssocID="{FFB4F5EB-3A45-4AA8-B619-E39370BF2375}" presName="bgRect" presStyleLbl="bgShp" presStyleIdx="2" presStyleCnt="5"/>
      <dgm:spPr/>
    </dgm:pt>
    <dgm:pt modelId="{DCDF6B77-DAA4-4497-9499-6F899576A07E}" type="pres">
      <dgm:prSet presAssocID="{FFB4F5EB-3A45-4AA8-B619-E39370BF2375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0DE932C1-6646-490E-8FA0-F333474F0CA4}" type="pres">
      <dgm:prSet presAssocID="{FFB4F5EB-3A45-4AA8-B619-E39370BF2375}" presName="spaceRect" presStyleCnt="0"/>
      <dgm:spPr/>
    </dgm:pt>
    <dgm:pt modelId="{31994177-D8A8-4441-8AE9-4BF85058BAEE}" type="pres">
      <dgm:prSet presAssocID="{FFB4F5EB-3A45-4AA8-B619-E39370BF2375}" presName="parTx" presStyleLbl="revTx" presStyleIdx="2" presStyleCnt="5">
        <dgm:presLayoutVars>
          <dgm:chMax val="0"/>
          <dgm:chPref val="0"/>
        </dgm:presLayoutVars>
      </dgm:prSet>
      <dgm:spPr/>
    </dgm:pt>
    <dgm:pt modelId="{33C96AFD-CD88-48C6-A0C1-C54666E7E8B9}" type="pres">
      <dgm:prSet presAssocID="{5DCC5AF5-FD30-4ED3-96F4-99F57993E4C4}" presName="sibTrans" presStyleCnt="0"/>
      <dgm:spPr/>
    </dgm:pt>
    <dgm:pt modelId="{32E117E4-EF9D-44A4-9C20-D53C4A3C58B4}" type="pres">
      <dgm:prSet presAssocID="{564B8EEB-844B-4511-8E46-21B028387FC3}" presName="compNode" presStyleCnt="0"/>
      <dgm:spPr/>
    </dgm:pt>
    <dgm:pt modelId="{F82FCE2C-30DE-4411-8316-399926346107}" type="pres">
      <dgm:prSet presAssocID="{564B8EEB-844B-4511-8E46-21B028387FC3}" presName="bgRect" presStyleLbl="bgShp" presStyleIdx="3" presStyleCnt="5"/>
      <dgm:spPr/>
    </dgm:pt>
    <dgm:pt modelId="{E03C1FE1-EBA8-4217-8C85-05B0956A081C}" type="pres">
      <dgm:prSet presAssocID="{564B8EEB-844B-4511-8E46-21B028387FC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04D44770-AE9F-4D87-BC08-36EF2A03D2C5}" type="pres">
      <dgm:prSet presAssocID="{564B8EEB-844B-4511-8E46-21B028387FC3}" presName="spaceRect" presStyleCnt="0"/>
      <dgm:spPr/>
    </dgm:pt>
    <dgm:pt modelId="{6A73849B-8405-47C4-A4CE-2781C48E1B99}" type="pres">
      <dgm:prSet presAssocID="{564B8EEB-844B-4511-8E46-21B028387FC3}" presName="parTx" presStyleLbl="revTx" presStyleIdx="3" presStyleCnt="5">
        <dgm:presLayoutVars>
          <dgm:chMax val="0"/>
          <dgm:chPref val="0"/>
        </dgm:presLayoutVars>
      </dgm:prSet>
      <dgm:spPr/>
    </dgm:pt>
    <dgm:pt modelId="{D19F1154-1BC9-4101-8AAF-5D05AB7CC14D}" type="pres">
      <dgm:prSet presAssocID="{236598B1-D094-492F-842F-414428DA43BD}" presName="sibTrans" presStyleCnt="0"/>
      <dgm:spPr/>
    </dgm:pt>
    <dgm:pt modelId="{60879096-CDF8-43B8-AC97-F66BAC875A15}" type="pres">
      <dgm:prSet presAssocID="{E15357E3-1349-4D71-9B4B-AADD24208CDD}" presName="compNode" presStyleCnt="0"/>
      <dgm:spPr/>
    </dgm:pt>
    <dgm:pt modelId="{759E4DD4-F1C2-4844-9DAD-3322F34D5F53}" type="pres">
      <dgm:prSet presAssocID="{E15357E3-1349-4D71-9B4B-AADD24208CDD}" presName="bgRect" presStyleLbl="bgShp" presStyleIdx="4" presStyleCnt="5"/>
      <dgm:spPr/>
    </dgm:pt>
    <dgm:pt modelId="{7A34387F-6742-4565-BA04-7A1EFC17B75C}" type="pres">
      <dgm:prSet presAssocID="{E15357E3-1349-4D71-9B4B-AADD24208CD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49118D12-1DD1-4DCB-8A7A-BEF07800E85E}" type="pres">
      <dgm:prSet presAssocID="{E15357E3-1349-4D71-9B4B-AADD24208CDD}" presName="spaceRect" presStyleCnt="0"/>
      <dgm:spPr/>
    </dgm:pt>
    <dgm:pt modelId="{076ED05F-FBC3-40B4-B495-CFA13586FF8C}" type="pres">
      <dgm:prSet presAssocID="{E15357E3-1349-4D71-9B4B-AADD24208CDD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BF0742D-F972-40B6-A90E-BC3735C73A6D}" srcId="{18751FFE-CBA2-40A5-8B48-3DC3F6D279E2}" destId="{B85D0022-DA80-4A31-8975-1C47D347FFDD}" srcOrd="0" destOrd="0" parTransId="{032206B7-1D84-4154-BCAF-CC48A53C0718}" sibTransId="{65BC5452-29A7-43A7-88C0-5C6B8C6DA3FB}"/>
    <dgm:cxn modelId="{2D652E60-0A30-4406-8479-55C5FB813076}" srcId="{18751FFE-CBA2-40A5-8B48-3DC3F6D279E2}" destId="{564B8EEB-844B-4511-8E46-21B028387FC3}" srcOrd="3" destOrd="0" parTransId="{1193136A-49AE-4201-8139-70CA9A561009}" sibTransId="{236598B1-D094-492F-842F-414428DA43BD}"/>
    <dgm:cxn modelId="{BB331947-1967-4B37-935B-474BD97F5717}" type="presOf" srcId="{18751FFE-CBA2-40A5-8B48-3DC3F6D279E2}" destId="{6F2A1D0E-4CD9-406E-A45D-3B4671135D38}" srcOrd="0" destOrd="0" presId="urn:microsoft.com/office/officeart/2018/2/layout/IconVerticalSolidList"/>
    <dgm:cxn modelId="{57B20086-293F-4EE2-A6B4-F10506BB74D6}" type="presOf" srcId="{6F70E2F4-F32A-4F4B-A1BB-60A0EF8B7983}" destId="{61BA2E17-6B71-494C-95FC-D706B2106C35}" srcOrd="0" destOrd="0" presId="urn:microsoft.com/office/officeart/2018/2/layout/IconVerticalSolidList"/>
    <dgm:cxn modelId="{2B45E99E-B693-418F-B2A0-449DB0CDB40D}" srcId="{18751FFE-CBA2-40A5-8B48-3DC3F6D279E2}" destId="{E15357E3-1349-4D71-9B4B-AADD24208CDD}" srcOrd="4" destOrd="0" parTransId="{33F7C765-BF35-4F01-BBC9-7DC2BAF0578B}" sibTransId="{6B311B68-F78C-4541-84F1-26FC99282DDE}"/>
    <dgm:cxn modelId="{FC8199A5-D29B-4699-AE12-CABC1884637B}" type="presOf" srcId="{E15357E3-1349-4D71-9B4B-AADD24208CDD}" destId="{076ED05F-FBC3-40B4-B495-CFA13586FF8C}" srcOrd="0" destOrd="0" presId="urn:microsoft.com/office/officeart/2018/2/layout/IconVerticalSolidList"/>
    <dgm:cxn modelId="{0E79FDB6-DFC3-4930-81BD-832ED81534C4}" srcId="{18751FFE-CBA2-40A5-8B48-3DC3F6D279E2}" destId="{6F70E2F4-F32A-4F4B-A1BB-60A0EF8B7983}" srcOrd="1" destOrd="0" parTransId="{B23B70A0-12ED-4DD9-9296-87B5EB0316DE}" sibTransId="{0BC95F6A-C4C1-4CFF-A15B-033E0E047C20}"/>
    <dgm:cxn modelId="{F4C2DAC6-BA1A-42DD-880B-493C50914AEA}" type="presOf" srcId="{B85D0022-DA80-4A31-8975-1C47D347FFDD}" destId="{F9640D07-6E60-41F3-AFBE-37699FC3097C}" srcOrd="0" destOrd="0" presId="urn:microsoft.com/office/officeart/2018/2/layout/IconVerticalSolidList"/>
    <dgm:cxn modelId="{DE41F4D4-BD54-43BE-89FE-639FEB52689D}" type="presOf" srcId="{FFB4F5EB-3A45-4AA8-B619-E39370BF2375}" destId="{31994177-D8A8-4441-8AE9-4BF85058BAEE}" srcOrd="0" destOrd="0" presId="urn:microsoft.com/office/officeart/2018/2/layout/IconVerticalSolidList"/>
    <dgm:cxn modelId="{2130F5D7-9B50-49FF-BE06-5535C96E0388}" srcId="{18751FFE-CBA2-40A5-8B48-3DC3F6D279E2}" destId="{FFB4F5EB-3A45-4AA8-B619-E39370BF2375}" srcOrd="2" destOrd="0" parTransId="{A2707B60-3354-4B1C-A0FD-5E7C7A81B2C8}" sibTransId="{5DCC5AF5-FD30-4ED3-96F4-99F57993E4C4}"/>
    <dgm:cxn modelId="{7CFA90EE-4C33-4EC4-A3AA-71A1EB5E54DC}" type="presOf" srcId="{564B8EEB-844B-4511-8E46-21B028387FC3}" destId="{6A73849B-8405-47C4-A4CE-2781C48E1B99}" srcOrd="0" destOrd="0" presId="urn:microsoft.com/office/officeart/2018/2/layout/IconVerticalSolidList"/>
    <dgm:cxn modelId="{4320D53F-89D3-4E2F-8B89-23A91A4D825D}" type="presParOf" srcId="{6F2A1D0E-4CD9-406E-A45D-3B4671135D38}" destId="{A5DA25AE-58F8-433E-B3EC-BD74C132F779}" srcOrd="0" destOrd="0" presId="urn:microsoft.com/office/officeart/2018/2/layout/IconVerticalSolidList"/>
    <dgm:cxn modelId="{44F7ED8A-36F6-427C-896B-FA34C2EB8DDD}" type="presParOf" srcId="{A5DA25AE-58F8-433E-B3EC-BD74C132F779}" destId="{7F4ABB54-6985-455C-91A8-FC1955573225}" srcOrd="0" destOrd="0" presId="urn:microsoft.com/office/officeart/2018/2/layout/IconVerticalSolidList"/>
    <dgm:cxn modelId="{7BC2DEE4-840A-42F5-B889-9BDC61759DD7}" type="presParOf" srcId="{A5DA25AE-58F8-433E-B3EC-BD74C132F779}" destId="{6D789244-0ABB-4233-AC96-6BF2635643CE}" srcOrd="1" destOrd="0" presId="urn:microsoft.com/office/officeart/2018/2/layout/IconVerticalSolidList"/>
    <dgm:cxn modelId="{DC1BA953-68BB-4EE1-8D71-7FB946B9D827}" type="presParOf" srcId="{A5DA25AE-58F8-433E-B3EC-BD74C132F779}" destId="{2B09CA3D-7A3B-430E-BC61-9CD47F4FE34E}" srcOrd="2" destOrd="0" presId="urn:microsoft.com/office/officeart/2018/2/layout/IconVerticalSolidList"/>
    <dgm:cxn modelId="{83DB33A5-BD70-4E07-A111-B7698395F347}" type="presParOf" srcId="{A5DA25AE-58F8-433E-B3EC-BD74C132F779}" destId="{F9640D07-6E60-41F3-AFBE-37699FC3097C}" srcOrd="3" destOrd="0" presId="urn:microsoft.com/office/officeart/2018/2/layout/IconVerticalSolidList"/>
    <dgm:cxn modelId="{1E17D869-5CCA-4E7A-BEDA-19876CA4AFFD}" type="presParOf" srcId="{6F2A1D0E-4CD9-406E-A45D-3B4671135D38}" destId="{FAF5BA01-439A-44A5-8149-D5ADB9F9C50B}" srcOrd="1" destOrd="0" presId="urn:microsoft.com/office/officeart/2018/2/layout/IconVerticalSolidList"/>
    <dgm:cxn modelId="{731C4140-4E17-4C4E-9189-A44C406772C8}" type="presParOf" srcId="{6F2A1D0E-4CD9-406E-A45D-3B4671135D38}" destId="{51C91BDE-1A56-4AFD-94C9-B1BEB7CBA9B7}" srcOrd="2" destOrd="0" presId="urn:microsoft.com/office/officeart/2018/2/layout/IconVerticalSolidList"/>
    <dgm:cxn modelId="{89CA91E0-C4BA-433A-8471-77D713739ACD}" type="presParOf" srcId="{51C91BDE-1A56-4AFD-94C9-B1BEB7CBA9B7}" destId="{BA0B35FA-AD9D-4FC3-90B2-7AA9E8F4FD52}" srcOrd="0" destOrd="0" presId="urn:microsoft.com/office/officeart/2018/2/layout/IconVerticalSolidList"/>
    <dgm:cxn modelId="{6E6484C3-5890-4E56-83D4-A0D9B4273BAE}" type="presParOf" srcId="{51C91BDE-1A56-4AFD-94C9-B1BEB7CBA9B7}" destId="{90699517-2A71-4D6E-A422-BBFC118A4B3A}" srcOrd="1" destOrd="0" presId="urn:microsoft.com/office/officeart/2018/2/layout/IconVerticalSolidList"/>
    <dgm:cxn modelId="{C78BDA45-07B6-4AEE-BE81-726C0C94B5D6}" type="presParOf" srcId="{51C91BDE-1A56-4AFD-94C9-B1BEB7CBA9B7}" destId="{40A13F7E-BA1F-4294-BCD9-23F55846D748}" srcOrd="2" destOrd="0" presId="urn:microsoft.com/office/officeart/2018/2/layout/IconVerticalSolidList"/>
    <dgm:cxn modelId="{667088CB-4545-4282-9202-456F113A9F90}" type="presParOf" srcId="{51C91BDE-1A56-4AFD-94C9-B1BEB7CBA9B7}" destId="{61BA2E17-6B71-494C-95FC-D706B2106C35}" srcOrd="3" destOrd="0" presId="urn:microsoft.com/office/officeart/2018/2/layout/IconVerticalSolidList"/>
    <dgm:cxn modelId="{0570A5DE-2F0D-4DBB-9238-BAAFE5F22070}" type="presParOf" srcId="{6F2A1D0E-4CD9-406E-A45D-3B4671135D38}" destId="{86E4B455-8D90-4CB4-91CB-DAF6F789DB4F}" srcOrd="3" destOrd="0" presId="urn:microsoft.com/office/officeart/2018/2/layout/IconVerticalSolidList"/>
    <dgm:cxn modelId="{42B12375-8950-4C10-90A4-C9F1B72DA3A7}" type="presParOf" srcId="{6F2A1D0E-4CD9-406E-A45D-3B4671135D38}" destId="{29B85F4A-3105-46C2-BF42-710909ADF5E2}" srcOrd="4" destOrd="0" presId="urn:microsoft.com/office/officeart/2018/2/layout/IconVerticalSolidList"/>
    <dgm:cxn modelId="{EB03287D-B5DC-4966-ADB1-7E378EE07D2D}" type="presParOf" srcId="{29B85F4A-3105-46C2-BF42-710909ADF5E2}" destId="{C40F5967-01EF-4DD4-ACDE-38D6DD2603DF}" srcOrd="0" destOrd="0" presId="urn:microsoft.com/office/officeart/2018/2/layout/IconVerticalSolidList"/>
    <dgm:cxn modelId="{10767DBC-C5B8-4F05-ADA4-F5A36934D36E}" type="presParOf" srcId="{29B85F4A-3105-46C2-BF42-710909ADF5E2}" destId="{DCDF6B77-DAA4-4497-9499-6F899576A07E}" srcOrd="1" destOrd="0" presId="urn:microsoft.com/office/officeart/2018/2/layout/IconVerticalSolidList"/>
    <dgm:cxn modelId="{68C42B12-1718-4ABD-9E01-FBEEF4E730F9}" type="presParOf" srcId="{29B85F4A-3105-46C2-BF42-710909ADF5E2}" destId="{0DE932C1-6646-490E-8FA0-F333474F0CA4}" srcOrd="2" destOrd="0" presId="urn:microsoft.com/office/officeart/2018/2/layout/IconVerticalSolidList"/>
    <dgm:cxn modelId="{472F3C7A-15FC-44A6-B800-998E51A62CB6}" type="presParOf" srcId="{29B85F4A-3105-46C2-BF42-710909ADF5E2}" destId="{31994177-D8A8-4441-8AE9-4BF85058BAEE}" srcOrd="3" destOrd="0" presId="urn:microsoft.com/office/officeart/2018/2/layout/IconVerticalSolidList"/>
    <dgm:cxn modelId="{3C1F35C6-C56C-418D-A0C0-5AB55A9F69C6}" type="presParOf" srcId="{6F2A1D0E-4CD9-406E-A45D-3B4671135D38}" destId="{33C96AFD-CD88-48C6-A0C1-C54666E7E8B9}" srcOrd="5" destOrd="0" presId="urn:microsoft.com/office/officeart/2018/2/layout/IconVerticalSolidList"/>
    <dgm:cxn modelId="{7DFB2B84-6C0F-40D6-8601-BD4E2FD0B2A4}" type="presParOf" srcId="{6F2A1D0E-4CD9-406E-A45D-3B4671135D38}" destId="{32E117E4-EF9D-44A4-9C20-D53C4A3C58B4}" srcOrd="6" destOrd="0" presId="urn:microsoft.com/office/officeart/2018/2/layout/IconVerticalSolidList"/>
    <dgm:cxn modelId="{29E06E04-B52E-45F2-B6A4-59BAB9901861}" type="presParOf" srcId="{32E117E4-EF9D-44A4-9C20-D53C4A3C58B4}" destId="{F82FCE2C-30DE-4411-8316-399926346107}" srcOrd="0" destOrd="0" presId="urn:microsoft.com/office/officeart/2018/2/layout/IconVerticalSolidList"/>
    <dgm:cxn modelId="{32AC0749-A7C0-4D4A-B250-33A4002A6852}" type="presParOf" srcId="{32E117E4-EF9D-44A4-9C20-D53C4A3C58B4}" destId="{E03C1FE1-EBA8-4217-8C85-05B0956A081C}" srcOrd="1" destOrd="0" presId="urn:microsoft.com/office/officeart/2018/2/layout/IconVerticalSolidList"/>
    <dgm:cxn modelId="{EC475388-7B14-419A-B9AD-B8571075B637}" type="presParOf" srcId="{32E117E4-EF9D-44A4-9C20-D53C4A3C58B4}" destId="{04D44770-AE9F-4D87-BC08-36EF2A03D2C5}" srcOrd="2" destOrd="0" presId="urn:microsoft.com/office/officeart/2018/2/layout/IconVerticalSolidList"/>
    <dgm:cxn modelId="{D1EC97FD-16B2-432B-B5E3-C08CC31D3C18}" type="presParOf" srcId="{32E117E4-EF9D-44A4-9C20-D53C4A3C58B4}" destId="{6A73849B-8405-47C4-A4CE-2781C48E1B99}" srcOrd="3" destOrd="0" presId="urn:microsoft.com/office/officeart/2018/2/layout/IconVerticalSolidList"/>
    <dgm:cxn modelId="{1C044C0F-E631-4A80-9C59-8404341E62AE}" type="presParOf" srcId="{6F2A1D0E-4CD9-406E-A45D-3B4671135D38}" destId="{D19F1154-1BC9-4101-8AAF-5D05AB7CC14D}" srcOrd="7" destOrd="0" presId="urn:microsoft.com/office/officeart/2018/2/layout/IconVerticalSolidList"/>
    <dgm:cxn modelId="{D00D465F-88E9-4C97-9646-D1B78AA3304B}" type="presParOf" srcId="{6F2A1D0E-4CD9-406E-A45D-3B4671135D38}" destId="{60879096-CDF8-43B8-AC97-F66BAC875A15}" srcOrd="8" destOrd="0" presId="urn:microsoft.com/office/officeart/2018/2/layout/IconVerticalSolidList"/>
    <dgm:cxn modelId="{66808C46-7728-400E-86E7-4D0C47167CD3}" type="presParOf" srcId="{60879096-CDF8-43B8-AC97-F66BAC875A15}" destId="{759E4DD4-F1C2-4844-9DAD-3322F34D5F53}" srcOrd="0" destOrd="0" presId="urn:microsoft.com/office/officeart/2018/2/layout/IconVerticalSolidList"/>
    <dgm:cxn modelId="{7A4A1E33-3175-42AA-BBEE-C841C2C3018E}" type="presParOf" srcId="{60879096-CDF8-43B8-AC97-F66BAC875A15}" destId="{7A34387F-6742-4565-BA04-7A1EFC17B75C}" srcOrd="1" destOrd="0" presId="urn:microsoft.com/office/officeart/2018/2/layout/IconVerticalSolidList"/>
    <dgm:cxn modelId="{087A1567-75E2-47AC-B141-41204F2E3352}" type="presParOf" srcId="{60879096-CDF8-43B8-AC97-F66BAC875A15}" destId="{49118D12-1DD1-4DCB-8A7A-BEF07800E85E}" srcOrd="2" destOrd="0" presId="urn:microsoft.com/office/officeart/2018/2/layout/IconVerticalSolidList"/>
    <dgm:cxn modelId="{A1175A79-FECC-4EA1-8649-56DC26F2C8F2}" type="presParOf" srcId="{60879096-CDF8-43B8-AC97-F66BAC875A15}" destId="{076ED05F-FBC3-40B4-B495-CFA13586FF8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6C6D4A-8DC7-4ACD-95F3-DD151E6BAECE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F1D2231-E2F6-4575-AD0E-85A8EA3344D0}">
      <dgm:prSet/>
      <dgm:spPr/>
      <dgm:t>
        <a:bodyPr/>
        <a:lstStyle/>
        <a:p>
          <a:r>
            <a:rPr lang="en-US" b="1" i="0" baseline="0"/>
            <a:t>Digital Media:</a:t>
          </a:r>
          <a:r>
            <a:rPr lang="en-US" b="0" i="0" baseline="0"/>
            <a:t> Refers to content delivered via digital devices, such as websites, apps, and emails. In CRM, digital media helps businesses manage customer data, personalize experiences, and interact with customers.</a:t>
          </a:r>
          <a:endParaRPr lang="en-US"/>
        </a:p>
      </dgm:t>
    </dgm:pt>
    <dgm:pt modelId="{93B68B5A-5110-49EA-91D9-0088479B3752}" type="parTrans" cxnId="{CA521BF7-DD74-4EEF-A537-4BA09A15A142}">
      <dgm:prSet/>
      <dgm:spPr/>
      <dgm:t>
        <a:bodyPr/>
        <a:lstStyle/>
        <a:p>
          <a:endParaRPr lang="en-US"/>
        </a:p>
      </dgm:t>
    </dgm:pt>
    <dgm:pt modelId="{79549745-DC64-4130-85F7-F093916CCFF0}" type="sibTrans" cxnId="{CA521BF7-DD74-4EEF-A537-4BA09A15A142}">
      <dgm:prSet/>
      <dgm:spPr/>
      <dgm:t>
        <a:bodyPr/>
        <a:lstStyle/>
        <a:p>
          <a:endParaRPr lang="en-US"/>
        </a:p>
      </dgm:t>
    </dgm:pt>
    <dgm:pt modelId="{2AE788A8-5709-4A04-A541-FDF4A0C6E2C1}">
      <dgm:prSet/>
      <dgm:spPr/>
      <dgm:t>
        <a:bodyPr/>
        <a:lstStyle/>
        <a:p>
          <a:r>
            <a:rPr lang="en-US" b="1" i="0" baseline="0"/>
            <a:t>Social Media:</a:t>
          </a:r>
          <a:r>
            <a:rPr lang="en-US" b="0" i="0" baseline="0"/>
            <a:t> Online platforms like Facebook, Twitter, Instagram, and LinkedIn. These platforms allow brands to engage directly with customers, receive feedback, and build communities. </a:t>
          </a:r>
          <a:endParaRPr lang="en-US"/>
        </a:p>
      </dgm:t>
    </dgm:pt>
    <dgm:pt modelId="{FBA1D9C8-71AE-48C5-9CDC-EEA969E5BE21}" type="parTrans" cxnId="{46799723-56A9-4B0B-8E1F-1EE3F34FEAE3}">
      <dgm:prSet/>
      <dgm:spPr/>
      <dgm:t>
        <a:bodyPr/>
        <a:lstStyle/>
        <a:p>
          <a:endParaRPr lang="en-US"/>
        </a:p>
      </dgm:t>
    </dgm:pt>
    <dgm:pt modelId="{30D3494C-066C-4F7C-8E7F-1B95C35DC28A}" type="sibTrans" cxnId="{46799723-56A9-4B0B-8E1F-1EE3F34FEAE3}">
      <dgm:prSet/>
      <dgm:spPr/>
      <dgm:t>
        <a:bodyPr/>
        <a:lstStyle/>
        <a:p>
          <a:endParaRPr lang="en-US"/>
        </a:p>
      </dgm:t>
    </dgm:pt>
    <dgm:pt modelId="{213766F0-0881-478C-A1AF-549F02A6D114}" type="pres">
      <dgm:prSet presAssocID="{896C6D4A-8DC7-4ACD-95F3-DD151E6BAEC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F9C3815-66BF-4C34-854A-95826FE1EB71}" type="pres">
      <dgm:prSet presAssocID="{9F1D2231-E2F6-4575-AD0E-85A8EA3344D0}" presName="hierRoot1" presStyleCnt="0"/>
      <dgm:spPr/>
    </dgm:pt>
    <dgm:pt modelId="{A5509E2E-8853-4F36-B698-99A6DEA94B4C}" type="pres">
      <dgm:prSet presAssocID="{9F1D2231-E2F6-4575-AD0E-85A8EA3344D0}" presName="composite" presStyleCnt="0"/>
      <dgm:spPr/>
    </dgm:pt>
    <dgm:pt modelId="{0A437D17-9455-4A89-A35F-0546F08603E9}" type="pres">
      <dgm:prSet presAssocID="{9F1D2231-E2F6-4575-AD0E-85A8EA3344D0}" presName="background" presStyleLbl="node0" presStyleIdx="0" presStyleCnt="2"/>
      <dgm:spPr/>
    </dgm:pt>
    <dgm:pt modelId="{573085C3-933E-4FF4-BCD0-1F0705FB0BB1}" type="pres">
      <dgm:prSet presAssocID="{9F1D2231-E2F6-4575-AD0E-85A8EA3344D0}" presName="text" presStyleLbl="fgAcc0" presStyleIdx="0" presStyleCnt="2">
        <dgm:presLayoutVars>
          <dgm:chPref val="3"/>
        </dgm:presLayoutVars>
      </dgm:prSet>
      <dgm:spPr/>
    </dgm:pt>
    <dgm:pt modelId="{F74FDA09-0BE0-4D3B-B6E3-AA94A32A8695}" type="pres">
      <dgm:prSet presAssocID="{9F1D2231-E2F6-4575-AD0E-85A8EA3344D0}" presName="hierChild2" presStyleCnt="0"/>
      <dgm:spPr/>
    </dgm:pt>
    <dgm:pt modelId="{B9AE8E56-89B2-4C20-83AA-A4891D500DF8}" type="pres">
      <dgm:prSet presAssocID="{2AE788A8-5709-4A04-A541-FDF4A0C6E2C1}" presName="hierRoot1" presStyleCnt="0"/>
      <dgm:spPr/>
    </dgm:pt>
    <dgm:pt modelId="{F281FA50-DED0-47FC-9FC3-F9ABA8E9091F}" type="pres">
      <dgm:prSet presAssocID="{2AE788A8-5709-4A04-A541-FDF4A0C6E2C1}" presName="composite" presStyleCnt="0"/>
      <dgm:spPr/>
    </dgm:pt>
    <dgm:pt modelId="{5047B0C2-7454-4055-815D-6BAE3F6BC0B7}" type="pres">
      <dgm:prSet presAssocID="{2AE788A8-5709-4A04-A541-FDF4A0C6E2C1}" presName="background" presStyleLbl="node0" presStyleIdx="1" presStyleCnt="2"/>
      <dgm:spPr/>
    </dgm:pt>
    <dgm:pt modelId="{7A40FE90-2403-40D7-A1C3-6D44829D19C7}" type="pres">
      <dgm:prSet presAssocID="{2AE788A8-5709-4A04-A541-FDF4A0C6E2C1}" presName="text" presStyleLbl="fgAcc0" presStyleIdx="1" presStyleCnt="2">
        <dgm:presLayoutVars>
          <dgm:chPref val="3"/>
        </dgm:presLayoutVars>
      </dgm:prSet>
      <dgm:spPr/>
    </dgm:pt>
    <dgm:pt modelId="{A44BF1F2-F953-451D-B3B6-C34ABE647E6C}" type="pres">
      <dgm:prSet presAssocID="{2AE788A8-5709-4A04-A541-FDF4A0C6E2C1}" presName="hierChild2" presStyleCnt="0"/>
      <dgm:spPr/>
    </dgm:pt>
  </dgm:ptLst>
  <dgm:cxnLst>
    <dgm:cxn modelId="{1694EE12-A015-42BD-B797-186371BF8BC6}" type="presOf" srcId="{896C6D4A-8DC7-4ACD-95F3-DD151E6BAECE}" destId="{213766F0-0881-478C-A1AF-549F02A6D114}" srcOrd="0" destOrd="0" presId="urn:microsoft.com/office/officeart/2005/8/layout/hierarchy1"/>
    <dgm:cxn modelId="{46799723-56A9-4B0B-8E1F-1EE3F34FEAE3}" srcId="{896C6D4A-8DC7-4ACD-95F3-DD151E6BAECE}" destId="{2AE788A8-5709-4A04-A541-FDF4A0C6E2C1}" srcOrd="1" destOrd="0" parTransId="{FBA1D9C8-71AE-48C5-9CDC-EEA969E5BE21}" sibTransId="{30D3494C-066C-4F7C-8E7F-1B95C35DC28A}"/>
    <dgm:cxn modelId="{517D2989-2603-4415-9D41-CC10FB31CC15}" type="presOf" srcId="{9F1D2231-E2F6-4575-AD0E-85A8EA3344D0}" destId="{573085C3-933E-4FF4-BCD0-1F0705FB0BB1}" srcOrd="0" destOrd="0" presId="urn:microsoft.com/office/officeart/2005/8/layout/hierarchy1"/>
    <dgm:cxn modelId="{A0A957E2-D520-4A99-9338-E8FC8178AB5C}" type="presOf" srcId="{2AE788A8-5709-4A04-A541-FDF4A0C6E2C1}" destId="{7A40FE90-2403-40D7-A1C3-6D44829D19C7}" srcOrd="0" destOrd="0" presId="urn:microsoft.com/office/officeart/2005/8/layout/hierarchy1"/>
    <dgm:cxn modelId="{CA521BF7-DD74-4EEF-A537-4BA09A15A142}" srcId="{896C6D4A-8DC7-4ACD-95F3-DD151E6BAECE}" destId="{9F1D2231-E2F6-4575-AD0E-85A8EA3344D0}" srcOrd="0" destOrd="0" parTransId="{93B68B5A-5110-49EA-91D9-0088479B3752}" sibTransId="{79549745-DC64-4130-85F7-F093916CCFF0}"/>
    <dgm:cxn modelId="{B945CAAC-AA38-4704-9C7D-DD6C81B75749}" type="presParOf" srcId="{213766F0-0881-478C-A1AF-549F02A6D114}" destId="{2F9C3815-66BF-4C34-854A-95826FE1EB71}" srcOrd="0" destOrd="0" presId="urn:microsoft.com/office/officeart/2005/8/layout/hierarchy1"/>
    <dgm:cxn modelId="{F6D596BA-7854-422A-903C-A9F962045AC4}" type="presParOf" srcId="{2F9C3815-66BF-4C34-854A-95826FE1EB71}" destId="{A5509E2E-8853-4F36-B698-99A6DEA94B4C}" srcOrd="0" destOrd="0" presId="urn:microsoft.com/office/officeart/2005/8/layout/hierarchy1"/>
    <dgm:cxn modelId="{632DAC69-D7EB-4C08-998D-32A114A1F6E8}" type="presParOf" srcId="{A5509E2E-8853-4F36-B698-99A6DEA94B4C}" destId="{0A437D17-9455-4A89-A35F-0546F08603E9}" srcOrd="0" destOrd="0" presId="urn:microsoft.com/office/officeart/2005/8/layout/hierarchy1"/>
    <dgm:cxn modelId="{EC692789-2114-451B-845A-CF00C2AE6304}" type="presParOf" srcId="{A5509E2E-8853-4F36-B698-99A6DEA94B4C}" destId="{573085C3-933E-4FF4-BCD0-1F0705FB0BB1}" srcOrd="1" destOrd="0" presId="urn:microsoft.com/office/officeart/2005/8/layout/hierarchy1"/>
    <dgm:cxn modelId="{07A339CC-6D9C-438C-B230-305C988DC127}" type="presParOf" srcId="{2F9C3815-66BF-4C34-854A-95826FE1EB71}" destId="{F74FDA09-0BE0-4D3B-B6E3-AA94A32A8695}" srcOrd="1" destOrd="0" presId="urn:microsoft.com/office/officeart/2005/8/layout/hierarchy1"/>
    <dgm:cxn modelId="{4AC9C1B3-5E16-412C-A808-20916F4A176E}" type="presParOf" srcId="{213766F0-0881-478C-A1AF-549F02A6D114}" destId="{B9AE8E56-89B2-4C20-83AA-A4891D500DF8}" srcOrd="1" destOrd="0" presId="urn:microsoft.com/office/officeart/2005/8/layout/hierarchy1"/>
    <dgm:cxn modelId="{24EC199C-8FB7-4CCF-B967-721F2348C32C}" type="presParOf" srcId="{B9AE8E56-89B2-4C20-83AA-A4891D500DF8}" destId="{F281FA50-DED0-47FC-9FC3-F9ABA8E9091F}" srcOrd="0" destOrd="0" presId="urn:microsoft.com/office/officeart/2005/8/layout/hierarchy1"/>
    <dgm:cxn modelId="{E45177D0-E784-495C-A0E9-35B924F97CB1}" type="presParOf" srcId="{F281FA50-DED0-47FC-9FC3-F9ABA8E9091F}" destId="{5047B0C2-7454-4055-815D-6BAE3F6BC0B7}" srcOrd="0" destOrd="0" presId="urn:microsoft.com/office/officeart/2005/8/layout/hierarchy1"/>
    <dgm:cxn modelId="{50D27A00-70BB-463E-A4E9-5138B6B411F0}" type="presParOf" srcId="{F281FA50-DED0-47FC-9FC3-F9ABA8E9091F}" destId="{7A40FE90-2403-40D7-A1C3-6D44829D19C7}" srcOrd="1" destOrd="0" presId="urn:microsoft.com/office/officeart/2005/8/layout/hierarchy1"/>
    <dgm:cxn modelId="{4E76323E-51AB-4E03-8887-0A4EBBA5CEAC}" type="presParOf" srcId="{B9AE8E56-89B2-4C20-83AA-A4891D500DF8}" destId="{A44BF1F2-F953-451D-B3B6-C34ABE647E6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AC83E9-5C9C-4DFF-A1EE-4053B127841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AA6C40-0D47-45FA-9424-AB2246956CD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Digital media facilitates </a:t>
          </a:r>
          <a:r>
            <a:rPr lang="en-US" b="1" i="0" baseline="0"/>
            <a:t>personalized marketing</a:t>
          </a:r>
          <a:r>
            <a:rPr lang="en-US" b="0" i="0" baseline="0"/>
            <a:t> and </a:t>
          </a:r>
          <a:r>
            <a:rPr lang="en-US" b="1" i="0" baseline="0"/>
            <a:t>data analysis</a:t>
          </a:r>
          <a:r>
            <a:rPr lang="en-US" b="0" i="0" baseline="0"/>
            <a:t> to optimize customer engagement.</a:t>
          </a:r>
          <a:endParaRPr lang="en-US"/>
        </a:p>
      </dgm:t>
    </dgm:pt>
    <dgm:pt modelId="{B709459C-10EA-43F3-9550-E8D6CE7221ED}" type="parTrans" cxnId="{68F7655C-5511-4F5C-8B58-36BAC3ACD335}">
      <dgm:prSet/>
      <dgm:spPr/>
      <dgm:t>
        <a:bodyPr/>
        <a:lstStyle/>
        <a:p>
          <a:endParaRPr lang="en-US"/>
        </a:p>
      </dgm:t>
    </dgm:pt>
    <dgm:pt modelId="{6AEFE72D-DC8F-4628-9839-B4FCD0BD57C1}" type="sibTrans" cxnId="{68F7655C-5511-4F5C-8B58-36BAC3ACD335}">
      <dgm:prSet/>
      <dgm:spPr/>
      <dgm:t>
        <a:bodyPr/>
        <a:lstStyle/>
        <a:p>
          <a:endParaRPr lang="en-US"/>
        </a:p>
      </dgm:t>
    </dgm:pt>
    <dgm:pt modelId="{62B65808-BE95-466A-974E-35B40446E09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Social media fosters </a:t>
          </a:r>
          <a:r>
            <a:rPr lang="en-US" b="1" i="0" baseline="0"/>
            <a:t>two-way communication</a:t>
          </a:r>
          <a:r>
            <a:rPr lang="en-US" b="0" i="0" baseline="0"/>
            <a:t>, building </a:t>
          </a:r>
          <a:r>
            <a:rPr lang="en-US" b="1" i="0" baseline="0"/>
            <a:t>brand loyalty</a:t>
          </a:r>
          <a:r>
            <a:rPr lang="en-US" b="0" i="0" baseline="0"/>
            <a:t>, and </a:t>
          </a:r>
          <a:r>
            <a:rPr lang="en-US" b="1" i="0" baseline="0"/>
            <a:t>community engagement</a:t>
          </a:r>
          <a:r>
            <a:rPr lang="en-US" b="0" i="0" baseline="0"/>
            <a:t>.</a:t>
          </a:r>
          <a:endParaRPr lang="en-US"/>
        </a:p>
      </dgm:t>
    </dgm:pt>
    <dgm:pt modelId="{6DA013FC-19D9-4D3B-83C6-6AB5AEB1A87F}" type="parTrans" cxnId="{F2E29493-E95D-475E-8926-8D58F396F5B6}">
      <dgm:prSet/>
      <dgm:spPr/>
      <dgm:t>
        <a:bodyPr/>
        <a:lstStyle/>
        <a:p>
          <a:endParaRPr lang="en-US"/>
        </a:p>
      </dgm:t>
    </dgm:pt>
    <dgm:pt modelId="{5616297D-655E-472B-A420-36AE294E428F}" type="sibTrans" cxnId="{F2E29493-E95D-475E-8926-8D58F396F5B6}">
      <dgm:prSet/>
      <dgm:spPr/>
      <dgm:t>
        <a:bodyPr/>
        <a:lstStyle/>
        <a:p>
          <a:endParaRPr lang="en-US"/>
        </a:p>
      </dgm:t>
    </dgm:pt>
    <dgm:pt modelId="{9AAF378C-65EF-4BF9-B195-24971171831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Both contribute to </a:t>
          </a:r>
          <a:r>
            <a:rPr lang="en-US" b="1" i="0" baseline="0"/>
            <a:t>customer retention</a:t>
          </a:r>
          <a:r>
            <a:rPr lang="en-US" b="0" i="0" baseline="0"/>
            <a:t>, </a:t>
          </a:r>
          <a:r>
            <a:rPr lang="en-US" b="1" i="0" baseline="0"/>
            <a:t>brand advocacy</a:t>
          </a:r>
          <a:r>
            <a:rPr lang="en-US" b="0" i="0" baseline="0"/>
            <a:t>, and </a:t>
          </a:r>
          <a:r>
            <a:rPr lang="en-US" b="1" i="0" baseline="0"/>
            <a:t>increased sales</a:t>
          </a:r>
          <a:r>
            <a:rPr lang="en-US" b="0" i="0" baseline="0"/>
            <a:t>. </a:t>
          </a:r>
          <a:endParaRPr lang="en-US"/>
        </a:p>
      </dgm:t>
    </dgm:pt>
    <dgm:pt modelId="{DAC79FF5-8FFE-49BD-BC9B-CB9929B473D3}" type="parTrans" cxnId="{D01792EC-0EF7-47F3-8D03-7769D65CA3ED}">
      <dgm:prSet/>
      <dgm:spPr/>
      <dgm:t>
        <a:bodyPr/>
        <a:lstStyle/>
        <a:p>
          <a:endParaRPr lang="en-US"/>
        </a:p>
      </dgm:t>
    </dgm:pt>
    <dgm:pt modelId="{9A3124E5-FE27-49DB-B169-A803CCC93F55}" type="sibTrans" cxnId="{D01792EC-0EF7-47F3-8D03-7769D65CA3ED}">
      <dgm:prSet/>
      <dgm:spPr/>
      <dgm:t>
        <a:bodyPr/>
        <a:lstStyle/>
        <a:p>
          <a:endParaRPr lang="en-US"/>
        </a:p>
      </dgm:t>
    </dgm:pt>
    <dgm:pt modelId="{C923E3B1-CBC0-4084-9BCC-64C50A698983}" type="pres">
      <dgm:prSet presAssocID="{51AC83E9-5C9C-4DFF-A1EE-4053B1278418}" presName="root" presStyleCnt="0">
        <dgm:presLayoutVars>
          <dgm:dir/>
          <dgm:resizeHandles val="exact"/>
        </dgm:presLayoutVars>
      </dgm:prSet>
      <dgm:spPr/>
    </dgm:pt>
    <dgm:pt modelId="{27FBB51B-6F03-4DBD-8C29-17E537EE9DF1}" type="pres">
      <dgm:prSet presAssocID="{08AA6C40-0D47-45FA-9424-AB2246956CD7}" presName="compNode" presStyleCnt="0"/>
      <dgm:spPr/>
    </dgm:pt>
    <dgm:pt modelId="{5B23CC91-45DA-4655-AD5E-2FCADEC3E35E}" type="pres">
      <dgm:prSet presAssocID="{08AA6C40-0D47-45FA-9424-AB2246956CD7}" presName="bgRect" presStyleLbl="bgShp" presStyleIdx="0" presStyleCnt="3"/>
      <dgm:spPr/>
    </dgm:pt>
    <dgm:pt modelId="{E8DE0535-A662-4DF8-9123-1D5032253125}" type="pres">
      <dgm:prSet presAssocID="{08AA6C40-0D47-45FA-9424-AB2246956CD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CA86D15E-A187-4EAF-A76B-BD58BCC8DEB8}" type="pres">
      <dgm:prSet presAssocID="{08AA6C40-0D47-45FA-9424-AB2246956CD7}" presName="spaceRect" presStyleCnt="0"/>
      <dgm:spPr/>
    </dgm:pt>
    <dgm:pt modelId="{3ED98A1E-4F1B-494C-A338-00D1EBA0E177}" type="pres">
      <dgm:prSet presAssocID="{08AA6C40-0D47-45FA-9424-AB2246956CD7}" presName="parTx" presStyleLbl="revTx" presStyleIdx="0" presStyleCnt="3">
        <dgm:presLayoutVars>
          <dgm:chMax val="0"/>
          <dgm:chPref val="0"/>
        </dgm:presLayoutVars>
      </dgm:prSet>
      <dgm:spPr/>
    </dgm:pt>
    <dgm:pt modelId="{79B890C3-3022-479E-B1D8-8550B24D847C}" type="pres">
      <dgm:prSet presAssocID="{6AEFE72D-DC8F-4628-9839-B4FCD0BD57C1}" presName="sibTrans" presStyleCnt="0"/>
      <dgm:spPr/>
    </dgm:pt>
    <dgm:pt modelId="{D7A76DCA-0787-469D-88D2-3AD730F89C65}" type="pres">
      <dgm:prSet presAssocID="{62B65808-BE95-466A-974E-35B40446E09B}" presName="compNode" presStyleCnt="0"/>
      <dgm:spPr/>
    </dgm:pt>
    <dgm:pt modelId="{08B293AE-65F2-4EC8-A0B2-EEFFB0C0ADDE}" type="pres">
      <dgm:prSet presAssocID="{62B65808-BE95-466A-974E-35B40446E09B}" presName="bgRect" presStyleLbl="bgShp" presStyleIdx="1" presStyleCnt="3"/>
      <dgm:spPr/>
    </dgm:pt>
    <dgm:pt modelId="{B2641B5F-0A29-4CE4-9B11-E0DC85DC0C0C}" type="pres">
      <dgm:prSet presAssocID="{62B65808-BE95-466A-974E-35B40446E09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F13B6DF2-CF11-45C7-A09E-1C519F622BC8}" type="pres">
      <dgm:prSet presAssocID="{62B65808-BE95-466A-974E-35B40446E09B}" presName="spaceRect" presStyleCnt="0"/>
      <dgm:spPr/>
    </dgm:pt>
    <dgm:pt modelId="{3A43A4E4-C280-4D70-B000-A328DE9EBBBC}" type="pres">
      <dgm:prSet presAssocID="{62B65808-BE95-466A-974E-35B40446E09B}" presName="parTx" presStyleLbl="revTx" presStyleIdx="1" presStyleCnt="3">
        <dgm:presLayoutVars>
          <dgm:chMax val="0"/>
          <dgm:chPref val="0"/>
        </dgm:presLayoutVars>
      </dgm:prSet>
      <dgm:spPr/>
    </dgm:pt>
    <dgm:pt modelId="{D17E484E-E87B-46C5-9773-98B1212CC000}" type="pres">
      <dgm:prSet presAssocID="{5616297D-655E-472B-A420-36AE294E428F}" presName="sibTrans" presStyleCnt="0"/>
      <dgm:spPr/>
    </dgm:pt>
    <dgm:pt modelId="{3E45879B-1421-4D23-97B4-7850B4F1D995}" type="pres">
      <dgm:prSet presAssocID="{9AAF378C-65EF-4BF9-B195-249711718310}" presName="compNode" presStyleCnt="0"/>
      <dgm:spPr/>
    </dgm:pt>
    <dgm:pt modelId="{9298BAE0-F981-4572-B568-1FB3EF2A0C12}" type="pres">
      <dgm:prSet presAssocID="{9AAF378C-65EF-4BF9-B195-249711718310}" presName="bgRect" presStyleLbl="bgShp" presStyleIdx="2" presStyleCnt="3"/>
      <dgm:spPr/>
    </dgm:pt>
    <dgm:pt modelId="{985FCD06-2EB6-4957-B2B4-5DF384787BD0}" type="pres">
      <dgm:prSet presAssocID="{9AAF378C-65EF-4BF9-B195-24971171831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EAE44F20-2405-428B-995A-489087C690BF}" type="pres">
      <dgm:prSet presAssocID="{9AAF378C-65EF-4BF9-B195-249711718310}" presName="spaceRect" presStyleCnt="0"/>
      <dgm:spPr/>
    </dgm:pt>
    <dgm:pt modelId="{AF6ED422-120D-4E68-B780-6A34CDFA1805}" type="pres">
      <dgm:prSet presAssocID="{9AAF378C-65EF-4BF9-B195-24971171831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78D3A2F-F944-4FF5-AC61-24D58FD8EE94}" type="presOf" srcId="{62B65808-BE95-466A-974E-35B40446E09B}" destId="{3A43A4E4-C280-4D70-B000-A328DE9EBBBC}" srcOrd="0" destOrd="0" presId="urn:microsoft.com/office/officeart/2018/2/layout/IconVerticalSolidList"/>
    <dgm:cxn modelId="{68F7655C-5511-4F5C-8B58-36BAC3ACD335}" srcId="{51AC83E9-5C9C-4DFF-A1EE-4053B1278418}" destId="{08AA6C40-0D47-45FA-9424-AB2246956CD7}" srcOrd="0" destOrd="0" parTransId="{B709459C-10EA-43F3-9550-E8D6CE7221ED}" sibTransId="{6AEFE72D-DC8F-4628-9839-B4FCD0BD57C1}"/>
    <dgm:cxn modelId="{9C478A6C-B99E-4DA6-9C52-35A26942550E}" type="presOf" srcId="{9AAF378C-65EF-4BF9-B195-249711718310}" destId="{AF6ED422-120D-4E68-B780-6A34CDFA1805}" srcOrd="0" destOrd="0" presId="urn:microsoft.com/office/officeart/2018/2/layout/IconVerticalSolidList"/>
    <dgm:cxn modelId="{F2E29493-E95D-475E-8926-8D58F396F5B6}" srcId="{51AC83E9-5C9C-4DFF-A1EE-4053B1278418}" destId="{62B65808-BE95-466A-974E-35B40446E09B}" srcOrd="1" destOrd="0" parTransId="{6DA013FC-19D9-4D3B-83C6-6AB5AEB1A87F}" sibTransId="{5616297D-655E-472B-A420-36AE294E428F}"/>
    <dgm:cxn modelId="{5CCDAA9A-C849-49FC-8A26-C350C0CCA908}" type="presOf" srcId="{51AC83E9-5C9C-4DFF-A1EE-4053B1278418}" destId="{C923E3B1-CBC0-4084-9BCC-64C50A698983}" srcOrd="0" destOrd="0" presId="urn:microsoft.com/office/officeart/2018/2/layout/IconVerticalSolidList"/>
    <dgm:cxn modelId="{A4ACE7C5-E187-4B5F-90D2-72E34FF26346}" type="presOf" srcId="{08AA6C40-0D47-45FA-9424-AB2246956CD7}" destId="{3ED98A1E-4F1B-494C-A338-00D1EBA0E177}" srcOrd="0" destOrd="0" presId="urn:microsoft.com/office/officeart/2018/2/layout/IconVerticalSolidList"/>
    <dgm:cxn modelId="{D01792EC-0EF7-47F3-8D03-7769D65CA3ED}" srcId="{51AC83E9-5C9C-4DFF-A1EE-4053B1278418}" destId="{9AAF378C-65EF-4BF9-B195-249711718310}" srcOrd="2" destOrd="0" parTransId="{DAC79FF5-8FFE-49BD-BC9B-CB9929B473D3}" sibTransId="{9A3124E5-FE27-49DB-B169-A803CCC93F55}"/>
    <dgm:cxn modelId="{B3E58EDC-3A2E-493C-8BC9-C73A68D66546}" type="presParOf" srcId="{C923E3B1-CBC0-4084-9BCC-64C50A698983}" destId="{27FBB51B-6F03-4DBD-8C29-17E537EE9DF1}" srcOrd="0" destOrd="0" presId="urn:microsoft.com/office/officeart/2018/2/layout/IconVerticalSolidList"/>
    <dgm:cxn modelId="{6FAC1E99-DE59-407B-9552-81A97B304359}" type="presParOf" srcId="{27FBB51B-6F03-4DBD-8C29-17E537EE9DF1}" destId="{5B23CC91-45DA-4655-AD5E-2FCADEC3E35E}" srcOrd="0" destOrd="0" presId="urn:microsoft.com/office/officeart/2018/2/layout/IconVerticalSolidList"/>
    <dgm:cxn modelId="{06D52800-E202-442D-B518-01CEB4575BAE}" type="presParOf" srcId="{27FBB51B-6F03-4DBD-8C29-17E537EE9DF1}" destId="{E8DE0535-A662-4DF8-9123-1D5032253125}" srcOrd="1" destOrd="0" presId="urn:microsoft.com/office/officeart/2018/2/layout/IconVerticalSolidList"/>
    <dgm:cxn modelId="{A9AFC841-1986-4667-81FC-60C09F2A7526}" type="presParOf" srcId="{27FBB51B-6F03-4DBD-8C29-17E537EE9DF1}" destId="{CA86D15E-A187-4EAF-A76B-BD58BCC8DEB8}" srcOrd="2" destOrd="0" presId="urn:microsoft.com/office/officeart/2018/2/layout/IconVerticalSolidList"/>
    <dgm:cxn modelId="{D8C02E67-18E6-451D-8D2A-BE5B45A2A96B}" type="presParOf" srcId="{27FBB51B-6F03-4DBD-8C29-17E537EE9DF1}" destId="{3ED98A1E-4F1B-494C-A338-00D1EBA0E177}" srcOrd="3" destOrd="0" presId="urn:microsoft.com/office/officeart/2018/2/layout/IconVerticalSolidList"/>
    <dgm:cxn modelId="{59CC5ADF-FD7A-464F-A3C1-A3800E3D5822}" type="presParOf" srcId="{C923E3B1-CBC0-4084-9BCC-64C50A698983}" destId="{79B890C3-3022-479E-B1D8-8550B24D847C}" srcOrd="1" destOrd="0" presId="urn:microsoft.com/office/officeart/2018/2/layout/IconVerticalSolidList"/>
    <dgm:cxn modelId="{98867747-B9EC-41F1-9678-7EF66F66AF2B}" type="presParOf" srcId="{C923E3B1-CBC0-4084-9BCC-64C50A698983}" destId="{D7A76DCA-0787-469D-88D2-3AD730F89C65}" srcOrd="2" destOrd="0" presId="urn:microsoft.com/office/officeart/2018/2/layout/IconVerticalSolidList"/>
    <dgm:cxn modelId="{03E90C34-D6B2-4180-8D39-A3A9D17C7085}" type="presParOf" srcId="{D7A76DCA-0787-469D-88D2-3AD730F89C65}" destId="{08B293AE-65F2-4EC8-A0B2-EEFFB0C0ADDE}" srcOrd="0" destOrd="0" presId="urn:microsoft.com/office/officeart/2018/2/layout/IconVerticalSolidList"/>
    <dgm:cxn modelId="{D865B3C2-05BA-4125-97F2-2D38E886044A}" type="presParOf" srcId="{D7A76DCA-0787-469D-88D2-3AD730F89C65}" destId="{B2641B5F-0A29-4CE4-9B11-E0DC85DC0C0C}" srcOrd="1" destOrd="0" presId="urn:microsoft.com/office/officeart/2018/2/layout/IconVerticalSolidList"/>
    <dgm:cxn modelId="{9EDAF810-0720-4885-AB9F-E2ED3E0058DB}" type="presParOf" srcId="{D7A76DCA-0787-469D-88D2-3AD730F89C65}" destId="{F13B6DF2-CF11-45C7-A09E-1C519F622BC8}" srcOrd="2" destOrd="0" presId="urn:microsoft.com/office/officeart/2018/2/layout/IconVerticalSolidList"/>
    <dgm:cxn modelId="{05B0E4DA-76D6-4B35-A1F1-AF85040EDE6A}" type="presParOf" srcId="{D7A76DCA-0787-469D-88D2-3AD730F89C65}" destId="{3A43A4E4-C280-4D70-B000-A328DE9EBBBC}" srcOrd="3" destOrd="0" presId="urn:microsoft.com/office/officeart/2018/2/layout/IconVerticalSolidList"/>
    <dgm:cxn modelId="{A7728364-1830-45BD-A07E-6D93EF4B352A}" type="presParOf" srcId="{C923E3B1-CBC0-4084-9BCC-64C50A698983}" destId="{D17E484E-E87B-46C5-9773-98B1212CC000}" srcOrd="3" destOrd="0" presId="urn:microsoft.com/office/officeart/2018/2/layout/IconVerticalSolidList"/>
    <dgm:cxn modelId="{A7ED8769-6756-45CB-BEB8-CD9DD2388BAD}" type="presParOf" srcId="{C923E3B1-CBC0-4084-9BCC-64C50A698983}" destId="{3E45879B-1421-4D23-97B4-7850B4F1D995}" srcOrd="4" destOrd="0" presId="urn:microsoft.com/office/officeart/2018/2/layout/IconVerticalSolidList"/>
    <dgm:cxn modelId="{6ED9BB4E-B811-4FF5-B7FA-4D907F0F2AF6}" type="presParOf" srcId="{3E45879B-1421-4D23-97B4-7850B4F1D995}" destId="{9298BAE0-F981-4572-B568-1FB3EF2A0C12}" srcOrd="0" destOrd="0" presId="urn:microsoft.com/office/officeart/2018/2/layout/IconVerticalSolidList"/>
    <dgm:cxn modelId="{228EDD2B-D2A4-4F9B-995D-D56D715A50A4}" type="presParOf" srcId="{3E45879B-1421-4D23-97B4-7850B4F1D995}" destId="{985FCD06-2EB6-4957-B2B4-5DF384787BD0}" srcOrd="1" destOrd="0" presId="urn:microsoft.com/office/officeart/2018/2/layout/IconVerticalSolidList"/>
    <dgm:cxn modelId="{D7B11AAA-92BD-4C22-99EE-86B4475561B5}" type="presParOf" srcId="{3E45879B-1421-4D23-97B4-7850B4F1D995}" destId="{EAE44F20-2405-428B-995A-489087C690BF}" srcOrd="2" destOrd="0" presId="urn:microsoft.com/office/officeart/2018/2/layout/IconVerticalSolidList"/>
    <dgm:cxn modelId="{200B5132-CA92-4776-843D-BF069CA0D771}" type="presParOf" srcId="{3E45879B-1421-4D23-97B4-7850B4F1D995}" destId="{AF6ED422-120D-4E68-B780-6A34CDFA180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734476-E357-463E-9465-F9D39F853F9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FD596E0-075A-4BC3-8F29-2CA41DFDA3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Tesco Clubcard:</a:t>
          </a:r>
          <a:r>
            <a:rPr lang="en-US" b="0" i="0" baseline="0"/>
            <a:t> A key digital tool that gathers customer data and personalizes promotions.</a:t>
          </a:r>
          <a:endParaRPr lang="en-US"/>
        </a:p>
      </dgm:t>
    </dgm:pt>
    <dgm:pt modelId="{ABEF02BE-981E-4E4F-A5C3-CE41B83F9913}" type="parTrans" cxnId="{C8F83CEF-DCE6-4175-A69E-6DCF449400A8}">
      <dgm:prSet/>
      <dgm:spPr/>
      <dgm:t>
        <a:bodyPr/>
        <a:lstStyle/>
        <a:p>
          <a:endParaRPr lang="en-US"/>
        </a:p>
      </dgm:t>
    </dgm:pt>
    <dgm:pt modelId="{417F86FD-0997-4CD7-925B-9695B951B51C}" type="sibTrans" cxnId="{C8F83CEF-DCE6-4175-A69E-6DCF449400A8}">
      <dgm:prSet/>
      <dgm:spPr/>
      <dgm:t>
        <a:bodyPr/>
        <a:lstStyle/>
        <a:p>
          <a:endParaRPr lang="en-US"/>
        </a:p>
      </dgm:t>
    </dgm:pt>
    <dgm:pt modelId="{55AAB93F-F4A4-4F72-9878-0588B0B71DD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 dirty="0"/>
            <a:t>Social Media Engagement:</a:t>
          </a:r>
          <a:r>
            <a:rPr lang="en-US" b="0" i="0" baseline="0" dirty="0"/>
            <a:t> Tesco uses platforms like Twitter, Facebook, and Instagram to promote offers, respond to queries, and engage in real-time conversations.</a:t>
          </a:r>
          <a:endParaRPr lang="en-US" dirty="0"/>
        </a:p>
      </dgm:t>
    </dgm:pt>
    <dgm:pt modelId="{9E6CE0D6-0894-4B43-8A42-73409029CB6A}" type="parTrans" cxnId="{D4E37D1E-E4D3-4783-9FC7-8B99BEA7CD4E}">
      <dgm:prSet/>
      <dgm:spPr/>
      <dgm:t>
        <a:bodyPr/>
        <a:lstStyle/>
        <a:p>
          <a:endParaRPr lang="en-US"/>
        </a:p>
      </dgm:t>
    </dgm:pt>
    <dgm:pt modelId="{77BA61B1-83E4-48EC-900C-89641438BAF7}" type="sibTrans" cxnId="{D4E37D1E-E4D3-4783-9FC7-8B99BEA7CD4E}">
      <dgm:prSet/>
      <dgm:spPr/>
      <dgm:t>
        <a:bodyPr/>
        <a:lstStyle/>
        <a:p>
          <a:endParaRPr lang="en-US"/>
        </a:p>
      </dgm:t>
    </dgm:pt>
    <dgm:pt modelId="{A7AF9C7F-B73D-4719-894C-1DF61127233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Mobile App:</a:t>
          </a:r>
          <a:r>
            <a:rPr lang="en-US" b="0" i="0" baseline="0"/>
            <a:t> The Tesco app provides customers with easy access to promotions, store locations, and personalized offers. </a:t>
          </a:r>
          <a:endParaRPr lang="en-US"/>
        </a:p>
      </dgm:t>
    </dgm:pt>
    <dgm:pt modelId="{CBD4138E-9D93-4A3B-A1D5-C8249A599170}" type="parTrans" cxnId="{E8FB57F3-56B6-415B-A6E8-837F5EDA1AAA}">
      <dgm:prSet/>
      <dgm:spPr/>
      <dgm:t>
        <a:bodyPr/>
        <a:lstStyle/>
        <a:p>
          <a:endParaRPr lang="en-US"/>
        </a:p>
      </dgm:t>
    </dgm:pt>
    <dgm:pt modelId="{58979E79-B9FD-4D61-A047-B9DE7DC1346D}" type="sibTrans" cxnId="{E8FB57F3-56B6-415B-A6E8-837F5EDA1AAA}">
      <dgm:prSet/>
      <dgm:spPr/>
      <dgm:t>
        <a:bodyPr/>
        <a:lstStyle/>
        <a:p>
          <a:endParaRPr lang="en-US"/>
        </a:p>
      </dgm:t>
    </dgm:pt>
    <dgm:pt modelId="{CB9E2587-6FF4-45DF-AC0F-F02063A01FDB}" type="pres">
      <dgm:prSet presAssocID="{09734476-E357-463E-9465-F9D39F853F91}" presName="root" presStyleCnt="0">
        <dgm:presLayoutVars>
          <dgm:dir/>
          <dgm:resizeHandles val="exact"/>
        </dgm:presLayoutVars>
      </dgm:prSet>
      <dgm:spPr/>
    </dgm:pt>
    <dgm:pt modelId="{80E0CC86-BE06-423D-916A-9E19E0071B02}" type="pres">
      <dgm:prSet presAssocID="{9FD596E0-075A-4BC3-8F29-2CA41DFDA345}" presName="compNode" presStyleCnt="0"/>
      <dgm:spPr/>
    </dgm:pt>
    <dgm:pt modelId="{A297ABBB-3263-455E-B7C0-472E452543B5}" type="pres">
      <dgm:prSet presAssocID="{9FD596E0-075A-4BC3-8F29-2CA41DFDA345}" presName="bgRect" presStyleLbl="bgShp" presStyleIdx="0" presStyleCnt="3"/>
      <dgm:spPr/>
    </dgm:pt>
    <dgm:pt modelId="{B596804B-9053-438E-A14B-156DC958BCA5}" type="pres">
      <dgm:prSet presAssocID="{9FD596E0-075A-4BC3-8F29-2CA41DFDA34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74355649-C0A8-44D7-B46E-B8F46423691E}" type="pres">
      <dgm:prSet presAssocID="{9FD596E0-075A-4BC3-8F29-2CA41DFDA345}" presName="spaceRect" presStyleCnt="0"/>
      <dgm:spPr/>
    </dgm:pt>
    <dgm:pt modelId="{72BFE6DD-70EC-4FAF-9282-7FD603CE270D}" type="pres">
      <dgm:prSet presAssocID="{9FD596E0-075A-4BC3-8F29-2CA41DFDA345}" presName="parTx" presStyleLbl="revTx" presStyleIdx="0" presStyleCnt="3">
        <dgm:presLayoutVars>
          <dgm:chMax val="0"/>
          <dgm:chPref val="0"/>
        </dgm:presLayoutVars>
      </dgm:prSet>
      <dgm:spPr/>
    </dgm:pt>
    <dgm:pt modelId="{6FF149A3-4691-4745-B076-332DBDBA9B48}" type="pres">
      <dgm:prSet presAssocID="{417F86FD-0997-4CD7-925B-9695B951B51C}" presName="sibTrans" presStyleCnt="0"/>
      <dgm:spPr/>
    </dgm:pt>
    <dgm:pt modelId="{CB1760A3-D09B-4182-A314-16399F899798}" type="pres">
      <dgm:prSet presAssocID="{55AAB93F-F4A4-4F72-9878-0588B0B71DD7}" presName="compNode" presStyleCnt="0"/>
      <dgm:spPr/>
    </dgm:pt>
    <dgm:pt modelId="{11CBB4FE-7739-45AB-A2C6-4134AC368903}" type="pres">
      <dgm:prSet presAssocID="{55AAB93F-F4A4-4F72-9878-0588B0B71DD7}" presName="bgRect" presStyleLbl="bgShp" presStyleIdx="1" presStyleCnt="3"/>
      <dgm:spPr/>
    </dgm:pt>
    <dgm:pt modelId="{BB6EA0CC-897B-458D-9E36-944509FDABC9}" type="pres">
      <dgm:prSet presAssocID="{55AAB93F-F4A4-4F72-9878-0588B0B71DD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seball Hat"/>
        </a:ext>
      </dgm:extLst>
    </dgm:pt>
    <dgm:pt modelId="{24BC68CB-FDD4-49CB-A991-0F63D9408B04}" type="pres">
      <dgm:prSet presAssocID="{55AAB93F-F4A4-4F72-9878-0588B0B71DD7}" presName="spaceRect" presStyleCnt="0"/>
      <dgm:spPr/>
    </dgm:pt>
    <dgm:pt modelId="{DC298724-22F7-4EC1-A397-8F08F8C27C40}" type="pres">
      <dgm:prSet presAssocID="{55AAB93F-F4A4-4F72-9878-0588B0B71DD7}" presName="parTx" presStyleLbl="revTx" presStyleIdx="1" presStyleCnt="3">
        <dgm:presLayoutVars>
          <dgm:chMax val="0"/>
          <dgm:chPref val="0"/>
        </dgm:presLayoutVars>
      </dgm:prSet>
      <dgm:spPr/>
    </dgm:pt>
    <dgm:pt modelId="{ECDBC752-0100-476C-AB90-D1F7B2C9A1E3}" type="pres">
      <dgm:prSet presAssocID="{77BA61B1-83E4-48EC-900C-89641438BAF7}" presName="sibTrans" presStyleCnt="0"/>
      <dgm:spPr/>
    </dgm:pt>
    <dgm:pt modelId="{642A30FD-AA92-4F85-9E8A-D936B0AD57B6}" type="pres">
      <dgm:prSet presAssocID="{A7AF9C7F-B73D-4719-894C-1DF61127233E}" presName="compNode" presStyleCnt="0"/>
      <dgm:spPr/>
    </dgm:pt>
    <dgm:pt modelId="{E52C8D0E-FC3F-449B-8485-BEF6138DE752}" type="pres">
      <dgm:prSet presAssocID="{A7AF9C7F-B73D-4719-894C-1DF61127233E}" presName="bgRect" presStyleLbl="bgShp" presStyleIdx="2" presStyleCnt="3"/>
      <dgm:spPr/>
    </dgm:pt>
    <dgm:pt modelId="{5C9A6FC0-C72A-49D4-8735-90FC4DCC08B9}" type="pres">
      <dgm:prSet presAssocID="{A7AF9C7F-B73D-4719-894C-1DF61127233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745DF73F-68FE-4957-8135-120BFD27663B}" type="pres">
      <dgm:prSet presAssocID="{A7AF9C7F-B73D-4719-894C-1DF61127233E}" presName="spaceRect" presStyleCnt="0"/>
      <dgm:spPr/>
    </dgm:pt>
    <dgm:pt modelId="{D5EB625E-EB60-4001-8A77-26B6BD923B6E}" type="pres">
      <dgm:prSet presAssocID="{A7AF9C7F-B73D-4719-894C-1DF61127233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4E37D1E-E4D3-4783-9FC7-8B99BEA7CD4E}" srcId="{09734476-E357-463E-9465-F9D39F853F91}" destId="{55AAB93F-F4A4-4F72-9878-0588B0B71DD7}" srcOrd="1" destOrd="0" parTransId="{9E6CE0D6-0894-4B43-8A42-73409029CB6A}" sibTransId="{77BA61B1-83E4-48EC-900C-89641438BAF7}"/>
    <dgm:cxn modelId="{BD9A7039-2432-45E7-B3EA-6DEC77CFAB41}" type="presOf" srcId="{09734476-E357-463E-9465-F9D39F853F91}" destId="{CB9E2587-6FF4-45DF-AC0F-F02063A01FDB}" srcOrd="0" destOrd="0" presId="urn:microsoft.com/office/officeart/2018/2/layout/IconVerticalSolidList"/>
    <dgm:cxn modelId="{78C6F867-2D4A-4AEC-828F-C6025910F674}" type="presOf" srcId="{55AAB93F-F4A4-4F72-9878-0588B0B71DD7}" destId="{DC298724-22F7-4EC1-A397-8F08F8C27C40}" srcOrd="0" destOrd="0" presId="urn:microsoft.com/office/officeart/2018/2/layout/IconVerticalSolidList"/>
    <dgm:cxn modelId="{35657292-3D1C-4D6B-8E4F-F420C3FCAE82}" type="presOf" srcId="{9FD596E0-075A-4BC3-8F29-2CA41DFDA345}" destId="{72BFE6DD-70EC-4FAF-9282-7FD603CE270D}" srcOrd="0" destOrd="0" presId="urn:microsoft.com/office/officeart/2018/2/layout/IconVerticalSolidList"/>
    <dgm:cxn modelId="{C8F83CEF-DCE6-4175-A69E-6DCF449400A8}" srcId="{09734476-E357-463E-9465-F9D39F853F91}" destId="{9FD596E0-075A-4BC3-8F29-2CA41DFDA345}" srcOrd="0" destOrd="0" parTransId="{ABEF02BE-981E-4E4F-A5C3-CE41B83F9913}" sibTransId="{417F86FD-0997-4CD7-925B-9695B951B51C}"/>
    <dgm:cxn modelId="{E8FB57F3-56B6-415B-A6E8-837F5EDA1AAA}" srcId="{09734476-E357-463E-9465-F9D39F853F91}" destId="{A7AF9C7F-B73D-4719-894C-1DF61127233E}" srcOrd="2" destOrd="0" parTransId="{CBD4138E-9D93-4A3B-A1D5-C8249A599170}" sibTransId="{58979E79-B9FD-4D61-A047-B9DE7DC1346D}"/>
    <dgm:cxn modelId="{8CE94DFD-93F3-4AF4-BF58-567A78B47599}" type="presOf" srcId="{A7AF9C7F-B73D-4719-894C-1DF61127233E}" destId="{D5EB625E-EB60-4001-8A77-26B6BD923B6E}" srcOrd="0" destOrd="0" presId="urn:microsoft.com/office/officeart/2018/2/layout/IconVerticalSolidList"/>
    <dgm:cxn modelId="{371D9542-696A-4476-8CD0-68C1DC2BFBE3}" type="presParOf" srcId="{CB9E2587-6FF4-45DF-AC0F-F02063A01FDB}" destId="{80E0CC86-BE06-423D-916A-9E19E0071B02}" srcOrd="0" destOrd="0" presId="urn:microsoft.com/office/officeart/2018/2/layout/IconVerticalSolidList"/>
    <dgm:cxn modelId="{CE3F91B0-2652-46AB-9373-D83D7D9F7939}" type="presParOf" srcId="{80E0CC86-BE06-423D-916A-9E19E0071B02}" destId="{A297ABBB-3263-455E-B7C0-472E452543B5}" srcOrd="0" destOrd="0" presId="urn:microsoft.com/office/officeart/2018/2/layout/IconVerticalSolidList"/>
    <dgm:cxn modelId="{2B10DCAF-BE14-4B77-8C9D-1DB96BD9CF54}" type="presParOf" srcId="{80E0CC86-BE06-423D-916A-9E19E0071B02}" destId="{B596804B-9053-438E-A14B-156DC958BCA5}" srcOrd="1" destOrd="0" presId="urn:microsoft.com/office/officeart/2018/2/layout/IconVerticalSolidList"/>
    <dgm:cxn modelId="{21A0DC36-7544-41C9-BB78-930BA0315A0E}" type="presParOf" srcId="{80E0CC86-BE06-423D-916A-9E19E0071B02}" destId="{74355649-C0A8-44D7-B46E-B8F46423691E}" srcOrd="2" destOrd="0" presId="urn:microsoft.com/office/officeart/2018/2/layout/IconVerticalSolidList"/>
    <dgm:cxn modelId="{DEF1F2E0-65BA-40F2-A9C6-1E88316E82A4}" type="presParOf" srcId="{80E0CC86-BE06-423D-916A-9E19E0071B02}" destId="{72BFE6DD-70EC-4FAF-9282-7FD603CE270D}" srcOrd="3" destOrd="0" presId="urn:microsoft.com/office/officeart/2018/2/layout/IconVerticalSolidList"/>
    <dgm:cxn modelId="{B7870716-3954-4583-BA89-7D822F6ACCC3}" type="presParOf" srcId="{CB9E2587-6FF4-45DF-AC0F-F02063A01FDB}" destId="{6FF149A3-4691-4745-B076-332DBDBA9B48}" srcOrd="1" destOrd="0" presId="urn:microsoft.com/office/officeart/2018/2/layout/IconVerticalSolidList"/>
    <dgm:cxn modelId="{A5A683CE-1A02-482B-B659-AFE23F20B995}" type="presParOf" srcId="{CB9E2587-6FF4-45DF-AC0F-F02063A01FDB}" destId="{CB1760A3-D09B-4182-A314-16399F899798}" srcOrd="2" destOrd="0" presId="urn:microsoft.com/office/officeart/2018/2/layout/IconVerticalSolidList"/>
    <dgm:cxn modelId="{F65C4828-5273-4C54-994D-DB51577D80B8}" type="presParOf" srcId="{CB1760A3-D09B-4182-A314-16399F899798}" destId="{11CBB4FE-7739-45AB-A2C6-4134AC368903}" srcOrd="0" destOrd="0" presId="urn:microsoft.com/office/officeart/2018/2/layout/IconVerticalSolidList"/>
    <dgm:cxn modelId="{F3FD6191-5F31-49FC-A927-5BCF9FF6ECF0}" type="presParOf" srcId="{CB1760A3-D09B-4182-A314-16399F899798}" destId="{BB6EA0CC-897B-458D-9E36-944509FDABC9}" srcOrd="1" destOrd="0" presId="urn:microsoft.com/office/officeart/2018/2/layout/IconVerticalSolidList"/>
    <dgm:cxn modelId="{CB99849D-D9C5-42B7-B6F2-E36E4D55B14D}" type="presParOf" srcId="{CB1760A3-D09B-4182-A314-16399F899798}" destId="{24BC68CB-FDD4-49CB-A991-0F63D9408B04}" srcOrd="2" destOrd="0" presId="urn:microsoft.com/office/officeart/2018/2/layout/IconVerticalSolidList"/>
    <dgm:cxn modelId="{F747B892-96F6-44A5-AFFF-07995FA5E195}" type="presParOf" srcId="{CB1760A3-D09B-4182-A314-16399F899798}" destId="{DC298724-22F7-4EC1-A397-8F08F8C27C40}" srcOrd="3" destOrd="0" presId="urn:microsoft.com/office/officeart/2018/2/layout/IconVerticalSolidList"/>
    <dgm:cxn modelId="{EE7F2F6E-528B-4317-B03A-1600486C565F}" type="presParOf" srcId="{CB9E2587-6FF4-45DF-AC0F-F02063A01FDB}" destId="{ECDBC752-0100-476C-AB90-D1F7B2C9A1E3}" srcOrd="3" destOrd="0" presId="urn:microsoft.com/office/officeart/2018/2/layout/IconVerticalSolidList"/>
    <dgm:cxn modelId="{9E9C83F4-5DCC-4B29-8399-527C20B7093D}" type="presParOf" srcId="{CB9E2587-6FF4-45DF-AC0F-F02063A01FDB}" destId="{642A30FD-AA92-4F85-9E8A-D936B0AD57B6}" srcOrd="4" destOrd="0" presId="urn:microsoft.com/office/officeart/2018/2/layout/IconVerticalSolidList"/>
    <dgm:cxn modelId="{A0B69952-BA06-4F49-AC0B-8E1775652D1F}" type="presParOf" srcId="{642A30FD-AA92-4F85-9E8A-D936B0AD57B6}" destId="{E52C8D0E-FC3F-449B-8485-BEF6138DE752}" srcOrd="0" destOrd="0" presId="urn:microsoft.com/office/officeart/2018/2/layout/IconVerticalSolidList"/>
    <dgm:cxn modelId="{F836A1DE-0AAC-4B4E-9AE2-9B1F4EB067DD}" type="presParOf" srcId="{642A30FD-AA92-4F85-9E8A-D936B0AD57B6}" destId="{5C9A6FC0-C72A-49D4-8735-90FC4DCC08B9}" srcOrd="1" destOrd="0" presId="urn:microsoft.com/office/officeart/2018/2/layout/IconVerticalSolidList"/>
    <dgm:cxn modelId="{596F03D4-855C-4F33-919B-EBDE1C66C54B}" type="presParOf" srcId="{642A30FD-AA92-4F85-9E8A-D936B0AD57B6}" destId="{745DF73F-68FE-4957-8135-120BFD27663B}" srcOrd="2" destOrd="0" presId="urn:microsoft.com/office/officeart/2018/2/layout/IconVerticalSolidList"/>
    <dgm:cxn modelId="{03DAF124-DC70-4024-AD41-C8A2CF5ECE86}" type="presParOf" srcId="{642A30FD-AA92-4F85-9E8A-D936B0AD57B6}" destId="{D5EB625E-EB60-4001-8A77-26B6BD923B6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D4BD845-E0E1-4128-80AA-1ADD1607D2D3}" type="doc">
      <dgm:prSet loTypeId="urn:microsoft.com/office/officeart/2016/7/layout/LinearBlockProcessNumbered" loCatId="process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037524B-E534-4F17-95B2-CC7308C7ABC6}">
      <dgm:prSet/>
      <dgm:spPr/>
      <dgm:t>
        <a:bodyPr/>
        <a:lstStyle/>
        <a:p>
          <a:r>
            <a:rPr lang="en-US" b="1" i="0" baseline="0"/>
            <a:t>Customer Engagement:</a:t>
          </a:r>
          <a:r>
            <a:rPr lang="en-US" b="0" i="0" baseline="0"/>
            <a:t> Tesco responds to customer inquiries and complaints promptly on platforms like Twitter and Facebook.</a:t>
          </a:r>
          <a:endParaRPr lang="en-US"/>
        </a:p>
      </dgm:t>
    </dgm:pt>
    <dgm:pt modelId="{41096EAA-B3D8-4D05-B1D1-EBDAE892A15A}" type="parTrans" cxnId="{E9715A32-B1D8-476B-B454-C8FB6DA5363B}">
      <dgm:prSet/>
      <dgm:spPr/>
      <dgm:t>
        <a:bodyPr/>
        <a:lstStyle/>
        <a:p>
          <a:endParaRPr lang="en-US"/>
        </a:p>
      </dgm:t>
    </dgm:pt>
    <dgm:pt modelId="{6B4A159F-CE8C-43D8-A035-D1ABDD4F4E54}" type="sibTrans" cxnId="{E9715A32-B1D8-476B-B454-C8FB6DA5363B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98A3B65F-0CF1-41B4-981E-90674E198CC9}">
      <dgm:prSet/>
      <dgm:spPr/>
      <dgm:t>
        <a:bodyPr/>
        <a:lstStyle/>
        <a:p>
          <a:r>
            <a:rPr lang="en-US" b="1" i="0" baseline="0"/>
            <a:t>Promotional Campaigns:</a:t>
          </a:r>
          <a:r>
            <a:rPr lang="en-US" b="0" i="0" baseline="0"/>
            <a:t> Uses social media to announce sales, new products, and community projects.</a:t>
          </a:r>
          <a:endParaRPr lang="en-US"/>
        </a:p>
      </dgm:t>
    </dgm:pt>
    <dgm:pt modelId="{47A013F2-849F-422A-A806-B3433B1BC402}" type="parTrans" cxnId="{10F6290E-D094-4538-B4E4-C8AEE2E709E6}">
      <dgm:prSet/>
      <dgm:spPr/>
      <dgm:t>
        <a:bodyPr/>
        <a:lstStyle/>
        <a:p>
          <a:endParaRPr lang="en-US"/>
        </a:p>
      </dgm:t>
    </dgm:pt>
    <dgm:pt modelId="{02A93B4A-19C4-45F0-A55A-70EF4590F160}" type="sibTrans" cxnId="{10F6290E-D094-4538-B4E4-C8AEE2E709E6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052F6605-28DC-45E4-8E00-BE17452169EF}">
      <dgm:prSet/>
      <dgm:spPr/>
      <dgm:t>
        <a:bodyPr/>
        <a:lstStyle/>
        <a:p>
          <a:r>
            <a:rPr lang="en-US" b="1" i="0" baseline="0"/>
            <a:t>Influencer Partnerships:</a:t>
          </a:r>
          <a:r>
            <a:rPr lang="en-US" b="0" i="0" baseline="0"/>
            <a:t> Tesco collaborates with influencers to engage with wider audiences. </a:t>
          </a:r>
          <a:endParaRPr lang="en-US"/>
        </a:p>
      </dgm:t>
    </dgm:pt>
    <dgm:pt modelId="{1F27C33D-DD3D-458D-A03E-45B468C087C9}" type="parTrans" cxnId="{38AE42D3-00DF-41C0-BC1C-A93A953ACAB8}">
      <dgm:prSet/>
      <dgm:spPr/>
      <dgm:t>
        <a:bodyPr/>
        <a:lstStyle/>
        <a:p>
          <a:endParaRPr lang="en-US"/>
        </a:p>
      </dgm:t>
    </dgm:pt>
    <dgm:pt modelId="{79E10F63-ED7D-4721-AEB7-A6161924D3B5}" type="sibTrans" cxnId="{38AE42D3-00DF-41C0-BC1C-A93A953ACAB8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3C729308-74CA-44C7-BD46-EC35B84EED24}" type="pres">
      <dgm:prSet presAssocID="{2D4BD845-E0E1-4128-80AA-1ADD1607D2D3}" presName="Name0" presStyleCnt="0">
        <dgm:presLayoutVars>
          <dgm:animLvl val="lvl"/>
          <dgm:resizeHandles val="exact"/>
        </dgm:presLayoutVars>
      </dgm:prSet>
      <dgm:spPr/>
    </dgm:pt>
    <dgm:pt modelId="{22A32F96-D2E1-4B98-8D48-C402E57C5193}" type="pres">
      <dgm:prSet presAssocID="{F037524B-E534-4F17-95B2-CC7308C7ABC6}" presName="compositeNode" presStyleCnt="0">
        <dgm:presLayoutVars>
          <dgm:bulletEnabled val="1"/>
        </dgm:presLayoutVars>
      </dgm:prSet>
      <dgm:spPr/>
    </dgm:pt>
    <dgm:pt modelId="{6B336E3B-2CEC-4B22-B322-06A838209F42}" type="pres">
      <dgm:prSet presAssocID="{F037524B-E534-4F17-95B2-CC7308C7ABC6}" presName="bgRect" presStyleLbl="alignNode1" presStyleIdx="0" presStyleCnt="3"/>
      <dgm:spPr/>
    </dgm:pt>
    <dgm:pt modelId="{AA1EE826-536F-43C0-9FFD-5C7D63EE4ED6}" type="pres">
      <dgm:prSet presAssocID="{6B4A159F-CE8C-43D8-A035-D1ABDD4F4E54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834C9DCA-9D63-4720-A8A9-901327B06D77}" type="pres">
      <dgm:prSet presAssocID="{F037524B-E534-4F17-95B2-CC7308C7ABC6}" presName="nodeRect" presStyleLbl="alignNode1" presStyleIdx="0" presStyleCnt="3">
        <dgm:presLayoutVars>
          <dgm:bulletEnabled val="1"/>
        </dgm:presLayoutVars>
      </dgm:prSet>
      <dgm:spPr/>
    </dgm:pt>
    <dgm:pt modelId="{5D7658BE-4FED-49F7-B10A-44588B51AAB4}" type="pres">
      <dgm:prSet presAssocID="{6B4A159F-CE8C-43D8-A035-D1ABDD4F4E54}" presName="sibTrans" presStyleCnt="0"/>
      <dgm:spPr/>
    </dgm:pt>
    <dgm:pt modelId="{3DC3FB0D-D0E4-4748-BE6B-1091DCC862FF}" type="pres">
      <dgm:prSet presAssocID="{98A3B65F-0CF1-41B4-981E-90674E198CC9}" presName="compositeNode" presStyleCnt="0">
        <dgm:presLayoutVars>
          <dgm:bulletEnabled val="1"/>
        </dgm:presLayoutVars>
      </dgm:prSet>
      <dgm:spPr/>
    </dgm:pt>
    <dgm:pt modelId="{E5804227-D367-49C8-A6CF-DE6382FB2E00}" type="pres">
      <dgm:prSet presAssocID="{98A3B65F-0CF1-41B4-981E-90674E198CC9}" presName="bgRect" presStyleLbl="alignNode1" presStyleIdx="1" presStyleCnt="3"/>
      <dgm:spPr/>
    </dgm:pt>
    <dgm:pt modelId="{DDEE3474-B495-4278-9E79-F3F007DA40C9}" type="pres">
      <dgm:prSet presAssocID="{02A93B4A-19C4-45F0-A55A-70EF4590F160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7F8DBEF5-5DD1-4AD7-84AC-77EA3FA1CD6C}" type="pres">
      <dgm:prSet presAssocID="{98A3B65F-0CF1-41B4-981E-90674E198CC9}" presName="nodeRect" presStyleLbl="alignNode1" presStyleIdx="1" presStyleCnt="3">
        <dgm:presLayoutVars>
          <dgm:bulletEnabled val="1"/>
        </dgm:presLayoutVars>
      </dgm:prSet>
      <dgm:spPr/>
    </dgm:pt>
    <dgm:pt modelId="{D5A3603E-6912-44D7-8803-2F3550D48C3C}" type="pres">
      <dgm:prSet presAssocID="{02A93B4A-19C4-45F0-A55A-70EF4590F160}" presName="sibTrans" presStyleCnt="0"/>
      <dgm:spPr/>
    </dgm:pt>
    <dgm:pt modelId="{E82BD851-2420-41B3-9C36-FA054423017B}" type="pres">
      <dgm:prSet presAssocID="{052F6605-28DC-45E4-8E00-BE17452169EF}" presName="compositeNode" presStyleCnt="0">
        <dgm:presLayoutVars>
          <dgm:bulletEnabled val="1"/>
        </dgm:presLayoutVars>
      </dgm:prSet>
      <dgm:spPr/>
    </dgm:pt>
    <dgm:pt modelId="{75F5B389-0B43-4FEC-8870-27D64687477F}" type="pres">
      <dgm:prSet presAssocID="{052F6605-28DC-45E4-8E00-BE17452169EF}" presName="bgRect" presStyleLbl="alignNode1" presStyleIdx="2" presStyleCnt="3"/>
      <dgm:spPr/>
    </dgm:pt>
    <dgm:pt modelId="{C8683D28-857C-4729-8808-76E34C5C20A1}" type="pres">
      <dgm:prSet presAssocID="{79E10F63-ED7D-4721-AEB7-A6161924D3B5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4C63A9C7-5C80-430D-9C14-56009C84CA76}" type="pres">
      <dgm:prSet presAssocID="{052F6605-28DC-45E4-8E00-BE17452169EF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9132C80A-8214-49AC-BA27-ED84B1797E4A}" type="presOf" srcId="{F037524B-E534-4F17-95B2-CC7308C7ABC6}" destId="{6B336E3B-2CEC-4B22-B322-06A838209F42}" srcOrd="0" destOrd="0" presId="urn:microsoft.com/office/officeart/2016/7/layout/LinearBlockProcessNumbered"/>
    <dgm:cxn modelId="{10F6290E-D094-4538-B4E4-C8AEE2E709E6}" srcId="{2D4BD845-E0E1-4128-80AA-1ADD1607D2D3}" destId="{98A3B65F-0CF1-41B4-981E-90674E198CC9}" srcOrd="1" destOrd="0" parTransId="{47A013F2-849F-422A-A806-B3433B1BC402}" sibTransId="{02A93B4A-19C4-45F0-A55A-70EF4590F160}"/>
    <dgm:cxn modelId="{76709326-9AB9-4E93-95AD-A2EE66CCF359}" type="presOf" srcId="{F037524B-E534-4F17-95B2-CC7308C7ABC6}" destId="{834C9DCA-9D63-4720-A8A9-901327B06D77}" srcOrd="1" destOrd="0" presId="urn:microsoft.com/office/officeart/2016/7/layout/LinearBlockProcessNumbered"/>
    <dgm:cxn modelId="{E080EB27-4679-4ECA-A063-175E10FE1518}" type="presOf" srcId="{052F6605-28DC-45E4-8E00-BE17452169EF}" destId="{4C63A9C7-5C80-430D-9C14-56009C84CA76}" srcOrd="1" destOrd="0" presId="urn:microsoft.com/office/officeart/2016/7/layout/LinearBlockProcessNumbered"/>
    <dgm:cxn modelId="{E9715A32-B1D8-476B-B454-C8FB6DA5363B}" srcId="{2D4BD845-E0E1-4128-80AA-1ADD1607D2D3}" destId="{F037524B-E534-4F17-95B2-CC7308C7ABC6}" srcOrd="0" destOrd="0" parTransId="{41096EAA-B3D8-4D05-B1D1-EBDAE892A15A}" sibTransId="{6B4A159F-CE8C-43D8-A035-D1ABDD4F4E54}"/>
    <dgm:cxn modelId="{18BA8347-6BED-4FBD-9941-1D1DB7947578}" type="presOf" srcId="{2D4BD845-E0E1-4128-80AA-1ADD1607D2D3}" destId="{3C729308-74CA-44C7-BD46-EC35B84EED24}" srcOrd="0" destOrd="0" presId="urn:microsoft.com/office/officeart/2016/7/layout/LinearBlockProcessNumbered"/>
    <dgm:cxn modelId="{7C40B54C-057F-4E62-93BE-6B67C0D4798B}" type="presOf" srcId="{79E10F63-ED7D-4721-AEB7-A6161924D3B5}" destId="{C8683D28-857C-4729-8808-76E34C5C20A1}" srcOrd="0" destOrd="0" presId="urn:microsoft.com/office/officeart/2016/7/layout/LinearBlockProcessNumbered"/>
    <dgm:cxn modelId="{5B1A6B73-D70B-4246-831C-420E28754139}" type="presOf" srcId="{02A93B4A-19C4-45F0-A55A-70EF4590F160}" destId="{DDEE3474-B495-4278-9E79-F3F007DA40C9}" srcOrd="0" destOrd="0" presId="urn:microsoft.com/office/officeart/2016/7/layout/LinearBlockProcessNumbered"/>
    <dgm:cxn modelId="{FA239573-68B1-41DB-AFA2-62EA9BE709F8}" type="presOf" srcId="{052F6605-28DC-45E4-8E00-BE17452169EF}" destId="{75F5B389-0B43-4FEC-8870-27D64687477F}" srcOrd="0" destOrd="0" presId="urn:microsoft.com/office/officeart/2016/7/layout/LinearBlockProcessNumbered"/>
    <dgm:cxn modelId="{F6DED974-DF3E-46AF-830F-2D9FA79FDBE5}" type="presOf" srcId="{98A3B65F-0CF1-41B4-981E-90674E198CC9}" destId="{E5804227-D367-49C8-A6CF-DE6382FB2E00}" srcOrd="0" destOrd="0" presId="urn:microsoft.com/office/officeart/2016/7/layout/LinearBlockProcessNumbered"/>
    <dgm:cxn modelId="{ECDDC7AD-D997-4851-9C46-AC070017E6AA}" type="presOf" srcId="{98A3B65F-0CF1-41B4-981E-90674E198CC9}" destId="{7F8DBEF5-5DD1-4AD7-84AC-77EA3FA1CD6C}" srcOrd="1" destOrd="0" presId="urn:microsoft.com/office/officeart/2016/7/layout/LinearBlockProcessNumbered"/>
    <dgm:cxn modelId="{38AE42D3-00DF-41C0-BC1C-A93A953ACAB8}" srcId="{2D4BD845-E0E1-4128-80AA-1ADD1607D2D3}" destId="{052F6605-28DC-45E4-8E00-BE17452169EF}" srcOrd="2" destOrd="0" parTransId="{1F27C33D-DD3D-458D-A03E-45B468C087C9}" sibTransId="{79E10F63-ED7D-4721-AEB7-A6161924D3B5}"/>
    <dgm:cxn modelId="{F6A7EBE7-4E13-437B-83F4-4915FF0257AF}" type="presOf" srcId="{6B4A159F-CE8C-43D8-A035-D1ABDD4F4E54}" destId="{AA1EE826-536F-43C0-9FFD-5C7D63EE4ED6}" srcOrd="0" destOrd="0" presId="urn:microsoft.com/office/officeart/2016/7/layout/LinearBlockProcessNumbered"/>
    <dgm:cxn modelId="{8F227090-221C-422E-8F89-54623443D1C3}" type="presParOf" srcId="{3C729308-74CA-44C7-BD46-EC35B84EED24}" destId="{22A32F96-D2E1-4B98-8D48-C402E57C5193}" srcOrd="0" destOrd="0" presId="urn:microsoft.com/office/officeart/2016/7/layout/LinearBlockProcessNumbered"/>
    <dgm:cxn modelId="{9714426F-4B65-4545-B007-95733A9F1464}" type="presParOf" srcId="{22A32F96-D2E1-4B98-8D48-C402E57C5193}" destId="{6B336E3B-2CEC-4B22-B322-06A838209F42}" srcOrd="0" destOrd="0" presId="urn:microsoft.com/office/officeart/2016/7/layout/LinearBlockProcessNumbered"/>
    <dgm:cxn modelId="{2BCE2F6F-9BD3-42B9-8FD1-BFF6429FDA67}" type="presParOf" srcId="{22A32F96-D2E1-4B98-8D48-C402E57C5193}" destId="{AA1EE826-536F-43C0-9FFD-5C7D63EE4ED6}" srcOrd="1" destOrd="0" presId="urn:microsoft.com/office/officeart/2016/7/layout/LinearBlockProcessNumbered"/>
    <dgm:cxn modelId="{8F9D3BB8-AAEE-4C54-9F64-57F43FC06B0F}" type="presParOf" srcId="{22A32F96-D2E1-4B98-8D48-C402E57C5193}" destId="{834C9DCA-9D63-4720-A8A9-901327B06D77}" srcOrd="2" destOrd="0" presId="urn:microsoft.com/office/officeart/2016/7/layout/LinearBlockProcessNumbered"/>
    <dgm:cxn modelId="{403D2A7E-7C92-4320-A6CE-D88B2ED0CDE7}" type="presParOf" srcId="{3C729308-74CA-44C7-BD46-EC35B84EED24}" destId="{5D7658BE-4FED-49F7-B10A-44588B51AAB4}" srcOrd="1" destOrd="0" presId="urn:microsoft.com/office/officeart/2016/7/layout/LinearBlockProcessNumbered"/>
    <dgm:cxn modelId="{11F2F29D-7772-4DAB-8518-DB54ADCEB1D2}" type="presParOf" srcId="{3C729308-74CA-44C7-BD46-EC35B84EED24}" destId="{3DC3FB0D-D0E4-4748-BE6B-1091DCC862FF}" srcOrd="2" destOrd="0" presId="urn:microsoft.com/office/officeart/2016/7/layout/LinearBlockProcessNumbered"/>
    <dgm:cxn modelId="{4B194906-5962-4A88-BD22-F3EEE015B2B5}" type="presParOf" srcId="{3DC3FB0D-D0E4-4748-BE6B-1091DCC862FF}" destId="{E5804227-D367-49C8-A6CF-DE6382FB2E00}" srcOrd="0" destOrd="0" presId="urn:microsoft.com/office/officeart/2016/7/layout/LinearBlockProcessNumbered"/>
    <dgm:cxn modelId="{12BF4FE4-F8FE-4A39-8BF4-1CACBD21C8DD}" type="presParOf" srcId="{3DC3FB0D-D0E4-4748-BE6B-1091DCC862FF}" destId="{DDEE3474-B495-4278-9E79-F3F007DA40C9}" srcOrd="1" destOrd="0" presId="urn:microsoft.com/office/officeart/2016/7/layout/LinearBlockProcessNumbered"/>
    <dgm:cxn modelId="{8AA9A6AF-4537-4BEE-92A7-49E24C22D4D2}" type="presParOf" srcId="{3DC3FB0D-D0E4-4748-BE6B-1091DCC862FF}" destId="{7F8DBEF5-5DD1-4AD7-84AC-77EA3FA1CD6C}" srcOrd="2" destOrd="0" presId="urn:microsoft.com/office/officeart/2016/7/layout/LinearBlockProcessNumbered"/>
    <dgm:cxn modelId="{51286F05-D792-4D30-8D19-6108FF9FACC5}" type="presParOf" srcId="{3C729308-74CA-44C7-BD46-EC35B84EED24}" destId="{D5A3603E-6912-44D7-8803-2F3550D48C3C}" srcOrd="3" destOrd="0" presId="urn:microsoft.com/office/officeart/2016/7/layout/LinearBlockProcessNumbered"/>
    <dgm:cxn modelId="{5C62988F-F46F-48DD-AEB2-D833BA8CCA42}" type="presParOf" srcId="{3C729308-74CA-44C7-BD46-EC35B84EED24}" destId="{E82BD851-2420-41B3-9C36-FA054423017B}" srcOrd="4" destOrd="0" presId="urn:microsoft.com/office/officeart/2016/7/layout/LinearBlockProcessNumbered"/>
    <dgm:cxn modelId="{C7D798BA-7F79-46DF-8583-6F077E789DCA}" type="presParOf" srcId="{E82BD851-2420-41B3-9C36-FA054423017B}" destId="{75F5B389-0B43-4FEC-8870-27D64687477F}" srcOrd="0" destOrd="0" presId="urn:microsoft.com/office/officeart/2016/7/layout/LinearBlockProcessNumbered"/>
    <dgm:cxn modelId="{1C9F3718-67F6-44AB-9D1F-DDFDB096E27A}" type="presParOf" srcId="{E82BD851-2420-41B3-9C36-FA054423017B}" destId="{C8683D28-857C-4729-8808-76E34C5C20A1}" srcOrd="1" destOrd="0" presId="urn:microsoft.com/office/officeart/2016/7/layout/LinearBlockProcessNumbered"/>
    <dgm:cxn modelId="{72741E83-8D30-4AF9-9370-9219538EE575}" type="presParOf" srcId="{E82BD851-2420-41B3-9C36-FA054423017B}" destId="{4C63A9C7-5C80-430D-9C14-56009C84CA76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8FCF0D8-18E3-4BB0-97C1-144D2D8B489C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65871B3-E075-41E7-B603-34B2236EA7F5}">
      <dgm:prSet/>
      <dgm:spPr/>
      <dgm:t>
        <a:bodyPr/>
        <a:lstStyle/>
        <a:p>
          <a:r>
            <a:rPr lang="en-US" b="1" i="0" baseline="0"/>
            <a:t>Increased Customer Engagement:</a:t>
          </a:r>
          <a:r>
            <a:rPr lang="en-US" b="0" i="0" baseline="0"/>
            <a:t> Active participation in social media and personalized experiences drive customer interaction.</a:t>
          </a:r>
          <a:endParaRPr lang="en-US"/>
        </a:p>
      </dgm:t>
    </dgm:pt>
    <dgm:pt modelId="{C8726FB9-F619-4F59-B719-43A75156500A}" type="parTrans" cxnId="{A4F37E27-23D7-4BEE-BB43-60DB253666B9}">
      <dgm:prSet/>
      <dgm:spPr/>
      <dgm:t>
        <a:bodyPr/>
        <a:lstStyle/>
        <a:p>
          <a:endParaRPr lang="en-US"/>
        </a:p>
      </dgm:t>
    </dgm:pt>
    <dgm:pt modelId="{71A5A1B0-AD55-49B9-B40C-B5C72CB30AEB}" type="sibTrans" cxnId="{A4F37E27-23D7-4BEE-BB43-60DB253666B9}">
      <dgm:prSet/>
      <dgm:spPr/>
      <dgm:t>
        <a:bodyPr/>
        <a:lstStyle/>
        <a:p>
          <a:endParaRPr lang="en-US"/>
        </a:p>
      </dgm:t>
    </dgm:pt>
    <dgm:pt modelId="{8EC31E76-61E9-47A6-836D-C10E09E977DB}">
      <dgm:prSet/>
      <dgm:spPr/>
      <dgm:t>
        <a:bodyPr/>
        <a:lstStyle/>
        <a:p>
          <a:r>
            <a:rPr lang="en-US" b="1" i="0" baseline="0"/>
            <a:t>Improved Sales Performance:</a:t>
          </a:r>
          <a:r>
            <a:rPr lang="en-US" b="0" i="0" baseline="0"/>
            <a:t> Personalized offers and promotions lead to increased conversions and sales.</a:t>
          </a:r>
          <a:endParaRPr lang="en-US"/>
        </a:p>
      </dgm:t>
    </dgm:pt>
    <dgm:pt modelId="{9AB5842D-1062-41B8-8FC8-93B7F9A75F45}" type="parTrans" cxnId="{6C2D893C-4842-49C7-B06B-678359EA69C4}">
      <dgm:prSet/>
      <dgm:spPr/>
      <dgm:t>
        <a:bodyPr/>
        <a:lstStyle/>
        <a:p>
          <a:endParaRPr lang="en-US"/>
        </a:p>
      </dgm:t>
    </dgm:pt>
    <dgm:pt modelId="{B49CBDAA-A370-4A2E-88E3-B5FEFC7C3B66}" type="sibTrans" cxnId="{6C2D893C-4842-49C7-B06B-678359EA69C4}">
      <dgm:prSet/>
      <dgm:spPr/>
      <dgm:t>
        <a:bodyPr/>
        <a:lstStyle/>
        <a:p>
          <a:endParaRPr lang="en-US"/>
        </a:p>
      </dgm:t>
    </dgm:pt>
    <dgm:pt modelId="{F137E600-4FBB-46EB-8306-DF3209C64F70}">
      <dgm:prSet/>
      <dgm:spPr/>
      <dgm:t>
        <a:bodyPr/>
        <a:lstStyle/>
        <a:p>
          <a:r>
            <a:rPr lang="en-US" b="1" i="0" baseline="0"/>
            <a:t>Customer Loyalty and Retention:</a:t>
          </a:r>
          <a:r>
            <a:rPr lang="en-US" b="0" i="0" baseline="0"/>
            <a:t> The Clubcard and social media presence foster long-term customer loyalty. </a:t>
          </a:r>
          <a:endParaRPr lang="en-US"/>
        </a:p>
      </dgm:t>
    </dgm:pt>
    <dgm:pt modelId="{27A7289D-2F53-43C9-A7D6-2B5CD270CCCC}" type="parTrans" cxnId="{0BF08DB9-10F0-47A9-A088-A11BDCFC068C}">
      <dgm:prSet/>
      <dgm:spPr/>
      <dgm:t>
        <a:bodyPr/>
        <a:lstStyle/>
        <a:p>
          <a:endParaRPr lang="en-US"/>
        </a:p>
      </dgm:t>
    </dgm:pt>
    <dgm:pt modelId="{77A629D8-53F3-40F6-A187-346F5A2D30C7}" type="sibTrans" cxnId="{0BF08DB9-10F0-47A9-A088-A11BDCFC068C}">
      <dgm:prSet/>
      <dgm:spPr/>
      <dgm:t>
        <a:bodyPr/>
        <a:lstStyle/>
        <a:p>
          <a:endParaRPr lang="en-US"/>
        </a:p>
      </dgm:t>
    </dgm:pt>
    <dgm:pt modelId="{1A680056-CF2E-4B4E-AC28-654C8F536F92}" type="pres">
      <dgm:prSet presAssocID="{88FCF0D8-18E3-4BB0-97C1-144D2D8B489C}" presName="outerComposite" presStyleCnt="0">
        <dgm:presLayoutVars>
          <dgm:chMax val="5"/>
          <dgm:dir/>
          <dgm:resizeHandles val="exact"/>
        </dgm:presLayoutVars>
      </dgm:prSet>
      <dgm:spPr/>
    </dgm:pt>
    <dgm:pt modelId="{26F74369-D5A3-4CFA-9850-DEE61AD7A1AA}" type="pres">
      <dgm:prSet presAssocID="{88FCF0D8-18E3-4BB0-97C1-144D2D8B489C}" presName="dummyMaxCanvas" presStyleCnt="0">
        <dgm:presLayoutVars/>
      </dgm:prSet>
      <dgm:spPr/>
    </dgm:pt>
    <dgm:pt modelId="{1F4B06FA-F347-4AD8-B029-ECE97419BC3B}" type="pres">
      <dgm:prSet presAssocID="{88FCF0D8-18E3-4BB0-97C1-144D2D8B489C}" presName="ThreeNodes_1" presStyleLbl="node1" presStyleIdx="0" presStyleCnt="3">
        <dgm:presLayoutVars>
          <dgm:bulletEnabled val="1"/>
        </dgm:presLayoutVars>
      </dgm:prSet>
      <dgm:spPr/>
    </dgm:pt>
    <dgm:pt modelId="{FD04CCD0-9CA8-4EE5-A855-86F6EEDE4367}" type="pres">
      <dgm:prSet presAssocID="{88FCF0D8-18E3-4BB0-97C1-144D2D8B489C}" presName="ThreeNodes_2" presStyleLbl="node1" presStyleIdx="1" presStyleCnt="3">
        <dgm:presLayoutVars>
          <dgm:bulletEnabled val="1"/>
        </dgm:presLayoutVars>
      </dgm:prSet>
      <dgm:spPr/>
    </dgm:pt>
    <dgm:pt modelId="{A7C1CE51-4C81-4B4E-88C1-539D70EF3D55}" type="pres">
      <dgm:prSet presAssocID="{88FCF0D8-18E3-4BB0-97C1-144D2D8B489C}" presName="ThreeNodes_3" presStyleLbl="node1" presStyleIdx="2" presStyleCnt="3">
        <dgm:presLayoutVars>
          <dgm:bulletEnabled val="1"/>
        </dgm:presLayoutVars>
      </dgm:prSet>
      <dgm:spPr/>
    </dgm:pt>
    <dgm:pt modelId="{BAB5407E-93B7-4F4D-8D5F-0ADA81D2B606}" type="pres">
      <dgm:prSet presAssocID="{88FCF0D8-18E3-4BB0-97C1-144D2D8B489C}" presName="ThreeConn_1-2" presStyleLbl="fgAccFollowNode1" presStyleIdx="0" presStyleCnt="2">
        <dgm:presLayoutVars>
          <dgm:bulletEnabled val="1"/>
        </dgm:presLayoutVars>
      </dgm:prSet>
      <dgm:spPr/>
    </dgm:pt>
    <dgm:pt modelId="{66EDC074-632A-4C3E-9A08-7774BB2B5954}" type="pres">
      <dgm:prSet presAssocID="{88FCF0D8-18E3-4BB0-97C1-144D2D8B489C}" presName="ThreeConn_2-3" presStyleLbl="fgAccFollowNode1" presStyleIdx="1" presStyleCnt="2">
        <dgm:presLayoutVars>
          <dgm:bulletEnabled val="1"/>
        </dgm:presLayoutVars>
      </dgm:prSet>
      <dgm:spPr/>
    </dgm:pt>
    <dgm:pt modelId="{CFD6F6D4-D5FE-485A-B180-D79F5637783C}" type="pres">
      <dgm:prSet presAssocID="{88FCF0D8-18E3-4BB0-97C1-144D2D8B489C}" presName="ThreeNodes_1_text" presStyleLbl="node1" presStyleIdx="2" presStyleCnt="3">
        <dgm:presLayoutVars>
          <dgm:bulletEnabled val="1"/>
        </dgm:presLayoutVars>
      </dgm:prSet>
      <dgm:spPr/>
    </dgm:pt>
    <dgm:pt modelId="{38D3D08B-813A-47B9-BB0C-5A28F864C83C}" type="pres">
      <dgm:prSet presAssocID="{88FCF0D8-18E3-4BB0-97C1-144D2D8B489C}" presName="ThreeNodes_2_text" presStyleLbl="node1" presStyleIdx="2" presStyleCnt="3">
        <dgm:presLayoutVars>
          <dgm:bulletEnabled val="1"/>
        </dgm:presLayoutVars>
      </dgm:prSet>
      <dgm:spPr/>
    </dgm:pt>
    <dgm:pt modelId="{A6166360-3DD9-4FA0-97D0-FA1799DE4E79}" type="pres">
      <dgm:prSet presAssocID="{88FCF0D8-18E3-4BB0-97C1-144D2D8B489C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794A002-5A50-4757-82BF-EF0443E36C5B}" type="presOf" srcId="{F137E600-4FBB-46EB-8306-DF3209C64F70}" destId="{A7C1CE51-4C81-4B4E-88C1-539D70EF3D55}" srcOrd="0" destOrd="0" presId="urn:microsoft.com/office/officeart/2005/8/layout/vProcess5"/>
    <dgm:cxn modelId="{E3376F07-1259-4980-8526-27FC937B4715}" type="presOf" srcId="{365871B3-E075-41E7-B603-34B2236EA7F5}" destId="{1F4B06FA-F347-4AD8-B029-ECE97419BC3B}" srcOrd="0" destOrd="0" presId="urn:microsoft.com/office/officeart/2005/8/layout/vProcess5"/>
    <dgm:cxn modelId="{77F27308-AA15-4DB8-8BCF-C27441CB5942}" type="presOf" srcId="{8EC31E76-61E9-47A6-836D-C10E09E977DB}" destId="{38D3D08B-813A-47B9-BB0C-5A28F864C83C}" srcOrd="1" destOrd="0" presId="urn:microsoft.com/office/officeart/2005/8/layout/vProcess5"/>
    <dgm:cxn modelId="{64A8D910-3B8C-42C0-8577-8022ED7ED9F1}" type="presOf" srcId="{71A5A1B0-AD55-49B9-B40C-B5C72CB30AEB}" destId="{BAB5407E-93B7-4F4D-8D5F-0ADA81D2B606}" srcOrd="0" destOrd="0" presId="urn:microsoft.com/office/officeart/2005/8/layout/vProcess5"/>
    <dgm:cxn modelId="{A4F37E27-23D7-4BEE-BB43-60DB253666B9}" srcId="{88FCF0D8-18E3-4BB0-97C1-144D2D8B489C}" destId="{365871B3-E075-41E7-B603-34B2236EA7F5}" srcOrd="0" destOrd="0" parTransId="{C8726FB9-F619-4F59-B719-43A75156500A}" sibTransId="{71A5A1B0-AD55-49B9-B40C-B5C72CB30AEB}"/>
    <dgm:cxn modelId="{D7600439-F384-4620-8144-543AF5A7C6D5}" type="presOf" srcId="{F137E600-4FBB-46EB-8306-DF3209C64F70}" destId="{A6166360-3DD9-4FA0-97D0-FA1799DE4E79}" srcOrd="1" destOrd="0" presId="urn:microsoft.com/office/officeart/2005/8/layout/vProcess5"/>
    <dgm:cxn modelId="{6C2D893C-4842-49C7-B06B-678359EA69C4}" srcId="{88FCF0D8-18E3-4BB0-97C1-144D2D8B489C}" destId="{8EC31E76-61E9-47A6-836D-C10E09E977DB}" srcOrd="1" destOrd="0" parTransId="{9AB5842D-1062-41B8-8FC8-93B7F9A75F45}" sibTransId="{B49CBDAA-A370-4A2E-88E3-B5FEFC7C3B66}"/>
    <dgm:cxn modelId="{CE282564-51D7-41A2-917F-D00D5FA44A55}" type="presOf" srcId="{365871B3-E075-41E7-B603-34B2236EA7F5}" destId="{CFD6F6D4-D5FE-485A-B180-D79F5637783C}" srcOrd="1" destOrd="0" presId="urn:microsoft.com/office/officeart/2005/8/layout/vProcess5"/>
    <dgm:cxn modelId="{26881A7F-59C7-4D7B-9002-CEFA8FF442D6}" type="presOf" srcId="{B49CBDAA-A370-4A2E-88E3-B5FEFC7C3B66}" destId="{66EDC074-632A-4C3E-9A08-7774BB2B5954}" srcOrd="0" destOrd="0" presId="urn:microsoft.com/office/officeart/2005/8/layout/vProcess5"/>
    <dgm:cxn modelId="{0BF08DB9-10F0-47A9-A088-A11BDCFC068C}" srcId="{88FCF0D8-18E3-4BB0-97C1-144D2D8B489C}" destId="{F137E600-4FBB-46EB-8306-DF3209C64F70}" srcOrd="2" destOrd="0" parTransId="{27A7289D-2F53-43C9-A7D6-2B5CD270CCCC}" sibTransId="{77A629D8-53F3-40F6-A187-346F5A2D30C7}"/>
    <dgm:cxn modelId="{64A84FBC-CF06-423E-AAB5-44DA3E019D28}" type="presOf" srcId="{8EC31E76-61E9-47A6-836D-C10E09E977DB}" destId="{FD04CCD0-9CA8-4EE5-A855-86F6EEDE4367}" srcOrd="0" destOrd="0" presId="urn:microsoft.com/office/officeart/2005/8/layout/vProcess5"/>
    <dgm:cxn modelId="{2FECA0DF-7B9A-4876-9523-7705202FA7B9}" type="presOf" srcId="{88FCF0D8-18E3-4BB0-97C1-144D2D8B489C}" destId="{1A680056-CF2E-4B4E-AC28-654C8F536F92}" srcOrd="0" destOrd="0" presId="urn:microsoft.com/office/officeart/2005/8/layout/vProcess5"/>
    <dgm:cxn modelId="{B4C45577-1CFB-403B-9BA9-586AABFD23D1}" type="presParOf" srcId="{1A680056-CF2E-4B4E-AC28-654C8F536F92}" destId="{26F74369-D5A3-4CFA-9850-DEE61AD7A1AA}" srcOrd="0" destOrd="0" presId="urn:microsoft.com/office/officeart/2005/8/layout/vProcess5"/>
    <dgm:cxn modelId="{DEF8AF4F-8385-4F62-9C82-3AD7BE5E62D5}" type="presParOf" srcId="{1A680056-CF2E-4B4E-AC28-654C8F536F92}" destId="{1F4B06FA-F347-4AD8-B029-ECE97419BC3B}" srcOrd="1" destOrd="0" presId="urn:microsoft.com/office/officeart/2005/8/layout/vProcess5"/>
    <dgm:cxn modelId="{798C2841-DA71-4C67-966B-5F3CB6758688}" type="presParOf" srcId="{1A680056-CF2E-4B4E-AC28-654C8F536F92}" destId="{FD04CCD0-9CA8-4EE5-A855-86F6EEDE4367}" srcOrd="2" destOrd="0" presId="urn:microsoft.com/office/officeart/2005/8/layout/vProcess5"/>
    <dgm:cxn modelId="{F1C5C55D-DD8C-4550-89F5-0692F55FFE45}" type="presParOf" srcId="{1A680056-CF2E-4B4E-AC28-654C8F536F92}" destId="{A7C1CE51-4C81-4B4E-88C1-539D70EF3D55}" srcOrd="3" destOrd="0" presId="urn:microsoft.com/office/officeart/2005/8/layout/vProcess5"/>
    <dgm:cxn modelId="{127ECAF8-EC34-4490-ADEC-6AB7EDA1AFD0}" type="presParOf" srcId="{1A680056-CF2E-4B4E-AC28-654C8F536F92}" destId="{BAB5407E-93B7-4F4D-8D5F-0ADA81D2B606}" srcOrd="4" destOrd="0" presId="urn:microsoft.com/office/officeart/2005/8/layout/vProcess5"/>
    <dgm:cxn modelId="{AFFE5E7A-EAFD-434E-99C7-97478E1DB734}" type="presParOf" srcId="{1A680056-CF2E-4B4E-AC28-654C8F536F92}" destId="{66EDC074-632A-4C3E-9A08-7774BB2B5954}" srcOrd="5" destOrd="0" presId="urn:microsoft.com/office/officeart/2005/8/layout/vProcess5"/>
    <dgm:cxn modelId="{8E600C2D-C14D-4278-869C-52DF5C40DB20}" type="presParOf" srcId="{1A680056-CF2E-4B4E-AC28-654C8F536F92}" destId="{CFD6F6D4-D5FE-485A-B180-D79F5637783C}" srcOrd="6" destOrd="0" presId="urn:microsoft.com/office/officeart/2005/8/layout/vProcess5"/>
    <dgm:cxn modelId="{8508EAF1-8D43-46E6-B547-3086367D7F9B}" type="presParOf" srcId="{1A680056-CF2E-4B4E-AC28-654C8F536F92}" destId="{38D3D08B-813A-47B9-BB0C-5A28F864C83C}" srcOrd="7" destOrd="0" presId="urn:microsoft.com/office/officeart/2005/8/layout/vProcess5"/>
    <dgm:cxn modelId="{A306AA3A-6B14-4EA0-8E0F-4E0D5212CCB5}" type="presParOf" srcId="{1A680056-CF2E-4B4E-AC28-654C8F536F92}" destId="{A6166360-3DD9-4FA0-97D0-FA1799DE4E79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170CC78-12DE-4118-909E-819C6A330E7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4519935-0E59-47CD-A062-CB344778FDA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 dirty="0"/>
            <a:t>Positive Customer Feedback:</a:t>
          </a:r>
          <a:r>
            <a:rPr lang="en-US" b="0" i="0" baseline="0" dirty="0"/>
            <a:t> Social media platforms have helped Tesco receive valuable feedback to improve its services.</a:t>
          </a:r>
          <a:endParaRPr lang="en-US" dirty="0"/>
        </a:p>
      </dgm:t>
    </dgm:pt>
    <dgm:pt modelId="{92EE4B84-5D6F-49B0-8EBF-43FA82AF4087}" type="parTrans" cxnId="{F56A9C35-CF63-4824-8321-7455BED0F6AE}">
      <dgm:prSet/>
      <dgm:spPr/>
      <dgm:t>
        <a:bodyPr/>
        <a:lstStyle/>
        <a:p>
          <a:endParaRPr lang="en-US"/>
        </a:p>
      </dgm:t>
    </dgm:pt>
    <dgm:pt modelId="{3A0F819C-0DF6-4D60-A2C5-3B787030DE63}" type="sibTrans" cxnId="{F56A9C35-CF63-4824-8321-7455BED0F6AE}">
      <dgm:prSet/>
      <dgm:spPr/>
      <dgm:t>
        <a:bodyPr/>
        <a:lstStyle/>
        <a:p>
          <a:endParaRPr lang="en-US"/>
        </a:p>
      </dgm:t>
    </dgm:pt>
    <dgm:pt modelId="{AB2DCA60-4FA3-4A9C-9E42-180698D40C3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Financial Impact:</a:t>
          </a:r>
          <a:r>
            <a:rPr lang="en-US" b="0" i="0" baseline="0"/>
            <a:t> The Tesco Clubcard and digital promotions have had a positive impact on sales and customer retention.</a:t>
          </a:r>
          <a:endParaRPr lang="en-US"/>
        </a:p>
      </dgm:t>
    </dgm:pt>
    <dgm:pt modelId="{E8D3556D-7A86-47A1-AC48-8D597BDEE328}" type="parTrans" cxnId="{A298116C-E3AD-48D5-B1E1-9DFBD6F74FE6}">
      <dgm:prSet/>
      <dgm:spPr/>
      <dgm:t>
        <a:bodyPr/>
        <a:lstStyle/>
        <a:p>
          <a:endParaRPr lang="en-US"/>
        </a:p>
      </dgm:t>
    </dgm:pt>
    <dgm:pt modelId="{6F00578B-CCAF-477C-BF5A-0D55A40A75C5}" type="sibTrans" cxnId="{A298116C-E3AD-48D5-B1E1-9DFBD6F74FE6}">
      <dgm:prSet/>
      <dgm:spPr/>
      <dgm:t>
        <a:bodyPr/>
        <a:lstStyle/>
        <a:p>
          <a:endParaRPr lang="en-US"/>
        </a:p>
      </dgm:t>
    </dgm:pt>
    <dgm:pt modelId="{95E4D5B3-7B60-4FC5-AC66-B417F708E88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i="0" baseline="0"/>
            <a:t>Brand Strength:</a:t>
          </a:r>
          <a:r>
            <a:rPr lang="en-US" b="0" i="0" baseline="0"/>
            <a:t> Tesco’s customer-first approach has reinforced its position as a leading retailer. </a:t>
          </a:r>
          <a:endParaRPr lang="en-US"/>
        </a:p>
      </dgm:t>
    </dgm:pt>
    <dgm:pt modelId="{F13E0B63-72F6-470C-8F0C-48B5CE2A0A8A}" type="parTrans" cxnId="{B76A9639-AF5D-4259-BD44-EA6709A7D41D}">
      <dgm:prSet/>
      <dgm:spPr/>
      <dgm:t>
        <a:bodyPr/>
        <a:lstStyle/>
        <a:p>
          <a:endParaRPr lang="en-US"/>
        </a:p>
      </dgm:t>
    </dgm:pt>
    <dgm:pt modelId="{C9397126-DD13-44CE-BDA1-C22A2D4D6DAC}" type="sibTrans" cxnId="{B76A9639-AF5D-4259-BD44-EA6709A7D41D}">
      <dgm:prSet/>
      <dgm:spPr/>
      <dgm:t>
        <a:bodyPr/>
        <a:lstStyle/>
        <a:p>
          <a:endParaRPr lang="en-US"/>
        </a:p>
      </dgm:t>
    </dgm:pt>
    <dgm:pt modelId="{44AF9EE3-8E7B-47A7-A81D-9FD48C8E23EB}" type="pres">
      <dgm:prSet presAssocID="{4170CC78-12DE-4118-909E-819C6A330E72}" presName="root" presStyleCnt="0">
        <dgm:presLayoutVars>
          <dgm:dir/>
          <dgm:resizeHandles val="exact"/>
        </dgm:presLayoutVars>
      </dgm:prSet>
      <dgm:spPr/>
    </dgm:pt>
    <dgm:pt modelId="{E471C406-C40F-457D-926A-36C5E914F8AB}" type="pres">
      <dgm:prSet presAssocID="{24519935-0E59-47CD-A062-CB344778FDAF}" presName="compNode" presStyleCnt="0"/>
      <dgm:spPr/>
    </dgm:pt>
    <dgm:pt modelId="{68314192-E041-42BE-80CB-903EAB1D5D29}" type="pres">
      <dgm:prSet presAssocID="{24519935-0E59-47CD-A062-CB344778FDAF}" presName="bgRect" presStyleLbl="bgShp" presStyleIdx="0" presStyleCnt="3"/>
      <dgm:spPr/>
    </dgm:pt>
    <dgm:pt modelId="{B07ED07B-8763-479C-883E-C33DF66238DC}" type="pres">
      <dgm:prSet presAssocID="{24519935-0E59-47CD-A062-CB344778FDA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15DCF668-0FDE-451B-9916-7B6778435DCD}" type="pres">
      <dgm:prSet presAssocID="{24519935-0E59-47CD-A062-CB344778FDAF}" presName="spaceRect" presStyleCnt="0"/>
      <dgm:spPr/>
    </dgm:pt>
    <dgm:pt modelId="{2DD66C97-9FDA-4F11-9B86-BD0265F6FCF8}" type="pres">
      <dgm:prSet presAssocID="{24519935-0E59-47CD-A062-CB344778FDAF}" presName="parTx" presStyleLbl="revTx" presStyleIdx="0" presStyleCnt="3">
        <dgm:presLayoutVars>
          <dgm:chMax val="0"/>
          <dgm:chPref val="0"/>
        </dgm:presLayoutVars>
      </dgm:prSet>
      <dgm:spPr/>
    </dgm:pt>
    <dgm:pt modelId="{AC9D1AF1-58AF-4C7A-B644-66C953789723}" type="pres">
      <dgm:prSet presAssocID="{3A0F819C-0DF6-4D60-A2C5-3B787030DE63}" presName="sibTrans" presStyleCnt="0"/>
      <dgm:spPr/>
    </dgm:pt>
    <dgm:pt modelId="{5FE7D207-888F-4B61-931E-FA2B1DB785EB}" type="pres">
      <dgm:prSet presAssocID="{AB2DCA60-4FA3-4A9C-9E42-180698D40C30}" presName="compNode" presStyleCnt="0"/>
      <dgm:spPr/>
    </dgm:pt>
    <dgm:pt modelId="{B2D50D4E-BA64-48A7-9328-48256798580B}" type="pres">
      <dgm:prSet presAssocID="{AB2DCA60-4FA3-4A9C-9E42-180698D40C30}" presName="bgRect" presStyleLbl="bgShp" presStyleIdx="1" presStyleCnt="3"/>
      <dgm:spPr/>
    </dgm:pt>
    <dgm:pt modelId="{81AF78F2-FFCD-4ACB-A64F-B2C370C63B09}" type="pres">
      <dgm:prSet presAssocID="{AB2DCA60-4FA3-4A9C-9E42-180698D40C3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557F6C04-AABB-4B00-AF93-DE4002D954B3}" type="pres">
      <dgm:prSet presAssocID="{AB2DCA60-4FA3-4A9C-9E42-180698D40C30}" presName="spaceRect" presStyleCnt="0"/>
      <dgm:spPr/>
    </dgm:pt>
    <dgm:pt modelId="{8206BDDC-F69E-496D-B778-7E96DE2B8158}" type="pres">
      <dgm:prSet presAssocID="{AB2DCA60-4FA3-4A9C-9E42-180698D40C30}" presName="parTx" presStyleLbl="revTx" presStyleIdx="1" presStyleCnt="3">
        <dgm:presLayoutVars>
          <dgm:chMax val="0"/>
          <dgm:chPref val="0"/>
        </dgm:presLayoutVars>
      </dgm:prSet>
      <dgm:spPr/>
    </dgm:pt>
    <dgm:pt modelId="{D44ED443-4438-45F4-94D3-716C6A7E8F10}" type="pres">
      <dgm:prSet presAssocID="{6F00578B-CCAF-477C-BF5A-0D55A40A75C5}" presName="sibTrans" presStyleCnt="0"/>
      <dgm:spPr/>
    </dgm:pt>
    <dgm:pt modelId="{E1C582BF-180B-4410-A2BC-7B5B264349BB}" type="pres">
      <dgm:prSet presAssocID="{95E4D5B3-7B60-4FC5-AC66-B417F708E881}" presName="compNode" presStyleCnt="0"/>
      <dgm:spPr/>
    </dgm:pt>
    <dgm:pt modelId="{D8CA5E2D-B243-4616-9F17-8CDC1D036C16}" type="pres">
      <dgm:prSet presAssocID="{95E4D5B3-7B60-4FC5-AC66-B417F708E881}" presName="bgRect" presStyleLbl="bgShp" presStyleIdx="2" presStyleCnt="3"/>
      <dgm:spPr/>
    </dgm:pt>
    <dgm:pt modelId="{4ABF7FBF-E856-4A0C-A729-616913E5DE26}" type="pres">
      <dgm:prSet presAssocID="{95E4D5B3-7B60-4FC5-AC66-B417F708E88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95B1F854-6B22-4077-9626-4DFFB829336F}" type="pres">
      <dgm:prSet presAssocID="{95E4D5B3-7B60-4FC5-AC66-B417F708E881}" presName="spaceRect" presStyleCnt="0"/>
      <dgm:spPr/>
    </dgm:pt>
    <dgm:pt modelId="{1F45C474-8EB0-4876-B4C3-8094936F16F5}" type="pres">
      <dgm:prSet presAssocID="{95E4D5B3-7B60-4FC5-AC66-B417F708E88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56A9C35-CF63-4824-8321-7455BED0F6AE}" srcId="{4170CC78-12DE-4118-909E-819C6A330E72}" destId="{24519935-0E59-47CD-A062-CB344778FDAF}" srcOrd="0" destOrd="0" parTransId="{92EE4B84-5D6F-49B0-8EBF-43FA82AF4087}" sibTransId="{3A0F819C-0DF6-4D60-A2C5-3B787030DE63}"/>
    <dgm:cxn modelId="{B76A9639-AF5D-4259-BD44-EA6709A7D41D}" srcId="{4170CC78-12DE-4118-909E-819C6A330E72}" destId="{95E4D5B3-7B60-4FC5-AC66-B417F708E881}" srcOrd="2" destOrd="0" parTransId="{F13E0B63-72F6-470C-8F0C-48B5CE2A0A8A}" sibTransId="{C9397126-DD13-44CE-BDA1-C22A2D4D6DAC}"/>
    <dgm:cxn modelId="{26C0D95F-3A28-4FA5-ADF7-EDFC520D66CB}" type="presOf" srcId="{24519935-0E59-47CD-A062-CB344778FDAF}" destId="{2DD66C97-9FDA-4F11-9B86-BD0265F6FCF8}" srcOrd="0" destOrd="0" presId="urn:microsoft.com/office/officeart/2018/2/layout/IconVerticalSolidList"/>
    <dgm:cxn modelId="{A298116C-E3AD-48D5-B1E1-9DFBD6F74FE6}" srcId="{4170CC78-12DE-4118-909E-819C6A330E72}" destId="{AB2DCA60-4FA3-4A9C-9E42-180698D40C30}" srcOrd="1" destOrd="0" parTransId="{E8D3556D-7A86-47A1-AC48-8D597BDEE328}" sibTransId="{6F00578B-CCAF-477C-BF5A-0D55A40A75C5}"/>
    <dgm:cxn modelId="{B2055292-B9AF-46DA-948F-7E36382EADE1}" type="presOf" srcId="{AB2DCA60-4FA3-4A9C-9E42-180698D40C30}" destId="{8206BDDC-F69E-496D-B778-7E96DE2B8158}" srcOrd="0" destOrd="0" presId="urn:microsoft.com/office/officeart/2018/2/layout/IconVerticalSolidList"/>
    <dgm:cxn modelId="{777ADEA3-1DD9-4FEB-90CF-5EEDBDBB5926}" type="presOf" srcId="{4170CC78-12DE-4118-909E-819C6A330E72}" destId="{44AF9EE3-8E7B-47A7-A81D-9FD48C8E23EB}" srcOrd="0" destOrd="0" presId="urn:microsoft.com/office/officeart/2018/2/layout/IconVerticalSolidList"/>
    <dgm:cxn modelId="{5DB4BCC2-FFF5-49E1-8EAF-96535810B463}" type="presOf" srcId="{95E4D5B3-7B60-4FC5-AC66-B417F708E881}" destId="{1F45C474-8EB0-4876-B4C3-8094936F16F5}" srcOrd="0" destOrd="0" presId="urn:microsoft.com/office/officeart/2018/2/layout/IconVerticalSolidList"/>
    <dgm:cxn modelId="{4DCEC095-E70D-4672-B760-BDB63EB6A2EE}" type="presParOf" srcId="{44AF9EE3-8E7B-47A7-A81D-9FD48C8E23EB}" destId="{E471C406-C40F-457D-926A-36C5E914F8AB}" srcOrd="0" destOrd="0" presId="urn:microsoft.com/office/officeart/2018/2/layout/IconVerticalSolidList"/>
    <dgm:cxn modelId="{35EB8DFD-6024-4181-8DB1-EDB497163837}" type="presParOf" srcId="{E471C406-C40F-457D-926A-36C5E914F8AB}" destId="{68314192-E041-42BE-80CB-903EAB1D5D29}" srcOrd="0" destOrd="0" presId="urn:microsoft.com/office/officeart/2018/2/layout/IconVerticalSolidList"/>
    <dgm:cxn modelId="{D12E6139-1A25-4688-9587-995615B28D1D}" type="presParOf" srcId="{E471C406-C40F-457D-926A-36C5E914F8AB}" destId="{B07ED07B-8763-479C-883E-C33DF66238DC}" srcOrd="1" destOrd="0" presId="urn:microsoft.com/office/officeart/2018/2/layout/IconVerticalSolidList"/>
    <dgm:cxn modelId="{1794B470-27DD-4E4B-B64A-A1A4D3703636}" type="presParOf" srcId="{E471C406-C40F-457D-926A-36C5E914F8AB}" destId="{15DCF668-0FDE-451B-9916-7B6778435DCD}" srcOrd="2" destOrd="0" presId="urn:microsoft.com/office/officeart/2018/2/layout/IconVerticalSolidList"/>
    <dgm:cxn modelId="{F4D8FC1E-B662-40CA-B701-95C2D0F6CF40}" type="presParOf" srcId="{E471C406-C40F-457D-926A-36C5E914F8AB}" destId="{2DD66C97-9FDA-4F11-9B86-BD0265F6FCF8}" srcOrd="3" destOrd="0" presId="urn:microsoft.com/office/officeart/2018/2/layout/IconVerticalSolidList"/>
    <dgm:cxn modelId="{F979F164-3D9D-4149-942C-6BF750AF7CAD}" type="presParOf" srcId="{44AF9EE3-8E7B-47A7-A81D-9FD48C8E23EB}" destId="{AC9D1AF1-58AF-4C7A-B644-66C953789723}" srcOrd="1" destOrd="0" presId="urn:microsoft.com/office/officeart/2018/2/layout/IconVerticalSolidList"/>
    <dgm:cxn modelId="{743479A9-0D3E-45B1-8027-6317E7757948}" type="presParOf" srcId="{44AF9EE3-8E7B-47A7-A81D-9FD48C8E23EB}" destId="{5FE7D207-888F-4B61-931E-FA2B1DB785EB}" srcOrd="2" destOrd="0" presId="urn:microsoft.com/office/officeart/2018/2/layout/IconVerticalSolidList"/>
    <dgm:cxn modelId="{14729848-E0A3-4F12-BE3A-EF45416D1D80}" type="presParOf" srcId="{5FE7D207-888F-4B61-931E-FA2B1DB785EB}" destId="{B2D50D4E-BA64-48A7-9328-48256798580B}" srcOrd="0" destOrd="0" presId="urn:microsoft.com/office/officeart/2018/2/layout/IconVerticalSolidList"/>
    <dgm:cxn modelId="{4D60AE5E-E526-4DFE-AF8B-AC4621296E59}" type="presParOf" srcId="{5FE7D207-888F-4B61-931E-FA2B1DB785EB}" destId="{81AF78F2-FFCD-4ACB-A64F-B2C370C63B09}" srcOrd="1" destOrd="0" presId="urn:microsoft.com/office/officeart/2018/2/layout/IconVerticalSolidList"/>
    <dgm:cxn modelId="{6A2E8DF7-34AF-4864-B283-B9525745226E}" type="presParOf" srcId="{5FE7D207-888F-4B61-931E-FA2B1DB785EB}" destId="{557F6C04-AABB-4B00-AF93-DE4002D954B3}" srcOrd="2" destOrd="0" presId="urn:microsoft.com/office/officeart/2018/2/layout/IconVerticalSolidList"/>
    <dgm:cxn modelId="{6DE64B4A-D688-4AFC-A53A-826D808BBF1C}" type="presParOf" srcId="{5FE7D207-888F-4B61-931E-FA2B1DB785EB}" destId="{8206BDDC-F69E-496D-B778-7E96DE2B8158}" srcOrd="3" destOrd="0" presId="urn:microsoft.com/office/officeart/2018/2/layout/IconVerticalSolidList"/>
    <dgm:cxn modelId="{7A7B8680-69F2-4B6F-B15D-91B18994BE48}" type="presParOf" srcId="{44AF9EE3-8E7B-47A7-A81D-9FD48C8E23EB}" destId="{D44ED443-4438-45F4-94D3-716C6A7E8F10}" srcOrd="3" destOrd="0" presId="urn:microsoft.com/office/officeart/2018/2/layout/IconVerticalSolidList"/>
    <dgm:cxn modelId="{5A0B0DA0-A9CC-4D10-A7EF-64EED930AA8B}" type="presParOf" srcId="{44AF9EE3-8E7B-47A7-A81D-9FD48C8E23EB}" destId="{E1C582BF-180B-4410-A2BC-7B5B264349BB}" srcOrd="4" destOrd="0" presId="urn:microsoft.com/office/officeart/2018/2/layout/IconVerticalSolidList"/>
    <dgm:cxn modelId="{F229F51F-F973-47AC-93AF-D0A26311C6AE}" type="presParOf" srcId="{E1C582BF-180B-4410-A2BC-7B5B264349BB}" destId="{D8CA5E2D-B243-4616-9F17-8CDC1D036C16}" srcOrd="0" destOrd="0" presId="urn:microsoft.com/office/officeart/2018/2/layout/IconVerticalSolidList"/>
    <dgm:cxn modelId="{DBD93B48-EFD1-473D-BD69-594C6644F347}" type="presParOf" srcId="{E1C582BF-180B-4410-A2BC-7B5B264349BB}" destId="{4ABF7FBF-E856-4A0C-A729-616913E5DE26}" srcOrd="1" destOrd="0" presId="urn:microsoft.com/office/officeart/2018/2/layout/IconVerticalSolidList"/>
    <dgm:cxn modelId="{9BA6559B-862F-4E83-A61F-364ECAFF6A55}" type="presParOf" srcId="{E1C582BF-180B-4410-A2BC-7B5B264349BB}" destId="{95B1F854-6B22-4077-9626-4DFFB829336F}" srcOrd="2" destOrd="0" presId="urn:microsoft.com/office/officeart/2018/2/layout/IconVerticalSolidList"/>
    <dgm:cxn modelId="{822D41E8-9E65-494A-98CC-C11B859B7BDD}" type="presParOf" srcId="{E1C582BF-180B-4410-A2BC-7B5B264349BB}" destId="{1F45C474-8EB0-4876-B4C3-8094936F16F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4ABB54-6985-455C-91A8-FC1955573225}">
      <dsp:nvSpPr>
        <dsp:cNvPr id="0" name=""/>
        <dsp:cNvSpPr/>
      </dsp:nvSpPr>
      <dsp:spPr>
        <a:xfrm>
          <a:off x="0" y="4352"/>
          <a:ext cx="5816750" cy="92706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89244-0ABB-4233-AC96-6BF2635643CE}">
      <dsp:nvSpPr>
        <dsp:cNvPr id="0" name=""/>
        <dsp:cNvSpPr/>
      </dsp:nvSpPr>
      <dsp:spPr>
        <a:xfrm>
          <a:off x="280435" y="212940"/>
          <a:ext cx="509883" cy="5098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640D07-6E60-41F3-AFBE-37699FC3097C}">
      <dsp:nvSpPr>
        <dsp:cNvPr id="0" name=""/>
        <dsp:cNvSpPr/>
      </dsp:nvSpPr>
      <dsp:spPr>
        <a:xfrm>
          <a:off x="1070754" y="4352"/>
          <a:ext cx="4745995" cy="92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114" tIns="98114" rIns="98114" bIns="981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Introduction to Digital and Social Media in CRM</a:t>
          </a:r>
          <a:endParaRPr lang="en-US" sz="1900" kern="1200"/>
        </a:p>
      </dsp:txBody>
      <dsp:txXfrm>
        <a:off x="1070754" y="4352"/>
        <a:ext cx="4745995" cy="927060"/>
      </dsp:txXfrm>
    </dsp:sp>
    <dsp:sp modelId="{BA0B35FA-AD9D-4FC3-90B2-7AA9E8F4FD52}">
      <dsp:nvSpPr>
        <dsp:cNvPr id="0" name=""/>
        <dsp:cNvSpPr/>
      </dsp:nvSpPr>
      <dsp:spPr>
        <a:xfrm>
          <a:off x="0" y="1163177"/>
          <a:ext cx="5816750" cy="92706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699517-2A71-4D6E-A422-BBFC118A4B3A}">
      <dsp:nvSpPr>
        <dsp:cNvPr id="0" name=""/>
        <dsp:cNvSpPr/>
      </dsp:nvSpPr>
      <dsp:spPr>
        <a:xfrm>
          <a:off x="280435" y="1371766"/>
          <a:ext cx="509883" cy="5098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BA2E17-6B71-494C-95FC-D706B2106C35}">
      <dsp:nvSpPr>
        <dsp:cNvPr id="0" name=""/>
        <dsp:cNvSpPr/>
      </dsp:nvSpPr>
      <dsp:spPr>
        <a:xfrm>
          <a:off x="1070754" y="1163177"/>
          <a:ext cx="4745995" cy="92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114" tIns="98114" rIns="98114" bIns="981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Definition of key terms</a:t>
          </a:r>
          <a:endParaRPr lang="en-US" sz="1900" kern="1200"/>
        </a:p>
      </dsp:txBody>
      <dsp:txXfrm>
        <a:off x="1070754" y="1163177"/>
        <a:ext cx="4745995" cy="927060"/>
      </dsp:txXfrm>
    </dsp:sp>
    <dsp:sp modelId="{C40F5967-01EF-4DD4-ACDE-38D6DD2603DF}">
      <dsp:nvSpPr>
        <dsp:cNvPr id="0" name=""/>
        <dsp:cNvSpPr/>
      </dsp:nvSpPr>
      <dsp:spPr>
        <a:xfrm>
          <a:off x="0" y="2322002"/>
          <a:ext cx="5816750" cy="92706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DF6B77-DAA4-4497-9499-6F899576A07E}">
      <dsp:nvSpPr>
        <dsp:cNvPr id="0" name=""/>
        <dsp:cNvSpPr/>
      </dsp:nvSpPr>
      <dsp:spPr>
        <a:xfrm>
          <a:off x="280435" y="2530591"/>
          <a:ext cx="509883" cy="5098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994177-D8A8-4441-8AE9-4BF85058BAEE}">
      <dsp:nvSpPr>
        <dsp:cNvPr id="0" name=""/>
        <dsp:cNvSpPr/>
      </dsp:nvSpPr>
      <dsp:spPr>
        <a:xfrm>
          <a:off x="1070754" y="2322002"/>
          <a:ext cx="4745995" cy="92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114" tIns="98114" rIns="98114" bIns="981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Evaluation of Tesco’s engagement with digital and social media</a:t>
          </a:r>
          <a:endParaRPr lang="en-US" sz="1900" kern="1200"/>
        </a:p>
      </dsp:txBody>
      <dsp:txXfrm>
        <a:off x="1070754" y="2322002"/>
        <a:ext cx="4745995" cy="927060"/>
      </dsp:txXfrm>
    </dsp:sp>
    <dsp:sp modelId="{F82FCE2C-30DE-4411-8316-399926346107}">
      <dsp:nvSpPr>
        <dsp:cNvPr id="0" name=""/>
        <dsp:cNvSpPr/>
      </dsp:nvSpPr>
      <dsp:spPr>
        <a:xfrm>
          <a:off x="0" y="3480828"/>
          <a:ext cx="5816750" cy="92706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3C1FE1-EBA8-4217-8C85-05B0956A081C}">
      <dsp:nvSpPr>
        <dsp:cNvPr id="0" name=""/>
        <dsp:cNvSpPr/>
      </dsp:nvSpPr>
      <dsp:spPr>
        <a:xfrm>
          <a:off x="280435" y="3689416"/>
          <a:ext cx="509883" cy="50988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3849B-8405-47C4-A4CE-2781C48E1B99}">
      <dsp:nvSpPr>
        <dsp:cNvPr id="0" name=""/>
        <dsp:cNvSpPr/>
      </dsp:nvSpPr>
      <dsp:spPr>
        <a:xfrm>
          <a:off x="1070754" y="3480828"/>
          <a:ext cx="4745995" cy="92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114" tIns="98114" rIns="98114" bIns="981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Assessment of performance outcomes</a:t>
          </a:r>
          <a:endParaRPr lang="en-US" sz="1900" kern="1200"/>
        </a:p>
      </dsp:txBody>
      <dsp:txXfrm>
        <a:off x="1070754" y="3480828"/>
        <a:ext cx="4745995" cy="927060"/>
      </dsp:txXfrm>
    </dsp:sp>
    <dsp:sp modelId="{759E4DD4-F1C2-4844-9DAD-3322F34D5F53}">
      <dsp:nvSpPr>
        <dsp:cNvPr id="0" name=""/>
        <dsp:cNvSpPr/>
      </dsp:nvSpPr>
      <dsp:spPr>
        <a:xfrm>
          <a:off x="0" y="4639653"/>
          <a:ext cx="5816750" cy="92706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34387F-6742-4565-BA04-7A1EFC17B75C}">
      <dsp:nvSpPr>
        <dsp:cNvPr id="0" name=""/>
        <dsp:cNvSpPr/>
      </dsp:nvSpPr>
      <dsp:spPr>
        <a:xfrm>
          <a:off x="280435" y="4848241"/>
          <a:ext cx="509883" cy="50988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ED05F-FBC3-40B4-B495-CFA13586FF8C}">
      <dsp:nvSpPr>
        <dsp:cNvPr id="0" name=""/>
        <dsp:cNvSpPr/>
      </dsp:nvSpPr>
      <dsp:spPr>
        <a:xfrm>
          <a:off x="1070754" y="4639653"/>
          <a:ext cx="4745995" cy="92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114" tIns="98114" rIns="98114" bIns="9811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Conclusion and recommendations </a:t>
          </a:r>
          <a:endParaRPr lang="en-US" sz="1900" kern="1200"/>
        </a:p>
      </dsp:txBody>
      <dsp:txXfrm>
        <a:off x="1070754" y="4639653"/>
        <a:ext cx="4745995" cy="9270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37D17-9455-4A89-A35F-0546F08603E9}">
      <dsp:nvSpPr>
        <dsp:cNvPr id="0" name=""/>
        <dsp:cNvSpPr/>
      </dsp:nvSpPr>
      <dsp:spPr>
        <a:xfrm>
          <a:off x="1253" y="53178"/>
          <a:ext cx="4399475" cy="27936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3085C3-933E-4FF4-BCD0-1F0705FB0BB1}">
      <dsp:nvSpPr>
        <dsp:cNvPr id="0" name=""/>
        <dsp:cNvSpPr/>
      </dsp:nvSpPr>
      <dsp:spPr>
        <a:xfrm>
          <a:off x="490084" y="517568"/>
          <a:ext cx="4399475" cy="27936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baseline="0"/>
            <a:t>Digital Media:</a:t>
          </a:r>
          <a:r>
            <a:rPr lang="en-US" sz="2300" b="0" i="0" kern="1200" baseline="0"/>
            <a:t> Refers to content delivered via digital devices, such as websites, apps, and emails. In CRM, digital media helps businesses manage customer data, personalize experiences, and interact with customers.</a:t>
          </a:r>
          <a:endParaRPr lang="en-US" sz="2300" kern="1200"/>
        </a:p>
      </dsp:txBody>
      <dsp:txXfrm>
        <a:off x="571908" y="599392"/>
        <a:ext cx="4235827" cy="2630019"/>
      </dsp:txXfrm>
    </dsp:sp>
    <dsp:sp modelId="{5047B0C2-7454-4055-815D-6BAE3F6BC0B7}">
      <dsp:nvSpPr>
        <dsp:cNvPr id="0" name=""/>
        <dsp:cNvSpPr/>
      </dsp:nvSpPr>
      <dsp:spPr>
        <a:xfrm>
          <a:off x="5378390" y="53178"/>
          <a:ext cx="4399475" cy="27936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40FE90-2403-40D7-A1C3-6D44829D19C7}">
      <dsp:nvSpPr>
        <dsp:cNvPr id="0" name=""/>
        <dsp:cNvSpPr/>
      </dsp:nvSpPr>
      <dsp:spPr>
        <a:xfrm>
          <a:off x="5867220" y="517568"/>
          <a:ext cx="4399475" cy="27936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baseline="0"/>
            <a:t>Social Media:</a:t>
          </a:r>
          <a:r>
            <a:rPr lang="en-US" sz="2300" b="0" i="0" kern="1200" baseline="0"/>
            <a:t> Online platforms like Facebook, Twitter, Instagram, and LinkedIn. These platforms allow brands to engage directly with customers, receive feedback, and build communities. </a:t>
          </a:r>
          <a:endParaRPr lang="en-US" sz="2300" kern="1200"/>
        </a:p>
      </dsp:txBody>
      <dsp:txXfrm>
        <a:off x="5949044" y="599392"/>
        <a:ext cx="4235827" cy="26300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23CC91-45DA-4655-AD5E-2FCADEC3E35E}">
      <dsp:nvSpPr>
        <dsp:cNvPr id="0" name=""/>
        <dsp:cNvSpPr/>
      </dsp:nvSpPr>
      <dsp:spPr>
        <a:xfrm>
          <a:off x="0" y="438"/>
          <a:ext cx="10268712" cy="10264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E0535-A662-4DF8-9123-1D5032253125}">
      <dsp:nvSpPr>
        <dsp:cNvPr id="0" name=""/>
        <dsp:cNvSpPr/>
      </dsp:nvSpPr>
      <dsp:spPr>
        <a:xfrm>
          <a:off x="310513" y="231398"/>
          <a:ext cx="564569" cy="5645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D98A1E-4F1B-494C-A338-00D1EBA0E177}">
      <dsp:nvSpPr>
        <dsp:cNvPr id="0" name=""/>
        <dsp:cNvSpPr/>
      </dsp:nvSpPr>
      <dsp:spPr>
        <a:xfrm>
          <a:off x="1185595" y="438"/>
          <a:ext cx="9083116" cy="1026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637" tIns="108637" rIns="108637" bIns="108637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Digital media facilitates </a:t>
          </a:r>
          <a:r>
            <a:rPr lang="en-US" sz="2500" b="1" i="0" kern="1200" baseline="0"/>
            <a:t>personalized marketing</a:t>
          </a:r>
          <a:r>
            <a:rPr lang="en-US" sz="2500" b="0" i="0" kern="1200" baseline="0"/>
            <a:t> and </a:t>
          </a:r>
          <a:r>
            <a:rPr lang="en-US" sz="2500" b="1" i="0" kern="1200" baseline="0"/>
            <a:t>data analysis</a:t>
          </a:r>
          <a:r>
            <a:rPr lang="en-US" sz="2500" b="0" i="0" kern="1200" baseline="0"/>
            <a:t> to optimize customer engagement.</a:t>
          </a:r>
          <a:endParaRPr lang="en-US" sz="2500" kern="1200"/>
        </a:p>
      </dsp:txBody>
      <dsp:txXfrm>
        <a:off x="1185595" y="438"/>
        <a:ext cx="9083116" cy="1026489"/>
      </dsp:txXfrm>
    </dsp:sp>
    <dsp:sp modelId="{08B293AE-65F2-4EC8-A0B2-EEFFB0C0ADDE}">
      <dsp:nvSpPr>
        <dsp:cNvPr id="0" name=""/>
        <dsp:cNvSpPr/>
      </dsp:nvSpPr>
      <dsp:spPr>
        <a:xfrm>
          <a:off x="0" y="1283551"/>
          <a:ext cx="10268712" cy="10264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641B5F-0A29-4CE4-9B11-E0DC85DC0C0C}">
      <dsp:nvSpPr>
        <dsp:cNvPr id="0" name=""/>
        <dsp:cNvSpPr/>
      </dsp:nvSpPr>
      <dsp:spPr>
        <a:xfrm>
          <a:off x="310513" y="1514511"/>
          <a:ext cx="564569" cy="5645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43A4E4-C280-4D70-B000-A328DE9EBBBC}">
      <dsp:nvSpPr>
        <dsp:cNvPr id="0" name=""/>
        <dsp:cNvSpPr/>
      </dsp:nvSpPr>
      <dsp:spPr>
        <a:xfrm>
          <a:off x="1185595" y="1283551"/>
          <a:ext cx="9083116" cy="1026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637" tIns="108637" rIns="108637" bIns="108637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Social media fosters </a:t>
          </a:r>
          <a:r>
            <a:rPr lang="en-US" sz="2500" b="1" i="0" kern="1200" baseline="0"/>
            <a:t>two-way communication</a:t>
          </a:r>
          <a:r>
            <a:rPr lang="en-US" sz="2500" b="0" i="0" kern="1200" baseline="0"/>
            <a:t>, building </a:t>
          </a:r>
          <a:r>
            <a:rPr lang="en-US" sz="2500" b="1" i="0" kern="1200" baseline="0"/>
            <a:t>brand loyalty</a:t>
          </a:r>
          <a:r>
            <a:rPr lang="en-US" sz="2500" b="0" i="0" kern="1200" baseline="0"/>
            <a:t>, and </a:t>
          </a:r>
          <a:r>
            <a:rPr lang="en-US" sz="2500" b="1" i="0" kern="1200" baseline="0"/>
            <a:t>community engagement</a:t>
          </a:r>
          <a:r>
            <a:rPr lang="en-US" sz="2500" b="0" i="0" kern="1200" baseline="0"/>
            <a:t>.</a:t>
          </a:r>
          <a:endParaRPr lang="en-US" sz="2500" kern="1200"/>
        </a:p>
      </dsp:txBody>
      <dsp:txXfrm>
        <a:off x="1185595" y="1283551"/>
        <a:ext cx="9083116" cy="1026489"/>
      </dsp:txXfrm>
    </dsp:sp>
    <dsp:sp modelId="{9298BAE0-F981-4572-B568-1FB3EF2A0C12}">
      <dsp:nvSpPr>
        <dsp:cNvPr id="0" name=""/>
        <dsp:cNvSpPr/>
      </dsp:nvSpPr>
      <dsp:spPr>
        <a:xfrm>
          <a:off x="0" y="2566663"/>
          <a:ext cx="10268712" cy="10264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5FCD06-2EB6-4957-B2B4-5DF384787BD0}">
      <dsp:nvSpPr>
        <dsp:cNvPr id="0" name=""/>
        <dsp:cNvSpPr/>
      </dsp:nvSpPr>
      <dsp:spPr>
        <a:xfrm>
          <a:off x="310513" y="2797623"/>
          <a:ext cx="564569" cy="5645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6ED422-120D-4E68-B780-6A34CDFA1805}">
      <dsp:nvSpPr>
        <dsp:cNvPr id="0" name=""/>
        <dsp:cNvSpPr/>
      </dsp:nvSpPr>
      <dsp:spPr>
        <a:xfrm>
          <a:off x="1185595" y="2566663"/>
          <a:ext cx="9083116" cy="1026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637" tIns="108637" rIns="108637" bIns="108637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Both contribute to </a:t>
          </a:r>
          <a:r>
            <a:rPr lang="en-US" sz="2500" b="1" i="0" kern="1200" baseline="0"/>
            <a:t>customer retention</a:t>
          </a:r>
          <a:r>
            <a:rPr lang="en-US" sz="2500" b="0" i="0" kern="1200" baseline="0"/>
            <a:t>, </a:t>
          </a:r>
          <a:r>
            <a:rPr lang="en-US" sz="2500" b="1" i="0" kern="1200" baseline="0"/>
            <a:t>brand advocacy</a:t>
          </a:r>
          <a:r>
            <a:rPr lang="en-US" sz="2500" b="0" i="0" kern="1200" baseline="0"/>
            <a:t>, and </a:t>
          </a:r>
          <a:r>
            <a:rPr lang="en-US" sz="2500" b="1" i="0" kern="1200" baseline="0"/>
            <a:t>increased sales</a:t>
          </a:r>
          <a:r>
            <a:rPr lang="en-US" sz="2500" b="0" i="0" kern="1200" baseline="0"/>
            <a:t>. </a:t>
          </a:r>
          <a:endParaRPr lang="en-US" sz="2500" kern="1200"/>
        </a:p>
      </dsp:txBody>
      <dsp:txXfrm>
        <a:off x="1185595" y="2566663"/>
        <a:ext cx="9083116" cy="10264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7ABBB-3263-455E-B7C0-472E452543B5}">
      <dsp:nvSpPr>
        <dsp:cNvPr id="0" name=""/>
        <dsp:cNvSpPr/>
      </dsp:nvSpPr>
      <dsp:spPr>
        <a:xfrm>
          <a:off x="0" y="680"/>
          <a:ext cx="5816750" cy="15913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96804B-9053-438E-A14B-156DC958BCA5}">
      <dsp:nvSpPr>
        <dsp:cNvPr id="0" name=""/>
        <dsp:cNvSpPr/>
      </dsp:nvSpPr>
      <dsp:spPr>
        <a:xfrm>
          <a:off x="481381" y="358732"/>
          <a:ext cx="875239" cy="87523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BFE6DD-70EC-4FAF-9282-7FD603CE270D}">
      <dsp:nvSpPr>
        <dsp:cNvPr id="0" name=""/>
        <dsp:cNvSpPr/>
      </dsp:nvSpPr>
      <dsp:spPr>
        <a:xfrm>
          <a:off x="1838002" y="680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/>
            <a:t>Tesco Clubcard:</a:t>
          </a:r>
          <a:r>
            <a:rPr lang="en-US" sz="1700" b="0" i="0" kern="1200" baseline="0"/>
            <a:t> A key digital tool that gathers customer data and personalizes promotions.</a:t>
          </a:r>
          <a:endParaRPr lang="en-US" sz="1700" kern="1200"/>
        </a:p>
      </dsp:txBody>
      <dsp:txXfrm>
        <a:off x="1838002" y="680"/>
        <a:ext cx="3978747" cy="1591344"/>
      </dsp:txXfrm>
    </dsp:sp>
    <dsp:sp modelId="{11CBB4FE-7739-45AB-A2C6-4134AC368903}">
      <dsp:nvSpPr>
        <dsp:cNvPr id="0" name=""/>
        <dsp:cNvSpPr/>
      </dsp:nvSpPr>
      <dsp:spPr>
        <a:xfrm>
          <a:off x="0" y="1989860"/>
          <a:ext cx="5816750" cy="15913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6EA0CC-897B-458D-9E36-944509FDABC9}">
      <dsp:nvSpPr>
        <dsp:cNvPr id="0" name=""/>
        <dsp:cNvSpPr/>
      </dsp:nvSpPr>
      <dsp:spPr>
        <a:xfrm>
          <a:off x="481381" y="2347913"/>
          <a:ext cx="875239" cy="8752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298724-22F7-4EC1-A397-8F08F8C27C40}">
      <dsp:nvSpPr>
        <dsp:cNvPr id="0" name=""/>
        <dsp:cNvSpPr/>
      </dsp:nvSpPr>
      <dsp:spPr>
        <a:xfrm>
          <a:off x="1838002" y="1989860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 dirty="0"/>
            <a:t>Social Media Engagement:</a:t>
          </a:r>
          <a:r>
            <a:rPr lang="en-US" sz="1700" b="0" i="0" kern="1200" baseline="0" dirty="0"/>
            <a:t> Tesco uses platforms like Twitter, Facebook, and Instagram to promote offers, respond to queries, and engage in real-time conversations.</a:t>
          </a:r>
          <a:endParaRPr lang="en-US" sz="1700" kern="1200" dirty="0"/>
        </a:p>
      </dsp:txBody>
      <dsp:txXfrm>
        <a:off x="1838002" y="1989860"/>
        <a:ext cx="3978747" cy="1591344"/>
      </dsp:txXfrm>
    </dsp:sp>
    <dsp:sp modelId="{E52C8D0E-FC3F-449B-8485-BEF6138DE752}">
      <dsp:nvSpPr>
        <dsp:cNvPr id="0" name=""/>
        <dsp:cNvSpPr/>
      </dsp:nvSpPr>
      <dsp:spPr>
        <a:xfrm>
          <a:off x="0" y="3979041"/>
          <a:ext cx="5816750" cy="159134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9A6FC0-C72A-49D4-8735-90FC4DCC08B9}">
      <dsp:nvSpPr>
        <dsp:cNvPr id="0" name=""/>
        <dsp:cNvSpPr/>
      </dsp:nvSpPr>
      <dsp:spPr>
        <a:xfrm>
          <a:off x="481381" y="4337093"/>
          <a:ext cx="875239" cy="87523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EB625E-EB60-4001-8A77-26B6BD923B6E}">
      <dsp:nvSpPr>
        <dsp:cNvPr id="0" name=""/>
        <dsp:cNvSpPr/>
      </dsp:nvSpPr>
      <dsp:spPr>
        <a:xfrm>
          <a:off x="1838002" y="3979041"/>
          <a:ext cx="3978747" cy="1591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17" tIns="168417" rIns="168417" bIns="168417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i="0" kern="1200" baseline="0"/>
            <a:t>Mobile App:</a:t>
          </a:r>
          <a:r>
            <a:rPr lang="en-US" sz="1700" b="0" i="0" kern="1200" baseline="0"/>
            <a:t> The Tesco app provides customers with easy access to promotions, store locations, and personalized offers. </a:t>
          </a:r>
          <a:endParaRPr lang="en-US" sz="1700" kern="1200"/>
        </a:p>
      </dsp:txBody>
      <dsp:txXfrm>
        <a:off x="1838002" y="3979041"/>
        <a:ext cx="3978747" cy="15913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336E3B-2CEC-4B22-B322-06A838209F42}">
      <dsp:nvSpPr>
        <dsp:cNvPr id="0" name=""/>
        <dsp:cNvSpPr/>
      </dsp:nvSpPr>
      <dsp:spPr>
        <a:xfrm>
          <a:off x="802" y="0"/>
          <a:ext cx="3248843" cy="29829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914" tIns="0" rIns="32091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baseline="0"/>
            <a:t>Customer Engagement:</a:t>
          </a:r>
          <a:r>
            <a:rPr lang="en-US" sz="1800" b="0" i="0" kern="1200" baseline="0"/>
            <a:t> Tesco responds to customer inquiries and complaints promptly on platforms like Twitter and Facebook.</a:t>
          </a:r>
          <a:endParaRPr lang="en-US" sz="1800" kern="1200"/>
        </a:p>
      </dsp:txBody>
      <dsp:txXfrm>
        <a:off x="802" y="1193170"/>
        <a:ext cx="3248843" cy="1789755"/>
      </dsp:txXfrm>
    </dsp:sp>
    <dsp:sp modelId="{AA1EE826-536F-43C0-9FFD-5C7D63EE4ED6}">
      <dsp:nvSpPr>
        <dsp:cNvPr id="0" name=""/>
        <dsp:cNvSpPr/>
      </dsp:nvSpPr>
      <dsp:spPr>
        <a:xfrm>
          <a:off x="802" y="0"/>
          <a:ext cx="3248843" cy="1193170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914" tIns="165100" rIns="32091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02" y="0"/>
        <a:ext cx="3248843" cy="1193170"/>
      </dsp:txXfrm>
    </dsp:sp>
    <dsp:sp modelId="{E5804227-D367-49C8-A6CF-DE6382FB2E00}">
      <dsp:nvSpPr>
        <dsp:cNvPr id="0" name=""/>
        <dsp:cNvSpPr/>
      </dsp:nvSpPr>
      <dsp:spPr>
        <a:xfrm>
          <a:off x="3509553" y="0"/>
          <a:ext cx="3248843" cy="2982925"/>
        </a:xfrm>
        <a:prstGeom prst="rect">
          <a:avLst/>
        </a:prstGeom>
        <a:gradFill rotWithShape="0">
          <a:gsLst>
            <a:gs pos="0">
              <a:schemeClr val="accent5">
                <a:hueOff val="747479"/>
                <a:satOff val="209"/>
                <a:lumOff val="-352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47479"/>
                <a:satOff val="209"/>
                <a:lumOff val="-352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47479"/>
                <a:satOff val="209"/>
                <a:lumOff val="-352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747479"/>
              <a:satOff val="209"/>
              <a:lumOff val="-352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914" tIns="0" rIns="32091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baseline="0"/>
            <a:t>Promotional Campaigns:</a:t>
          </a:r>
          <a:r>
            <a:rPr lang="en-US" sz="1800" b="0" i="0" kern="1200" baseline="0"/>
            <a:t> Uses social media to announce sales, new products, and community projects.</a:t>
          </a:r>
          <a:endParaRPr lang="en-US" sz="1800" kern="1200"/>
        </a:p>
      </dsp:txBody>
      <dsp:txXfrm>
        <a:off x="3509553" y="1193170"/>
        <a:ext cx="3248843" cy="1789755"/>
      </dsp:txXfrm>
    </dsp:sp>
    <dsp:sp modelId="{DDEE3474-B495-4278-9E79-F3F007DA40C9}">
      <dsp:nvSpPr>
        <dsp:cNvPr id="0" name=""/>
        <dsp:cNvSpPr/>
      </dsp:nvSpPr>
      <dsp:spPr>
        <a:xfrm>
          <a:off x="3509553" y="0"/>
          <a:ext cx="3248843" cy="1193170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914" tIns="165100" rIns="32091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509553" y="0"/>
        <a:ext cx="3248843" cy="1193170"/>
      </dsp:txXfrm>
    </dsp:sp>
    <dsp:sp modelId="{75F5B389-0B43-4FEC-8870-27D64687477F}">
      <dsp:nvSpPr>
        <dsp:cNvPr id="0" name=""/>
        <dsp:cNvSpPr/>
      </dsp:nvSpPr>
      <dsp:spPr>
        <a:xfrm>
          <a:off x="7018304" y="0"/>
          <a:ext cx="3248843" cy="2982925"/>
        </a:xfrm>
        <a:prstGeom prst="rect">
          <a:avLst/>
        </a:prstGeom>
        <a:gradFill rotWithShape="0">
          <a:gsLst>
            <a:gs pos="0">
              <a:schemeClr val="accent5">
                <a:hueOff val="1494957"/>
                <a:satOff val="418"/>
                <a:lumOff val="-705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494957"/>
                <a:satOff val="418"/>
                <a:lumOff val="-705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494957"/>
                <a:satOff val="418"/>
                <a:lumOff val="-705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1494957"/>
              <a:satOff val="418"/>
              <a:lumOff val="-705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914" tIns="0" rIns="320914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 baseline="0"/>
            <a:t>Influencer Partnerships:</a:t>
          </a:r>
          <a:r>
            <a:rPr lang="en-US" sz="1800" b="0" i="0" kern="1200" baseline="0"/>
            <a:t> Tesco collaborates with influencers to engage with wider audiences. </a:t>
          </a:r>
          <a:endParaRPr lang="en-US" sz="1800" kern="1200"/>
        </a:p>
      </dsp:txBody>
      <dsp:txXfrm>
        <a:off x="7018304" y="1193170"/>
        <a:ext cx="3248843" cy="1789755"/>
      </dsp:txXfrm>
    </dsp:sp>
    <dsp:sp modelId="{C8683D28-857C-4729-8808-76E34C5C20A1}">
      <dsp:nvSpPr>
        <dsp:cNvPr id="0" name=""/>
        <dsp:cNvSpPr/>
      </dsp:nvSpPr>
      <dsp:spPr>
        <a:xfrm>
          <a:off x="7018304" y="0"/>
          <a:ext cx="3248843" cy="1193170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914" tIns="165100" rIns="320914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018304" y="0"/>
        <a:ext cx="3248843" cy="11931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4B06FA-F347-4AD8-B029-ECE97419BC3B}">
      <dsp:nvSpPr>
        <dsp:cNvPr id="0" name=""/>
        <dsp:cNvSpPr/>
      </dsp:nvSpPr>
      <dsp:spPr>
        <a:xfrm>
          <a:off x="0" y="0"/>
          <a:ext cx="8727757" cy="8948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0" kern="1200" baseline="0"/>
            <a:t>Increased Customer Engagement:</a:t>
          </a:r>
          <a:r>
            <a:rPr lang="en-US" sz="2100" b="0" i="0" kern="1200" baseline="0"/>
            <a:t> Active participation in social media and personalized experiences drive customer interaction.</a:t>
          </a:r>
          <a:endParaRPr lang="en-US" sz="2100" kern="1200"/>
        </a:p>
      </dsp:txBody>
      <dsp:txXfrm>
        <a:off x="26210" y="26210"/>
        <a:ext cx="7762115" cy="842457"/>
      </dsp:txXfrm>
    </dsp:sp>
    <dsp:sp modelId="{FD04CCD0-9CA8-4EE5-A855-86F6EEDE4367}">
      <dsp:nvSpPr>
        <dsp:cNvPr id="0" name=""/>
        <dsp:cNvSpPr/>
      </dsp:nvSpPr>
      <dsp:spPr>
        <a:xfrm>
          <a:off x="770096" y="1044023"/>
          <a:ext cx="8727757" cy="8948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0" kern="1200" baseline="0"/>
            <a:t>Improved Sales Performance:</a:t>
          </a:r>
          <a:r>
            <a:rPr lang="en-US" sz="2100" b="0" i="0" kern="1200" baseline="0"/>
            <a:t> Personalized offers and promotions lead to increased conversions and sales.</a:t>
          </a:r>
          <a:endParaRPr lang="en-US" sz="2100" kern="1200"/>
        </a:p>
      </dsp:txBody>
      <dsp:txXfrm>
        <a:off x="796306" y="1070233"/>
        <a:ext cx="7323570" cy="842457"/>
      </dsp:txXfrm>
    </dsp:sp>
    <dsp:sp modelId="{A7C1CE51-4C81-4B4E-88C1-539D70EF3D55}">
      <dsp:nvSpPr>
        <dsp:cNvPr id="0" name=""/>
        <dsp:cNvSpPr/>
      </dsp:nvSpPr>
      <dsp:spPr>
        <a:xfrm>
          <a:off x="1540192" y="2088047"/>
          <a:ext cx="8727757" cy="8948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0" kern="1200" baseline="0"/>
            <a:t>Customer Loyalty and Retention:</a:t>
          </a:r>
          <a:r>
            <a:rPr lang="en-US" sz="2100" b="0" i="0" kern="1200" baseline="0"/>
            <a:t> The Clubcard and social media presence foster long-term customer loyalty. </a:t>
          </a:r>
          <a:endParaRPr lang="en-US" sz="2100" kern="1200"/>
        </a:p>
      </dsp:txBody>
      <dsp:txXfrm>
        <a:off x="1566402" y="2114257"/>
        <a:ext cx="7323570" cy="842457"/>
      </dsp:txXfrm>
    </dsp:sp>
    <dsp:sp modelId="{BAB5407E-93B7-4F4D-8D5F-0ADA81D2B606}">
      <dsp:nvSpPr>
        <dsp:cNvPr id="0" name=""/>
        <dsp:cNvSpPr/>
      </dsp:nvSpPr>
      <dsp:spPr>
        <a:xfrm>
          <a:off x="8146087" y="678615"/>
          <a:ext cx="581670" cy="58167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8276963" y="678615"/>
        <a:ext cx="319918" cy="437707"/>
      </dsp:txXfrm>
    </dsp:sp>
    <dsp:sp modelId="{66EDC074-632A-4C3E-9A08-7774BB2B5954}">
      <dsp:nvSpPr>
        <dsp:cNvPr id="0" name=""/>
        <dsp:cNvSpPr/>
      </dsp:nvSpPr>
      <dsp:spPr>
        <a:xfrm>
          <a:off x="8916183" y="1716673"/>
          <a:ext cx="581670" cy="58167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9047059" y="1716673"/>
        <a:ext cx="319918" cy="4377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314192-E041-42BE-80CB-903EAB1D5D29}">
      <dsp:nvSpPr>
        <dsp:cNvPr id="0" name=""/>
        <dsp:cNvSpPr/>
      </dsp:nvSpPr>
      <dsp:spPr>
        <a:xfrm>
          <a:off x="0" y="677"/>
          <a:ext cx="5927575" cy="15865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ED07B-8763-479C-883E-C33DF66238DC}">
      <dsp:nvSpPr>
        <dsp:cNvPr id="0" name=""/>
        <dsp:cNvSpPr/>
      </dsp:nvSpPr>
      <dsp:spPr>
        <a:xfrm>
          <a:off x="479918" y="357642"/>
          <a:ext cx="872579" cy="8725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D66C97-9FDA-4F11-9B86-BD0265F6FCF8}">
      <dsp:nvSpPr>
        <dsp:cNvPr id="0" name=""/>
        <dsp:cNvSpPr/>
      </dsp:nvSpPr>
      <dsp:spPr>
        <a:xfrm>
          <a:off x="1832416" y="677"/>
          <a:ext cx="4095158" cy="158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905" tIns="167905" rIns="167905" bIns="16790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 dirty="0"/>
            <a:t>Positive Customer Feedback:</a:t>
          </a:r>
          <a:r>
            <a:rPr lang="en-US" sz="2000" b="0" i="0" kern="1200" baseline="0" dirty="0"/>
            <a:t> Social media platforms have helped Tesco receive valuable feedback to improve its services.</a:t>
          </a:r>
          <a:endParaRPr lang="en-US" sz="2000" kern="1200" dirty="0"/>
        </a:p>
      </dsp:txBody>
      <dsp:txXfrm>
        <a:off x="1832416" y="677"/>
        <a:ext cx="4095158" cy="1586507"/>
      </dsp:txXfrm>
    </dsp:sp>
    <dsp:sp modelId="{B2D50D4E-BA64-48A7-9328-48256798580B}">
      <dsp:nvSpPr>
        <dsp:cNvPr id="0" name=""/>
        <dsp:cNvSpPr/>
      </dsp:nvSpPr>
      <dsp:spPr>
        <a:xfrm>
          <a:off x="0" y="1983812"/>
          <a:ext cx="5927575" cy="15865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F78F2-FFCD-4ACB-A64F-B2C370C63B09}">
      <dsp:nvSpPr>
        <dsp:cNvPr id="0" name=""/>
        <dsp:cNvSpPr/>
      </dsp:nvSpPr>
      <dsp:spPr>
        <a:xfrm>
          <a:off x="479918" y="2340776"/>
          <a:ext cx="872579" cy="87257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06BDDC-F69E-496D-B778-7E96DE2B8158}">
      <dsp:nvSpPr>
        <dsp:cNvPr id="0" name=""/>
        <dsp:cNvSpPr/>
      </dsp:nvSpPr>
      <dsp:spPr>
        <a:xfrm>
          <a:off x="1832416" y="1983812"/>
          <a:ext cx="4095158" cy="158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905" tIns="167905" rIns="167905" bIns="16790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/>
            <a:t>Financial Impact:</a:t>
          </a:r>
          <a:r>
            <a:rPr lang="en-US" sz="2000" b="0" i="0" kern="1200" baseline="0"/>
            <a:t> The Tesco Clubcard and digital promotions have had a positive impact on sales and customer retention.</a:t>
          </a:r>
          <a:endParaRPr lang="en-US" sz="2000" kern="1200"/>
        </a:p>
      </dsp:txBody>
      <dsp:txXfrm>
        <a:off x="1832416" y="1983812"/>
        <a:ext cx="4095158" cy="1586507"/>
      </dsp:txXfrm>
    </dsp:sp>
    <dsp:sp modelId="{D8CA5E2D-B243-4616-9F17-8CDC1D036C16}">
      <dsp:nvSpPr>
        <dsp:cNvPr id="0" name=""/>
        <dsp:cNvSpPr/>
      </dsp:nvSpPr>
      <dsp:spPr>
        <a:xfrm>
          <a:off x="0" y="3966947"/>
          <a:ext cx="5927575" cy="15865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BF7FBF-E856-4A0C-A729-616913E5DE26}">
      <dsp:nvSpPr>
        <dsp:cNvPr id="0" name=""/>
        <dsp:cNvSpPr/>
      </dsp:nvSpPr>
      <dsp:spPr>
        <a:xfrm>
          <a:off x="479918" y="4323911"/>
          <a:ext cx="872579" cy="87257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45C474-8EB0-4876-B4C3-8094936F16F5}">
      <dsp:nvSpPr>
        <dsp:cNvPr id="0" name=""/>
        <dsp:cNvSpPr/>
      </dsp:nvSpPr>
      <dsp:spPr>
        <a:xfrm>
          <a:off x="1832416" y="3966947"/>
          <a:ext cx="4095158" cy="1586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905" tIns="167905" rIns="167905" bIns="16790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/>
            <a:t>Brand Strength:</a:t>
          </a:r>
          <a:r>
            <a:rPr lang="en-US" sz="2000" b="0" i="0" kern="1200" baseline="0"/>
            <a:t> Tesco’s customer-first approach has reinforced its position as a leading retailer. </a:t>
          </a:r>
          <a:endParaRPr lang="en-US" sz="2000" kern="1200"/>
        </a:p>
      </dsp:txBody>
      <dsp:txXfrm>
        <a:off x="1832416" y="3966947"/>
        <a:ext cx="4095158" cy="15865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A1C012-8297-4361-ACE8-A2509FB18911}"/>
              </a:ext>
            </a:extLst>
          </p:cNvPr>
          <p:cNvSpPr/>
          <p:nvPr/>
        </p:nvSpPr>
        <p:spPr>
          <a:xfrm>
            <a:off x="0" y="4206240"/>
            <a:ext cx="12192000" cy="2651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2572-8518-46FF-8F60-FE2963DF4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120" y="640080"/>
            <a:ext cx="10268712" cy="3227832"/>
          </a:xfrm>
        </p:spPr>
        <p:txBody>
          <a:bodyPr anchor="b">
            <a:normAutofit/>
          </a:bodyPr>
          <a:lstStyle>
            <a:lvl1pPr algn="ctr">
              <a:defRPr sz="88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A0C76A-7715-48A4-8CF5-14BBF6196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120" y="4526280"/>
            <a:ext cx="10268712" cy="1508760"/>
          </a:xfrm>
        </p:spPr>
        <p:txBody>
          <a:bodyPr>
            <a:normAutofit/>
          </a:bodyPr>
          <a:lstStyle>
            <a:lvl1pPr marL="0" indent="0" algn="ctr">
              <a:buNone/>
              <a:defRPr sz="36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D4EF84-F7DF-49C5-9285-301284ADB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1266E04-79AF-49EF-86BC-DB29D304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DF5B53-9A9A-46CE-A910-25ADA587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74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80910-921F-4143-AB01-0F0AFC290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182FC-5A0B-4C24-A6ED-990ED5BA9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6172F4-3DB0-4AE3-8926-081B7803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5F1358-C731-465B-BCB1-2CCBFD6EC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59536-57D3-4C8A-A207-568465A32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97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81E0804-8E9E-4C6E-B18D-44FE715B239E}"/>
              </a:ext>
            </a:extLst>
          </p:cNvPr>
          <p:cNvSpPr/>
          <p:nvPr/>
        </p:nvSpPr>
        <p:spPr>
          <a:xfrm>
            <a:off x="0" y="0"/>
            <a:ext cx="12192000" cy="42249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78AA1-17A5-44BF-8791-EACDA31F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768096"/>
            <a:ext cx="10268712" cy="3136392"/>
          </a:xfrm>
        </p:spPr>
        <p:txBody>
          <a:bodyPr anchor="b">
            <a:normAutofit/>
          </a:bodyPr>
          <a:lstStyle>
            <a:lvl1pPr>
              <a:defRPr sz="7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1203A5-DA79-4778-AB85-150365748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4544568"/>
            <a:ext cx="10268712" cy="1545336"/>
          </a:xfrm>
        </p:spPr>
        <p:txBody>
          <a:bodyPr>
            <a:normAutofit/>
          </a:bodyPr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E3B1B5E-0912-44AE-BAED-70B980E53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46C82F1-A7B2-4F03-A26B-59D79BF5B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DC1ABC-47A9-477B-A29D-F6690EE6B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739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F398-F05F-4793-9FA5-5B817EB9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7F1CD-2CD4-4BBB-AB36-73A20B1A8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60120" y="2587752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7BBE02-B884-4CCC-9CBD-13B792BBA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2992" y="2583371"/>
            <a:ext cx="481584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B7FBE509-AA68-4D63-A589-AD5DE7FF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C1A4D52-57E4-4F45-BC2C-9FD73E9C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AD5E1-358D-4236-85AE-74713259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97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7D32C-166A-4FBE-B24D-C25769095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1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EC567-F249-462A-B71A-9C40D50E2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0120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B7D2C6-69D1-4DE4-BF68-5FB0623DB9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9944" y="2587752"/>
            <a:ext cx="4818888" cy="892048"/>
          </a:xfrm>
        </p:spPr>
        <p:txBody>
          <a:bodyPr anchor="ctr"/>
          <a:lstStyle>
            <a:lvl1pPr marL="0" indent="0">
              <a:buNone/>
              <a:defRPr sz="26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67CC7-ED09-4F8D-A39A-C5969D33B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9944" y="3594538"/>
            <a:ext cx="4818888" cy="2586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F92A44F-DE98-4FB5-B474-5DCCDD267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3ACC79DA-A9E4-4E93-93F1-81907A901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04DFE57-AA80-4ED8-AD77-35CC56F3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B62259C-ADDF-4293-AD3B-AB2E04A7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93716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C7BA0-DC57-452F-85B7-C979AA690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1C53797-8D72-4774-AC93-EB9FDD65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E945AB7-1A32-4516-ABF9-B40958AE2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2923C3-1D67-4089-A6B1-9A10315E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37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A8DC1-14F6-453B-A724-D6493F06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3FF0-1A91-4698-B12A-112D0537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066D53-44B3-4F04-93FD-9756A601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686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3A0FE-F7E3-433E-9A29-D778690D22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591850"/>
            <a:ext cx="6045644" cy="3593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4B15D-55F5-4208-AF40-41CAFEB56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120" y="2591850"/>
            <a:ext cx="3811905" cy="3277137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8A46CE7-2F0F-4C85-B633-B9FCB8347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0900919-3A73-4918-9D97-8DBE7ABB7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8BC1001-E44E-4A9A-9E60-2E319A844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A125AC31-022C-40AA-B65C-C9AC4839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25298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97A575-703F-410E-9A84-F9B578FEA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267712"/>
            <a:ext cx="6571469" cy="4590288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8B509-934D-400A-A922-45B61AC6E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5971" y="2587752"/>
            <a:ext cx="3992856" cy="3593592"/>
          </a:xfrm>
        </p:spPr>
        <p:txBody>
          <a:bodyPr anchor="ctr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9813C51-6954-4F3A-A043-D1BCC8B5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0AC32FB-49A3-40E4-9D24-17759704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>
              <a:effectLst>
                <a:outerShdw blurRad="50800" dist="38100" dir="2700000" algn="tl" rotWithShape="0">
                  <a:prstClr val="black">
                    <a:alpha val="43000"/>
                  </a:prstClr>
                </a:outerShdw>
              </a:effectLst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93F5E6-DAE6-447B-8038-5F4C9A79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FF97FB-514D-4FE8-A9A4-E9A111A5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23716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327B9-64C6-4AFE-8E67-F60CD17A8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92656D-F600-4D76-8A0F-BDBE78759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A13412-4939-4879-B91F-BB5B029B6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237DB9-DE7D-4687-82D7-612600F0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19356-0444-4C23-82D3-E2FDE28D3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863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B51B7C-D548-4AB7-90A4-C196105E6D56}"/>
              </a:ext>
            </a:extLst>
          </p:cNvPr>
          <p:cNvSpPr/>
          <p:nvPr/>
        </p:nvSpPr>
        <p:spPr>
          <a:xfrm>
            <a:off x="7108274" y="0"/>
            <a:ext cx="508372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DC521B-8B54-4843-9FF4-B2C30FA004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51740" y="643467"/>
            <a:ext cx="3477092" cy="5533495"/>
          </a:xfrm>
        </p:spPr>
        <p:txBody>
          <a:bodyPr vert="eaVert" tIns="9144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3F10-9E27-41E6-A965-4243E37BE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60120" y="643467"/>
            <a:ext cx="5504687" cy="5533496"/>
          </a:xfrm>
        </p:spPr>
        <p:txBody>
          <a:bodyPr vert="eaVert" tIns="91440" bIns="9144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1D62D-51A0-4AD7-8027-BF548FB6AA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7898" y="6356350"/>
            <a:ext cx="25227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857492-A701-44A1-B1D5-7B2C8CD06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D2E8AE-F1AA-4D19-A434-102501D3B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37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D153959-30FA-4987-A094-7243641F474B}"/>
              </a:ext>
            </a:extLst>
          </p:cNvPr>
          <p:cNvSpPr/>
          <p:nvPr/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16229-A6DB-436A-B327-667E80F0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B351D-270D-480D-8AF5-6A213ED2B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120" y="2587752"/>
            <a:ext cx="10268712" cy="3593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B0E73-3310-4A8F-BB4A-7A6A99121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03720" y="6356350"/>
            <a:ext cx="3236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just">
              <a:defRPr sz="1200" spc="50" baseline="0">
                <a:solidFill>
                  <a:schemeClr val="tx1"/>
                </a:solidFill>
              </a:defRPr>
            </a:lvl1pPr>
          </a:lstStyle>
          <a:p>
            <a:pPr algn="r"/>
            <a:fld id="{A37D6D71-8B28-4ED6-B932-04B197003D23}" type="datetimeFigureOut">
              <a:rPr lang="en-US" smtClean="0"/>
              <a:pPr algn="r"/>
              <a:t>11/27/2024</a:t>
            </a:fld>
            <a:endParaRPr lang="en-US" spc="5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81C4C0-515B-4404-A780-C31E7DFE54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0120" y="6356350"/>
            <a:ext cx="5504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50" baseline="0">
                <a:solidFill>
                  <a:schemeClr val="tx1"/>
                </a:solidFill>
              </a:defRPr>
            </a:lvl1pPr>
          </a:lstStyle>
          <a:p>
            <a:endParaRPr lang="en-US" spc="5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30C7-F013-428C-A6F7-A8CCCD14C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96144" y="6356350"/>
            <a:ext cx="9326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l"/>
            <a:fld id="{F97E8200-1950-409B-82E7-99938E7AE355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37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 cap="all" spc="12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1000"/>
        </a:lnSpc>
        <a:spcBef>
          <a:spcPts val="700"/>
        </a:spcBef>
        <a:spcAft>
          <a:spcPts val="700"/>
        </a:spcAft>
        <a:buFont typeface="Arial" panose="020B0604020202020204" pitchFamily="34" charset="0"/>
        <a:buNone/>
        <a:defRPr sz="26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23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27432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ClrTx/>
        <a:buFont typeface="Wingdings" panose="05000000000000000000" pitchFamily="2" charset="2"/>
        <a:buChar char="§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94360" indent="0" algn="l" defTabSz="914400" rtl="0" eaLnBrk="1" latinLnBrk="0" hangingPunct="1">
        <a:lnSpc>
          <a:spcPct val="101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8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D153959-30FA-4987-A094-7243641F4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1C5523-2885-699C-B5E1-5A4C21DE2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0438" y="317499"/>
            <a:ext cx="4500737" cy="20955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100" kern="1200" cap="all" spc="120" baseline="0">
                <a:latin typeface="+mj-lt"/>
                <a:ea typeface="+mj-ea"/>
                <a:cs typeface="+mj-cs"/>
              </a:rPr>
              <a:t>Digital and Social media in Customer Relationship Management at Tesco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E91BA7-37FE-1B7F-68D8-D8FB32128A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0438" y="2587625"/>
            <a:ext cx="4500737" cy="35941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91000"/>
              </a:lnSpc>
            </a:pPr>
            <a:r>
              <a:rPr lang="en-US" sz="2500">
                <a:solidFill>
                  <a:schemeClr val="tx1"/>
                </a:solidFill>
              </a:rPr>
              <a:t>A Critical Evaluation of Tesco’s Digital Engagement </a:t>
            </a:r>
          </a:p>
          <a:p>
            <a:pPr algn="l">
              <a:lnSpc>
                <a:spcPct val="91000"/>
              </a:lnSpc>
            </a:pPr>
            <a:endParaRPr lang="en-US" sz="2500">
              <a:solidFill>
                <a:schemeClr val="tx1"/>
              </a:solidFill>
            </a:endParaRPr>
          </a:p>
          <a:p>
            <a:pPr algn="l">
              <a:lnSpc>
                <a:spcPct val="91000"/>
              </a:lnSpc>
            </a:pPr>
            <a:endParaRPr lang="en-US" sz="2500">
              <a:solidFill>
                <a:schemeClr val="tx1"/>
              </a:solidFill>
            </a:endParaRPr>
          </a:p>
          <a:p>
            <a:pPr algn="l">
              <a:lnSpc>
                <a:spcPct val="91000"/>
              </a:lnSpc>
            </a:pPr>
            <a:r>
              <a:rPr lang="en-US" sz="2500">
                <a:solidFill>
                  <a:schemeClr val="tx1"/>
                </a:solidFill>
              </a:rPr>
              <a:t>Pawel Grzybowski 2232319</a:t>
            </a:r>
          </a:p>
          <a:p>
            <a:pPr algn="l">
              <a:lnSpc>
                <a:spcPct val="91000"/>
              </a:lnSpc>
            </a:pPr>
            <a:r>
              <a:rPr lang="en-US" sz="2500">
                <a:solidFill>
                  <a:schemeClr val="tx1"/>
                </a:solidFill>
              </a:rPr>
              <a:t>27/11/2024</a:t>
            </a:r>
          </a:p>
        </p:txBody>
      </p:sp>
      <p:pic>
        <p:nvPicPr>
          <p:cNvPr id="4" name="Picture 3" descr="Aerial view of a city skyline">
            <a:extLst>
              <a:ext uri="{FF2B5EF4-FFF2-40B4-BE49-F238E27FC236}">
                <a16:creationId xmlns:a16="http://schemas.microsoft.com/office/drawing/2014/main" id="{62BA6A9A-D5E9-E805-18F8-24664D6069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718" r="20933" b="-1"/>
          <a:stretch/>
        </p:blipFill>
        <p:spPr>
          <a:xfrm>
            <a:off x="6094474" y="10"/>
            <a:ext cx="609752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517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718F8F-74A9-C67D-1607-A3004406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GB" sz="3600"/>
              <a:t>Presentation overview</a:t>
            </a:r>
          </a:p>
        </p:txBody>
      </p:sp>
      <p:graphicFrame>
        <p:nvGraphicFramePr>
          <p:cNvPr id="16" name="Rectangle 1">
            <a:extLst>
              <a:ext uri="{FF2B5EF4-FFF2-40B4-BE49-F238E27FC236}">
                <a16:creationId xmlns:a16="http://schemas.microsoft.com/office/drawing/2014/main" id="{A7247548-DF7C-1687-A42F-419092C85D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6842"/>
              </p:ext>
            </p:extLst>
          </p:nvPr>
        </p:nvGraphicFramePr>
        <p:xfrm>
          <a:off x="5411638" y="643467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9046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5B42B6-26F8-4E25-839B-FB38F13BEF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BCDF75-E111-09C4-A14D-8E19D1C61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sz="5600"/>
              <a:t>Defining Digital and Social Media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E904E747-AB09-4EB6-25E0-DE09FE583E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8932695"/>
              </p:ext>
            </p:extLst>
          </p:nvPr>
        </p:nvGraphicFramePr>
        <p:xfrm>
          <a:off x="960438" y="2745545"/>
          <a:ext cx="10267950" cy="3364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9377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09E61-5772-6961-CBF4-CE34FA317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The Role of Digital and Social Media in CRM</a:t>
            </a:r>
            <a:endParaRPr lang="en-GB" dirty="0"/>
          </a:p>
        </p:txBody>
      </p:sp>
      <p:graphicFrame>
        <p:nvGraphicFramePr>
          <p:cNvPr id="8" name="Rectangle 1">
            <a:extLst>
              <a:ext uri="{FF2B5EF4-FFF2-40B4-BE49-F238E27FC236}">
                <a16:creationId xmlns:a16="http://schemas.microsoft.com/office/drawing/2014/main" id="{62A983A9-C8BF-2E99-0E6E-4D9D46FB790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60120" y="2587752"/>
          <a:ext cx="10268712" cy="3593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8850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DF72FF-5DD2-C509-F9E2-C4D445DE4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GB" sz="5600"/>
              <a:t>Tesco’s Digital and Social Media Strategy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508D93C7-6E4F-95E7-9B28-526FE3A2AC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4690093"/>
              </p:ext>
            </p:extLst>
          </p:nvPr>
        </p:nvGraphicFramePr>
        <p:xfrm>
          <a:off x="5411638" y="643467"/>
          <a:ext cx="5816750" cy="5571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9046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58FB36D-73B3-45EF-8CD4-221CCC8BE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D7835D7-DF12-420F-843A-1C5083D2B3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64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308A80-9005-3DC4-7D4D-B903BA48F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sz="5600"/>
              <a:t>Tesco’s Use of Digital Media for CRM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628EDC7-9471-D035-AB2A-A8AB608E94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960120" y="2784143"/>
            <a:ext cx="5782586" cy="34330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Personalized Offers: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Using customer data to deliver targeted promotions based on past shopping behavior.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Email Campaigns: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Sending personalized product recommendations and special offers.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Customer Support: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Tesco’s website offers FAQs, live chat, and troubleshooting support. </a:t>
            </a:r>
          </a:p>
        </p:txBody>
      </p:sp>
      <p:pic>
        <p:nvPicPr>
          <p:cNvPr id="8" name="Graphic 7" descr="Target Audience">
            <a:extLst>
              <a:ext uri="{FF2B5EF4-FFF2-40B4-BE49-F238E27FC236}">
                <a16:creationId xmlns:a16="http://schemas.microsoft.com/office/drawing/2014/main" id="{4D2A01DA-C1B3-90E4-3BD5-6E3A01E67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57175" y="2852382"/>
            <a:ext cx="3364792" cy="33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94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30C20B-D3AB-B151-B6E4-3E641A6F0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sz="5600"/>
              <a:t>Tesco’s Use of Social Media for CRM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2FA9AC69-13DD-07E8-C159-5CBBCAE8AE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069138"/>
              </p:ext>
            </p:extLst>
          </p:nvPr>
        </p:nvGraphicFramePr>
        <p:xfrm>
          <a:off x="960438" y="2749620"/>
          <a:ext cx="10267950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857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CC13CE-9C91-96AA-410A-3B4352541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317814"/>
            <a:ext cx="10268712" cy="1700784"/>
          </a:xfrm>
        </p:spPr>
        <p:txBody>
          <a:bodyPr>
            <a:normAutofit/>
          </a:bodyPr>
          <a:lstStyle/>
          <a:p>
            <a:r>
              <a:rPr lang="en-GB" sz="5600"/>
              <a:t>Evaluation of Tesco’s Digital and Social Media Success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248369-464E-49D1-91FC-BC34A50A66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264989"/>
            <a:ext cx="12188952" cy="39521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C132F913-0C95-E766-D60C-CAF6193E9D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502145"/>
              </p:ext>
            </p:extLst>
          </p:nvPr>
        </p:nvGraphicFramePr>
        <p:xfrm>
          <a:off x="960438" y="2749620"/>
          <a:ext cx="10267950" cy="2982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01546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734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520908-7404-ED55-0CFF-68C9CFE93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120" y="643467"/>
            <a:ext cx="3212593" cy="5571066"/>
          </a:xfrm>
        </p:spPr>
        <p:txBody>
          <a:bodyPr>
            <a:normAutofit/>
          </a:bodyPr>
          <a:lstStyle/>
          <a:p>
            <a:r>
              <a:rPr lang="en-GB" sz="3600"/>
              <a:t>Tesco’s Performance Outcomes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CE8F2DDA-13DE-664A-D958-69F54776F8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726989"/>
              </p:ext>
            </p:extLst>
          </p:nvPr>
        </p:nvGraphicFramePr>
        <p:xfrm>
          <a:off x="5300812" y="643466"/>
          <a:ext cx="5927575" cy="5554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88324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7BFF44-5DB5-4626-4170-5740123F3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438" y="317499"/>
            <a:ext cx="4500737" cy="2095501"/>
          </a:xfrm>
        </p:spPr>
        <p:txBody>
          <a:bodyPr>
            <a:normAutofit/>
          </a:bodyPr>
          <a:lstStyle/>
          <a:p>
            <a:r>
              <a:rPr lang="en-GB" sz="4100" dirty="0">
                <a:solidFill>
                  <a:schemeClr val="tx1"/>
                </a:solidFill>
              </a:rPr>
              <a:t>Challenges in Digital and Social Media CRM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0C1681D-7C52-0FEF-C941-1A6870DBE3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960438" y="2290916"/>
            <a:ext cx="5047072" cy="465065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Social Media Criticism: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Handling negative feedback and maintaining a positive brand image.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eaLnBrk="0" fontAlgn="base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FontTx/>
              <a:buChar char="•"/>
            </a:pPr>
            <a:r>
              <a:rPr lang="en-US" altLang="en-US" sz="2000" b="1" dirty="0">
                <a:latin typeface="Arial" panose="020B0604020202020204" pitchFamily="34" charset="0"/>
              </a:rPr>
              <a:t>Data Privacy Concerns:</a:t>
            </a:r>
            <a:r>
              <a:rPr lang="en-US" altLang="en-US" sz="2000" dirty="0">
                <a:latin typeface="Arial" panose="020B0604020202020204" pitchFamily="34" charset="0"/>
              </a:rPr>
              <a:t> Managing large volumes of customer data while adhering to privacy laws.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Consistency Across Platforms: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Ensuring the brand message is consistent across all digital and social platforms. </a:t>
            </a:r>
          </a:p>
        </p:txBody>
      </p:sp>
      <p:pic>
        <p:nvPicPr>
          <p:cNvPr id="6" name="Picture 5" descr="Network Technology Background">
            <a:extLst>
              <a:ext uri="{FF2B5EF4-FFF2-40B4-BE49-F238E27FC236}">
                <a16:creationId xmlns:a16="http://schemas.microsoft.com/office/drawing/2014/main" id="{7473A889-3E30-2799-20EC-E686CC851B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1119" r="7090" b="-1"/>
          <a:stretch/>
        </p:blipFill>
        <p:spPr>
          <a:xfrm>
            <a:off x="6094474" y="10"/>
            <a:ext cx="609752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691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B6D1D7F-141C-4D8E-BFBA-D95B68E16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58DA214-7FDA-4C9D-A7CF-9AD725E29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77F89CE-BF52-4AF5-8B0B-7E9693734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4474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CD5118-CA91-5016-5343-2999D90D6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438" y="640080"/>
            <a:ext cx="4500737" cy="2194560"/>
          </a:xfrm>
        </p:spPr>
        <p:txBody>
          <a:bodyPr>
            <a:normAutofit/>
          </a:bodyPr>
          <a:lstStyle/>
          <a:p>
            <a:r>
              <a:rPr lang="en-GB" sz="3600"/>
              <a:t>Conclusion and Recommendations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7A2A5E6-172D-DD26-00AA-A46B78BDA3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57316" y="2300748"/>
            <a:ext cx="5722374" cy="455725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highlight>
                <a:srgbClr val="00FFFF"/>
              </a:highlight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highlight>
                  <a:srgbClr val="00FFFF"/>
                </a:highlight>
                <a:latin typeface="Arial" panose="020B0604020202020204" pitchFamily="34" charset="0"/>
              </a:rPr>
              <a:t>Conclusion: Tesco’s engagement with digital and social media has been highly successful in enhancing customer relationships, driving sales, and improving customer loyalty</a:t>
            </a: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FFFF"/>
                </a:highlight>
                <a:latin typeface="Arial" panose="020B0604020202020204" pitchFamily="34" charset="0"/>
              </a:rPr>
              <a:t>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sz="2900" b="1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800000"/>
                </a:highlight>
                <a:latin typeface="Arial" panose="020B0604020202020204" pitchFamily="34" charset="0"/>
              </a:rPr>
              <a:t>Recommendations: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29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highlight>
                  <a:srgbClr val="00FFFF"/>
                </a:highlight>
                <a:latin typeface="Arial" panose="020B0604020202020204" pitchFamily="34" charset="0"/>
              </a:rPr>
              <a:t>Increase investment in AI for personalized customer interactions.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Enhance social media crisis management to respond faster to negative feedback</a:t>
            </a: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highlight>
                  <a:srgbClr val="FF00FF"/>
                </a:highlight>
                <a:latin typeface="Arial" panose="020B0604020202020204" pitchFamily="34" charset="0"/>
              </a:rPr>
              <a:t>Expand digital tools to enhance in-store experiences.</a:t>
            </a:r>
          </a:p>
          <a:p>
            <a:pPr marL="0" marR="0" lvl="0" indent="0" defTabSz="914400" rtl="0" eaLnBrk="0" fontAlgn="base" latinLnBrk="0" hangingPunct="0">
              <a:lnSpc>
                <a:spcPct val="91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Graphic 7" descr="In Love Face Outline">
            <a:extLst>
              <a:ext uri="{FF2B5EF4-FFF2-40B4-BE49-F238E27FC236}">
                <a16:creationId xmlns:a16="http://schemas.microsoft.com/office/drawing/2014/main" id="{1D902AE9-30B1-CEEC-C6E5-0037386EB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41822" y="1031490"/>
            <a:ext cx="4795019" cy="479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85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D9DE8-EB5C-1F08-EE9F-F9E61F567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79227-C032-7FC5-1740-10514CAAC5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1400" b="1" dirty="0">
              <a:latin typeface="Abadi Extra Light" panose="020B0204020104020204" pitchFamily="34" charset="0"/>
            </a:endParaRPr>
          </a:p>
          <a:p>
            <a:r>
              <a:rPr lang="en-GB" sz="1400" b="1" dirty="0">
                <a:latin typeface="Abadi Extra Light" panose="020B0204020104020204" pitchFamily="34" charset="0"/>
              </a:rPr>
              <a:t>Smith, A. (2022). The Role of Digital Media in CRM: A Retail Perspective. </a:t>
            </a:r>
            <a:r>
              <a:rPr lang="en-GB" sz="1400" b="1" i="1" dirty="0">
                <a:latin typeface="Abadi Extra Light" panose="020B0204020104020204" pitchFamily="34" charset="0"/>
              </a:rPr>
              <a:t>Journal of Retailing Studies.</a:t>
            </a:r>
            <a:r>
              <a:rPr lang="en-GB" sz="1400" b="1" dirty="0">
                <a:latin typeface="Abadi Extra Light" panose="020B0204020104020204" pitchFamily="34" charset="0"/>
              </a:rPr>
              <a:t>. [Online].  [Accessed 27 November 2024].</a:t>
            </a:r>
          </a:p>
          <a:p>
            <a:r>
              <a:rPr lang="en-GB" sz="1400" b="1" dirty="0">
                <a:latin typeface="Abadi Extra Light" panose="020B0204020104020204" pitchFamily="34" charset="0"/>
              </a:rPr>
              <a:t>Jones, M. &amp; Clark, L. (2021). Tesco's Social Media Strategy: A Case Study.. </a:t>
            </a:r>
            <a:r>
              <a:rPr lang="en-GB" sz="1400" b="1" i="1" dirty="0">
                <a:latin typeface="Abadi Extra Light" panose="020B0204020104020204" pitchFamily="34" charset="0"/>
              </a:rPr>
              <a:t>Retail Marketing Review.</a:t>
            </a:r>
            <a:r>
              <a:rPr lang="en-GB" sz="1400" b="1" dirty="0">
                <a:latin typeface="Abadi Extra Light" panose="020B0204020104020204" pitchFamily="34" charset="0"/>
              </a:rPr>
              <a:t>. </a:t>
            </a:r>
          </a:p>
          <a:p>
            <a:r>
              <a:rPr lang="en-GB" sz="1400" b="1" dirty="0">
                <a:latin typeface="Abadi Extra Light" panose="020B0204020104020204" pitchFamily="34" charset="0"/>
              </a:rPr>
              <a:t>Harris, C. (2023). </a:t>
            </a:r>
            <a:r>
              <a:rPr lang="en-GB" sz="1400" b="1" i="1" dirty="0">
                <a:latin typeface="Abadi Extra Light" panose="020B0204020104020204" pitchFamily="34" charset="0"/>
              </a:rPr>
              <a:t>Customer Loyalty and Engagement Through Digital Channels.</a:t>
            </a:r>
            <a:r>
              <a:rPr lang="en-GB" sz="1400" b="1" dirty="0">
                <a:latin typeface="Abadi Extra Light" panose="020B0204020104020204" pitchFamily="34" charset="0"/>
              </a:rPr>
              <a:t> CRM Insights.</a:t>
            </a:r>
          </a:p>
          <a:p>
            <a:r>
              <a:rPr lang="en-GB" sz="1400" b="1" dirty="0">
                <a:latin typeface="Abadi Extra Light" panose="020B0204020104020204" pitchFamily="34" charset="0"/>
              </a:rPr>
              <a:t>Tesco PLC. (2024). </a:t>
            </a:r>
            <a:r>
              <a:rPr lang="en-GB" sz="1400" b="1" i="1" dirty="0">
                <a:latin typeface="Abadi Extra Light" panose="020B0204020104020204" pitchFamily="34" charset="0"/>
              </a:rPr>
              <a:t>Annual Report 2024.</a:t>
            </a:r>
            <a:r>
              <a:rPr lang="en-GB" sz="1400" b="1" dirty="0">
                <a:latin typeface="Abadi Extra Light" panose="020B0204020104020204" pitchFamily="34" charset="0"/>
              </a:rPr>
              <a:t>. [Online]. . Available at: https://www.tescoplc.com/ [Accessed 27 November 2024].</a:t>
            </a:r>
          </a:p>
          <a:p>
            <a:br>
              <a:rPr lang="en-GB" sz="1400" b="1" dirty="0">
                <a:latin typeface="Abadi Extra Light" panose="020B0204020104020204" pitchFamily="34" charset="0"/>
              </a:rPr>
            </a:br>
            <a:r>
              <a:rPr lang="en-GB" sz="1400" b="1" dirty="0">
                <a:latin typeface="Abadi Extra Light" panose="020B0204020104020204" pitchFamily="34" charset="0"/>
              </a:rPr>
              <a:t>Kumar V. &amp; Shah D. (2022). The Impact of Social Media on Retail Performance.. </a:t>
            </a:r>
            <a:r>
              <a:rPr lang="en-GB" sz="1400" b="1" i="1" dirty="0">
                <a:latin typeface="Abadi Extra Light" panose="020B0204020104020204" pitchFamily="34" charset="0"/>
              </a:rPr>
              <a:t>Journal of Marketing Research.</a:t>
            </a:r>
            <a:r>
              <a:rPr lang="en-GB" sz="1400" b="1" dirty="0">
                <a:latin typeface="Abadi Extra Light" panose="020B0204020104020204" pitchFamily="34" charset="0"/>
              </a:rPr>
              <a:t>[Online].  [Accessed 27 November 2024].</a:t>
            </a:r>
            <a:br>
              <a:rPr lang="en-GB" sz="1400" b="1" dirty="0">
                <a:latin typeface="Abadi Extra Light" panose="020B0204020104020204" pitchFamily="34" charset="0"/>
              </a:rPr>
            </a:br>
            <a:endParaRPr lang="en-GB" sz="1400" b="1" dirty="0">
              <a:latin typeface="Abadi Extra Light" panose="020B02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843285"/>
      </p:ext>
    </p:extLst>
  </p:cSld>
  <p:clrMapOvr>
    <a:masterClrMapping/>
  </p:clrMapOvr>
</p:sld>
</file>

<file path=ppt/theme/theme1.xml><?xml version="1.0" encoding="utf-8"?>
<a:theme xmlns:a="http://schemas.openxmlformats.org/drawingml/2006/main" name="JuxtaposeVTI">
  <a:themeElements>
    <a:clrScheme name="AnalogousFromRegularSeed_2SEEDS">
      <a:dk1>
        <a:srgbClr val="000000"/>
      </a:dk1>
      <a:lt1>
        <a:srgbClr val="FFFFFF"/>
      </a:lt1>
      <a:dk2>
        <a:srgbClr val="1F2D36"/>
      </a:dk2>
      <a:lt2>
        <a:srgbClr val="E2E5E8"/>
      </a:lt2>
      <a:accent1>
        <a:srgbClr val="B1793B"/>
      </a:accent1>
      <a:accent2>
        <a:srgbClr val="C35A4D"/>
      </a:accent2>
      <a:accent3>
        <a:srgbClr val="A9A342"/>
      </a:accent3>
      <a:accent4>
        <a:srgbClr val="3BB1AE"/>
      </a:accent4>
      <a:accent5>
        <a:srgbClr val="4D95C3"/>
      </a:accent5>
      <a:accent6>
        <a:srgbClr val="3B52B1"/>
      </a:accent6>
      <a:hlink>
        <a:srgbClr val="3F7CBF"/>
      </a:hlink>
      <a:folHlink>
        <a:srgbClr val="7F7F7F"/>
      </a:folHlink>
    </a:clrScheme>
    <a:fontScheme name="Custom 167">
      <a:majorFont>
        <a:latin typeface="Franklin Gothic Demi Cond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uxtaposeVTI" id="{FBDCC3B4-6EA8-442A-B697-43C068E31FE3}" vid="{090F2E09-E4E2-4F71-A70E-279F5A0D9E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15826</TotalTime>
  <Words>720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Abadi Extra Light</vt:lpstr>
      <vt:lpstr>Arial</vt:lpstr>
      <vt:lpstr>Franklin Gothic Demi Cond</vt:lpstr>
      <vt:lpstr>Franklin Gothic Medium</vt:lpstr>
      <vt:lpstr>Wingdings</vt:lpstr>
      <vt:lpstr>JuxtaposeVTI</vt:lpstr>
      <vt:lpstr>Digital and Social media in Customer Relationship Management at Tesco</vt:lpstr>
      <vt:lpstr>Presentation overview</vt:lpstr>
      <vt:lpstr>Defining Digital and Social Media</vt:lpstr>
      <vt:lpstr>The Role of Digital and Social Media in CRM</vt:lpstr>
      <vt:lpstr>Tesco’s Digital and Social Media Strategy</vt:lpstr>
      <vt:lpstr>Tesco’s Use of Digital Media for CRM</vt:lpstr>
      <vt:lpstr>Tesco’s Use of Social Media for CRM</vt:lpstr>
      <vt:lpstr>Evaluation of Tesco’s Digital and Social Media Success</vt:lpstr>
      <vt:lpstr>Tesco’s Performance Outcomes</vt:lpstr>
      <vt:lpstr>Challenges in Digital and Social Media CRM</vt:lpstr>
      <vt:lpstr>Conclusion and Recommendations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Pawel Grzybowski (2232319)</dc:creator>
  <cp:lastModifiedBy>Pawel Grzybowski (2232319)</cp:lastModifiedBy>
  <cp:revision>1</cp:revision>
  <dcterms:created xsi:type="dcterms:W3CDTF">2024-11-27T12:24:56Z</dcterms:created>
  <dcterms:modified xsi:type="dcterms:W3CDTF">2024-12-08T12:11:20Z</dcterms:modified>
</cp:coreProperties>
</file>