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sldIdLst>
    <p:sldId id="265" r:id="rId2"/>
    <p:sldId id="276" r:id="rId3"/>
    <p:sldId id="266" r:id="rId4"/>
    <p:sldId id="257" r:id="rId5"/>
    <p:sldId id="258" r:id="rId6"/>
    <p:sldId id="259" r:id="rId7"/>
    <p:sldId id="261" r:id="rId8"/>
    <p:sldId id="268" r:id="rId9"/>
    <p:sldId id="269" r:id="rId10"/>
    <p:sldId id="279" r:id="rId11"/>
    <p:sldId id="262" r:id="rId12"/>
    <p:sldId id="277" r:id="rId13"/>
    <p:sldId id="267" r:id="rId14"/>
    <p:sldId id="263" r:id="rId15"/>
    <p:sldId id="272" r:id="rId16"/>
    <p:sldId id="264" r:id="rId17"/>
    <p:sldId id="273" r:id="rId18"/>
    <p:sldId id="270" r:id="rId19"/>
    <p:sldId id="274" r:id="rId20"/>
    <p:sldId id="271" r:id="rId21"/>
    <p:sldId id="278" r:id="rId2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iying Jiao" initials="YJ" lastIdx="3" clrIdx="0">
    <p:extLst>
      <p:ext uri="{19B8F6BF-5375-455C-9EA6-DF929625EA0E}">
        <p15:presenceInfo xmlns:p15="http://schemas.microsoft.com/office/powerpoint/2012/main" userId="S::y.jiao@uwtsd.ac.uk::dad89eff-c5db-47ef-b2c9-fb1a784356e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34" autoAdjust="0"/>
    <p:restoredTop sz="96327"/>
  </p:normalViewPr>
  <p:slideViewPr>
    <p:cSldViewPr snapToGrid="0" snapToObjects="1">
      <p:cViewPr varScale="1">
        <p:scale>
          <a:sx n="53" d="100"/>
          <a:sy n="53" d="100"/>
        </p:scale>
        <p:origin x="638" y="4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a:xfrm>
            <a:off x="2692397" y="5037663"/>
            <a:ext cx="5214635" cy="279400"/>
          </a:xfrm>
        </p:spPr>
        <p:txBody>
          <a:bodyPr/>
          <a:lstStyle/>
          <a:p>
            <a:endParaRPr lang="en-CN"/>
          </a:p>
        </p:txBody>
      </p:sp>
      <p:sp>
        <p:nvSpPr>
          <p:cNvPr id="6" name="Slide Number Placeholder 5"/>
          <p:cNvSpPr>
            <a:spLocks noGrp="1"/>
          </p:cNvSpPr>
          <p:nvPr>
            <p:ph type="sldNum" sz="quarter" idx="12"/>
          </p:nvPr>
        </p:nvSpPr>
        <p:spPr>
          <a:xfrm>
            <a:off x="8956900" y="5037663"/>
            <a:ext cx="551167" cy="279400"/>
          </a:xfrm>
        </p:spPr>
        <p:txBody>
          <a:bodyPr/>
          <a:lstStyle/>
          <a:p>
            <a:fld id="{6B1460C4-927A-5E45-A2A4-399A240FD9E6}" type="slidenum">
              <a:rPr lang="en-CN" smtClean="0"/>
              <a:t>‹#›</a:t>
            </a:fld>
            <a:endParaRPr lang="en-C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245404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spTree>
    <p:extLst>
      <p:ext uri="{BB962C8B-B14F-4D97-AF65-F5344CB8AC3E}">
        <p14:creationId xmlns:p14="http://schemas.microsoft.com/office/powerpoint/2010/main" val="4055079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2000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8BBDA8A-9042-1440-9C34-75AED6C8704D}" type="datetimeFigureOut">
              <a:rPr lang="en-CN" smtClean="0"/>
              <a:t>01/16/2021</a:t>
            </a:fld>
            <a:endParaRPr lang="en-CN"/>
          </a:p>
        </p:txBody>
      </p:sp>
      <p:sp>
        <p:nvSpPr>
          <p:cNvPr id="6" name="Footer Placeholder 5"/>
          <p:cNvSpPr>
            <a:spLocks noGrp="1"/>
          </p:cNvSpPr>
          <p:nvPr>
            <p:ph type="ftr" sz="quarter" idx="11"/>
          </p:nvPr>
        </p:nvSpPr>
        <p:spPr/>
        <p:txBody>
          <a:bodyPr/>
          <a:lstStyle/>
          <a:p>
            <a:endParaRPr lang="en-CN"/>
          </a:p>
        </p:txBody>
      </p:sp>
      <p:sp>
        <p:nvSpPr>
          <p:cNvPr id="7" name="Slide Number Placeholder 6"/>
          <p:cNvSpPr>
            <a:spLocks noGrp="1"/>
          </p:cNvSpPr>
          <p:nvPr>
            <p:ph type="sldNum" sz="quarter" idx="12"/>
          </p:nvPr>
        </p:nvSpPr>
        <p:spPr/>
        <p:txBody>
          <a:bodyPr/>
          <a:lstStyle/>
          <a:p>
            <a:fld id="{6B1460C4-927A-5E45-A2A4-399A240FD9E6}" type="slidenum">
              <a:rPr lang="en-CN" smtClean="0"/>
              <a:t>‹#›</a:t>
            </a:fld>
            <a:endParaRPr lang="en-CN"/>
          </a:p>
        </p:txBody>
      </p:sp>
    </p:spTree>
    <p:extLst>
      <p:ext uri="{BB962C8B-B14F-4D97-AF65-F5344CB8AC3E}">
        <p14:creationId xmlns:p14="http://schemas.microsoft.com/office/powerpoint/2010/main" val="8725050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8BBDA8A-9042-1440-9C34-75AED6C8704D}" type="datetimeFigureOut">
              <a:rPr lang="en-CN" smtClean="0"/>
              <a:t>01/16/2021</a:t>
            </a:fld>
            <a:endParaRPr lang="en-CN"/>
          </a:p>
        </p:txBody>
      </p:sp>
      <p:sp>
        <p:nvSpPr>
          <p:cNvPr id="8" name="Footer Placeholder 7"/>
          <p:cNvSpPr>
            <a:spLocks noGrp="1"/>
          </p:cNvSpPr>
          <p:nvPr>
            <p:ph type="ftr" sz="quarter" idx="11"/>
          </p:nvPr>
        </p:nvSpPr>
        <p:spPr/>
        <p:txBody>
          <a:bodyPr/>
          <a:lstStyle/>
          <a:p>
            <a:endParaRPr lang="en-CN"/>
          </a:p>
        </p:txBody>
      </p:sp>
      <p:sp>
        <p:nvSpPr>
          <p:cNvPr id="9" name="Slide Number Placeholder 8"/>
          <p:cNvSpPr>
            <a:spLocks noGrp="1"/>
          </p:cNvSpPr>
          <p:nvPr>
            <p:ph type="sldNum" sz="quarter" idx="12"/>
          </p:nvPr>
        </p:nvSpPr>
        <p:spPr/>
        <p:txBody>
          <a:bodyPr/>
          <a:lstStyle/>
          <a:p>
            <a:fld id="{6B1460C4-927A-5E45-A2A4-399A240FD9E6}" type="slidenum">
              <a:rPr lang="en-CN" smtClean="0"/>
              <a:t>‹#›</a:t>
            </a:fld>
            <a:endParaRPr lang="en-C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0297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8BBDA8A-9042-1440-9C34-75AED6C8704D}" type="datetimeFigureOut">
              <a:rPr lang="en-CN" smtClean="0"/>
              <a:t>01/16/2021</a:t>
            </a:fld>
            <a:endParaRPr lang="en-CN"/>
          </a:p>
        </p:txBody>
      </p:sp>
      <p:sp>
        <p:nvSpPr>
          <p:cNvPr id="4" name="Footer Placeholder 3"/>
          <p:cNvSpPr>
            <a:spLocks noGrp="1"/>
          </p:cNvSpPr>
          <p:nvPr>
            <p:ph type="ftr" sz="quarter" idx="11"/>
          </p:nvPr>
        </p:nvSpPr>
        <p:spPr/>
        <p:txBody>
          <a:bodyPr/>
          <a:lstStyle/>
          <a:p>
            <a:endParaRPr lang="en-CN"/>
          </a:p>
        </p:txBody>
      </p:sp>
      <p:sp>
        <p:nvSpPr>
          <p:cNvPr id="5" name="Slide Number Placeholder 4"/>
          <p:cNvSpPr>
            <a:spLocks noGrp="1"/>
          </p:cNvSpPr>
          <p:nvPr>
            <p:ph type="sldNum" sz="quarter" idx="12"/>
          </p:nvPr>
        </p:nvSpPr>
        <p:spPr/>
        <p:txBody>
          <a:bodyPr/>
          <a:lstStyle/>
          <a:p>
            <a:fld id="{6B1460C4-927A-5E45-A2A4-399A240FD9E6}" type="slidenum">
              <a:rPr lang="en-CN" smtClean="0"/>
              <a:t>‹#›</a:t>
            </a:fld>
            <a:endParaRPr lang="en-C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08442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BBDA8A-9042-1440-9C34-75AED6C8704D}" type="datetimeFigureOut">
              <a:rPr lang="en-CN" smtClean="0"/>
              <a:t>01/16/2021</a:t>
            </a:fld>
            <a:endParaRPr lang="en-CN"/>
          </a:p>
        </p:txBody>
      </p:sp>
      <p:sp>
        <p:nvSpPr>
          <p:cNvPr id="3" name="Footer Placeholder 2"/>
          <p:cNvSpPr>
            <a:spLocks noGrp="1"/>
          </p:cNvSpPr>
          <p:nvPr>
            <p:ph type="ftr" sz="quarter" idx="11"/>
          </p:nvPr>
        </p:nvSpPr>
        <p:spPr/>
        <p:txBody>
          <a:bodyPr/>
          <a:lstStyle/>
          <a:p>
            <a:endParaRPr lang="en-CN"/>
          </a:p>
        </p:txBody>
      </p:sp>
      <p:sp>
        <p:nvSpPr>
          <p:cNvPr id="4" name="Slide Number Placeholder 3"/>
          <p:cNvSpPr>
            <a:spLocks noGrp="1"/>
          </p:cNvSpPr>
          <p:nvPr>
            <p:ph type="sldNum" sz="quarter" idx="12"/>
          </p:nvPr>
        </p:nvSpPr>
        <p:spPr/>
        <p:txBody>
          <a:bodyPr/>
          <a:lstStyle/>
          <a:p>
            <a:fld id="{6B1460C4-927A-5E45-A2A4-399A240FD9E6}" type="slidenum">
              <a:rPr lang="en-CN" smtClean="0"/>
              <a:t>‹#›</a:t>
            </a:fld>
            <a:endParaRPr lang="en-CN"/>
          </a:p>
        </p:txBody>
      </p:sp>
    </p:spTree>
    <p:extLst>
      <p:ext uri="{BB962C8B-B14F-4D97-AF65-F5344CB8AC3E}">
        <p14:creationId xmlns:p14="http://schemas.microsoft.com/office/powerpoint/2010/main" val="7179968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BBDA8A-9042-1440-9C34-75AED6C8704D}" type="datetimeFigureOut">
              <a:rPr lang="en-CN" smtClean="0"/>
              <a:t>01/16/2021</a:t>
            </a:fld>
            <a:endParaRPr lang="en-CN"/>
          </a:p>
        </p:txBody>
      </p:sp>
      <p:sp>
        <p:nvSpPr>
          <p:cNvPr id="6" name="Footer Placeholder 5"/>
          <p:cNvSpPr>
            <a:spLocks noGrp="1"/>
          </p:cNvSpPr>
          <p:nvPr>
            <p:ph type="ftr" sz="quarter" idx="11"/>
          </p:nvPr>
        </p:nvSpPr>
        <p:spPr/>
        <p:txBody>
          <a:bodyPr/>
          <a:lstStyle/>
          <a:p>
            <a:endParaRPr lang="en-CN"/>
          </a:p>
        </p:txBody>
      </p:sp>
      <p:sp>
        <p:nvSpPr>
          <p:cNvPr id="7" name="Slide Number Placeholder 6"/>
          <p:cNvSpPr>
            <a:spLocks noGrp="1"/>
          </p:cNvSpPr>
          <p:nvPr>
            <p:ph type="sldNum" sz="quarter" idx="12"/>
          </p:nvPr>
        </p:nvSpPr>
        <p:spPr/>
        <p:txBody>
          <a:bodyPr/>
          <a:lstStyle/>
          <a:p>
            <a:fld id="{6B1460C4-927A-5E45-A2A4-399A240FD9E6}" type="slidenum">
              <a:rPr lang="en-CN" smtClean="0"/>
              <a:t>‹#›</a:t>
            </a:fld>
            <a:endParaRPr lang="en-C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98464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BBDA8A-9042-1440-9C34-75AED6C8704D}" type="datetimeFigureOut">
              <a:rPr lang="en-CN" smtClean="0"/>
              <a:t>01/16/2021</a:t>
            </a:fld>
            <a:endParaRPr lang="en-CN"/>
          </a:p>
        </p:txBody>
      </p:sp>
      <p:sp>
        <p:nvSpPr>
          <p:cNvPr id="6" name="Footer Placeholder 5"/>
          <p:cNvSpPr>
            <a:spLocks noGrp="1"/>
          </p:cNvSpPr>
          <p:nvPr>
            <p:ph type="ftr" sz="quarter" idx="11"/>
          </p:nvPr>
        </p:nvSpPr>
        <p:spPr/>
        <p:txBody>
          <a:bodyPr/>
          <a:lstStyle/>
          <a:p>
            <a:endParaRPr lang="en-CN"/>
          </a:p>
        </p:txBody>
      </p:sp>
      <p:sp>
        <p:nvSpPr>
          <p:cNvPr id="7" name="Slide Number Placeholder 6"/>
          <p:cNvSpPr>
            <a:spLocks noGrp="1"/>
          </p:cNvSpPr>
          <p:nvPr>
            <p:ph type="sldNum" sz="quarter" idx="12"/>
          </p:nvPr>
        </p:nvSpPr>
        <p:spPr/>
        <p:txBody>
          <a:bodyPr/>
          <a:lstStyle/>
          <a:p>
            <a:fld id="{6B1460C4-927A-5E45-A2A4-399A240FD9E6}" type="slidenum">
              <a:rPr lang="en-CN" smtClean="0"/>
              <a:t>‹#›</a:t>
            </a:fld>
            <a:endParaRPr lang="en-CN"/>
          </a:p>
        </p:txBody>
      </p:sp>
    </p:spTree>
    <p:extLst>
      <p:ext uri="{BB962C8B-B14F-4D97-AF65-F5344CB8AC3E}">
        <p14:creationId xmlns:p14="http://schemas.microsoft.com/office/powerpoint/2010/main" val="7412335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8BBDA8A-9042-1440-9C34-75AED6C8704D}" type="datetimeFigureOut">
              <a:rPr lang="en-CN" smtClean="0"/>
              <a:t>01/16/2021</a:t>
            </a:fld>
            <a:endParaRPr lang="en-CN"/>
          </a:p>
        </p:txBody>
      </p:sp>
      <p:sp>
        <p:nvSpPr>
          <p:cNvPr id="6" name="Footer Placeholder 5"/>
          <p:cNvSpPr>
            <a:spLocks noGrp="1"/>
          </p:cNvSpPr>
          <p:nvPr>
            <p:ph type="ftr" sz="quarter" idx="11"/>
          </p:nvPr>
        </p:nvSpPr>
        <p:spPr/>
        <p:txBody>
          <a:bodyPr/>
          <a:lstStyle/>
          <a:p>
            <a:endParaRPr lang="en-CN"/>
          </a:p>
        </p:txBody>
      </p:sp>
      <p:sp>
        <p:nvSpPr>
          <p:cNvPr id="7" name="Slide Number Placeholder 6"/>
          <p:cNvSpPr>
            <a:spLocks noGrp="1"/>
          </p:cNvSpPr>
          <p:nvPr>
            <p:ph type="sldNum" sz="quarter" idx="12"/>
          </p:nvPr>
        </p:nvSpPr>
        <p:spPr/>
        <p:txBody>
          <a:bodyPr/>
          <a:lstStyle/>
          <a:p>
            <a:fld id="{6B1460C4-927A-5E45-A2A4-399A240FD9E6}" type="slidenum">
              <a:rPr lang="en-CN" smtClean="0"/>
              <a:t>‹#›</a:t>
            </a:fld>
            <a:endParaRPr lang="en-CN"/>
          </a:p>
        </p:txBody>
      </p:sp>
    </p:spTree>
    <p:extLst>
      <p:ext uri="{BB962C8B-B14F-4D97-AF65-F5344CB8AC3E}">
        <p14:creationId xmlns:p14="http://schemas.microsoft.com/office/powerpoint/2010/main" val="1334393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06874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96407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spTree>
    <p:extLst>
      <p:ext uri="{BB962C8B-B14F-4D97-AF65-F5344CB8AC3E}">
        <p14:creationId xmlns:p14="http://schemas.microsoft.com/office/powerpoint/2010/main" val="36066377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609213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6849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82449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BBDA8A-9042-1440-9C34-75AED6C8704D}" type="datetimeFigureOut">
              <a:rPr lang="en-CN" smtClean="0"/>
              <a:t>01/16/2021</a:t>
            </a:fld>
            <a:endParaRPr lang="en-CN"/>
          </a:p>
        </p:txBody>
      </p:sp>
      <p:sp>
        <p:nvSpPr>
          <p:cNvPr id="5" name="Footer Placeholder 4"/>
          <p:cNvSpPr>
            <a:spLocks noGrp="1"/>
          </p:cNvSpPr>
          <p:nvPr>
            <p:ph type="ftr" sz="quarter" idx="11"/>
          </p:nvPr>
        </p:nvSpPr>
        <p:spPr/>
        <p:txBody>
          <a:bodyPr/>
          <a:lstStyle/>
          <a:p>
            <a:endParaRPr lang="en-CN"/>
          </a:p>
        </p:txBody>
      </p:sp>
      <p:sp>
        <p:nvSpPr>
          <p:cNvPr id="6" name="Slide Number Placeholder 5"/>
          <p:cNvSpPr>
            <a:spLocks noGrp="1"/>
          </p:cNvSpPr>
          <p:nvPr>
            <p:ph type="sldNum" sz="quarter" idx="12"/>
          </p:nvPr>
        </p:nvSpPr>
        <p:spPr/>
        <p:txBody>
          <a:bodyPr/>
          <a:lstStyle/>
          <a:p>
            <a:fld id="{6B1460C4-927A-5E45-A2A4-399A240FD9E6}" type="slidenum">
              <a:rPr lang="en-CN" smtClean="0"/>
              <a:t>‹#›</a:t>
            </a:fld>
            <a:endParaRPr lang="en-C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708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8BBDA8A-9042-1440-9C34-75AED6C8704D}" type="datetimeFigureOut">
              <a:rPr lang="en-CN" smtClean="0"/>
              <a:t>01/16/2021</a:t>
            </a:fld>
            <a:endParaRPr lang="en-C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C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B1460C4-927A-5E45-A2A4-399A240FD9E6}" type="slidenum">
              <a:rPr lang="en-CN" smtClean="0"/>
              <a:t>‹#›</a:t>
            </a:fld>
            <a:endParaRPr lang="en-CN"/>
          </a:p>
        </p:txBody>
      </p:sp>
    </p:spTree>
    <p:extLst>
      <p:ext uri="{BB962C8B-B14F-4D97-AF65-F5344CB8AC3E}">
        <p14:creationId xmlns:p14="http://schemas.microsoft.com/office/powerpoint/2010/main" val="270291110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baike.baidu.com/item/%E6%A0%BC%E7%89%A9%E8%87%B4%E7%9F%A5" TargetMode="External"/><Relationship Id="rId2" Type="http://schemas.openxmlformats.org/officeDocument/2006/relationships/hyperlink" Target="https://baike.baidu.com/item/%E5%8F%B8%E9%A9%AC%E5%85%89"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93043-6343-497B-B569-1D06AFD7AFCF}"/>
              </a:ext>
            </a:extLst>
          </p:cNvPr>
          <p:cNvSpPr>
            <a:spLocks noGrp="1"/>
          </p:cNvSpPr>
          <p:nvPr>
            <p:ph type="ctrTitle"/>
          </p:nvPr>
        </p:nvSpPr>
        <p:spPr/>
        <p:txBody>
          <a:bodyPr/>
          <a:lstStyle/>
          <a:p>
            <a:r>
              <a:rPr lang="en-US" altLang="zh-CN" sz="12000" b="1" dirty="0"/>
              <a:t>《</a:t>
            </a:r>
            <a:r>
              <a:rPr lang="zh-CN" altLang="en-US" sz="12000" b="1" dirty="0">
                <a:latin typeface="KaiTi" panose="02010609060101010101" pitchFamily="49" charset="-122"/>
                <a:ea typeface="KaiTi" panose="02010609060101010101" pitchFamily="49" charset="-122"/>
              </a:rPr>
              <a:t>大</a:t>
            </a:r>
            <a:r>
              <a:rPr lang="zh-TW" altLang="en-US" sz="12000" b="1" dirty="0">
                <a:latin typeface="KaiTi" panose="02010609060101010101" pitchFamily="49" charset="-122"/>
                <a:ea typeface="KaiTi" panose="02010609060101010101" pitchFamily="49" charset="-122"/>
              </a:rPr>
              <a:t>學</a:t>
            </a:r>
            <a:r>
              <a:rPr lang="en-US" altLang="zh-CN" sz="12000" b="1" dirty="0"/>
              <a:t>》</a:t>
            </a:r>
            <a:endParaRPr lang="en-MY" sz="12000" dirty="0"/>
          </a:p>
        </p:txBody>
      </p:sp>
      <p:sp>
        <p:nvSpPr>
          <p:cNvPr id="3" name="Subtitle 2">
            <a:extLst>
              <a:ext uri="{FF2B5EF4-FFF2-40B4-BE49-F238E27FC236}">
                <a16:creationId xmlns:a16="http://schemas.microsoft.com/office/drawing/2014/main" id="{17E6D710-C3C5-40AD-9FC9-02A60AA0ED88}"/>
              </a:ext>
            </a:extLst>
          </p:cNvPr>
          <p:cNvSpPr>
            <a:spLocks noGrp="1"/>
          </p:cNvSpPr>
          <p:nvPr>
            <p:ph type="subTitle" idx="1"/>
          </p:nvPr>
        </p:nvSpPr>
        <p:spPr>
          <a:xfrm>
            <a:off x="3143892" y="3719244"/>
            <a:ext cx="5681609" cy="3215811"/>
          </a:xfrm>
        </p:spPr>
        <p:txBody>
          <a:bodyPr>
            <a:normAutofit/>
          </a:bodyPr>
          <a:lstStyle/>
          <a:p>
            <a:endParaRPr lang="en-MY" dirty="0"/>
          </a:p>
        </p:txBody>
      </p:sp>
      <p:pic>
        <p:nvPicPr>
          <p:cNvPr id="5" name="Picture 4">
            <a:extLst>
              <a:ext uri="{FF2B5EF4-FFF2-40B4-BE49-F238E27FC236}">
                <a16:creationId xmlns:a16="http://schemas.microsoft.com/office/drawing/2014/main" id="{D218C8BA-1151-43AA-B53E-F17F66F9C438}"/>
              </a:ext>
            </a:extLst>
          </p:cNvPr>
          <p:cNvPicPr>
            <a:picLocks noChangeAspect="1"/>
          </p:cNvPicPr>
          <p:nvPr/>
        </p:nvPicPr>
        <p:blipFill>
          <a:blip r:embed="rId2"/>
          <a:stretch>
            <a:fillRect/>
          </a:stretch>
        </p:blipFill>
        <p:spPr>
          <a:xfrm>
            <a:off x="2683934" y="-80864"/>
            <a:ext cx="6824134" cy="6935055"/>
          </a:xfrm>
          <a:prstGeom prst="rect">
            <a:avLst/>
          </a:prstGeom>
        </p:spPr>
      </p:pic>
      <p:pic>
        <p:nvPicPr>
          <p:cNvPr id="6" name="Picture 5">
            <a:extLst>
              <a:ext uri="{FF2B5EF4-FFF2-40B4-BE49-F238E27FC236}">
                <a16:creationId xmlns:a16="http://schemas.microsoft.com/office/drawing/2014/main" id="{8DAD1650-8759-47A9-883B-E9C020A17373}"/>
              </a:ext>
            </a:extLst>
          </p:cNvPr>
          <p:cNvPicPr>
            <a:picLocks noChangeAspect="1"/>
          </p:cNvPicPr>
          <p:nvPr/>
        </p:nvPicPr>
        <p:blipFill>
          <a:blip r:embed="rId3"/>
          <a:stretch>
            <a:fillRect/>
          </a:stretch>
        </p:blipFill>
        <p:spPr>
          <a:xfrm>
            <a:off x="9516531" y="-84673"/>
            <a:ext cx="2683932" cy="6938864"/>
          </a:xfrm>
          <a:prstGeom prst="rect">
            <a:avLst/>
          </a:prstGeom>
        </p:spPr>
      </p:pic>
      <p:pic>
        <p:nvPicPr>
          <p:cNvPr id="8" name="Picture 7">
            <a:extLst>
              <a:ext uri="{FF2B5EF4-FFF2-40B4-BE49-F238E27FC236}">
                <a16:creationId xmlns:a16="http://schemas.microsoft.com/office/drawing/2014/main" id="{F4AB94C3-F782-43B6-8596-8A06257EB468}"/>
              </a:ext>
            </a:extLst>
          </p:cNvPr>
          <p:cNvPicPr>
            <a:picLocks noChangeAspect="1"/>
          </p:cNvPicPr>
          <p:nvPr/>
        </p:nvPicPr>
        <p:blipFill>
          <a:blip r:embed="rId4"/>
          <a:stretch>
            <a:fillRect/>
          </a:stretch>
        </p:blipFill>
        <p:spPr>
          <a:xfrm>
            <a:off x="-22162" y="-82769"/>
            <a:ext cx="2714560" cy="6935055"/>
          </a:xfrm>
          <a:prstGeom prst="rect">
            <a:avLst/>
          </a:prstGeom>
        </p:spPr>
      </p:pic>
      <p:sp>
        <p:nvSpPr>
          <p:cNvPr id="9" name="Content Placeholder 2">
            <a:extLst>
              <a:ext uri="{FF2B5EF4-FFF2-40B4-BE49-F238E27FC236}">
                <a16:creationId xmlns:a16="http://schemas.microsoft.com/office/drawing/2014/main" id="{50C83FC0-01B0-4FFF-BD0E-3A386FE651BB}"/>
              </a:ext>
            </a:extLst>
          </p:cNvPr>
          <p:cNvSpPr txBox="1">
            <a:spLocks/>
          </p:cNvSpPr>
          <p:nvPr/>
        </p:nvSpPr>
        <p:spPr>
          <a:xfrm>
            <a:off x="1295402" y="4579415"/>
            <a:ext cx="9601196" cy="2078239"/>
          </a:xfrm>
          <a:prstGeom prst="rect">
            <a:avLst/>
          </a:prstGeom>
        </p:spPr>
        <p:txBody>
          <a:bodyPr vert="horz" lIns="91440" tIns="45720" rIns="91440" bIns="45720" rtlCol="0" anchor="t">
            <a:normAutofit/>
          </a:bodyPr>
          <a:lstStyle>
            <a:lvl1pPr marL="0" indent="0" algn="ctr" defTabSz="457200" rtl="0" eaLnBrk="1" latinLnBrk="0" hangingPunct="1">
              <a:spcBef>
                <a:spcPct val="20000"/>
              </a:spcBef>
              <a:spcAft>
                <a:spcPts val="600"/>
              </a:spcAft>
              <a:buClr>
                <a:schemeClr val="accent1"/>
              </a:buClr>
              <a:buSzPct val="11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buClr>
              <a:buSzPct val="11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buClr>
              <a:buSzPct val="11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buClr>
              <a:buSzPct val="11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buClr>
              <a:buSzPct val="115000"/>
              <a:buFont typeface="Arial"/>
              <a:buNone/>
              <a:defRPr sz="1400" kern="1200" cap="none">
                <a:solidFill>
                  <a:schemeClr val="tx1">
                    <a:tint val="75000"/>
                  </a:schemeClr>
                </a:solidFill>
                <a:effectLst/>
                <a:latin typeface="+mn-lt"/>
                <a:ea typeface="+mn-ea"/>
                <a:cs typeface="+mn-cs"/>
              </a:defRPr>
            </a:lvl9pPr>
          </a:lstStyle>
          <a:p>
            <a:r>
              <a:rPr lang="en-MY" sz="6600" b="1" dirty="0">
                <a:solidFill>
                  <a:schemeClr val="accent5">
                    <a:lumMod val="50000"/>
                  </a:schemeClr>
                </a:solidFill>
              </a:rPr>
              <a:t>The Great Learning</a:t>
            </a:r>
          </a:p>
        </p:txBody>
      </p:sp>
    </p:spTree>
    <p:extLst>
      <p:ext uri="{BB962C8B-B14F-4D97-AF65-F5344CB8AC3E}">
        <p14:creationId xmlns:p14="http://schemas.microsoft.com/office/powerpoint/2010/main" val="3967072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7CB36-E731-4EA4-9894-0934ECBCD220}"/>
              </a:ext>
            </a:extLst>
          </p:cNvPr>
          <p:cNvSpPr>
            <a:spLocks noGrp="1"/>
          </p:cNvSpPr>
          <p:nvPr>
            <p:ph type="title"/>
          </p:nvPr>
        </p:nvSpPr>
        <p:spPr/>
        <p:txBody>
          <a:bodyPr>
            <a:normAutofit/>
          </a:bodyPr>
          <a:lstStyle/>
          <a:p>
            <a:r>
              <a:rPr lang="en-US" altLang="zh-CN" sz="7200" b="1" dirty="0">
                <a:solidFill>
                  <a:schemeClr val="accent5">
                    <a:lumMod val="50000"/>
                  </a:schemeClr>
                </a:solidFill>
              </a:rPr>
              <a:t>《</a:t>
            </a:r>
            <a:r>
              <a:rPr lang="zh-CN" altLang="en-US" sz="7200" b="1" dirty="0">
                <a:solidFill>
                  <a:schemeClr val="accent5">
                    <a:lumMod val="50000"/>
                  </a:schemeClr>
                </a:solidFill>
                <a:latin typeface="KaiTi" panose="02010609060101010101" pitchFamily="49" charset="-122"/>
                <a:ea typeface="KaiTi" panose="02010609060101010101" pitchFamily="49" charset="-122"/>
              </a:rPr>
              <a:t>大</a:t>
            </a:r>
            <a:r>
              <a:rPr lang="zh-TW" altLang="en-US" sz="7200" b="1" dirty="0">
                <a:solidFill>
                  <a:schemeClr val="accent5">
                    <a:lumMod val="50000"/>
                  </a:schemeClr>
                </a:solidFill>
                <a:latin typeface="KaiTi" panose="02010609060101010101" pitchFamily="49" charset="-122"/>
                <a:ea typeface="KaiTi" panose="02010609060101010101" pitchFamily="49" charset="-122"/>
              </a:rPr>
              <a:t>學</a:t>
            </a:r>
            <a:r>
              <a:rPr lang="en-US" altLang="zh-CN" sz="7200" b="1" dirty="0">
                <a:solidFill>
                  <a:schemeClr val="accent5">
                    <a:lumMod val="50000"/>
                  </a:schemeClr>
                </a:solidFill>
              </a:rPr>
              <a:t>》</a:t>
            </a:r>
            <a:endParaRPr lang="en-MY" sz="7200" dirty="0">
              <a:solidFill>
                <a:schemeClr val="accent5">
                  <a:lumMod val="50000"/>
                </a:schemeClr>
              </a:solidFill>
            </a:endParaRPr>
          </a:p>
        </p:txBody>
      </p:sp>
      <p:sp>
        <p:nvSpPr>
          <p:cNvPr id="3" name="Content Placeholder 2">
            <a:extLst>
              <a:ext uri="{FF2B5EF4-FFF2-40B4-BE49-F238E27FC236}">
                <a16:creationId xmlns:a16="http://schemas.microsoft.com/office/drawing/2014/main" id="{E6A307C7-8351-47C2-8257-2F242BA68685}"/>
              </a:ext>
            </a:extLst>
          </p:cNvPr>
          <p:cNvSpPr>
            <a:spLocks noGrp="1"/>
          </p:cNvSpPr>
          <p:nvPr>
            <p:ph idx="1"/>
          </p:nvPr>
        </p:nvSpPr>
        <p:spPr/>
        <p:txBody>
          <a:bodyPr/>
          <a:lstStyle/>
          <a:p>
            <a:pPr algn="just"/>
            <a:endParaRPr lang="en-US" altLang="zh-CN" sz="1000" b="1" dirty="0">
              <a:solidFill>
                <a:schemeClr val="accent5">
                  <a:lumMod val="50000"/>
                </a:schemeClr>
              </a:solidFill>
              <a:latin typeface="KaiTi" panose="02010609060101010101" pitchFamily="49" charset="-122"/>
              <a:ea typeface="KaiTi" panose="02010609060101010101" pitchFamily="49" charset="-122"/>
            </a:endParaRPr>
          </a:p>
          <a:p>
            <a:pPr algn="just"/>
            <a:r>
              <a:rPr lang="en-US" altLang="zh-CN" sz="3600" b="1" dirty="0">
                <a:solidFill>
                  <a:schemeClr val="tx1"/>
                </a:solidFill>
                <a:latin typeface="KaiTi" panose="02010609060101010101" pitchFamily="49" charset="-122"/>
                <a:ea typeface="KaiTi" panose="02010609060101010101" pitchFamily="49" charset="-122"/>
              </a:rPr>
              <a:t>1.</a:t>
            </a:r>
            <a:r>
              <a:rPr lang="zh-CN" altLang="en-US" sz="3600" b="1" dirty="0">
                <a:solidFill>
                  <a:schemeClr val="tx1"/>
                </a:solidFill>
                <a:latin typeface="KaiTi" panose="02010609060101010101" pitchFamily="49" charset="-122"/>
                <a:ea typeface="KaiTi" panose="02010609060101010101" pitchFamily="49" charset="-122"/>
              </a:rPr>
              <a:t>知止而后有定，定而后能静，静而后能安，安而后能</a:t>
            </a:r>
            <a:r>
              <a:rPr lang="zh-TW" altLang="en-US" sz="3600" b="1" dirty="0">
                <a:solidFill>
                  <a:schemeClr val="tx1"/>
                </a:solidFill>
                <a:latin typeface="KaiTi" panose="02010609060101010101" pitchFamily="49" charset="-122"/>
                <a:ea typeface="KaiTi" panose="02010609060101010101" pitchFamily="49" charset="-122"/>
              </a:rPr>
              <a:t>慮</a:t>
            </a:r>
            <a:r>
              <a:rPr lang="zh-CN" altLang="en-US" sz="3600" b="1" dirty="0">
                <a:solidFill>
                  <a:schemeClr val="tx1"/>
                </a:solidFill>
                <a:latin typeface="KaiTi" panose="02010609060101010101" pitchFamily="49" charset="-122"/>
                <a:ea typeface="KaiTi" panose="02010609060101010101" pitchFamily="49" charset="-122"/>
              </a:rPr>
              <a:t>，</a:t>
            </a:r>
            <a:r>
              <a:rPr lang="zh-TW" altLang="en-US" sz="3600" b="1" dirty="0">
                <a:solidFill>
                  <a:schemeClr val="tx1"/>
                </a:solidFill>
                <a:latin typeface="KaiTi" panose="02010609060101010101" pitchFamily="49" charset="-122"/>
                <a:ea typeface="KaiTi" panose="02010609060101010101" pitchFamily="49" charset="-122"/>
              </a:rPr>
              <a:t>慮</a:t>
            </a:r>
            <a:r>
              <a:rPr lang="zh-CN" altLang="en-US" sz="3600" b="1" dirty="0">
                <a:solidFill>
                  <a:schemeClr val="tx1"/>
                </a:solidFill>
                <a:latin typeface="KaiTi" panose="02010609060101010101" pitchFamily="49" charset="-122"/>
                <a:ea typeface="KaiTi" panose="02010609060101010101" pitchFamily="49" charset="-122"/>
              </a:rPr>
              <a:t>而后能得</a:t>
            </a:r>
            <a:endParaRPr lang="en-US" altLang="zh-CN" sz="3600" b="1" dirty="0">
              <a:solidFill>
                <a:schemeClr val="tx1"/>
              </a:solidFill>
              <a:latin typeface="KaiTi" panose="02010609060101010101" pitchFamily="49" charset="-122"/>
              <a:ea typeface="KaiTi" panose="02010609060101010101" pitchFamily="49" charset="-122"/>
            </a:endParaRPr>
          </a:p>
          <a:p>
            <a:pPr algn="just"/>
            <a:endParaRPr lang="en-US" altLang="zh-TW" sz="1000" b="1" dirty="0">
              <a:solidFill>
                <a:schemeClr val="tx1"/>
              </a:solidFill>
              <a:latin typeface="KaiTi" panose="02010609060101010101" pitchFamily="49" charset="-122"/>
              <a:ea typeface="KaiTi" panose="02010609060101010101" pitchFamily="49" charset="-122"/>
            </a:endParaRPr>
          </a:p>
          <a:p>
            <a:pPr algn="just"/>
            <a:r>
              <a:rPr lang="en-US" altLang="zh-TW" sz="3600" b="1" dirty="0">
                <a:solidFill>
                  <a:schemeClr val="tx1"/>
                </a:solidFill>
                <a:latin typeface="KaiTi" panose="02010609060101010101" pitchFamily="49" charset="-122"/>
                <a:ea typeface="KaiTi" panose="02010609060101010101" pitchFamily="49" charset="-122"/>
              </a:rPr>
              <a:t>2.</a:t>
            </a:r>
            <a:r>
              <a:rPr lang="zh-TW" altLang="en-US" sz="3600" b="1" dirty="0">
                <a:solidFill>
                  <a:schemeClr val="tx1"/>
                </a:solidFill>
                <a:latin typeface="KaiTi" panose="02010609060101010101" pitchFamily="49" charset="-122"/>
                <a:ea typeface="KaiTi" panose="02010609060101010101" pitchFamily="49" charset="-122"/>
              </a:rPr>
              <a:t>致知在格物</a:t>
            </a:r>
            <a:endParaRPr lang="en-CN" sz="3600" b="1" dirty="0">
              <a:solidFill>
                <a:schemeClr val="tx1"/>
              </a:solidFill>
              <a:latin typeface="KaiTi" panose="02010609060101010101" pitchFamily="49" charset="-122"/>
              <a:ea typeface="KaiTi" panose="02010609060101010101" pitchFamily="49" charset="-122"/>
            </a:endParaRPr>
          </a:p>
          <a:p>
            <a:endParaRPr lang="en-MY" dirty="0"/>
          </a:p>
        </p:txBody>
      </p:sp>
    </p:spTree>
    <p:extLst>
      <p:ext uri="{BB962C8B-B14F-4D97-AF65-F5344CB8AC3E}">
        <p14:creationId xmlns:p14="http://schemas.microsoft.com/office/powerpoint/2010/main" val="879313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9D547-3F45-44D7-9264-4DAD2957C06E}"/>
              </a:ext>
            </a:extLst>
          </p:cNvPr>
          <p:cNvSpPr>
            <a:spLocks noGrp="1"/>
          </p:cNvSpPr>
          <p:nvPr>
            <p:ph type="title"/>
          </p:nvPr>
        </p:nvSpPr>
        <p:spPr>
          <a:xfrm>
            <a:off x="657546" y="982132"/>
            <a:ext cx="10777591" cy="1303867"/>
          </a:xfrm>
        </p:spPr>
        <p:txBody>
          <a:bodyPr>
            <a:normAutofit/>
          </a:bodyPr>
          <a:lstStyle/>
          <a:p>
            <a:r>
              <a:rPr lang="en-MY" sz="4800" b="1" dirty="0">
                <a:solidFill>
                  <a:schemeClr val="accent5">
                    <a:lumMod val="50000"/>
                  </a:schemeClr>
                </a:solidFill>
              </a:rPr>
              <a:t>Introduction to The Great Learning</a:t>
            </a:r>
            <a:endParaRPr lang="en-MY" sz="4800" dirty="0"/>
          </a:p>
        </p:txBody>
      </p:sp>
      <p:sp>
        <p:nvSpPr>
          <p:cNvPr id="3" name="Content Placeholder 2">
            <a:extLst>
              <a:ext uri="{FF2B5EF4-FFF2-40B4-BE49-F238E27FC236}">
                <a16:creationId xmlns:a16="http://schemas.microsoft.com/office/drawing/2014/main" id="{07BA6369-DFF4-4383-8226-6AEBFA980812}"/>
              </a:ext>
            </a:extLst>
          </p:cNvPr>
          <p:cNvSpPr>
            <a:spLocks noGrp="1"/>
          </p:cNvSpPr>
          <p:nvPr>
            <p:ph idx="1"/>
          </p:nvPr>
        </p:nvSpPr>
        <p:spPr/>
        <p:txBody>
          <a:bodyPr>
            <a:normAutofit/>
          </a:bodyPr>
          <a:lstStyle/>
          <a:p>
            <a:r>
              <a:rPr lang="en-MY" sz="2800" dirty="0"/>
              <a:t>The Great Learning or </a:t>
            </a:r>
            <a:r>
              <a:rPr lang="en-MY" sz="2800" dirty="0" err="1"/>
              <a:t>Daxue</a:t>
            </a:r>
            <a:r>
              <a:rPr lang="en-MY" sz="2800" dirty="0"/>
              <a:t> was one of the Four Books in Confucianism. </a:t>
            </a:r>
          </a:p>
          <a:p>
            <a:r>
              <a:rPr lang="en-MY" sz="2800" dirty="0"/>
              <a:t>A chapter in the Book of Rites (</a:t>
            </a:r>
            <a:r>
              <a:rPr lang="zh-TW" altLang="en-US" sz="2800" dirty="0">
                <a:latin typeface="KaiTi" panose="02010609060101010101" pitchFamily="49" charset="-122"/>
                <a:ea typeface="KaiTi" panose="02010609060101010101" pitchFamily="49" charset="-122"/>
              </a:rPr>
              <a:t>禮記</a:t>
            </a:r>
            <a:r>
              <a:rPr lang="en-US" altLang="zh-TW" sz="2800" dirty="0"/>
              <a:t>). </a:t>
            </a:r>
          </a:p>
          <a:p>
            <a:r>
              <a:rPr lang="en-MY" sz="2800" dirty="0"/>
              <a:t>Ten commentary chapters accredited to one of Confucius’ disciples, </a:t>
            </a:r>
            <a:r>
              <a:rPr lang="en-MY" sz="2800" dirty="0" err="1"/>
              <a:t>Zengzi</a:t>
            </a:r>
            <a:r>
              <a:rPr lang="en-MY" sz="2800" dirty="0"/>
              <a:t> (</a:t>
            </a:r>
            <a:r>
              <a:rPr lang="zh-TW" altLang="en-US" sz="2800" dirty="0">
                <a:latin typeface="KaiTi" panose="02010609060101010101" pitchFamily="49" charset="-122"/>
                <a:ea typeface="KaiTi" panose="02010609060101010101" pitchFamily="49" charset="-122"/>
              </a:rPr>
              <a:t>曾子</a:t>
            </a:r>
            <a:r>
              <a:rPr lang="en-MY" sz="2800" dirty="0"/>
              <a:t>). </a:t>
            </a:r>
          </a:p>
        </p:txBody>
      </p:sp>
    </p:spTree>
    <p:extLst>
      <p:ext uri="{BB962C8B-B14F-4D97-AF65-F5344CB8AC3E}">
        <p14:creationId xmlns:p14="http://schemas.microsoft.com/office/powerpoint/2010/main" val="1037261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BD985-DE1E-764F-95D7-6012C6A72D4C}"/>
              </a:ext>
            </a:extLst>
          </p:cNvPr>
          <p:cNvSpPr>
            <a:spLocks noGrp="1"/>
          </p:cNvSpPr>
          <p:nvPr>
            <p:ph type="title"/>
          </p:nvPr>
        </p:nvSpPr>
        <p:spPr>
          <a:xfrm>
            <a:off x="1295402" y="1100285"/>
            <a:ext cx="9601196" cy="1303867"/>
          </a:xfrm>
        </p:spPr>
        <p:txBody>
          <a:bodyPr>
            <a:normAutofit/>
          </a:bodyPr>
          <a:lstStyle/>
          <a:p>
            <a:r>
              <a:rPr lang="zh-CN" altLang="en-US" sz="4800" b="1" dirty="0">
                <a:solidFill>
                  <a:schemeClr val="accent5">
                    <a:lumMod val="50000"/>
                  </a:schemeClr>
                </a:solidFill>
                <a:latin typeface="KaiTi" panose="02010609060101010101" pitchFamily="49" charset="-122"/>
                <a:ea typeface="KaiTi" panose="02010609060101010101" pitchFamily="49" charset="-122"/>
              </a:rPr>
              <a:t>知止而后有定 </a:t>
            </a:r>
            <a:r>
              <a:rPr lang="en-US" altLang="zh-CN" sz="4800" b="1" dirty="0"/>
              <a:t>1.1</a:t>
            </a:r>
            <a:endParaRPr lang="en-CN" sz="4800" b="1" dirty="0"/>
          </a:p>
        </p:txBody>
      </p:sp>
      <p:sp>
        <p:nvSpPr>
          <p:cNvPr id="3" name="Content Placeholder 2">
            <a:extLst>
              <a:ext uri="{FF2B5EF4-FFF2-40B4-BE49-F238E27FC236}">
                <a16:creationId xmlns:a16="http://schemas.microsoft.com/office/drawing/2014/main" id="{693D5410-EDE2-FF4C-AD09-BCD635E7DD27}"/>
              </a:ext>
            </a:extLst>
          </p:cNvPr>
          <p:cNvSpPr>
            <a:spLocks noGrp="1"/>
          </p:cNvSpPr>
          <p:nvPr>
            <p:ph idx="1"/>
          </p:nvPr>
        </p:nvSpPr>
        <p:spPr>
          <a:xfrm>
            <a:off x="1295402" y="2403201"/>
            <a:ext cx="9601196" cy="3899044"/>
          </a:xfrm>
        </p:spPr>
        <p:txBody>
          <a:bodyPr>
            <a:normAutofit fontScale="92500" lnSpcReduction="20000"/>
          </a:bodyPr>
          <a:lstStyle/>
          <a:p>
            <a:r>
              <a:rPr lang="en-US" altLang="zh-CN" sz="3600" b="1" dirty="0">
                <a:solidFill>
                  <a:schemeClr val="accent5">
                    <a:lumMod val="50000"/>
                  </a:schemeClr>
                </a:solidFill>
              </a:rPr>
              <a:t>“When a man has a standard of excellence before him, and only then will he has a fixed and definite purpose”</a:t>
            </a:r>
          </a:p>
          <a:p>
            <a:r>
              <a:rPr lang="en-US" altLang="zh-CN" sz="3600" dirty="0"/>
              <a:t>Everyone’s life goals have to specialize.</a:t>
            </a:r>
          </a:p>
          <a:p>
            <a:r>
              <a:rPr lang="en-US" altLang="zh-CN" sz="3600" dirty="0"/>
              <a:t>It is contentment (</a:t>
            </a:r>
            <a:r>
              <a:rPr lang="zh-TW" altLang="en-US" sz="3600" dirty="0">
                <a:latin typeface="KaiTi" panose="02010609060101010101" pitchFamily="49" charset="-122"/>
                <a:ea typeface="KaiTi" panose="02010609060101010101" pitchFamily="49" charset="-122"/>
              </a:rPr>
              <a:t>知足</a:t>
            </a:r>
            <a:r>
              <a:rPr lang="en-US" altLang="zh-CN" sz="3600" dirty="0"/>
              <a:t>).</a:t>
            </a:r>
          </a:p>
          <a:p>
            <a:r>
              <a:rPr lang="en-US" altLang="zh-CN" sz="3600" dirty="0"/>
              <a:t>The heart is set (</a:t>
            </a:r>
            <a:r>
              <a:rPr lang="zh-TW" altLang="en-US" sz="3600" dirty="0">
                <a:latin typeface="KaiTi" panose="02010609060101010101" pitchFamily="49" charset="-122"/>
                <a:ea typeface="KaiTi" panose="02010609060101010101" pitchFamily="49" charset="-122"/>
              </a:rPr>
              <a:t>心定</a:t>
            </a:r>
            <a:r>
              <a:rPr lang="en-US" altLang="zh-CN" sz="3600" dirty="0"/>
              <a:t>).</a:t>
            </a:r>
          </a:p>
          <a:p>
            <a:r>
              <a:rPr lang="en-US" altLang="zh-CN" sz="3600" dirty="0"/>
              <a:t>The heart has a fixed direction.</a:t>
            </a:r>
          </a:p>
          <a:p>
            <a:endParaRPr lang="en-US" altLang="zh-CN" sz="3600" dirty="0"/>
          </a:p>
        </p:txBody>
      </p:sp>
    </p:spTree>
    <p:extLst>
      <p:ext uri="{BB962C8B-B14F-4D97-AF65-F5344CB8AC3E}">
        <p14:creationId xmlns:p14="http://schemas.microsoft.com/office/powerpoint/2010/main" val="22155583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83C8D-1327-C644-9A2D-5CA9C01731CB}"/>
              </a:ext>
            </a:extLst>
          </p:cNvPr>
          <p:cNvSpPr>
            <a:spLocks noGrp="1"/>
          </p:cNvSpPr>
          <p:nvPr>
            <p:ph type="title"/>
          </p:nvPr>
        </p:nvSpPr>
        <p:spPr>
          <a:xfrm>
            <a:off x="1295402" y="1475292"/>
            <a:ext cx="9601196" cy="928861"/>
          </a:xfrm>
        </p:spPr>
        <p:txBody>
          <a:bodyPr>
            <a:normAutofit/>
          </a:bodyPr>
          <a:lstStyle/>
          <a:p>
            <a:r>
              <a:rPr lang="zh-TW" altLang="en-US" sz="4900" b="1" dirty="0">
                <a:solidFill>
                  <a:schemeClr val="accent5">
                    <a:lumMod val="50000"/>
                  </a:schemeClr>
                </a:solidFill>
                <a:latin typeface="KaiTi" panose="02010609060101010101" pitchFamily="49" charset="-122"/>
                <a:ea typeface="KaiTi" panose="02010609060101010101" pitchFamily="49" charset="-122"/>
              </a:rPr>
              <a:t>定而后能静 </a:t>
            </a:r>
            <a:r>
              <a:rPr lang="en-US" altLang="zh-CN" b="1" dirty="0"/>
              <a:t>1.2</a:t>
            </a:r>
            <a:endParaRPr lang="en-CN" b="1" dirty="0"/>
          </a:p>
        </p:txBody>
      </p:sp>
      <p:sp>
        <p:nvSpPr>
          <p:cNvPr id="4" name="Content Placeholder 3">
            <a:extLst>
              <a:ext uri="{FF2B5EF4-FFF2-40B4-BE49-F238E27FC236}">
                <a16:creationId xmlns:a16="http://schemas.microsoft.com/office/drawing/2014/main" id="{7EFC5729-9F0E-4A90-90E0-6066C880DD10}"/>
              </a:ext>
            </a:extLst>
          </p:cNvPr>
          <p:cNvSpPr>
            <a:spLocks noGrp="1"/>
          </p:cNvSpPr>
          <p:nvPr>
            <p:ph idx="1"/>
          </p:nvPr>
        </p:nvSpPr>
        <p:spPr>
          <a:xfrm>
            <a:off x="1295402" y="2455524"/>
            <a:ext cx="9601196" cy="3955550"/>
          </a:xfrm>
        </p:spPr>
        <p:txBody>
          <a:bodyPr>
            <a:normAutofit fontScale="85000" lnSpcReduction="20000"/>
          </a:bodyPr>
          <a:lstStyle/>
          <a:p>
            <a:r>
              <a:rPr lang="zh-TW" altLang="en-US" sz="3600" b="1" dirty="0">
                <a:solidFill>
                  <a:schemeClr val="accent5">
                    <a:lumMod val="50000"/>
                  </a:schemeClr>
                </a:solidFill>
              </a:rPr>
              <a:t>“</a:t>
            </a:r>
            <a:r>
              <a:rPr lang="en-MY" altLang="zh-TW" sz="3600" b="1" dirty="0">
                <a:solidFill>
                  <a:schemeClr val="accent5">
                    <a:lumMod val="50000"/>
                  </a:schemeClr>
                </a:solidFill>
              </a:rPr>
              <a:t>W</a:t>
            </a:r>
            <a:r>
              <a:rPr lang="en-MY" sz="3600" b="1" dirty="0">
                <a:solidFill>
                  <a:schemeClr val="accent5">
                    <a:lumMod val="50000"/>
                  </a:schemeClr>
                </a:solidFill>
              </a:rPr>
              <a:t>ith a fixed and definite purpose, and only then will he be able to have peace and tranquillity of mind”</a:t>
            </a:r>
          </a:p>
          <a:p>
            <a:r>
              <a:rPr lang="en-US" sz="3100" dirty="0"/>
              <a:t>Must understand the teaching of the ancients.</a:t>
            </a:r>
          </a:p>
          <a:p>
            <a:r>
              <a:rPr lang="en-US" sz="3100" dirty="0"/>
              <a:t>To cultivate babies with these three hearts :</a:t>
            </a:r>
          </a:p>
          <a:p>
            <a:r>
              <a:rPr lang="en-US" sz="3100" dirty="0"/>
              <a:t>1 filial piety(</a:t>
            </a:r>
            <a:r>
              <a:rPr lang="zh-TW" altLang="en-US" sz="3100" dirty="0">
                <a:latin typeface="KaiTi" panose="02010609060101010101" pitchFamily="49" charset="-122"/>
                <a:ea typeface="KaiTi" panose="02010609060101010101" pitchFamily="49" charset="-122"/>
              </a:rPr>
              <a:t>孝順</a:t>
            </a:r>
            <a:r>
              <a:rPr lang="en-US" sz="3100" dirty="0"/>
              <a:t>),     2 Sincere respect(</a:t>
            </a:r>
            <a:r>
              <a:rPr lang="zh-TW" altLang="en-US" sz="3100" dirty="0">
                <a:latin typeface="KaiTi" panose="02010609060101010101" pitchFamily="49" charset="-122"/>
                <a:ea typeface="KaiTi" panose="02010609060101010101" pitchFamily="49" charset="-122"/>
              </a:rPr>
              <a:t>誠敬</a:t>
            </a:r>
            <a:r>
              <a:rPr lang="en-US" sz="3100" dirty="0"/>
              <a:t>),    3 Quiet (</a:t>
            </a:r>
            <a:r>
              <a:rPr lang="zh-TW" altLang="en-US" sz="3100" dirty="0">
                <a:latin typeface="KaiTi" panose="02010609060101010101" pitchFamily="49" charset="-122"/>
                <a:ea typeface="KaiTi" panose="02010609060101010101" pitchFamily="49" charset="-122"/>
              </a:rPr>
              <a:t>寧</a:t>
            </a:r>
            <a:r>
              <a:rPr lang="zh-TW" altLang="en-US" sz="3200" dirty="0">
                <a:solidFill>
                  <a:schemeClr val="tx1"/>
                </a:solidFill>
                <a:latin typeface="KaiTi" panose="02010609060101010101" pitchFamily="49" charset="-122"/>
                <a:ea typeface="KaiTi" panose="02010609060101010101" pitchFamily="49" charset="-122"/>
              </a:rPr>
              <a:t>静</a:t>
            </a:r>
            <a:r>
              <a:rPr lang="en-US" sz="3100" dirty="0"/>
              <a:t>)</a:t>
            </a:r>
          </a:p>
          <a:p>
            <a:r>
              <a:rPr lang="en-US" sz="3100" dirty="0"/>
              <a:t>Train him to be obedient. </a:t>
            </a:r>
          </a:p>
          <a:p>
            <a:r>
              <a:rPr lang="en-US" sz="3100" dirty="0"/>
              <a:t>Teach him to endorsement, to recite sages book.</a:t>
            </a:r>
            <a:endParaRPr lang="en-US" altLang="zh-TW" sz="3100" dirty="0"/>
          </a:p>
          <a:p>
            <a:r>
              <a:rPr lang="en-US" sz="3100" dirty="0"/>
              <a:t>Train him to be quiet, to concentrate.</a:t>
            </a:r>
          </a:p>
        </p:txBody>
      </p:sp>
    </p:spTree>
    <p:extLst>
      <p:ext uri="{BB962C8B-B14F-4D97-AF65-F5344CB8AC3E}">
        <p14:creationId xmlns:p14="http://schemas.microsoft.com/office/powerpoint/2010/main" val="3628180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83C8D-1327-C644-9A2D-5CA9C01731CB}"/>
              </a:ext>
            </a:extLst>
          </p:cNvPr>
          <p:cNvSpPr>
            <a:spLocks noGrp="1"/>
          </p:cNvSpPr>
          <p:nvPr>
            <p:ph type="title"/>
          </p:nvPr>
        </p:nvSpPr>
        <p:spPr>
          <a:xfrm>
            <a:off x="1295402" y="1341727"/>
            <a:ext cx="9601196" cy="939135"/>
          </a:xfrm>
        </p:spPr>
        <p:txBody>
          <a:bodyPr>
            <a:normAutofit/>
          </a:bodyPr>
          <a:lstStyle/>
          <a:p>
            <a:r>
              <a:rPr lang="zh-TW" altLang="en-US" sz="4400" b="1" dirty="0">
                <a:solidFill>
                  <a:schemeClr val="accent5">
                    <a:lumMod val="50000"/>
                  </a:schemeClr>
                </a:solidFill>
                <a:latin typeface="KaiTi" panose="02010609060101010101" pitchFamily="49" charset="-122"/>
                <a:ea typeface="KaiTi" panose="02010609060101010101" pitchFamily="49" charset="-122"/>
              </a:rPr>
              <a:t>静而后能安 </a:t>
            </a:r>
            <a:r>
              <a:rPr lang="en-US" altLang="zh-TW" sz="4400" b="1" dirty="0">
                <a:solidFill>
                  <a:schemeClr val="accent5">
                    <a:lumMod val="50000"/>
                  </a:schemeClr>
                </a:solidFill>
                <a:latin typeface="KaiTi" panose="02010609060101010101" pitchFamily="49" charset="-122"/>
                <a:ea typeface="KaiTi" panose="02010609060101010101" pitchFamily="49" charset="-122"/>
              </a:rPr>
              <a:t>;</a:t>
            </a:r>
            <a:r>
              <a:rPr lang="zh-TW" altLang="en-US" sz="4400" b="1" dirty="0">
                <a:solidFill>
                  <a:schemeClr val="accent5">
                    <a:lumMod val="50000"/>
                  </a:schemeClr>
                </a:solidFill>
                <a:latin typeface="KaiTi" panose="02010609060101010101" pitchFamily="49" charset="-122"/>
                <a:ea typeface="KaiTi" panose="02010609060101010101" pitchFamily="49" charset="-122"/>
              </a:rPr>
              <a:t>安而后能慮 </a:t>
            </a:r>
            <a:r>
              <a:rPr lang="en-US" altLang="zh-CN" b="1" dirty="0"/>
              <a:t>1.3</a:t>
            </a:r>
            <a:endParaRPr lang="en-CN" b="1" dirty="0"/>
          </a:p>
        </p:txBody>
      </p:sp>
      <p:sp>
        <p:nvSpPr>
          <p:cNvPr id="4" name="Content Placeholder 3">
            <a:extLst>
              <a:ext uri="{FF2B5EF4-FFF2-40B4-BE49-F238E27FC236}">
                <a16:creationId xmlns:a16="http://schemas.microsoft.com/office/drawing/2014/main" id="{7EFC5729-9F0E-4A90-90E0-6066C880DD10}"/>
              </a:ext>
            </a:extLst>
          </p:cNvPr>
          <p:cNvSpPr>
            <a:spLocks noGrp="1"/>
          </p:cNvSpPr>
          <p:nvPr>
            <p:ph idx="1"/>
          </p:nvPr>
        </p:nvSpPr>
        <p:spPr>
          <a:xfrm>
            <a:off x="1424681" y="2404153"/>
            <a:ext cx="9601196" cy="3955550"/>
          </a:xfrm>
        </p:spPr>
        <p:txBody>
          <a:bodyPr>
            <a:normAutofit fontScale="85000" lnSpcReduction="20000"/>
          </a:bodyPr>
          <a:lstStyle/>
          <a:p>
            <a:r>
              <a:rPr lang="en-MY" altLang="zh-TW" sz="3200" b="1" dirty="0">
                <a:solidFill>
                  <a:schemeClr val="accent5">
                    <a:lumMod val="50000"/>
                  </a:schemeClr>
                </a:solidFill>
              </a:rPr>
              <a:t>“W</a:t>
            </a:r>
            <a:r>
              <a:rPr lang="en-MY" sz="3200" b="1" dirty="0">
                <a:solidFill>
                  <a:schemeClr val="accent5">
                    <a:lumMod val="50000"/>
                  </a:schemeClr>
                </a:solidFill>
              </a:rPr>
              <a:t>ith tranquillity of mind, and only then will he be able to have peace and tranquillity of soul; with peace and serenity of soul, and only then can he devote himself to deep, serious thinking and reflection”</a:t>
            </a:r>
          </a:p>
          <a:p>
            <a:r>
              <a:rPr lang="en-US" sz="3200" dirty="0"/>
              <a:t>When the heart is fixed, his heart calm down.</a:t>
            </a:r>
          </a:p>
          <a:p>
            <a:r>
              <a:rPr lang="en-US" sz="3200" dirty="0"/>
              <a:t>He can think and understood. </a:t>
            </a:r>
          </a:p>
          <a:p>
            <a:r>
              <a:rPr lang="en-US" sz="3200" dirty="0"/>
              <a:t>Peace of mind will be given birth of wisdom.</a:t>
            </a:r>
          </a:p>
          <a:p>
            <a:r>
              <a:rPr lang="en-MY" sz="3200" dirty="0"/>
              <a:t>Wisdom does not come from outside, meditation creates wisdom.</a:t>
            </a:r>
          </a:p>
          <a:p>
            <a:r>
              <a:rPr lang="en-MY" sz="3200" dirty="0"/>
              <a:t>Precept, concentration and wisdom.</a:t>
            </a:r>
            <a:endParaRPr lang="en-US" sz="3200" dirty="0"/>
          </a:p>
          <a:p>
            <a:endParaRPr lang="en-MY" sz="2800" dirty="0"/>
          </a:p>
        </p:txBody>
      </p:sp>
    </p:spTree>
    <p:extLst>
      <p:ext uri="{BB962C8B-B14F-4D97-AF65-F5344CB8AC3E}">
        <p14:creationId xmlns:p14="http://schemas.microsoft.com/office/powerpoint/2010/main" val="3298525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83C8D-1327-C644-9A2D-5CA9C01731CB}"/>
              </a:ext>
            </a:extLst>
          </p:cNvPr>
          <p:cNvSpPr>
            <a:spLocks noGrp="1"/>
          </p:cNvSpPr>
          <p:nvPr>
            <p:ph type="title"/>
          </p:nvPr>
        </p:nvSpPr>
        <p:spPr>
          <a:xfrm>
            <a:off x="1325366" y="982132"/>
            <a:ext cx="9571232" cy="1303867"/>
          </a:xfrm>
        </p:spPr>
        <p:txBody>
          <a:bodyPr>
            <a:normAutofit/>
          </a:bodyPr>
          <a:lstStyle/>
          <a:p>
            <a:r>
              <a:rPr lang="zh-TW" altLang="en-US" sz="4400" b="1" dirty="0">
                <a:solidFill>
                  <a:schemeClr val="accent5">
                    <a:lumMod val="50000"/>
                  </a:schemeClr>
                </a:solidFill>
                <a:latin typeface="KaiTi" panose="02010609060101010101" pitchFamily="49" charset="-122"/>
                <a:ea typeface="KaiTi" panose="02010609060101010101" pitchFamily="49" charset="-122"/>
              </a:rPr>
              <a:t>慮而后能得 </a:t>
            </a:r>
            <a:r>
              <a:rPr lang="en-US" altLang="zh-CN" b="1" dirty="0"/>
              <a:t>1.4</a:t>
            </a:r>
            <a:endParaRPr lang="en-CN" b="1" dirty="0"/>
          </a:p>
        </p:txBody>
      </p:sp>
      <p:sp>
        <p:nvSpPr>
          <p:cNvPr id="4" name="Content Placeholder 3">
            <a:extLst>
              <a:ext uri="{FF2B5EF4-FFF2-40B4-BE49-F238E27FC236}">
                <a16:creationId xmlns:a16="http://schemas.microsoft.com/office/drawing/2014/main" id="{7EFC5729-9F0E-4A90-90E0-6066C880DD10}"/>
              </a:ext>
            </a:extLst>
          </p:cNvPr>
          <p:cNvSpPr>
            <a:spLocks noGrp="1"/>
          </p:cNvSpPr>
          <p:nvPr>
            <p:ph idx="1"/>
          </p:nvPr>
        </p:nvSpPr>
        <p:spPr/>
        <p:txBody>
          <a:bodyPr>
            <a:normAutofit/>
          </a:bodyPr>
          <a:lstStyle/>
          <a:p>
            <a:r>
              <a:rPr lang="zh-TW" altLang="en-US" sz="3200" b="1" dirty="0">
                <a:solidFill>
                  <a:schemeClr val="accent5">
                    <a:lumMod val="50000"/>
                  </a:schemeClr>
                </a:solidFill>
              </a:rPr>
              <a:t>“</a:t>
            </a:r>
            <a:r>
              <a:rPr lang="en-MY" altLang="zh-TW" sz="3200" b="1" dirty="0">
                <a:solidFill>
                  <a:schemeClr val="accent5">
                    <a:lumMod val="50000"/>
                  </a:schemeClr>
                </a:solidFill>
              </a:rPr>
              <a:t>I</a:t>
            </a:r>
            <a:r>
              <a:rPr lang="en-MY" sz="3200" b="1" dirty="0">
                <a:solidFill>
                  <a:schemeClr val="accent5">
                    <a:lumMod val="50000"/>
                  </a:schemeClr>
                </a:solidFill>
              </a:rPr>
              <a:t>t is only by deep, serious thinking and reflection that a man can attain true culture.”</a:t>
            </a:r>
          </a:p>
          <a:p>
            <a:r>
              <a:rPr lang="en-US" sz="3200" dirty="0"/>
              <a:t>The ancient Chinese had wisdom.</a:t>
            </a:r>
          </a:p>
          <a:p>
            <a:r>
              <a:rPr lang="en-US" sz="3200" dirty="0"/>
              <a:t>They had thousands years of vision.</a:t>
            </a:r>
          </a:p>
          <a:p>
            <a:r>
              <a:rPr lang="en-US" sz="3200" dirty="0"/>
              <a:t>Moral cultivation has reached the highest level.</a:t>
            </a:r>
            <a:endParaRPr lang="en-MY" sz="3200" dirty="0"/>
          </a:p>
        </p:txBody>
      </p:sp>
    </p:spTree>
    <p:extLst>
      <p:ext uri="{BB962C8B-B14F-4D97-AF65-F5344CB8AC3E}">
        <p14:creationId xmlns:p14="http://schemas.microsoft.com/office/powerpoint/2010/main" val="3995855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E2EBD-6FBA-40FD-9906-16BC810C3C47}"/>
              </a:ext>
            </a:extLst>
          </p:cNvPr>
          <p:cNvSpPr>
            <a:spLocks noGrp="1"/>
          </p:cNvSpPr>
          <p:nvPr>
            <p:ph type="title"/>
          </p:nvPr>
        </p:nvSpPr>
        <p:spPr/>
        <p:txBody>
          <a:bodyPr>
            <a:normAutofit/>
          </a:bodyPr>
          <a:lstStyle/>
          <a:p>
            <a:r>
              <a:rPr lang="zh-TW" altLang="en-US" sz="4400" b="1" dirty="0">
                <a:solidFill>
                  <a:schemeClr val="accent5">
                    <a:lumMod val="50000"/>
                  </a:schemeClr>
                </a:solidFill>
                <a:latin typeface="KaiTi" panose="02010609060101010101" pitchFamily="49" charset="-122"/>
                <a:ea typeface="KaiTi" panose="02010609060101010101" pitchFamily="49" charset="-122"/>
              </a:rPr>
              <a:t>致知在格物 </a:t>
            </a:r>
            <a:r>
              <a:rPr lang="en-US" altLang="zh-CN" b="1" dirty="0"/>
              <a:t>2.1</a:t>
            </a:r>
            <a:endParaRPr lang="en-MY" dirty="0"/>
          </a:p>
        </p:txBody>
      </p:sp>
      <p:sp>
        <p:nvSpPr>
          <p:cNvPr id="3" name="Content Placeholder 2">
            <a:extLst>
              <a:ext uri="{FF2B5EF4-FFF2-40B4-BE49-F238E27FC236}">
                <a16:creationId xmlns:a16="http://schemas.microsoft.com/office/drawing/2014/main" id="{BE82D72B-3E6F-4267-B80F-046C24B60031}"/>
              </a:ext>
            </a:extLst>
          </p:cNvPr>
          <p:cNvSpPr>
            <a:spLocks noGrp="1"/>
          </p:cNvSpPr>
          <p:nvPr>
            <p:ph idx="1"/>
          </p:nvPr>
        </p:nvSpPr>
        <p:spPr>
          <a:xfrm>
            <a:off x="1295402" y="2419563"/>
            <a:ext cx="9601196" cy="3837400"/>
          </a:xfrm>
        </p:spPr>
        <p:txBody>
          <a:bodyPr>
            <a:noAutofit/>
          </a:bodyPr>
          <a:lstStyle/>
          <a:p>
            <a:r>
              <a:rPr lang="en-US" sz="2800" b="1" dirty="0">
                <a:solidFill>
                  <a:schemeClr val="accent5">
                    <a:lumMod val="50000"/>
                  </a:schemeClr>
                </a:solidFill>
              </a:rPr>
              <a:t>“The acquirement of wisdom and understanding comes from the elimination of materials desire”</a:t>
            </a:r>
          </a:p>
          <a:p>
            <a:r>
              <a:rPr lang="en-US" sz="2800" dirty="0"/>
              <a:t>Don't be tempted by materials and environment.</a:t>
            </a:r>
          </a:p>
          <a:p>
            <a:r>
              <a:rPr lang="en-US" sz="2800" dirty="0"/>
              <a:t>Letting go of material desire, fight our desire.</a:t>
            </a:r>
          </a:p>
          <a:p>
            <a:r>
              <a:rPr lang="en-US" sz="2800" dirty="0"/>
              <a:t>Letting go of greed, anger and ignorant.</a:t>
            </a:r>
          </a:p>
          <a:p>
            <a:r>
              <a:rPr lang="en-US" sz="2800" dirty="0"/>
              <a:t>Self cultivation of virtue. </a:t>
            </a:r>
          </a:p>
          <a:p>
            <a:r>
              <a:rPr lang="en-US" sz="2800" dirty="0"/>
              <a:t>To recite a hundred ancient essays.</a:t>
            </a:r>
          </a:p>
        </p:txBody>
      </p:sp>
    </p:spTree>
    <p:extLst>
      <p:ext uri="{BB962C8B-B14F-4D97-AF65-F5344CB8AC3E}">
        <p14:creationId xmlns:p14="http://schemas.microsoft.com/office/powerpoint/2010/main" val="233953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E2EBD-6FBA-40FD-9906-16BC810C3C47}"/>
              </a:ext>
            </a:extLst>
          </p:cNvPr>
          <p:cNvSpPr>
            <a:spLocks noGrp="1"/>
          </p:cNvSpPr>
          <p:nvPr>
            <p:ph type="title"/>
          </p:nvPr>
        </p:nvSpPr>
        <p:spPr/>
        <p:txBody>
          <a:bodyPr>
            <a:normAutofit/>
          </a:bodyPr>
          <a:lstStyle/>
          <a:p>
            <a:r>
              <a:rPr lang="zh-TW" altLang="en-US" sz="4400" b="1" dirty="0">
                <a:solidFill>
                  <a:schemeClr val="accent5">
                    <a:lumMod val="50000"/>
                  </a:schemeClr>
                </a:solidFill>
                <a:latin typeface="KaiTi" panose="02010609060101010101" pitchFamily="49" charset="-122"/>
                <a:ea typeface="KaiTi" panose="02010609060101010101" pitchFamily="49" charset="-122"/>
              </a:rPr>
              <a:t>致知在格物 </a:t>
            </a:r>
            <a:r>
              <a:rPr lang="en-US" altLang="zh-CN" b="1" dirty="0"/>
              <a:t>2.2</a:t>
            </a:r>
            <a:endParaRPr lang="en-MY" dirty="0"/>
          </a:p>
        </p:txBody>
      </p:sp>
      <p:sp>
        <p:nvSpPr>
          <p:cNvPr id="3" name="Content Placeholder 2">
            <a:extLst>
              <a:ext uri="{FF2B5EF4-FFF2-40B4-BE49-F238E27FC236}">
                <a16:creationId xmlns:a16="http://schemas.microsoft.com/office/drawing/2014/main" id="{BE82D72B-3E6F-4267-B80F-046C24B60031}"/>
              </a:ext>
            </a:extLst>
          </p:cNvPr>
          <p:cNvSpPr>
            <a:spLocks noGrp="1"/>
          </p:cNvSpPr>
          <p:nvPr>
            <p:ph idx="1"/>
          </p:nvPr>
        </p:nvSpPr>
        <p:spPr/>
        <p:txBody>
          <a:bodyPr>
            <a:normAutofit/>
          </a:bodyPr>
          <a:lstStyle/>
          <a:p>
            <a:r>
              <a:rPr lang="en-US" sz="3200" dirty="0"/>
              <a:t>The heart will be righteous and sincere.</a:t>
            </a:r>
            <a:endParaRPr lang="en-MY" sz="3200" dirty="0">
              <a:solidFill>
                <a:schemeClr val="tx1"/>
              </a:solidFill>
            </a:endParaRPr>
          </a:p>
          <a:p>
            <a:r>
              <a:rPr lang="en-US" sz="3200" dirty="0"/>
              <a:t>The meaning of a sage is true sincerity. </a:t>
            </a:r>
          </a:p>
          <a:p>
            <a:r>
              <a:rPr lang="en-US" sz="3200" dirty="0"/>
              <a:t>The importance of the foundation. </a:t>
            </a:r>
          </a:p>
          <a:p>
            <a:r>
              <a:rPr lang="en-US" sz="3200" dirty="0">
                <a:solidFill>
                  <a:schemeClr val="tx1"/>
                </a:solidFill>
              </a:rPr>
              <a:t>Be a success person and example of others.</a:t>
            </a:r>
          </a:p>
          <a:p>
            <a:endParaRPr lang="en-MY" sz="3600" dirty="0">
              <a:solidFill>
                <a:schemeClr val="tx1"/>
              </a:solidFill>
            </a:endParaRPr>
          </a:p>
        </p:txBody>
      </p:sp>
    </p:spTree>
    <p:extLst>
      <p:ext uri="{BB962C8B-B14F-4D97-AF65-F5344CB8AC3E}">
        <p14:creationId xmlns:p14="http://schemas.microsoft.com/office/powerpoint/2010/main" val="2596791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BA334-1E48-4622-B4BA-A520A3572763}"/>
              </a:ext>
            </a:extLst>
          </p:cNvPr>
          <p:cNvSpPr>
            <a:spLocks noGrp="1"/>
          </p:cNvSpPr>
          <p:nvPr>
            <p:ph type="title"/>
          </p:nvPr>
        </p:nvSpPr>
        <p:spPr/>
        <p:txBody>
          <a:bodyPr/>
          <a:lstStyle/>
          <a:p>
            <a:r>
              <a:rPr lang="en-MY" dirty="0"/>
              <a:t>Conclusion</a:t>
            </a:r>
          </a:p>
        </p:txBody>
      </p:sp>
      <p:sp>
        <p:nvSpPr>
          <p:cNvPr id="3" name="Content Placeholder 2">
            <a:extLst>
              <a:ext uri="{FF2B5EF4-FFF2-40B4-BE49-F238E27FC236}">
                <a16:creationId xmlns:a16="http://schemas.microsoft.com/office/drawing/2014/main" id="{9C386ADF-8B0A-45DF-9BD3-D2A033B1FB71}"/>
              </a:ext>
            </a:extLst>
          </p:cNvPr>
          <p:cNvSpPr>
            <a:spLocks noGrp="1"/>
          </p:cNvSpPr>
          <p:nvPr>
            <p:ph idx="1"/>
          </p:nvPr>
        </p:nvSpPr>
        <p:spPr/>
        <p:txBody>
          <a:bodyPr>
            <a:normAutofit/>
          </a:bodyPr>
          <a:lstStyle/>
          <a:p>
            <a:r>
              <a:rPr lang="en-MY" sz="3200" dirty="0"/>
              <a:t>Believe Chinese </a:t>
            </a:r>
            <a:r>
              <a:rPr lang="en-MY" sz="3200" dirty="0" err="1"/>
              <a:t>ancesters</a:t>
            </a:r>
            <a:r>
              <a:rPr lang="en-MY" sz="3200" dirty="0"/>
              <a:t>’ wisdom.</a:t>
            </a:r>
          </a:p>
          <a:p>
            <a:r>
              <a:rPr lang="en-MY" sz="3200" dirty="0"/>
              <a:t>The </a:t>
            </a:r>
            <a:r>
              <a:rPr lang="en-US" sz="3200" dirty="0"/>
              <a:t>benefit of this method.</a:t>
            </a:r>
            <a:endParaRPr lang="en-MY" sz="3200" dirty="0"/>
          </a:p>
          <a:p>
            <a:r>
              <a:rPr lang="en-MY" sz="3200" dirty="0"/>
              <a:t>Peace of mind.</a:t>
            </a:r>
          </a:p>
          <a:p>
            <a:r>
              <a:rPr lang="en-MY" sz="3200" dirty="0"/>
              <a:t>A path </a:t>
            </a:r>
            <a:r>
              <a:rPr lang="en-US" sz="3200" dirty="0"/>
              <a:t>to true happiness.</a:t>
            </a:r>
            <a:endParaRPr lang="en-MY" sz="3200" dirty="0"/>
          </a:p>
        </p:txBody>
      </p:sp>
    </p:spTree>
    <p:extLst>
      <p:ext uri="{BB962C8B-B14F-4D97-AF65-F5344CB8AC3E}">
        <p14:creationId xmlns:p14="http://schemas.microsoft.com/office/powerpoint/2010/main" val="2566148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83C8D-1327-C644-9A2D-5CA9C01731CB}"/>
              </a:ext>
            </a:extLst>
          </p:cNvPr>
          <p:cNvSpPr>
            <a:spLocks noGrp="1"/>
          </p:cNvSpPr>
          <p:nvPr>
            <p:ph type="title"/>
          </p:nvPr>
        </p:nvSpPr>
        <p:spPr/>
        <p:txBody>
          <a:bodyPr/>
          <a:lstStyle/>
          <a:p>
            <a:r>
              <a:rPr lang="en-US" sz="4400" dirty="0">
                <a:solidFill>
                  <a:schemeClr val="accent5">
                    <a:lumMod val="50000"/>
                  </a:schemeClr>
                </a:solidFill>
              </a:rPr>
              <a:t>Reference :</a:t>
            </a:r>
          </a:p>
        </p:txBody>
      </p:sp>
      <p:sp>
        <p:nvSpPr>
          <p:cNvPr id="4" name="Content Placeholder 3">
            <a:extLst>
              <a:ext uri="{FF2B5EF4-FFF2-40B4-BE49-F238E27FC236}">
                <a16:creationId xmlns:a16="http://schemas.microsoft.com/office/drawing/2014/main" id="{7EFC5729-9F0E-4A90-90E0-6066C880DD10}"/>
              </a:ext>
            </a:extLst>
          </p:cNvPr>
          <p:cNvSpPr>
            <a:spLocks noGrp="1"/>
          </p:cNvSpPr>
          <p:nvPr>
            <p:ph idx="1"/>
          </p:nvPr>
        </p:nvSpPr>
        <p:spPr>
          <a:xfrm>
            <a:off x="1202934" y="2404153"/>
            <a:ext cx="9601196" cy="3811712"/>
          </a:xfrm>
        </p:spPr>
        <p:txBody>
          <a:bodyPr>
            <a:noAutofit/>
          </a:bodyPr>
          <a:lstStyle/>
          <a:p>
            <a:r>
              <a:rPr lang="en-US" altLang="zh-TW" sz="2000" dirty="0">
                <a:latin typeface="KaiTi" panose="02010609060101010101" pitchFamily="49" charset="-122"/>
                <a:ea typeface="KaiTi" panose="02010609060101010101" pitchFamily="49" charset="-122"/>
              </a:rPr>
              <a:t>1. </a:t>
            </a:r>
            <a:r>
              <a:rPr lang="zh-TW" altLang="en-US" sz="2000" dirty="0">
                <a:latin typeface="KaiTi" panose="02010609060101010101" pitchFamily="49" charset="-122"/>
                <a:ea typeface="KaiTi" panose="02010609060101010101" pitchFamily="49" charset="-122"/>
              </a:rPr>
              <a:t>摘自：</a:t>
            </a:r>
            <a:r>
              <a:rPr lang="en-US" altLang="zh-TW" sz="2000" dirty="0">
                <a:latin typeface="KaiTi" panose="02010609060101010101" pitchFamily="49" charset="-122"/>
                <a:ea typeface="KaiTi" panose="02010609060101010101" pitchFamily="49" charset="-122"/>
              </a:rPr>
              <a:t>《</a:t>
            </a:r>
            <a:r>
              <a:rPr lang="zh-TW" altLang="en-US" sz="2000" dirty="0">
                <a:latin typeface="KaiTi" panose="02010609060101010101" pitchFamily="49" charset="-122"/>
                <a:ea typeface="KaiTi" panose="02010609060101010101" pitchFamily="49" charset="-122"/>
              </a:rPr>
              <a:t>辜鴻銘英譯經典：大學中庸</a:t>
            </a:r>
            <a:r>
              <a:rPr lang="en-US" altLang="zh-TW" sz="2000" dirty="0">
                <a:latin typeface="KaiTi" panose="02010609060101010101" pitchFamily="49" charset="-122"/>
                <a:ea typeface="KaiTi" panose="02010609060101010101" pitchFamily="49" charset="-122"/>
              </a:rPr>
              <a:t>》 — </a:t>
            </a:r>
            <a:r>
              <a:rPr lang="zh-TW" altLang="en-US" sz="2000" dirty="0">
                <a:latin typeface="KaiTi" panose="02010609060101010101" pitchFamily="49" charset="-122"/>
                <a:ea typeface="KaiTi" panose="02010609060101010101" pitchFamily="49" charset="-122"/>
              </a:rPr>
              <a:t>辜鴻銘 英譯  王京濤 譯註在豆瓣閱讀書店查看：</a:t>
            </a:r>
            <a:r>
              <a:rPr lang="en-US" altLang="zh-TW" sz="2000" dirty="0">
                <a:latin typeface="KaiTi" panose="02010609060101010101" pitchFamily="49" charset="-122"/>
                <a:ea typeface="KaiTi" panose="02010609060101010101" pitchFamily="49" charset="-122"/>
              </a:rPr>
              <a:t>https://read.douban.com/ebook/35497216/</a:t>
            </a:r>
            <a:r>
              <a:rPr lang="zh-TW" altLang="en-US" sz="2000" dirty="0">
                <a:latin typeface="KaiTi" panose="02010609060101010101" pitchFamily="49" charset="-122"/>
                <a:ea typeface="KaiTi" panose="02010609060101010101" pitchFamily="49" charset="-122"/>
              </a:rPr>
              <a:t>本作品由中華書局授權豆瓣閱讀全球範圍內電子版製作與發行。</a:t>
            </a:r>
            <a:r>
              <a:rPr lang="en-US" altLang="zh-TW" sz="2000" dirty="0">
                <a:latin typeface="KaiTi" panose="02010609060101010101" pitchFamily="49" charset="-122"/>
                <a:ea typeface="KaiTi" panose="02010609060101010101" pitchFamily="49" charset="-122"/>
              </a:rPr>
              <a:t>© </a:t>
            </a:r>
            <a:r>
              <a:rPr lang="zh-TW" altLang="en-US" sz="2000" dirty="0">
                <a:latin typeface="KaiTi" panose="02010609060101010101" pitchFamily="49" charset="-122"/>
                <a:ea typeface="KaiTi" panose="02010609060101010101" pitchFamily="49" charset="-122"/>
              </a:rPr>
              <a:t>版權所有，侵權必究。</a:t>
            </a:r>
            <a:endParaRPr lang="en-US" sz="2000" dirty="0">
              <a:latin typeface="KaiTi" panose="02010609060101010101" pitchFamily="49" charset="-122"/>
              <a:ea typeface="KaiTi" panose="02010609060101010101" pitchFamily="49" charset="-122"/>
            </a:endParaRPr>
          </a:p>
          <a:p>
            <a:r>
              <a:rPr lang="en-US" altLang="zh-TW" sz="2000" b="0" i="0" dirty="0">
                <a:solidFill>
                  <a:srgbClr val="000000"/>
                </a:solidFill>
                <a:effectLst/>
                <a:latin typeface="KaiTi" panose="02010609060101010101" pitchFamily="49" charset="-122"/>
                <a:ea typeface="KaiTi" panose="02010609060101010101" pitchFamily="49" charset="-122"/>
              </a:rPr>
              <a:t>2. </a:t>
            </a:r>
            <a:r>
              <a:rPr lang="zh-TW" altLang="en-US" sz="2000" b="0" i="0" dirty="0">
                <a:solidFill>
                  <a:srgbClr val="000000"/>
                </a:solidFill>
                <a:effectLst/>
                <a:latin typeface="KaiTi" panose="02010609060101010101" pitchFamily="49" charset="-122"/>
                <a:ea typeface="KaiTi" panose="02010609060101010101" pitchFamily="49" charset="-122"/>
              </a:rPr>
              <a:t>英文翻譯：理雅各（</a:t>
            </a:r>
            <a:r>
              <a:rPr lang="en-MY" sz="2000" b="0" i="0" dirty="0">
                <a:solidFill>
                  <a:srgbClr val="000000"/>
                </a:solidFill>
                <a:effectLst/>
                <a:latin typeface="KaiTi" panose="02010609060101010101" pitchFamily="49" charset="-122"/>
                <a:ea typeface="KaiTi" panose="02010609060101010101" pitchFamily="49" charset="-122"/>
              </a:rPr>
              <a:t>James </a:t>
            </a:r>
            <a:r>
              <a:rPr lang="en-MY" sz="2000" b="0" i="0" dirty="0" err="1">
                <a:solidFill>
                  <a:srgbClr val="000000"/>
                </a:solidFill>
                <a:effectLst/>
                <a:latin typeface="KaiTi" panose="02010609060101010101" pitchFamily="49" charset="-122"/>
                <a:ea typeface="KaiTi" panose="02010609060101010101" pitchFamily="49" charset="-122"/>
              </a:rPr>
              <a:t>Legge</a:t>
            </a:r>
            <a:r>
              <a:rPr lang="en-MY" sz="2000" b="0" i="0" dirty="0">
                <a:solidFill>
                  <a:srgbClr val="000000"/>
                </a:solidFill>
                <a:effectLst/>
                <a:latin typeface="KaiTi" panose="02010609060101010101" pitchFamily="49" charset="-122"/>
                <a:ea typeface="KaiTi" panose="02010609060101010101" pitchFamily="49" charset="-122"/>
              </a:rPr>
              <a:t>）</a:t>
            </a:r>
            <a:r>
              <a:rPr lang="en-US" sz="2000" dirty="0">
                <a:latin typeface="KaiTi" panose="02010609060101010101" pitchFamily="49" charset="-122"/>
                <a:ea typeface="KaiTi" panose="02010609060101010101" pitchFamily="49" charset="-122"/>
              </a:rPr>
              <a:t>https://ctext.org/liji/da-xue/zh?en=on</a:t>
            </a:r>
          </a:p>
          <a:p>
            <a:r>
              <a:rPr lang="en-US" altLang="zh-TW" sz="2000" dirty="0">
                <a:latin typeface="KaiTi" panose="02010609060101010101" pitchFamily="49" charset="-122"/>
                <a:ea typeface="KaiTi" panose="02010609060101010101" pitchFamily="49" charset="-122"/>
              </a:rPr>
              <a:t>3. </a:t>
            </a:r>
            <a:r>
              <a:rPr lang="zh-TW" altLang="en-US" sz="2000" dirty="0">
                <a:latin typeface="KaiTi" panose="02010609060101010101" pitchFamily="49" charset="-122"/>
                <a:ea typeface="KaiTi" panose="02010609060101010101" pitchFamily="49" charset="-122"/>
              </a:rPr>
              <a:t>淨空老法師：為什麼要背書？</a:t>
            </a:r>
            <a:r>
              <a:rPr lang="en-MY" sz="2000" dirty="0">
                <a:latin typeface="KaiTi" panose="02010609060101010101" pitchFamily="49" charset="-122"/>
                <a:ea typeface="KaiTi" panose="02010609060101010101" pitchFamily="49" charset="-122"/>
              </a:rPr>
              <a:t>https://www.youtube.com/watch?v=VzvX7p6zhx0</a:t>
            </a:r>
            <a:r>
              <a:rPr lang="zh-TW" altLang="en-US" sz="2000" dirty="0">
                <a:latin typeface="KaiTi" panose="02010609060101010101" pitchFamily="49" charset="-122"/>
                <a:ea typeface="KaiTi" panose="02010609060101010101" pitchFamily="49" charset="-122"/>
              </a:rPr>
              <a:t>文摘恭錄</a:t>
            </a:r>
            <a:r>
              <a:rPr lang="en-US" altLang="zh-TW" sz="2000" dirty="0">
                <a:latin typeface="KaiTi" panose="02010609060101010101" pitchFamily="49" charset="-122"/>
                <a:ea typeface="KaiTi" panose="02010609060101010101" pitchFamily="49" charset="-122"/>
              </a:rPr>
              <a:t>—</a:t>
            </a:r>
            <a:r>
              <a:rPr lang="zh-TW" altLang="en-US" sz="2000" dirty="0">
                <a:latin typeface="KaiTi" panose="02010609060101010101" pitchFamily="49" charset="-122"/>
                <a:ea typeface="KaiTi" panose="02010609060101010101" pitchFamily="49" charset="-122"/>
              </a:rPr>
              <a:t>淨土大經科註（第四三九集）</a:t>
            </a:r>
            <a:r>
              <a:rPr lang="en-US" altLang="zh-TW" sz="2000" dirty="0">
                <a:latin typeface="KaiTi" panose="02010609060101010101" pitchFamily="49" charset="-122"/>
                <a:ea typeface="KaiTi" panose="02010609060101010101" pitchFamily="49" charset="-122"/>
              </a:rPr>
              <a:t>2012/7/20</a:t>
            </a:r>
            <a:r>
              <a:rPr lang="zh-TW" altLang="en-US" sz="2000" dirty="0">
                <a:latin typeface="KaiTi" panose="02010609060101010101" pitchFamily="49" charset="-122"/>
                <a:ea typeface="KaiTi" panose="02010609060101010101" pitchFamily="49" charset="-122"/>
              </a:rPr>
              <a:t>　檔名：</a:t>
            </a:r>
            <a:r>
              <a:rPr lang="en-US" altLang="zh-TW" sz="2000" dirty="0">
                <a:latin typeface="KaiTi" panose="02010609060101010101" pitchFamily="49" charset="-122"/>
                <a:ea typeface="KaiTi" panose="02010609060101010101" pitchFamily="49" charset="-122"/>
              </a:rPr>
              <a:t>02-037-0439</a:t>
            </a:r>
          </a:p>
          <a:p>
            <a:r>
              <a:rPr lang="en-US" altLang="zh-TW" sz="2000" dirty="0">
                <a:latin typeface="KaiTi" panose="02010609060101010101" pitchFamily="49" charset="-122"/>
                <a:ea typeface="KaiTi" panose="02010609060101010101" pitchFamily="49" charset="-122"/>
              </a:rPr>
              <a:t>4. </a:t>
            </a:r>
            <a:r>
              <a:rPr lang="zh-TW" altLang="en-US" sz="2000" dirty="0">
                <a:latin typeface="KaiTi" panose="02010609060101010101" pitchFamily="49" charset="-122"/>
                <a:ea typeface="KaiTi" panose="02010609060101010101" pitchFamily="49" charset="-122"/>
              </a:rPr>
              <a:t>淨土大經科注（第四三六集</a:t>
            </a:r>
            <a:r>
              <a:rPr lang="en-US" altLang="zh-TW" sz="2000" dirty="0">
                <a:latin typeface="KaiTi" panose="02010609060101010101" pitchFamily="49" charset="-122"/>
                <a:ea typeface="KaiTi" panose="02010609060101010101" pitchFamily="49" charset="-122"/>
              </a:rPr>
              <a:t>)</a:t>
            </a:r>
          </a:p>
          <a:p>
            <a:endParaRPr lang="en-US" altLang="zh-TW" sz="2000" b="0" i="0" dirty="0">
              <a:solidFill>
                <a:schemeClr val="tx1"/>
              </a:solidFill>
              <a:effectLst/>
              <a:latin typeface="KaiTi" panose="02010609060101010101" pitchFamily="49" charset="-122"/>
              <a:ea typeface="KaiTi" panose="02010609060101010101" pitchFamily="49" charset="-122"/>
            </a:endParaRPr>
          </a:p>
          <a:p>
            <a:endParaRPr lang="en-MY" sz="2000"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1110507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51388-A394-40AD-B2A8-D2DE3F1741D8}"/>
              </a:ext>
            </a:extLst>
          </p:cNvPr>
          <p:cNvSpPr>
            <a:spLocks noGrp="1"/>
          </p:cNvSpPr>
          <p:nvPr>
            <p:ph type="title"/>
          </p:nvPr>
        </p:nvSpPr>
        <p:spPr/>
        <p:txBody>
          <a:bodyPr/>
          <a:lstStyle/>
          <a:p>
            <a:r>
              <a:rPr lang="en-US" sz="4400" dirty="0">
                <a:solidFill>
                  <a:schemeClr val="accent5">
                    <a:lumMod val="50000"/>
                  </a:schemeClr>
                </a:solidFill>
              </a:rPr>
              <a:t>Reference :</a:t>
            </a:r>
            <a:endParaRPr lang="en-MY" dirty="0"/>
          </a:p>
        </p:txBody>
      </p:sp>
      <p:sp>
        <p:nvSpPr>
          <p:cNvPr id="3" name="Content Placeholder 2">
            <a:extLst>
              <a:ext uri="{FF2B5EF4-FFF2-40B4-BE49-F238E27FC236}">
                <a16:creationId xmlns:a16="http://schemas.microsoft.com/office/drawing/2014/main" id="{D9DF6B55-1672-41D6-BD88-AF2172736186}"/>
              </a:ext>
            </a:extLst>
          </p:cNvPr>
          <p:cNvSpPr>
            <a:spLocks noGrp="1"/>
          </p:cNvSpPr>
          <p:nvPr>
            <p:ph idx="1"/>
          </p:nvPr>
        </p:nvSpPr>
        <p:spPr/>
        <p:txBody>
          <a:bodyPr/>
          <a:lstStyle/>
          <a:p>
            <a:r>
              <a:rPr lang="en-US" altLang="zh-TW" sz="2400" b="0" i="0" dirty="0">
                <a:solidFill>
                  <a:schemeClr val="tx1"/>
                </a:solidFill>
                <a:effectLst/>
                <a:latin typeface="KaiTi" panose="02010609060101010101" pitchFamily="49" charset="-122"/>
                <a:ea typeface="KaiTi" panose="02010609060101010101" pitchFamily="49" charset="-122"/>
              </a:rPr>
              <a:t>5.</a:t>
            </a:r>
            <a:r>
              <a:rPr lang="zh-TW" altLang="en-US" sz="2400" b="0" i="0" dirty="0">
                <a:solidFill>
                  <a:schemeClr val="tx1"/>
                </a:solidFill>
                <a:effectLst/>
                <a:latin typeface="KaiTi" panose="02010609060101010101" pitchFamily="49" charset="-122"/>
                <a:ea typeface="KaiTi" panose="02010609060101010101" pitchFamily="49" charset="-122"/>
              </a:rPr>
              <a:t>北宋</a:t>
            </a:r>
            <a:r>
              <a:rPr lang="en-US" altLang="zh-TW" sz="2400" b="0" i="0" dirty="0">
                <a:solidFill>
                  <a:schemeClr val="tx1"/>
                </a:solidFill>
                <a:effectLst/>
                <a:latin typeface="KaiTi" panose="02010609060101010101" pitchFamily="49" charset="-122"/>
                <a:ea typeface="KaiTi" panose="02010609060101010101" pitchFamily="49" charset="-122"/>
              </a:rPr>
              <a:t>【</a:t>
            </a:r>
            <a:r>
              <a:rPr lang="zh-TW" altLang="en-US" sz="2400" b="0" i="0" dirty="0">
                <a:solidFill>
                  <a:schemeClr val="tx1"/>
                </a:solidFill>
                <a:effectLst/>
                <a:latin typeface="KaiTi" panose="02010609060101010101" pitchFamily="49" charset="-122"/>
                <a:ea typeface="KaiTi" panose="02010609060101010101" pitchFamily="49" charset="-122"/>
                <a:hlinkClick r:id="rId2">
                  <a:extLst>
                    <a:ext uri="{A12FA001-AC4F-418D-AE19-62706E023703}">
                      <ahyp:hlinkClr xmlns:ahyp="http://schemas.microsoft.com/office/drawing/2018/hyperlinkcolor" val="tx"/>
                    </a:ext>
                  </a:extLst>
                </a:hlinkClick>
              </a:rPr>
              <a:t>司馬光</a:t>
            </a:r>
            <a:r>
              <a:rPr lang="en-US" altLang="zh-TW" sz="2400" b="0" i="0" dirty="0">
                <a:solidFill>
                  <a:schemeClr val="tx1"/>
                </a:solidFill>
                <a:effectLst/>
                <a:latin typeface="KaiTi" panose="02010609060101010101" pitchFamily="49" charset="-122"/>
                <a:ea typeface="KaiTi" panose="02010609060101010101" pitchFamily="49" charset="-122"/>
              </a:rPr>
              <a:t>】</a:t>
            </a:r>
            <a:r>
              <a:rPr lang="zh-TW" altLang="en-US" sz="2400" b="0" i="0" dirty="0">
                <a:solidFill>
                  <a:schemeClr val="tx1"/>
                </a:solidFill>
                <a:effectLst/>
                <a:latin typeface="KaiTi" panose="02010609060101010101" pitchFamily="49" charset="-122"/>
                <a:ea typeface="KaiTi" panose="02010609060101010101" pitchFamily="49" charset="-122"/>
              </a:rPr>
              <a:t>解</a:t>
            </a:r>
            <a:r>
              <a:rPr lang="en-MY" altLang="zh-TW" sz="2400" dirty="0">
                <a:solidFill>
                  <a:schemeClr val="tx1"/>
                </a:solidFill>
                <a:latin typeface="KaiTi" panose="02010609060101010101" pitchFamily="49" charset="-122"/>
                <a:ea typeface="KaiTi" panose="02010609060101010101" pitchFamily="49" charset="-122"/>
              </a:rPr>
              <a:t> “</a:t>
            </a:r>
            <a:r>
              <a:rPr lang="zh-TW" altLang="en-US" sz="2400" dirty="0">
                <a:solidFill>
                  <a:schemeClr val="tx1"/>
                </a:solidFill>
                <a:latin typeface="KaiTi" panose="02010609060101010101" pitchFamily="49" charset="-122"/>
                <a:ea typeface="KaiTi" panose="02010609060101010101" pitchFamily="49" charset="-122"/>
              </a:rPr>
              <a:t>致知在格物</a:t>
            </a:r>
            <a:r>
              <a:rPr lang="en-MY" altLang="zh-TW" sz="2400" dirty="0">
                <a:solidFill>
                  <a:schemeClr val="tx1"/>
                </a:solidFill>
                <a:latin typeface="KaiTi" panose="02010609060101010101" pitchFamily="49" charset="-122"/>
                <a:ea typeface="KaiTi" panose="02010609060101010101" pitchFamily="49" charset="-122"/>
              </a:rPr>
              <a:t>”</a:t>
            </a:r>
            <a:r>
              <a:rPr lang="zh-TW" altLang="en-US" sz="2400" dirty="0">
                <a:solidFill>
                  <a:schemeClr val="tx1"/>
                </a:solidFill>
                <a:latin typeface="KaiTi" panose="02010609060101010101" pitchFamily="49" charset="-122"/>
                <a:ea typeface="KaiTi" panose="02010609060101010101" pitchFamily="49" charset="-122"/>
              </a:rPr>
              <a:t>，</a:t>
            </a:r>
            <a:r>
              <a:rPr lang="zh-TW" altLang="en-US" sz="2400" dirty="0">
                <a:latin typeface="KaiTi" panose="02010609060101010101" pitchFamily="49" charset="-122"/>
                <a:ea typeface="KaiTi" panose="02010609060101010101" pitchFamily="49" charset="-122"/>
              </a:rPr>
              <a:t>查看： </a:t>
            </a:r>
            <a:r>
              <a:rPr lang="en-US" altLang="zh-TW" sz="2400" b="0" i="0" dirty="0">
                <a:solidFill>
                  <a:schemeClr val="tx1"/>
                </a:solidFill>
                <a:effectLst/>
                <a:latin typeface="KaiTi" panose="02010609060101010101" pitchFamily="49" charset="-122"/>
                <a:ea typeface="KaiTi" panose="02010609060101010101" pitchFamily="49" charset="-122"/>
                <a:hlinkClick r:id="rId3"/>
              </a:rPr>
              <a:t>https://baike.baidu.com/item/%E6%A0%BC%E7%89%A9%E8%87%B4%E7%9F%A5</a:t>
            </a:r>
            <a:endParaRPr lang="en-US" altLang="zh-TW" sz="2400" b="0" i="0" dirty="0">
              <a:solidFill>
                <a:schemeClr val="tx1"/>
              </a:solidFill>
              <a:effectLst/>
              <a:latin typeface="KaiTi" panose="02010609060101010101" pitchFamily="49" charset="-122"/>
              <a:ea typeface="KaiTi" panose="02010609060101010101" pitchFamily="49" charset="-122"/>
            </a:endParaRPr>
          </a:p>
          <a:p>
            <a:r>
              <a:rPr lang="en-MY" dirty="0"/>
              <a:t>6. Di Zi </a:t>
            </a:r>
            <a:r>
              <a:rPr lang="en-MY" dirty="0" err="1"/>
              <a:t>Gui</a:t>
            </a:r>
            <a:r>
              <a:rPr lang="en-MY" dirty="0"/>
              <a:t> (</a:t>
            </a:r>
            <a:r>
              <a:rPr lang="en-MY" dirty="0" err="1"/>
              <a:t>dizigui</a:t>
            </a:r>
            <a:r>
              <a:rPr lang="en-MY" dirty="0"/>
              <a:t>) or "STUDENTS' </a:t>
            </a:r>
            <a:r>
              <a:rPr lang="en-MY" dirty="0" err="1"/>
              <a:t>RULES"by</a:t>
            </a:r>
            <a:r>
              <a:rPr lang="en-MY" dirty="0"/>
              <a:t> Li </a:t>
            </a:r>
            <a:r>
              <a:rPr lang="en-MY" dirty="0" err="1"/>
              <a:t>Yuxiu</a:t>
            </a:r>
            <a:r>
              <a:rPr lang="en-MY" dirty="0"/>
              <a:t>, During the Reign of the Qing Dynasty Emperor Kangxi (1661-1722)English &amp; Vernacular (Modern Spoken) Chinese </a:t>
            </a:r>
            <a:r>
              <a:rPr lang="en-MY" dirty="0" err="1"/>
              <a:t>Translationby</a:t>
            </a:r>
            <a:r>
              <a:rPr lang="en-MY" dirty="0"/>
              <a:t> Feng Xin-</a:t>
            </a:r>
            <a:r>
              <a:rPr lang="en-MY" dirty="0" err="1"/>
              <a:t>ming</a:t>
            </a:r>
            <a:r>
              <a:rPr lang="en-MY" dirty="0"/>
              <a:t>, </a:t>
            </a:r>
            <a:r>
              <a:rPr lang="zh-TW" altLang="en-US" sz="2400" dirty="0">
                <a:latin typeface="KaiTi" panose="02010609060101010101" pitchFamily="49" charset="-122"/>
                <a:ea typeface="KaiTi" panose="02010609060101010101" pitchFamily="49" charset="-122"/>
              </a:rPr>
              <a:t>查看：</a:t>
            </a:r>
            <a:r>
              <a:rPr lang="en-MY" dirty="0"/>
              <a:t>http://tsoidug.org/dizigui_trans_simp.php</a:t>
            </a:r>
          </a:p>
        </p:txBody>
      </p:sp>
    </p:spTree>
    <p:extLst>
      <p:ext uri="{BB962C8B-B14F-4D97-AF65-F5344CB8AC3E}">
        <p14:creationId xmlns:p14="http://schemas.microsoft.com/office/powerpoint/2010/main" val="40623202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6A448-4762-432A-B625-0C29F86B9668}"/>
              </a:ext>
            </a:extLst>
          </p:cNvPr>
          <p:cNvSpPr>
            <a:spLocks noGrp="1"/>
          </p:cNvSpPr>
          <p:nvPr>
            <p:ph type="title"/>
          </p:nvPr>
        </p:nvSpPr>
        <p:spPr/>
        <p:txBody>
          <a:bodyPr>
            <a:normAutofit fontScale="90000"/>
          </a:bodyPr>
          <a:lstStyle/>
          <a:p>
            <a:r>
              <a:rPr lang="en-US" altLang="zh-CN" b="1" dirty="0">
                <a:solidFill>
                  <a:schemeClr val="accent5">
                    <a:lumMod val="50000"/>
                  </a:schemeClr>
                </a:solidFill>
              </a:rPr>
              <a:t>Presentation Speech</a:t>
            </a:r>
            <a:br>
              <a:rPr lang="en-US" altLang="zh-CN" b="1" dirty="0">
                <a:solidFill>
                  <a:schemeClr val="accent5">
                    <a:lumMod val="50000"/>
                  </a:schemeClr>
                </a:solidFill>
              </a:rPr>
            </a:br>
            <a:r>
              <a:rPr lang="en-MY" sz="3600" b="1" dirty="0">
                <a:solidFill>
                  <a:schemeClr val="accent5">
                    <a:lumMod val="50000"/>
                  </a:schemeClr>
                </a:solidFill>
              </a:rPr>
              <a:t>Introduction of The Great Learning</a:t>
            </a:r>
          </a:p>
        </p:txBody>
      </p:sp>
      <p:sp>
        <p:nvSpPr>
          <p:cNvPr id="3" name="Content Placeholder 2">
            <a:extLst>
              <a:ext uri="{FF2B5EF4-FFF2-40B4-BE49-F238E27FC236}">
                <a16:creationId xmlns:a16="http://schemas.microsoft.com/office/drawing/2014/main" id="{5DC2E833-EF8B-4512-8F33-32EBB414CFFA}"/>
              </a:ext>
            </a:extLst>
          </p:cNvPr>
          <p:cNvSpPr>
            <a:spLocks noGrp="1"/>
          </p:cNvSpPr>
          <p:nvPr>
            <p:ph idx="1"/>
          </p:nvPr>
        </p:nvSpPr>
        <p:spPr>
          <a:xfrm>
            <a:off x="1295401" y="2556932"/>
            <a:ext cx="9601196" cy="3689756"/>
          </a:xfrm>
        </p:spPr>
        <p:txBody>
          <a:bodyPr/>
          <a:lstStyle/>
          <a:p>
            <a:pPr algn="just"/>
            <a:r>
              <a:rPr lang="en-MY" dirty="0"/>
              <a:t>A very good evening to Teacher Lee and Yap. Today I am going to present a small paragraph of The Great Learning. Firstly let me give you an introduction of The Great Learning.</a:t>
            </a:r>
          </a:p>
          <a:p>
            <a:pPr algn="just"/>
            <a:r>
              <a:rPr lang="en-MY" dirty="0"/>
              <a:t>The Great Learning or </a:t>
            </a:r>
            <a:r>
              <a:rPr lang="en-MY" dirty="0" err="1"/>
              <a:t>Daxue</a:t>
            </a:r>
            <a:r>
              <a:rPr lang="en-MY" dirty="0"/>
              <a:t> was one of the “Four Books” in Confucianism. The Great Learning had come from a chapter in the Book of Rites (</a:t>
            </a:r>
            <a:r>
              <a:rPr lang="zh-TW" altLang="en-US" dirty="0">
                <a:latin typeface="KaiTi" panose="02010609060101010101" pitchFamily="49" charset="-122"/>
                <a:ea typeface="KaiTi" panose="02010609060101010101" pitchFamily="49" charset="-122"/>
              </a:rPr>
              <a:t>禮記</a:t>
            </a:r>
            <a:r>
              <a:rPr lang="en-US" altLang="zh-TW" dirty="0"/>
              <a:t>) </a:t>
            </a:r>
            <a:r>
              <a:rPr lang="en-MY" dirty="0"/>
              <a:t>which formed one of the Five Classics(</a:t>
            </a:r>
            <a:r>
              <a:rPr lang="zh-TW" altLang="en-US" dirty="0">
                <a:latin typeface="KaiTi" panose="02010609060101010101" pitchFamily="49" charset="-122"/>
                <a:ea typeface="KaiTi" panose="02010609060101010101" pitchFamily="49" charset="-122"/>
              </a:rPr>
              <a:t>五經</a:t>
            </a:r>
            <a:r>
              <a:rPr lang="en-US" altLang="zh-TW" dirty="0"/>
              <a:t>). </a:t>
            </a:r>
            <a:r>
              <a:rPr lang="en-MY" dirty="0"/>
              <a:t>It consists of the teachings of Confucius and then t</a:t>
            </a:r>
            <a:r>
              <a:rPr lang="en-MY" sz="2400" dirty="0"/>
              <a:t>en commentary chapters </a:t>
            </a:r>
            <a:r>
              <a:rPr lang="en-MY" dirty="0"/>
              <a:t>accredited to one of Confucius’ disciples, </a:t>
            </a:r>
            <a:r>
              <a:rPr lang="en-MY" dirty="0" err="1"/>
              <a:t>Zengzi</a:t>
            </a:r>
            <a:r>
              <a:rPr lang="en-MY" dirty="0"/>
              <a:t>. The ideals of the book were supposedly Confucius’, but the text was written after his death.</a:t>
            </a:r>
          </a:p>
        </p:txBody>
      </p:sp>
    </p:spTree>
    <p:extLst>
      <p:ext uri="{BB962C8B-B14F-4D97-AF65-F5344CB8AC3E}">
        <p14:creationId xmlns:p14="http://schemas.microsoft.com/office/powerpoint/2010/main" val="3303632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1D5DF-ECB4-4D26-A426-618319AA9547}"/>
              </a:ext>
            </a:extLst>
          </p:cNvPr>
          <p:cNvSpPr>
            <a:spLocks noGrp="1"/>
          </p:cNvSpPr>
          <p:nvPr>
            <p:ph type="title"/>
          </p:nvPr>
        </p:nvSpPr>
        <p:spPr/>
        <p:txBody>
          <a:bodyPr/>
          <a:lstStyle/>
          <a:p>
            <a:r>
              <a:rPr lang="en-US" altLang="zh-CN" b="1" dirty="0">
                <a:solidFill>
                  <a:schemeClr val="accent5">
                    <a:lumMod val="50000"/>
                  </a:schemeClr>
                </a:solidFill>
              </a:rPr>
              <a:t>Presentation Speech 1.1</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9BD156D9-54F2-400F-88FE-BAD304EECA1E}"/>
              </a:ext>
            </a:extLst>
          </p:cNvPr>
          <p:cNvSpPr>
            <a:spLocks noGrp="1"/>
          </p:cNvSpPr>
          <p:nvPr>
            <p:ph idx="1"/>
          </p:nvPr>
        </p:nvSpPr>
        <p:spPr>
          <a:xfrm>
            <a:off x="1295401" y="2423367"/>
            <a:ext cx="9601196" cy="4018530"/>
          </a:xfrm>
        </p:spPr>
        <p:txBody>
          <a:bodyPr>
            <a:normAutofit fontScale="70000" lnSpcReduction="20000"/>
          </a:bodyPr>
          <a:lstStyle/>
          <a:p>
            <a:pPr algn="just"/>
            <a:r>
              <a:rPr lang="en-US" altLang="zh-CN" sz="3600" dirty="0"/>
              <a:t>I would like to share with you the teaching in</a:t>
            </a:r>
            <a:r>
              <a:rPr lang="en-MY" sz="3600" dirty="0"/>
              <a:t> The Great Learning</a:t>
            </a:r>
            <a:r>
              <a:rPr lang="en-US" altLang="zh-CN" sz="3600" b="1" dirty="0">
                <a:solidFill>
                  <a:schemeClr val="accent5">
                    <a:lumMod val="50000"/>
                  </a:schemeClr>
                </a:solidFill>
                <a:latin typeface="KaiTi" panose="02010609060101010101" pitchFamily="49" charset="-122"/>
                <a:ea typeface="KaiTi" panose="02010609060101010101" pitchFamily="49" charset="-122"/>
              </a:rPr>
              <a:t>“</a:t>
            </a:r>
            <a:r>
              <a:rPr lang="zh-CN" altLang="en-US" sz="3600" b="1" dirty="0">
                <a:solidFill>
                  <a:schemeClr val="accent5">
                    <a:lumMod val="50000"/>
                  </a:schemeClr>
                </a:solidFill>
                <a:latin typeface="KaiTi" panose="02010609060101010101" pitchFamily="49" charset="-122"/>
                <a:ea typeface="KaiTi" panose="02010609060101010101" pitchFamily="49" charset="-122"/>
              </a:rPr>
              <a:t>知止而后有定</a:t>
            </a:r>
            <a:r>
              <a:rPr lang="en-US" altLang="zh-CN" sz="3600" b="1" dirty="0">
                <a:solidFill>
                  <a:schemeClr val="accent5">
                    <a:lumMod val="50000"/>
                  </a:schemeClr>
                </a:solidFill>
                <a:latin typeface="KaiTi" panose="02010609060101010101" pitchFamily="49" charset="-122"/>
                <a:ea typeface="KaiTi" panose="02010609060101010101" pitchFamily="49" charset="-122"/>
              </a:rPr>
              <a:t>”</a:t>
            </a:r>
            <a:r>
              <a:rPr lang="en-US" altLang="zh-CN" sz="3600" dirty="0">
                <a:solidFill>
                  <a:schemeClr val="tx1"/>
                </a:solidFill>
                <a:ea typeface="KaiTi" panose="02010609060101010101" pitchFamily="49" charset="-122"/>
              </a:rPr>
              <a:t>translated by</a:t>
            </a:r>
            <a:r>
              <a:rPr lang="zh-TW" altLang="en-US" sz="3600" dirty="0">
                <a:latin typeface="KaiTi" panose="02010609060101010101" pitchFamily="49" charset="-122"/>
                <a:ea typeface="KaiTi" panose="02010609060101010101" pitchFamily="49" charset="-122"/>
              </a:rPr>
              <a:t>辜鴻銘</a:t>
            </a:r>
            <a:endParaRPr lang="en-US" altLang="zh-CN" sz="3600" dirty="0">
              <a:solidFill>
                <a:schemeClr val="tx1"/>
              </a:solidFill>
              <a:ea typeface="KaiTi" panose="02010609060101010101" pitchFamily="49" charset="-122"/>
            </a:endParaRPr>
          </a:p>
          <a:p>
            <a:pPr algn="just"/>
            <a:r>
              <a:rPr lang="en-US" altLang="zh-CN" sz="3600" b="1" dirty="0">
                <a:solidFill>
                  <a:schemeClr val="accent5">
                    <a:lumMod val="50000"/>
                  </a:schemeClr>
                </a:solidFill>
              </a:rPr>
              <a:t>“When a man has a standard of excellence before him, and only then will he has a fixed and definite purpose”</a:t>
            </a:r>
            <a:endParaRPr lang="en-MY" altLang="zh-CN" sz="3600" b="1" dirty="0">
              <a:solidFill>
                <a:schemeClr val="accent5">
                  <a:lumMod val="50000"/>
                </a:schemeClr>
              </a:solidFill>
              <a:latin typeface="KaiTi" panose="02010609060101010101" pitchFamily="49" charset="-122"/>
              <a:ea typeface="KaiTi" panose="02010609060101010101" pitchFamily="49" charset="-122"/>
            </a:endParaRPr>
          </a:p>
          <a:p>
            <a:pPr algn="just"/>
            <a:r>
              <a:rPr lang="en-US" altLang="zh-CN" sz="3600" dirty="0"/>
              <a:t>Everyone’s life goals are different, but here’s a principle: no matter what kind of company you‘re in, you have to </a:t>
            </a:r>
            <a:r>
              <a:rPr lang="en-US" altLang="zh-CN" sz="3600" dirty="0" err="1"/>
              <a:t>specialise</a:t>
            </a:r>
            <a:r>
              <a:rPr lang="en-US" altLang="zh-CN" sz="3600" dirty="0"/>
              <a:t>. </a:t>
            </a:r>
          </a:p>
          <a:p>
            <a:pPr algn="just"/>
            <a:r>
              <a:rPr lang="en-US" altLang="zh-CN" sz="3600" dirty="0"/>
              <a:t>It is </a:t>
            </a:r>
            <a:r>
              <a:rPr lang="en-US" altLang="zh-CN" sz="3600" dirty="0" err="1"/>
              <a:t>contentments</a:t>
            </a:r>
            <a:r>
              <a:rPr lang="en-US" altLang="zh-CN" sz="3600" dirty="0"/>
              <a:t> (</a:t>
            </a:r>
            <a:r>
              <a:rPr lang="zh-TW" altLang="en-US" sz="3600" dirty="0">
                <a:latin typeface="KaiTi" panose="02010609060101010101" pitchFamily="49" charset="-122"/>
                <a:ea typeface="KaiTi" panose="02010609060101010101" pitchFamily="49" charset="-122"/>
              </a:rPr>
              <a:t>知足</a:t>
            </a:r>
            <a:r>
              <a:rPr lang="en-US" altLang="zh-CN" sz="3600" dirty="0"/>
              <a:t>), knowing what can be done and what cannot be done, that knowledge is wisdom.  The heart is set and will not be tempted by the environment and that’s </a:t>
            </a:r>
            <a:r>
              <a:rPr lang="en-US" altLang="zh-CN" sz="3600" b="1" dirty="0">
                <a:solidFill>
                  <a:schemeClr val="accent5">
                    <a:lumMod val="50000"/>
                  </a:schemeClr>
                </a:solidFill>
              </a:rPr>
              <a:t>“A standard of excellence before him.”</a:t>
            </a:r>
            <a:r>
              <a:rPr lang="zh-CN" altLang="en-US" sz="3600" b="1" dirty="0">
                <a:solidFill>
                  <a:schemeClr val="accent5">
                    <a:lumMod val="50000"/>
                  </a:schemeClr>
                </a:solidFill>
              </a:rPr>
              <a:t> </a:t>
            </a:r>
            <a:r>
              <a:rPr lang="en-US" altLang="zh-CN" sz="3600" dirty="0"/>
              <a:t>When he has a fixed and definite purpose, the heart has a fixed direction, here is decided, how to be a fixed and definite purpose?</a:t>
            </a:r>
          </a:p>
          <a:p>
            <a:pPr algn="ctr"/>
            <a:endParaRPr lang="en-MY" dirty="0"/>
          </a:p>
        </p:txBody>
      </p:sp>
    </p:spTree>
    <p:extLst>
      <p:ext uri="{BB962C8B-B14F-4D97-AF65-F5344CB8AC3E}">
        <p14:creationId xmlns:p14="http://schemas.microsoft.com/office/powerpoint/2010/main" val="894304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1D5DF-ECB4-4D26-A426-618319AA9547}"/>
              </a:ext>
            </a:extLst>
          </p:cNvPr>
          <p:cNvSpPr>
            <a:spLocks noGrp="1"/>
          </p:cNvSpPr>
          <p:nvPr>
            <p:ph type="title"/>
          </p:nvPr>
        </p:nvSpPr>
        <p:spPr>
          <a:xfrm>
            <a:off x="1059096" y="837344"/>
            <a:ext cx="9601196" cy="1303867"/>
          </a:xfrm>
        </p:spPr>
        <p:txBody>
          <a:bodyPr/>
          <a:lstStyle/>
          <a:p>
            <a:r>
              <a:rPr lang="en-US" altLang="zh-CN" b="1" dirty="0">
                <a:solidFill>
                  <a:schemeClr val="accent5">
                    <a:lumMod val="50000"/>
                  </a:schemeClr>
                </a:solidFill>
              </a:rPr>
              <a:t>Presentation Speech 1.2</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9BD156D9-54F2-400F-88FE-BAD304EECA1E}"/>
              </a:ext>
            </a:extLst>
          </p:cNvPr>
          <p:cNvSpPr>
            <a:spLocks noGrp="1"/>
          </p:cNvSpPr>
          <p:nvPr>
            <p:ph idx="1"/>
          </p:nvPr>
        </p:nvSpPr>
        <p:spPr>
          <a:xfrm>
            <a:off x="1295401" y="2455525"/>
            <a:ext cx="9601196" cy="3914453"/>
          </a:xfrm>
        </p:spPr>
        <p:txBody>
          <a:bodyPr>
            <a:normAutofit fontScale="92500" lnSpcReduction="20000"/>
          </a:bodyPr>
          <a:lstStyle/>
          <a:p>
            <a:pPr algn="just"/>
            <a:r>
              <a:rPr lang="en-US" sz="2600" dirty="0"/>
              <a:t>I think we must understand the teaching of the ancients, they know from young age to cultivate babies with these three hearts, 1 filial piety, 2 Sincere respect, 3 Quiet. Train him to be obedient. When parents call, don’t be slow to answer; when parents give an order, act, don’t be lazy; when parents teach, one must listen respectfully; when parents reprimand, one must accept. Then only can achieve</a:t>
            </a:r>
            <a:r>
              <a:rPr lang="en-US" altLang="zh-TW" sz="2600" b="1" dirty="0">
                <a:solidFill>
                  <a:schemeClr val="accent5">
                    <a:lumMod val="50000"/>
                  </a:schemeClr>
                </a:solidFill>
                <a:latin typeface="KaiTi" panose="02010609060101010101" pitchFamily="49" charset="-122"/>
                <a:ea typeface="KaiTi" panose="02010609060101010101" pitchFamily="49" charset="-122"/>
              </a:rPr>
              <a:t>“</a:t>
            </a:r>
            <a:r>
              <a:rPr lang="zh-TW" altLang="en-US" sz="2600" b="1" dirty="0">
                <a:solidFill>
                  <a:schemeClr val="accent5">
                    <a:lumMod val="50000"/>
                  </a:schemeClr>
                </a:solidFill>
                <a:latin typeface="KaiTi" panose="02010609060101010101" pitchFamily="49" charset="-122"/>
                <a:ea typeface="KaiTi" panose="02010609060101010101" pitchFamily="49" charset="-122"/>
              </a:rPr>
              <a:t>定而后能静</a:t>
            </a:r>
            <a:r>
              <a:rPr lang="en-US" altLang="zh-TW" sz="2600" b="1" dirty="0">
                <a:solidFill>
                  <a:schemeClr val="accent5">
                    <a:lumMod val="50000"/>
                  </a:schemeClr>
                </a:solidFill>
                <a:latin typeface="KaiTi" panose="02010609060101010101" pitchFamily="49" charset="-122"/>
                <a:ea typeface="KaiTi" panose="02010609060101010101" pitchFamily="49" charset="-122"/>
              </a:rPr>
              <a:t>”</a:t>
            </a:r>
            <a:r>
              <a:rPr lang="zh-TW" altLang="en-US" sz="2600" b="1" dirty="0">
                <a:solidFill>
                  <a:schemeClr val="accent5">
                    <a:lumMod val="50000"/>
                  </a:schemeClr>
                </a:solidFill>
              </a:rPr>
              <a:t> “</a:t>
            </a:r>
            <a:r>
              <a:rPr lang="en-MY" altLang="zh-TW" sz="2600" b="1" dirty="0">
                <a:solidFill>
                  <a:schemeClr val="accent5">
                    <a:lumMod val="50000"/>
                  </a:schemeClr>
                </a:solidFill>
              </a:rPr>
              <a:t>W</a:t>
            </a:r>
            <a:r>
              <a:rPr lang="en-MY" sz="2600" b="1" dirty="0">
                <a:solidFill>
                  <a:schemeClr val="accent5">
                    <a:lumMod val="50000"/>
                  </a:schemeClr>
                </a:solidFill>
              </a:rPr>
              <a:t>ith a fixed and definite purpose, and only then will he be able to have peace and tranquillity of mind”</a:t>
            </a:r>
          </a:p>
          <a:p>
            <a:pPr algn="just"/>
            <a:r>
              <a:rPr lang="en-US" sz="2600" dirty="0"/>
              <a:t>I like quiet, I don't like to move. This is the education of children and babies. Teach him to endorsement, and not let him think about it and to reduce his wondering thought. The best way is to recite sages book, the most important meaning is to let the child without thinking, training him to be quiet, to concentrate.</a:t>
            </a:r>
            <a:endParaRPr lang="en-MY" sz="2600" dirty="0"/>
          </a:p>
          <a:p>
            <a:endParaRPr lang="en-MY" dirty="0"/>
          </a:p>
        </p:txBody>
      </p:sp>
    </p:spTree>
    <p:extLst>
      <p:ext uri="{BB962C8B-B14F-4D97-AF65-F5344CB8AC3E}">
        <p14:creationId xmlns:p14="http://schemas.microsoft.com/office/powerpoint/2010/main" val="480167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A328B-84E8-4984-8CF8-59D86C76964B}"/>
              </a:ext>
            </a:extLst>
          </p:cNvPr>
          <p:cNvSpPr>
            <a:spLocks noGrp="1"/>
          </p:cNvSpPr>
          <p:nvPr>
            <p:ph type="title"/>
          </p:nvPr>
        </p:nvSpPr>
        <p:spPr/>
        <p:txBody>
          <a:bodyPr/>
          <a:lstStyle/>
          <a:p>
            <a:r>
              <a:rPr lang="en-US" altLang="zh-CN" b="1" dirty="0">
                <a:solidFill>
                  <a:schemeClr val="accent5">
                    <a:lumMod val="50000"/>
                  </a:schemeClr>
                </a:solidFill>
              </a:rPr>
              <a:t>Presentation Speech 1.3</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2C02D912-A5FF-4AE0-8293-0C2A085AB351}"/>
              </a:ext>
            </a:extLst>
          </p:cNvPr>
          <p:cNvSpPr>
            <a:spLocks noGrp="1"/>
          </p:cNvSpPr>
          <p:nvPr>
            <p:ph idx="1"/>
          </p:nvPr>
        </p:nvSpPr>
        <p:spPr>
          <a:xfrm>
            <a:off x="1295401" y="2404153"/>
            <a:ext cx="9601196" cy="4068566"/>
          </a:xfrm>
        </p:spPr>
        <p:txBody>
          <a:bodyPr>
            <a:noAutofit/>
          </a:bodyPr>
          <a:lstStyle/>
          <a:p>
            <a:pPr algn="just"/>
            <a:r>
              <a:rPr lang="en-US" altLang="zh-TW" sz="2100" dirty="0">
                <a:solidFill>
                  <a:schemeClr val="tx1"/>
                </a:solidFill>
                <a:ea typeface="KaiTi" panose="02010609060101010101" pitchFamily="49" charset="-122"/>
              </a:rPr>
              <a:t>After that,</a:t>
            </a:r>
            <a:r>
              <a:rPr lang="en-US" altLang="zh-TW" sz="2100" b="1" dirty="0">
                <a:solidFill>
                  <a:schemeClr val="accent5">
                    <a:lumMod val="50000"/>
                  </a:schemeClr>
                </a:solidFill>
                <a:latin typeface="KaiTi" panose="02010609060101010101" pitchFamily="49" charset="-122"/>
                <a:ea typeface="KaiTi" panose="02010609060101010101" pitchFamily="49" charset="-122"/>
              </a:rPr>
              <a:t>“</a:t>
            </a:r>
            <a:r>
              <a:rPr lang="zh-TW" altLang="en-US" sz="2100" b="1" dirty="0">
                <a:solidFill>
                  <a:schemeClr val="accent5">
                    <a:lumMod val="50000"/>
                  </a:schemeClr>
                </a:solidFill>
                <a:latin typeface="KaiTi" panose="02010609060101010101" pitchFamily="49" charset="-122"/>
                <a:ea typeface="KaiTi" panose="02010609060101010101" pitchFamily="49" charset="-122"/>
              </a:rPr>
              <a:t>静而后能安 </a:t>
            </a:r>
            <a:r>
              <a:rPr lang="en-US" altLang="zh-TW" sz="2100" b="1" dirty="0">
                <a:solidFill>
                  <a:schemeClr val="accent5">
                    <a:lumMod val="50000"/>
                  </a:schemeClr>
                </a:solidFill>
                <a:latin typeface="KaiTi" panose="02010609060101010101" pitchFamily="49" charset="-122"/>
                <a:ea typeface="KaiTi" panose="02010609060101010101" pitchFamily="49" charset="-122"/>
              </a:rPr>
              <a:t>;</a:t>
            </a:r>
            <a:r>
              <a:rPr lang="zh-TW" altLang="en-US" sz="2100" b="1" dirty="0">
                <a:solidFill>
                  <a:schemeClr val="accent5">
                    <a:lumMod val="50000"/>
                  </a:schemeClr>
                </a:solidFill>
                <a:latin typeface="KaiTi" panose="02010609060101010101" pitchFamily="49" charset="-122"/>
                <a:ea typeface="KaiTi" panose="02010609060101010101" pitchFamily="49" charset="-122"/>
              </a:rPr>
              <a:t>安而后能慮</a:t>
            </a:r>
            <a:r>
              <a:rPr lang="en-US" altLang="zh-TW" sz="2100" b="1" dirty="0">
                <a:solidFill>
                  <a:schemeClr val="accent5">
                    <a:lumMod val="50000"/>
                  </a:schemeClr>
                </a:solidFill>
                <a:latin typeface="KaiTi" panose="02010609060101010101" pitchFamily="49" charset="-122"/>
                <a:ea typeface="KaiTi" panose="02010609060101010101" pitchFamily="49" charset="-122"/>
              </a:rPr>
              <a:t>”</a:t>
            </a:r>
            <a:r>
              <a:rPr lang="en-MY" altLang="zh-TW" sz="2100" b="1" dirty="0">
                <a:solidFill>
                  <a:schemeClr val="accent5">
                    <a:lumMod val="50000"/>
                  </a:schemeClr>
                </a:solidFill>
              </a:rPr>
              <a:t> “W</a:t>
            </a:r>
            <a:r>
              <a:rPr lang="en-MY" sz="2100" b="1" dirty="0">
                <a:solidFill>
                  <a:schemeClr val="accent5">
                    <a:lumMod val="50000"/>
                  </a:schemeClr>
                </a:solidFill>
              </a:rPr>
              <a:t>ith tranquillity of mind, and only then will he be able to have peace and tranquillity of soul; with peace and serenity of soul, and only then can he devote himself to deep, serious thinking and reflection”</a:t>
            </a:r>
          </a:p>
          <a:p>
            <a:pPr algn="just"/>
            <a:r>
              <a:rPr lang="en-US" sz="2100" dirty="0"/>
              <a:t>When the heart is fixed, his heart calm down, after that, he can think and understand, slowly he understood. Peace of mind will be given birth of wisdom. If the heart cannot be quiet, he understood his meaning, but not the true meaning.</a:t>
            </a:r>
            <a:endParaRPr lang="en-MY" sz="2100" dirty="0"/>
          </a:p>
          <a:p>
            <a:r>
              <a:rPr lang="en-MY" sz="2100" dirty="0"/>
              <a:t>The wisdom does not come from outside, we all have it. But our mind is chaotic, with many delusions and distracting thoughts, only meditation can create the wisdom.</a:t>
            </a:r>
            <a:r>
              <a:rPr lang="zh-TW" altLang="en-US" sz="2100" dirty="0"/>
              <a:t> </a:t>
            </a:r>
            <a:r>
              <a:rPr lang="en-MY" altLang="zh-TW" sz="2100" dirty="0"/>
              <a:t>The m</a:t>
            </a:r>
            <a:r>
              <a:rPr lang="en-MY" sz="2100" dirty="0"/>
              <a:t>editation is the pivot.  The highest guiding the principle of Dharma practice is a precept, concentration and the wisdom</a:t>
            </a:r>
            <a:r>
              <a:rPr lang="en-MY" altLang="zh-TW" sz="2100" dirty="0"/>
              <a:t>. </a:t>
            </a:r>
            <a:r>
              <a:rPr lang="en-MY" sz="2100" dirty="0"/>
              <a:t>The precept is a rules, and by observing the rules, the heart is truly set and determines the wisdom.</a:t>
            </a:r>
          </a:p>
        </p:txBody>
      </p:sp>
    </p:spTree>
    <p:extLst>
      <p:ext uri="{BB962C8B-B14F-4D97-AF65-F5344CB8AC3E}">
        <p14:creationId xmlns:p14="http://schemas.microsoft.com/office/powerpoint/2010/main" val="9317805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A328B-84E8-4984-8CF8-59D86C76964B}"/>
              </a:ext>
            </a:extLst>
          </p:cNvPr>
          <p:cNvSpPr>
            <a:spLocks noGrp="1"/>
          </p:cNvSpPr>
          <p:nvPr>
            <p:ph type="title"/>
          </p:nvPr>
        </p:nvSpPr>
        <p:spPr/>
        <p:txBody>
          <a:bodyPr/>
          <a:lstStyle/>
          <a:p>
            <a:r>
              <a:rPr lang="en-US" altLang="zh-CN" b="1" dirty="0">
                <a:solidFill>
                  <a:schemeClr val="accent5">
                    <a:lumMod val="50000"/>
                  </a:schemeClr>
                </a:solidFill>
              </a:rPr>
              <a:t>Presentation Speech 1.4</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2C02D912-A5FF-4AE0-8293-0C2A085AB351}"/>
              </a:ext>
            </a:extLst>
          </p:cNvPr>
          <p:cNvSpPr>
            <a:spLocks noGrp="1"/>
          </p:cNvSpPr>
          <p:nvPr>
            <p:ph idx="1"/>
          </p:nvPr>
        </p:nvSpPr>
        <p:spPr>
          <a:xfrm>
            <a:off x="1295401" y="2445249"/>
            <a:ext cx="9601196" cy="3996647"/>
          </a:xfrm>
        </p:spPr>
        <p:txBody>
          <a:bodyPr>
            <a:normAutofit fontScale="92500" lnSpcReduction="20000"/>
          </a:bodyPr>
          <a:lstStyle/>
          <a:p>
            <a:pPr algn="just"/>
            <a:r>
              <a:rPr lang="en-US" altLang="zh-TW" sz="3200" dirty="0">
                <a:solidFill>
                  <a:schemeClr val="tx1"/>
                </a:solidFill>
                <a:ea typeface="KaiTi" panose="02010609060101010101" pitchFamily="49" charset="-122"/>
              </a:rPr>
              <a:t>Finally, will achieve</a:t>
            </a:r>
            <a:r>
              <a:rPr lang="en-US" altLang="zh-TW" sz="3200" b="1" dirty="0">
                <a:solidFill>
                  <a:schemeClr val="accent5">
                    <a:lumMod val="50000"/>
                  </a:schemeClr>
                </a:solidFill>
                <a:latin typeface="KaiTi" panose="02010609060101010101" pitchFamily="49" charset="-122"/>
                <a:ea typeface="KaiTi" panose="02010609060101010101" pitchFamily="49" charset="-122"/>
              </a:rPr>
              <a:t>“</a:t>
            </a:r>
            <a:r>
              <a:rPr lang="zh-TW" altLang="en-US" sz="3200" b="1" dirty="0">
                <a:solidFill>
                  <a:schemeClr val="accent5">
                    <a:lumMod val="50000"/>
                  </a:schemeClr>
                </a:solidFill>
                <a:latin typeface="KaiTi" panose="02010609060101010101" pitchFamily="49" charset="-122"/>
                <a:ea typeface="KaiTi" panose="02010609060101010101" pitchFamily="49" charset="-122"/>
              </a:rPr>
              <a:t>慮而后能得</a:t>
            </a:r>
            <a:r>
              <a:rPr lang="en-US" altLang="zh-TW" sz="3200" b="1" dirty="0">
                <a:solidFill>
                  <a:schemeClr val="accent5">
                    <a:lumMod val="50000"/>
                  </a:schemeClr>
                </a:solidFill>
                <a:latin typeface="KaiTi" panose="02010609060101010101" pitchFamily="49" charset="-122"/>
                <a:ea typeface="KaiTi" panose="02010609060101010101" pitchFamily="49" charset="-122"/>
              </a:rPr>
              <a:t>”</a:t>
            </a:r>
            <a:r>
              <a:rPr lang="zh-TW" altLang="en-US" sz="3200" b="1" dirty="0">
                <a:solidFill>
                  <a:schemeClr val="accent5">
                    <a:lumMod val="50000"/>
                  </a:schemeClr>
                </a:solidFill>
              </a:rPr>
              <a:t> “</a:t>
            </a:r>
            <a:r>
              <a:rPr lang="en-MY" altLang="zh-TW" sz="3200" b="1" dirty="0">
                <a:solidFill>
                  <a:schemeClr val="accent5">
                    <a:lumMod val="50000"/>
                  </a:schemeClr>
                </a:solidFill>
              </a:rPr>
              <a:t>I</a:t>
            </a:r>
            <a:r>
              <a:rPr lang="en-MY" sz="3200" b="1" dirty="0">
                <a:solidFill>
                  <a:schemeClr val="accent5">
                    <a:lumMod val="50000"/>
                  </a:schemeClr>
                </a:solidFill>
              </a:rPr>
              <a:t>t is only by deep, serious thinking and reflection that a man can attain true culture.”</a:t>
            </a:r>
          </a:p>
          <a:p>
            <a:pPr algn="just"/>
            <a:r>
              <a:rPr lang="en-US" sz="3200" dirty="0"/>
              <a:t>From these places we understand why the ancient Chinese had wisdom, they had 50 years vision to see, 100 years to see. Saints saw this society thousands of years ago, what's the reason? They saw it in silence, through meditation. So, it's clear. </a:t>
            </a:r>
            <a:r>
              <a:rPr lang="en-US" sz="3200" b="1" dirty="0">
                <a:solidFill>
                  <a:schemeClr val="accent5">
                    <a:lumMod val="50000"/>
                  </a:schemeClr>
                </a:solidFill>
              </a:rPr>
              <a:t>“It is only by deep, serious thinking and reflection that a man can attain true culture.”</a:t>
            </a:r>
            <a:r>
              <a:rPr lang="en-US" sz="3200" dirty="0"/>
              <a:t>, it is proof that Confucius’ moral cultivation has reached the highest level.</a:t>
            </a:r>
            <a:endParaRPr lang="en-MY" sz="3200" dirty="0"/>
          </a:p>
          <a:p>
            <a:endParaRPr lang="en-MY" dirty="0"/>
          </a:p>
        </p:txBody>
      </p:sp>
    </p:spTree>
    <p:extLst>
      <p:ext uri="{BB962C8B-B14F-4D97-AF65-F5344CB8AC3E}">
        <p14:creationId xmlns:p14="http://schemas.microsoft.com/office/powerpoint/2010/main" val="1878535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628D9-061E-49C6-9357-57AD221F355B}"/>
              </a:ext>
            </a:extLst>
          </p:cNvPr>
          <p:cNvSpPr>
            <a:spLocks noGrp="1"/>
          </p:cNvSpPr>
          <p:nvPr>
            <p:ph type="title"/>
          </p:nvPr>
        </p:nvSpPr>
        <p:spPr>
          <a:xfrm>
            <a:off x="1295402" y="982132"/>
            <a:ext cx="9601196" cy="886431"/>
          </a:xfrm>
        </p:spPr>
        <p:txBody>
          <a:bodyPr/>
          <a:lstStyle/>
          <a:p>
            <a:r>
              <a:rPr lang="en-US" altLang="zh-CN" b="1" dirty="0">
                <a:solidFill>
                  <a:schemeClr val="accent5">
                    <a:lumMod val="50000"/>
                  </a:schemeClr>
                </a:solidFill>
              </a:rPr>
              <a:t>Presentation Speech 2.1.1</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892F9E68-5D0D-4027-96E1-4185ECEE135E}"/>
              </a:ext>
            </a:extLst>
          </p:cNvPr>
          <p:cNvSpPr>
            <a:spLocks noGrp="1"/>
          </p:cNvSpPr>
          <p:nvPr>
            <p:ph idx="1"/>
          </p:nvPr>
        </p:nvSpPr>
        <p:spPr>
          <a:xfrm>
            <a:off x="1161837" y="2455522"/>
            <a:ext cx="9601196" cy="3965825"/>
          </a:xfrm>
        </p:spPr>
        <p:txBody>
          <a:bodyPr>
            <a:noAutofit/>
          </a:bodyPr>
          <a:lstStyle/>
          <a:p>
            <a:pPr algn="just"/>
            <a:r>
              <a:rPr lang="en-US" altLang="zh-CN" sz="2800" dirty="0"/>
              <a:t>Now I would like to share with you the second paragraph </a:t>
            </a:r>
            <a:r>
              <a:rPr lang="en-US" sz="2800" b="1" dirty="0">
                <a:solidFill>
                  <a:schemeClr val="accent5">
                    <a:lumMod val="50000"/>
                  </a:schemeClr>
                </a:solidFill>
              </a:rPr>
              <a:t>“</a:t>
            </a:r>
            <a:r>
              <a:rPr lang="zh-TW" altLang="en-US" sz="2800" b="1" dirty="0">
                <a:solidFill>
                  <a:schemeClr val="accent5">
                    <a:lumMod val="50000"/>
                  </a:schemeClr>
                </a:solidFill>
                <a:latin typeface="KaiTi" panose="02010609060101010101" pitchFamily="49" charset="-122"/>
                <a:ea typeface="KaiTi" panose="02010609060101010101" pitchFamily="49" charset="-122"/>
              </a:rPr>
              <a:t>致</a:t>
            </a:r>
            <a:r>
              <a:rPr lang="en-US" sz="2800" b="1" dirty="0" err="1">
                <a:solidFill>
                  <a:schemeClr val="accent5">
                    <a:lumMod val="50000"/>
                  </a:schemeClr>
                </a:solidFill>
                <a:latin typeface="KaiTi" panose="02010609060101010101" pitchFamily="49" charset="-122"/>
                <a:ea typeface="KaiTi" panose="02010609060101010101" pitchFamily="49" charset="-122"/>
              </a:rPr>
              <a:t>知在格物</a:t>
            </a:r>
            <a:r>
              <a:rPr lang="en-US" sz="2800" b="1" dirty="0">
                <a:solidFill>
                  <a:schemeClr val="accent5">
                    <a:lumMod val="50000"/>
                  </a:schemeClr>
                </a:solidFill>
              </a:rPr>
              <a:t>”, “The acquirement of wisdom and understanding comes from the elimination of materials desire”</a:t>
            </a:r>
            <a:r>
              <a:rPr lang="en-MY" sz="2800" dirty="0">
                <a:solidFill>
                  <a:schemeClr val="tx1"/>
                </a:solidFill>
              </a:rPr>
              <a:t> </a:t>
            </a:r>
          </a:p>
          <a:p>
            <a:pPr algn="just"/>
            <a:r>
              <a:rPr lang="en-MY" sz="2800" dirty="0">
                <a:solidFill>
                  <a:schemeClr val="tx1"/>
                </a:solidFill>
              </a:rPr>
              <a:t>The</a:t>
            </a:r>
            <a:r>
              <a:rPr lang="zh-TW" altLang="en-US" sz="2800" dirty="0">
                <a:solidFill>
                  <a:schemeClr val="tx1"/>
                </a:solidFill>
              </a:rPr>
              <a:t> </a:t>
            </a:r>
            <a:r>
              <a:rPr lang="en-US" sz="2800" dirty="0">
                <a:solidFill>
                  <a:schemeClr val="tx1"/>
                </a:solidFill>
              </a:rPr>
              <a:t>meaning get from Song Dynasty historian, </a:t>
            </a:r>
            <a:r>
              <a:rPr lang="zh-TW" altLang="en-US" sz="2800" dirty="0">
                <a:solidFill>
                  <a:schemeClr val="tx1"/>
                </a:solidFill>
                <a:latin typeface="KaiTi" panose="02010609060101010101" pitchFamily="49" charset="-122"/>
                <a:ea typeface="KaiTi" panose="02010609060101010101" pitchFamily="49" charset="-122"/>
              </a:rPr>
              <a:t>司馬光</a:t>
            </a:r>
            <a:endParaRPr lang="en-US" sz="2800" dirty="0">
              <a:solidFill>
                <a:schemeClr val="tx1"/>
              </a:solidFill>
              <a:latin typeface="KaiTi" panose="02010609060101010101" pitchFamily="49" charset="-122"/>
              <a:ea typeface="KaiTi" panose="02010609060101010101" pitchFamily="49" charset="-122"/>
            </a:endParaRPr>
          </a:p>
          <a:p>
            <a:pPr algn="just"/>
            <a:r>
              <a:rPr lang="en-US" sz="2800" dirty="0"/>
              <a:t>Don't be tempted by materials and environment, letting go of material desire, control and fight our desire, letting go of greed, anger, and ignorant, purity of mind will be given birth of wisdom. </a:t>
            </a:r>
            <a:endParaRPr lang="en-MY" sz="2800" dirty="0"/>
          </a:p>
        </p:txBody>
      </p:sp>
    </p:spTree>
    <p:extLst>
      <p:ext uri="{BB962C8B-B14F-4D97-AF65-F5344CB8AC3E}">
        <p14:creationId xmlns:p14="http://schemas.microsoft.com/office/powerpoint/2010/main" val="626475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628D9-061E-49C6-9357-57AD221F355B}"/>
              </a:ext>
            </a:extLst>
          </p:cNvPr>
          <p:cNvSpPr>
            <a:spLocks noGrp="1"/>
          </p:cNvSpPr>
          <p:nvPr>
            <p:ph type="title"/>
          </p:nvPr>
        </p:nvSpPr>
        <p:spPr/>
        <p:txBody>
          <a:bodyPr/>
          <a:lstStyle/>
          <a:p>
            <a:r>
              <a:rPr lang="en-US" altLang="zh-CN" b="1" dirty="0">
                <a:solidFill>
                  <a:schemeClr val="accent5">
                    <a:lumMod val="50000"/>
                  </a:schemeClr>
                </a:solidFill>
              </a:rPr>
              <a:t>Presentation Speech 2.1.2</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892F9E68-5D0D-4027-96E1-4185ECEE135E}"/>
              </a:ext>
            </a:extLst>
          </p:cNvPr>
          <p:cNvSpPr>
            <a:spLocks noGrp="1"/>
          </p:cNvSpPr>
          <p:nvPr>
            <p:ph idx="1"/>
          </p:nvPr>
        </p:nvSpPr>
        <p:spPr>
          <a:xfrm>
            <a:off x="1161837" y="2414427"/>
            <a:ext cx="9601196" cy="3832262"/>
          </a:xfrm>
        </p:spPr>
        <p:txBody>
          <a:bodyPr>
            <a:noAutofit/>
          </a:bodyPr>
          <a:lstStyle/>
          <a:p>
            <a:pPr algn="just"/>
            <a:r>
              <a:rPr lang="en-US" sz="3200" dirty="0"/>
              <a:t>Where can I find a good teacher? Now a day we can only rely on ourselves to cultivate virtue. This virtue is to </a:t>
            </a:r>
            <a:r>
              <a:rPr lang="en-US" sz="3200" dirty="0">
                <a:solidFill>
                  <a:schemeClr val="tx1"/>
                </a:solidFill>
              </a:rPr>
              <a:t>eliminate materials desire</a:t>
            </a:r>
            <a:r>
              <a:rPr lang="en-US" sz="3200" dirty="0"/>
              <a:t>. I wanted to read and recite a hundred ancient essays as the golden key of wisdom. I needed to check the time and decided to complete it in two years.  That is </a:t>
            </a:r>
            <a:r>
              <a:rPr lang="en-US" sz="3200" b="1" dirty="0">
                <a:solidFill>
                  <a:schemeClr val="accent5">
                    <a:lumMod val="50000"/>
                  </a:schemeClr>
                </a:solidFill>
              </a:rPr>
              <a:t>“The acquirement of wisdom and understanding.”</a:t>
            </a:r>
            <a:r>
              <a:rPr lang="en-US" sz="3200" dirty="0"/>
              <a:t> </a:t>
            </a:r>
            <a:endParaRPr lang="en-MY" sz="3200" dirty="0"/>
          </a:p>
        </p:txBody>
      </p:sp>
    </p:spTree>
    <p:extLst>
      <p:ext uri="{BB962C8B-B14F-4D97-AF65-F5344CB8AC3E}">
        <p14:creationId xmlns:p14="http://schemas.microsoft.com/office/powerpoint/2010/main" val="13860353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628D9-061E-49C6-9357-57AD221F355B}"/>
              </a:ext>
            </a:extLst>
          </p:cNvPr>
          <p:cNvSpPr>
            <a:spLocks noGrp="1"/>
          </p:cNvSpPr>
          <p:nvPr>
            <p:ph type="title"/>
          </p:nvPr>
        </p:nvSpPr>
        <p:spPr/>
        <p:txBody>
          <a:bodyPr/>
          <a:lstStyle/>
          <a:p>
            <a:r>
              <a:rPr lang="en-US" altLang="zh-CN" b="1" dirty="0">
                <a:solidFill>
                  <a:schemeClr val="accent5">
                    <a:lumMod val="50000"/>
                  </a:schemeClr>
                </a:solidFill>
              </a:rPr>
              <a:t>Presentation Speech 2.2</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892F9E68-5D0D-4027-96E1-4185ECEE135E}"/>
              </a:ext>
            </a:extLst>
          </p:cNvPr>
          <p:cNvSpPr>
            <a:spLocks noGrp="1"/>
          </p:cNvSpPr>
          <p:nvPr>
            <p:ph idx="1"/>
          </p:nvPr>
        </p:nvSpPr>
        <p:spPr>
          <a:xfrm>
            <a:off x="1295401" y="1858288"/>
            <a:ext cx="9601196" cy="4429495"/>
          </a:xfrm>
        </p:spPr>
        <p:txBody>
          <a:bodyPr>
            <a:noAutofit/>
          </a:bodyPr>
          <a:lstStyle/>
          <a:p>
            <a:pPr algn="just"/>
            <a:endParaRPr lang="en-US" sz="2500" dirty="0"/>
          </a:p>
          <a:p>
            <a:pPr algn="just"/>
            <a:r>
              <a:rPr lang="en-US" dirty="0"/>
              <a:t>After this effort is achieved, the heart will be righteous and sincere. You can understand all the books left by the sages. There are no obstacles. Why? Because your mind and heart are the same as those of the saints.</a:t>
            </a:r>
          </a:p>
          <a:p>
            <a:pPr algn="just"/>
            <a:r>
              <a:rPr lang="en-US" dirty="0"/>
              <a:t>The meaning of a sage is true sincerity, and the heart of a sage is upright. You are the same as him, so, you can understand it at a glance, and there will be no mistakes. You see how importance the basics are!  Today, most people work very hard, work hard, and have no achievements at last. What is the reason?  The basic things are gone, and they have not taken root on the foundation.  If we succeed in doing it ourselves, others will realize it when they see it, and they will learn from you.</a:t>
            </a:r>
            <a:endParaRPr lang="en-MY" dirty="0"/>
          </a:p>
        </p:txBody>
      </p:sp>
    </p:spTree>
    <p:extLst>
      <p:ext uri="{BB962C8B-B14F-4D97-AF65-F5344CB8AC3E}">
        <p14:creationId xmlns:p14="http://schemas.microsoft.com/office/powerpoint/2010/main" val="39347927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628D9-061E-49C6-9357-57AD221F355B}"/>
              </a:ext>
            </a:extLst>
          </p:cNvPr>
          <p:cNvSpPr>
            <a:spLocks noGrp="1"/>
          </p:cNvSpPr>
          <p:nvPr>
            <p:ph type="title"/>
          </p:nvPr>
        </p:nvSpPr>
        <p:spPr/>
        <p:txBody>
          <a:bodyPr/>
          <a:lstStyle/>
          <a:p>
            <a:r>
              <a:rPr lang="en-MY" altLang="zh-CN" b="1" dirty="0">
                <a:solidFill>
                  <a:schemeClr val="accent5">
                    <a:lumMod val="50000"/>
                  </a:schemeClr>
                </a:solidFill>
              </a:rPr>
              <a:t>Conclusion</a:t>
            </a:r>
            <a:endParaRPr lang="en-MY" dirty="0">
              <a:solidFill>
                <a:schemeClr val="accent5">
                  <a:lumMod val="50000"/>
                </a:schemeClr>
              </a:solidFill>
            </a:endParaRPr>
          </a:p>
        </p:txBody>
      </p:sp>
      <p:sp>
        <p:nvSpPr>
          <p:cNvPr id="3" name="Content Placeholder 2">
            <a:extLst>
              <a:ext uri="{FF2B5EF4-FFF2-40B4-BE49-F238E27FC236}">
                <a16:creationId xmlns:a16="http://schemas.microsoft.com/office/drawing/2014/main" id="{892F9E68-5D0D-4027-96E1-4185ECEE135E}"/>
              </a:ext>
            </a:extLst>
          </p:cNvPr>
          <p:cNvSpPr>
            <a:spLocks noGrp="1"/>
          </p:cNvSpPr>
          <p:nvPr>
            <p:ph idx="1"/>
          </p:nvPr>
        </p:nvSpPr>
        <p:spPr>
          <a:xfrm>
            <a:off x="1295401" y="2373330"/>
            <a:ext cx="9601196" cy="4058292"/>
          </a:xfrm>
        </p:spPr>
        <p:txBody>
          <a:bodyPr>
            <a:noAutofit/>
          </a:bodyPr>
          <a:lstStyle/>
          <a:p>
            <a:pPr algn="just"/>
            <a:r>
              <a:rPr lang="en-US" dirty="0"/>
              <a:t>Today, people no longer believe </a:t>
            </a:r>
            <a:r>
              <a:rPr lang="en-US" dirty="0" err="1"/>
              <a:t>chinese</a:t>
            </a:r>
            <a:r>
              <a:rPr lang="en-US" dirty="0"/>
              <a:t> ancestor' wisdom. They thought, reciting sages book is an obsolete way in this modern society. Here I want to tell you, you are not wasting your time by reciting sages book. Maybe one day, when you feel exhausted and want to calm down your mind, it is time for you by using this method. Please don't too believe to  your own thinking, because what you think may change from time to time. People called it impermanence. When you know the benefit of this method, you will apply in your daily life. Letting go of your wondering thought. Peace of mind is on the way, wisdom is waiting for you. I believe everyone can become the saint and reach the perfect wisdom. Trust me, this is a path to true happiness.</a:t>
            </a:r>
          </a:p>
        </p:txBody>
      </p:sp>
    </p:spTree>
    <p:extLst>
      <p:ext uri="{BB962C8B-B14F-4D97-AF65-F5344CB8AC3E}">
        <p14:creationId xmlns:p14="http://schemas.microsoft.com/office/powerpoint/2010/main" val="128917433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{E1371970-4DDB-D74D-A858-24CA80E70508}tf10001064</Template>
  <TotalTime>7805</TotalTime>
  <Words>2062</Words>
  <Application>Microsoft Office PowerPoint</Application>
  <PresentationFormat>Widescreen</PresentationFormat>
  <Paragraphs>92</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KaiTi</vt:lpstr>
      <vt:lpstr>Arial</vt:lpstr>
      <vt:lpstr>Garamond</vt:lpstr>
      <vt:lpstr>Organic</vt:lpstr>
      <vt:lpstr>《大學》</vt:lpstr>
      <vt:lpstr>《大學》</vt:lpstr>
      <vt:lpstr>Introduction to The Great Learning</vt:lpstr>
      <vt:lpstr>知止而后有定 1.1</vt:lpstr>
      <vt:lpstr>定而后能静 1.2</vt:lpstr>
      <vt:lpstr>静而后能安 ;安而后能慮 1.3</vt:lpstr>
      <vt:lpstr>慮而后能得 1.4</vt:lpstr>
      <vt:lpstr>致知在格物 2.1</vt:lpstr>
      <vt:lpstr>致知在格物 2.2</vt:lpstr>
      <vt:lpstr>Conclusion</vt:lpstr>
      <vt:lpstr>Reference :</vt:lpstr>
      <vt:lpstr>Reference :</vt:lpstr>
      <vt:lpstr>Presentation Speech Introduction of The Great Learning</vt:lpstr>
      <vt:lpstr>Presentation Speech 1.1</vt:lpstr>
      <vt:lpstr>Presentation Speech 1.2</vt:lpstr>
      <vt:lpstr>Presentation Speech 1.3</vt:lpstr>
      <vt:lpstr>Presentation Speech 1.4</vt:lpstr>
      <vt:lpstr>Presentation Speech 2.1.1</vt:lpstr>
      <vt:lpstr>Presentation Speech 2.1.2</vt:lpstr>
      <vt:lpstr>Presentation Speech 2.2</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《大学》</dc:title>
  <dc:creator>Yiying Jiao</dc:creator>
  <cp:lastModifiedBy>oon hong ng</cp:lastModifiedBy>
  <cp:revision>185</cp:revision>
  <cp:lastPrinted>2021-01-12T16:45:50Z</cp:lastPrinted>
  <dcterms:created xsi:type="dcterms:W3CDTF">2020-11-17T00:47:18Z</dcterms:created>
  <dcterms:modified xsi:type="dcterms:W3CDTF">2021-01-16T16:33:14Z</dcterms:modified>
</cp:coreProperties>
</file>