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7" r:id="rId2"/>
  </p:sldMasterIdLst>
  <p:notesMasterIdLst>
    <p:notesMasterId r:id="rId13"/>
  </p:notesMasterIdLst>
  <p:sldIdLst>
    <p:sldId id="351" r:id="rId3"/>
    <p:sldId id="301" r:id="rId4"/>
    <p:sldId id="267" r:id="rId5"/>
    <p:sldId id="731" r:id="rId6"/>
    <p:sldId id="322" r:id="rId7"/>
    <p:sldId id="296" r:id="rId8"/>
    <p:sldId id="734" r:id="rId9"/>
    <p:sldId id="732" r:id="rId10"/>
    <p:sldId id="735" r:id="rId11"/>
    <p:sldId id="73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151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9413A7-718E-41D7-8167-33A91219D8BA}" v="1" dt="2026-09-14T09:41:34.8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5420" autoAdjust="0"/>
  </p:normalViewPr>
  <p:slideViewPr>
    <p:cSldViewPr snapToGrid="0">
      <p:cViewPr>
        <p:scale>
          <a:sx n="50" d="100"/>
          <a:sy n="50" d="100"/>
        </p:scale>
        <p:origin x="2910" y="8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75C69D-D747-4B1B-AC44-F46B697B24BE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FB50B6-F1B6-43E7-9F13-F7A06A05F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1521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url?sa=i&amp;source=web&amp;rct=j&amp;url=https://www.designcouncil.org.uk/resources/the-double-diamond/&amp;ved=2ahUKEwj024_8g-6WAxUsV0EAHd0nOM8Qy_kOeggIAggBCBUQAQ&amp;opi=89978449&amp;cd&amp;psig=AOvVaw1lULOgHKlXgcVkU8y1mkHF&amp;ust=1789473920339000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362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23948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sz="1200" b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Double Diamond</a:t>
            </a:r>
            <a:r>
              <a:rPr lang="en-GB" dirty="0"/>
              <a:t> is a widely recognized framework for innovation and problem-solving, popularized by the </a:t>
            </a:r>
            <a:r>
              <a:rPr lang="en-GB" sz="1200" b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British Design Council</a:t>
            </a:r>
            <a:r>
              <a:rPr lang="en-GB" dirty="0"/>
              <a:t> in 2005. It breaks down the creative and analytical process into </a:t>
            </a:r>
            <a:r>
              <a:rPr lang="en-GB" sz="1200" b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four distinct phases</a:t>
            </a:r>
            <a:r>
              <a:rPr lang="en-GB" dirty="0"/>
              <a:t>: </a:t>
            </a:r>
            <a:r>
              <a:rPr lang="en-GB" sz="1200" b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Discover</a:t>
            </a:r>
            <a:r>
              <a:rPr lang="en-GB" dirty="0"/>
              <a:t>, </a:t>
            </a:r>
            <a:r>
              <a:rPr lang="en-GB" sz="1200" b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Define</a:t>
            </a:r>
            <a:r>
              <a:rPr lang="en-GB" dirty="0"/>
              <a:t>, </a:t>
            </a:r>
            <a:r>
              <a:rPr lang="en-GB" sz="1200" b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Develop</a:t>
            </a:r>
            <a:r>
              <a:rPr lang="en-GB" dirty="0"/>
              <a:t>, and </a:t>
            </a:r>
            <a:r>
              <a:rPr lang="en-GB" sz="1200" b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Deliver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/>
              <a:t>The defining characteristic of the model is its emphasis on </a:t>
            </a:r>
            <a:r>
              <a:rPr lang="en-GB" sz="1200" b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"designing the right thing"</a:t>
            </a:r>
            <a:r>
              <a:rPr lang="en-GB" dirty="0"/>
              <a:t> before </a:t>
            </a:r>
            <a:r>
              <a:rPr lang="en-GB" sz="1200" b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"designing the thing right"</a:t>
            </a:r>
            <a:r>
              <a:rPr lang="en-GB" dirty="0"/>
              <a:t>. It alternates between </a:t>
            </a:r>
            <a:r>
              <a:rPr lang="en-GB" sz="1200" b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divergent thinking</a:t>
            </a:r>
            <a:r>
              <a:rPr lang="en-GB" dirty="0"/>
              <a:t> (opening up to explore broadly) and </a:t>
            </a:r>
            <a:r>
              <a:rPr lang="en-GB" sz="1200" b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convergent thinking</a:t>
            </a:r>
            <a:r>
              <a:rPr lang="en-GB" dirty="0"/>
              <a:t> (narrowing down to focus and commit)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0052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63933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E4F36E-A73B-6B12-F669-BA6183B57B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D9B24F3-750F-D187-C13B-29990392AED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4EAE2CA-A084-14B5-87B3-37A3C2414A7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770118-50BA-F806-8393-AC8150F32E4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26003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D4302D-B325-7579-295E-BC189FDB47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C2DD40E-15A6-E703-8C80-3A917B54A3A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A2CAC26-4675-07AE-7C2C-47CDA79137E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33E744-8620-4F27-43AB-7E62F29DF5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60977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39F24C-EE5A-6674-6D02-6E6A468EFF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811D91C-A707-C682-47A2-3CC8BA8346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5F2A0FA-9EEB-A92F-B028-50316094F6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9BD442-CCEA-41D3-56AB-E005B8C4CAD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80702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98625E-3F6B-1F4E-93CD-E47FD8A1E4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2957614-C002-B421-5A83-07644DADA69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012BB98-07C8-22A6-97F6-6E70D4E954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B66449-BB05-D74B-B984-587692F1BE8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54421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9866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0851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60987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31664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9/14/2026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94106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9/14/2026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57394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9/14/2026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61147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6866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89669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78488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71681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3" y="1516013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406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64647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14/09/2026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5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38365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2C817-988D-4229-A8FE-68154DB629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3375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834AE9-8A5E-4DB5-96C3-EE385AA95D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350"/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BBFFE-9FA3-479C-AAB0-DBBEBE06D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14/09/2026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53C436-C658-4DA4-A5CD-FFB22E022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43398B-39F1-4F9B-B06E-852DD7AD9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94921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A5AF0-D1D2-4129-BD44-FFA7B70B4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EBF29-FBC8-4E88-A092-25BFADD6C4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ECCFAF-F1D8-4AF8-A191-E938EE22C1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62D109-2283-42BE-A563-0ED1A6174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14/09/2026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FD865B-3B67-4C35-A127-69903EF88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A2BBD-E859-4409-B8E3-A37B98935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06203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8"/>
            <a:ext cx="103632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901"/>
            <a:ext cx="103632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14/09/2026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78730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553" y="103188"/>
            <a:ext cx="10991849" cy="1314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9600" y="6243638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fld id="{9C64F3F4-CE19-49F8-9EF4-FF4EE52031C2}" type="datetimeFigureOut">
              <a:rPr lang="en-GB" smtClean="0"/>
              <a:pPr/>
              <a:t>14/09/2026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7600" y="6243638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49522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7" Type="http://schemas.openxmlformats.org/officeDocument/2006/relationships/image" Target="../media/image2.jpeg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9/14/2026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E6625B1C-8207-489C-A363-42AF003D0C64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132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49185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28588" indent="-128588" algn="l" defTabSz="51435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1pPr>
      <a:lvl2pPr marL="3857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EB77-20F7-46E6-B3C4-8AAFCDB63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032" y="1950403"/>
            <a:ext cx="5465127" cy="3193097"/>
          </a:xfrm>
        </p:spPr>
        <p:txBody>
          <a:bodyPr>
            <a:noAutofit/>
          </a:bodyPr>
          <a:lstStyle/>
          <a:p>
            <a:pPr eaLnBrk="1" hangingPunct="1">
              <a:lnSpc>
                <a:spcPct val="150000"/>
              </a:lnSpc>
              <a:defRPr/>
            </a:pPr>
            <a:br>
              <a:rPr lang="en-GB" sz="2400" b="1" dirty="0">
                <a:ea typeface="Calibri" panose="020F0502020204030204" pitchFamily="34" charset="0"/>
              </a:rPr>
            </a:br>
            <a:br>
              <a:rPr lang="en-GB" altLang="en-US" sz="2400" dirty="0"/>
            </a:br>
            <a:br>
              <a:rPr lang="en-GB" altLang="en-US" sz="2400" dirty="0"/>
            </a:br>
            <a:r>
              <a:rPr lang="en-GB" altLang="en-US" sz="2400" dirty="0"/>
              <a:t>Module: BMSE5000D</a:t>
            </a:r>
            <a:br>
              <a:rPr lang="en-GB" altLang="en-US" sz="2400" dirty="0"/>
            </a:br>
            <a:r>
              <a:rPr lang="en-GB" sz="2400" dirty="0"/>
              <a:t>Design Thinking &amp; Co-Production</a:t>
            </a:r>
            <a:br>
              <a:rPr lang="en-GB" sz="2400" dirty="0"/>
            </a:br>
            <a:br>
              <a:rPr lang="en-GB" sz="2400" dirty="0"/>
            </a:br>
            <a:br>
              <a:rPr lang="en-GB" sz="2400" b="1" dirty="0"/>
            </a:b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8F35DD7-30F2-4EBF-A015-C0DEF3DDED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063116"/>
            <a:ext cx="9144000" cy="1449125"/>
          </a:xfrm>
        </p:spPr>
        <p:txBody>
          <a:bodyPr/>
          <a:lstStyle/>
          <a:p>
            <a:r>
              <a:rPr lang="en-GB" sz="4400" b="0" i="0" u="none" strike="noStrike" dirty="0">
                <a:solidFill>
                  <a:srgbClr val="FFFFFF"/>
                </a:solidFill>
                <a:effectLst/>
                <a:latin typeface="Calibri Light" panose="020F0302020204030204" pitchFamily="34" charset="0"/>
              </a:rPr>
              <a:t>Online Learning 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​</a:t>
            </a:r>
            <a:br>
              <a:rPr lang="en-GB" sz="4400" b="0" i="0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</a:br>
            <a:r>
              <a:rPr lang="en-GB" sz="4400" b="0" i="0" u="none" strike="noStrike" dirty="0">
                <a:solidFill>
                  <a:srgbClr val="FFFFFF"/>
                </a:solidFill>
                <a:effectLst/>
                <a:latin typeface="Calibri Light" panose="020F0302020204030204" pitchFamily="34" charset="0"/>
              </a:rPr>
              <a:t>Session 2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42013982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8564" y="149514"/>
            <a:ext cx="11345957" cy="1143000"/>
          </a:xfrm>
        </p:spPr>
        <p:txBody>
          <a:bodyPr>
            <a:normAutofit/>
          </a:bodyPr>
          <a:lstStyle/>
          <a:p>
            <a:r>
              <a:rPr lang="en-GB" dirty="0"/>
              <a:t>Agenda: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11D3571-BDF7-3890-22E1-2FD9A843A8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2372" y="1815259"/>
            <a:ext cx="9567578" cy="2356691"/>
          </a:xfrm>
        </p:spPr>
        <p:txBody>
          <a:bodyPr/>
          <a:lstStyle/>
          <a:p>
            <a:r>
              <a:rPr lang="en-GB" sz="2800" dirty="0"/>
              <a:t>What is Design Thinking</a:t>
            </a:r>
          </a:p>
          <a:p>
            <a:r>
              <a:rPr lang="en-GB" sz="2800" dirty="0"/>
              <a:t>Wicked Problems</a:t>
            </a:r>
          </a:p>
          <a:p>
            <a:r>
              <a:rPr lang="en-GB" sz="2800" dirty="0"/>
              <a:t>Design Thinking Vs Traditional Problem-Solving</a:t>
            </a:r>
          </a:p>
        </p:txBody>
      </p:sp>
    </p:spTree>
    <p:extLst>
      <p:ext uri="{BB962C8B-B14F-4D97-AF65-F5344CB8AC3E}">
        <p14:creationId xmlns:p14="http://schemas.microsoft.com/office/powerpoint/2010/main" val="36506005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esign Thinking For The Rest Of Us">
            <a:extLst>
              <a:ext uri="{FF2B5EF4-FFF2-40B4-BE49-F238E27FC236}">
                <a16:creationId xmlns:a16="http://schemas.microsoft.com/office/drawing/2014/main" id="{8596517D-ADE5-9E32-BFAB-E4ACB02AAED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3648"/>
          <a:stretch>
            <a:fillRect/>
          </a:stretch>
        </p:blipFill>
        <p:spPr>
          <a:xfrm>
            <a:off x="0" y="0"/>
            <a:ext cx="12192000" cy="56807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234" y="4960620"/>
            <a:ext cx="11345957" cy="892464"/>
          </a:xfrm>
        </p:spPr>
        <p:txBody>
          <a:bodyPr>
            <a:normAutofit/>
          </a:bodyPr>
          <a:lstStyle/>
          <a:p>
            <a:r>
              <a:rPr lang="en-GB" dirty="0"/>
              <a:t>Design Thinking: 5 Key Steps</a:t>
            </a:r>
          </a:p>
        </p:txBody>
      </p:sp>
    </p:spTree>
    <p:extLst>
      <p:ext uri="{BB962C8B-B14F-4D97-AF65-F5344CB8AC3E}">
        <p14:creationId xmlns:p14="http://schemas.microsoft.com/office/powerpoint/2010/main" val="28076210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6F082-F4D9-A044-B2B1-85C2596EA0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Double Diamond approach</a:t>
            </a:r>
          </a:p>
        </p:txBody>
      </p:sp>
      <p:pic>
        <p:nvPicPr>
          <p:cNvPr id="4" name="Picture 3" descr="Infograf_1">
            <a:extLst>
              <a:ext uri="{FF2B5EF4-FFF2-40B4-BE49-F238E27FC236}">
                <a16:creationId xmlns:a16="http://schemas.microsoft.com/office/drawing/2014/main" id="{B65E518C-C60C-FBFD-B8DC-4C6EE1DD551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6936" b="8810"/>
          <a:stretch>
            <a:fillRect/>
          </a:stretch>
        </p:blipFill>
        <p:spPr>
          <a:xfrm>
            <a:off x="390406" y="1027910"/>
            <a:ext cx="8216384" cy="42633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B583DC8-1238-2F01-6751-13116E2B5E2D}"/>
              </a:ext>
            </a:extLst>
          </p:cNvPr>
          <p:cNvSpPr txBox="1"/>
          <p:nvPr/>
        </p:nvSpPr>
        <p:spPr>
          <a:xfrm>
            <a:off x="8980170" y="1027910"/>
            <a:ext cx="282142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Double Diamond approach of the British Design Council (2005) emphasises an exploratory approach that then filters toward a focused action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847AD40-6C38-32AE-F447-81EA1C81C4B9}"/>
              </a:ext>
            </a:extLst>
          </p:cNvPr>
          <p:cNvSpPr txBox="1"/>
          <p:nvPr/>
        </p:nvSpPr>
        <p:spPr>
          <a:xfrm>
            <a:off x="628650" y="3313910"/>
            <a:ext cx="3249930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Gather information around the problem area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0F4E7F9-5AB3-306B-7077-B609ACC56CDC}"/>
              </a:ext>
            </a:extLst>
          </p:cNvPr>
          <p:cNvSpPr txBox="1"/>
          <p:nvPr/>
        </p:nvSpPr>
        <p:spPr>
          <a:xfrm>
            <a:off x="2868930" y="3159605"/>
            <a:ext cx="2571750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Collate information to find patterns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D90B477-A9E2-112A-C159-12ABF356F29D}"/>
              </a:ext>
            </a:extLst>
          </p:cNvPr>
          <p:cNvSpPr txBox="1"/>
          <p:nvPr/>
        </p:nvSpPr>
        <p:spPr>
          <a:xfrm>
            <a:off x="4629150" y="2091690"/>
            <a:ext cx="212598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Brainstorm ideas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BA34F84-B02B-86C9-1FC0-D7F5DC74F969}"/>
              </a:ext>
            </a:extLst>
          </p:cNvPr>
          <p:cNvSpPr txBox="1"/>
          <p:nvPr/>
        </p:nvSpPr>
        <p:spPr>
          <a:xfrm>
            <a:off x="6366510" y="3313910"/>
            <a:ext cx="163449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Test idea</a:t>
            </a:r>
          </a:p>
        </p:txBody>
      </p:sp>
    </p:spTree>
    <p:extLst>
      <p:ext uri="{BB962C8B-B14F-4D97-AF65-F5344CB8AC3E}">
        <p14:creationId xmlns:p14="http://schemas.microsoft.com/office/powerpoint/2010/main" val="2614075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7A7A8209-FB3F-9246-98C9-F488A7F43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891" y="161955"/>
            <a:ext cx="10649272" cy="1143000"/>
          </a:xfrm>
        </p:spPr>
        <p:txBody>
          <a:bodyPr>
            <a:normAutofit/>
          </a:bodyPr>
          <a:lstStyle/>
          <a:p>
            <a:r>
              <a:rPr lang="en-GB" dirty="0"/>
              <a:t>Traditional Problem-Solving Vs Design Thinking.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E03BD8-BC0A-D3AB-BFFA-E8900AE71F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982" y="990600"/>
            <a:ext cx="10622127" cy="4257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71391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F2175A-8939-7EC6-D7CD-62295AC294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A8D06-DFD7-798A-B2EE-8FBC151B94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Wicked Problems: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C5773ED-DE69-BD6D-4552-A797C7C12ADB}"/>
              </a:ext>
            </a:extLst>
          </p:cNvPr>
          <p:cNvSpPr txBox="1"/>
          <p:nvPr/>
        </p:nvSpPr>
        <p:spPr>
          <a:xfrm>
            <a:off x="1501140" y="2570960"/>
            <a:ext cx="94126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Can you think of any ‘Wicked Problems’?</a:t>
            </a:r>
            <a:endParaRPr lang="en-GB" sz="3600" dirty="0"/>
          </a:p>
        </p:txBody>
      </p:sp>
      <p:pic>
        <p:nvPicPr>
          <p:cNvPr id="4" name="Picture 3" descr="What is a Wicked Problem? – The Wicked 7 Project">
            <a:extLst>
              <a:ext uri="{FF2B5EF4-FFF2-40B4-BE49-F238E27FC236}">
                <a16:creationId xmlns:a16="http://schemas.microsoft.com/office/drawing/2014/main" id="{E20A8C6B-AC34-EE4A-A65C-095BD269D87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418" t="4675" r="7430" b="17630"/>
          <a:stretch>
            <a:fillRect/>
          </a:stretch>
        </p:blipFill>
        <p:spPr>
          <a:xfrm>
            <a:off x="0" y="-764429"/>
            <a:ext cx="12192000" cy="646038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66EB337-C222-CC95-4C75-BB66A12F5E52}"/>
              </a:ext>
            </a:extLst>
          </p:cNvPr>
          <p:cNvSpPr/>
          <p:nvPr/>
        </p:nvSpPr>
        <p:spPr>
          <a:xfrm>
            <a:off x="2057400" y="3695700"/>
            <a:ext cx="8172450" cy="876300"/>
          </a:xfrm>
          <a:prstGeom prst="rect">
            <a:avLst/>
          </a:prstGeom>
          <a:solidFill>
            <a:srgbClr val="C0151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516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A80E45-410D-321A-E8DA-07CE740201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84D720-3FD3-B523-5736-1A02D8CBD2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Wicked Problems: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49E3B60-C8D9-28FB-A4C5-AFAA075DA9AE}"/>
              </a:ext>
            </a:extLst>
          </p:cNvPr>
          <p:cNvSpPr txBox="1"/>
          <p:nvPr/>
        </p:nvSpPr>
        <p:spPr>
          <a:xfrm>
            <a:off x="1941194" y="1119350"/>
            <a:ext cx="9412606" cy="44383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/>
              <a:t>They are not easily defined.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/>
              <a:t>They may not have a clear end or be solved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/>
              <a:t>The solutions are only viewed as good or bad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/>
              <a:t>There is generally no way to test or trial a solution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/>
              <a:t>There is no end to the number of potential solutions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/>
              <a:t>Wicked problems can be described as symptoms to other problems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GB" dirty="0"/>
          </a:p>
          <a:p>
            <a:pPr algn="r">
              <a:lnSpc>
                <a:spcPct val="200000"/>
              </a:lnSpc>
            </a:pPr>
            <a:r>
              <a:rPr lang="en-GB" dirty="0"/>
              <a:t>(Rittel and Webber, 1973)</a:t>
            </a:r>
          </a:p>
        </p:txBody>
      </p:sp>
    </p:spTree>
    <p:extLst>
      <p:ext uri="{BB962C8B-B14F-4D97-AF65-F5344CB8AC3E}">
        <p14:creationId xmlns:p14="http://schemas.microsoft.com/office/powerpoint/2010/main" val="29782156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4A59AC-589B-4984-BF97-595569DCB6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E10E56-C5C0-135A-0B7B-8719ED2216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Wicked Problems: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B699DB8-0B8F-B2C9-C0DA-12A790D73DD2}"/>
              </a:ext>
            </a:extLst>
          </p:cNvPr>
          <p:cNvSpPr txBox="1"/>
          <p:nvPr/>
        </p:nvSpPr>
        <p:spPr>
          <a:xfrm>
            <a:off x="1501140" y="2570960"/>
            <a:ext cx="94126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Can you think of any ‘Wicked Problems’?</a:t>
            </a:r>
            <a:endParaRPr lang="en-GB" sz="3600" dirty="0"/>
          </a:p>
        </p:txBody>
      </p:sp>
      <p:pic>
        <p:nvPicPr>
          <p:cNvPr id="4" name="Picture 3" descr="What is a Wicked Problem? – The Wicked 7 Project">
            <a:extLst>
              <a:ext uri="{FF2B5EF4-FFF2-40B4-BE49-F238E27FC236}">
                <a16:creationId xmlns:a16="http://schemas.microsoft.com/office/drawing/2014/main" id="{78BF14D8-ABF4-5FCE-A759-6928D753D2E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418" t="4675" r="7430" b="17630"/>
          <a:stretch>
            <a:fillRect/>
          </a:stretch>
        </p:blipFill>
        <p:spPr>
          <a:xfrm>
            <a:off x="0" y="-764429"/>
            <a:ext cx="12192000" cy="646038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A31B12C-0733-C5D6-1116-962E1EFC2751}"/>
              </a:ext>
            </a:extLst>
          </p:cNvPr>
          <p:cNvSpPr/>
          <p:nvPr/>
        </p:nvSpPr>
        <p:spPr>
          <a:xfrm>
            <a:off x="2057400" y="3695700"/>
            <a:ext cx="8172450" cy="876300"/>
          </a:xfrm>
          <a:prstGeom prst="rect">
            <a:avLst/>
          </a:prstGeom>
          <a:solidFill>
            <a:srgbClr val="C0151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EA0687F-0A71-A51D-A584-E439BBF04FB1}"/>
              </a:ext>
            </a:extLst>
          </p:cNvPr>
          <p:cNvSpPr txBox="1"/>
          <p:nvPr/>
        </p:nvSpPr>
        <p:spPr>
          <a:xfrm>
            <a:off x="3038475" y="3687179"/>
            <a:ext cx="614362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chemeClr val="bg1"/>
                </a:solidFill>
              </a:rPr>
              <a:t>Can you think of any in your community?</a:t>
            </a:r>
          </a:p>
        </p:txBody>
      </p:sp>
    </p:spTree>
    <p:extLst>
      <p:ext uri="{BB962C8B-B14F-4D97-AF65-F5344CB8AC3E}">
        <p14:creationId xmlns:p14="http://schemas.microsoft.com/office/powerpoint/2010/main" val="23270230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2DBB86-5160-33DB-6621-64D0F73D31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47028315-52E0-7217-E761-45DC579B4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364" y="2286000"/>
            <a:ext cx="10649272" cy="1143000"/>
          </a:xfrm>
        </p:spPr>
        <p:txBody>
          <a:bodyPr>
            <a:normAutofit/>
          </a:bodyPr>
          <a:lstStyle/>
          <a:p>
            <a:pPr algn="ctr"/>
            <a:r>
              <a:rPr lang="en-GB" sz="3600" dirty="0"/>
              <a:t>Why is Design Thinking a better approach to ‘Wicked Problems’?</a:t>
            </a:r>
          </a:p>
        </p:txBody>
      </p:sp>
    </p:spTree>
    <p:extLst>
      <p:ext uri="{BB962C8B-B14F-4D97-AF65-F5344CB8AC3E}">
        <p14:creationId xmlns:p14="http://schemas.microsoft.com/office/powerpoint/2010/main" val="598635878"/>
      </p:ext>
    </p:extLst>
  </p:cSld>
  <p:clrMapOvr>
    <a:masterClrMapping/>
  </p:clrMapOvr>
</p:sld>
</file>

<file path=ppt/theme/theme1.xml><?xml version="1.0" encoding="utf-8"?>
<a:theme xmlns:a="http://schemas.openxmlformats.org/drawingml/2006/main" name="3_Title Slide 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ALAMO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LAMO Theme" id="{DA03C225-75C7-4016-B6F6-655B7DE62F03}" vid="{F4188F27-8268-48A6-937D-02037601B91F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295</Words>
  <Application>Microsoft Office PowerPoint</Application>
  <PresentationFormat>Widescreen</PresentationFormat>
  <Paragraphs>40</Paragraphs>
  <Slides>10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3_Title Slide 1</vt:lpstr>
      <vt:lpstr>ALAMO Theme</vt:lpstr>
      <vt:lpstr>   Module: BMSE5000D Design Thinking &amp; Co-Production   </vt:lpstr>
      <vt:lpstr>PowerPoint Presentation</vt:lpstr>
      <vt:lpstr>Agenda:</vt:lpstr>
      <vt:lpstr>Design Thinking: 5 Key Steps</vt:lpstr>
      <vt:lpstr>Double Diamond approach</vt:lpstr>
      <vt:lpstr>Traditional Problem-Solving Vs Design Thinking.</vt:lpstr>
      <vt:lpstr>Wicked Problems:</vt:lpstr>
      <vt:lpstr>Wicked Problems:</vt:lpstr>
      <vt:lpstr>Wicked Problems:</vt:lpstr>
      <vt:lpstr>Why is Design Thinking a better approach to ‘Wicked Problems’?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Skills for the Workplace Module: BMSK4005</dc:title>
  <dc:creator>Michaela Schriek</dc:creator>
  <cp:lastModifiedBy>Christian Felices</cp:lastModifiedBy>
  <cp:revision>12</cp:revision>
  <dcterms:created xsi:type="dcterms:W3CDTF">2017-12-11T18:00:04Z</dcterms:created>
  <dcterms:modified xsi:type="dcterms:W3CDTF">2026-09-15T11:34:32Z</dcterms:modified>
</cp:coreProperties>
</file>