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5"/>
  </p:notesMasterIdLst>
  <p:sldIdLst>
    <p:sldId id="256" r:id="rId2"/>
    <p:sldId id="343" r:id="rId3"/>
    <p:sldId id="342" r:id="rId4"/>
    <p:sldId id="267" r:id="rId5"/>
    <p:sldId id="268" r:id="rId6"/>
    <p:sldId id="275" r:id="rId7"/>
    <p:sldId id="274" r:id="rId8"/>
    <p:sldId id="269" r:id="rId9"/>
    <p:sldId id="270" r:id="rId10"/>
    <p:sldId id="271" r:id="rId11"/>
    <p:sldId id="272" r:id="rId12"/>
    <p:sldId id="339" r:id="rId13"/>
    <p:sldId id="341" r:id="rId14"/>
    <p:sldId id="273" r:id="rId15"/>
    <p:sldId id="310" r:id="rId16"/>
    <p:sldId id="344" r:id="rId17"/>
    <p:sldId id="345" r:id="rId18"/>
    <p:sldId id="346" r:id="rId19"/>
    <p:sldId id="347" r:id="rId20"/>
    <p:sldId id="355" r:id="rId21"/>
    <p:sldId id="356" r:id="rId22"/>
    <p:sldId id="357" r:id="rId23"/>
    <p:sldId id="358" r:id="rId24"/>
    <p:sldId id="360" r:id="rId25"/>
    <p:sldId id="361" r:id="rId26"/>
    <p:sldId id="362" r:id="rId27"/>
    <p:sldId id="353" r:id="rId28"/>
    <p:sldId id="354" r:id="rId29"/>
    <p:sldId id="363" r:id="rId30"/>
    <p:sldId id="364" r:id="rId31"/>
    <p:sldId id="365" r:id="rId32"/>
    <p:sldId id="366" r:id="rId33"/>
    <p:sldId id="36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46"/>
    <p:restoredTop sz="94624"/>
  </p:normalViewPr>
  <p:slideViewPr>
    <p:cSldViewPr snapToGrid="0" snapToObjects="1">
      <p:cViewPr varScale="1">
        <p:scale>
          <a:sx n="92" d="100"/>
          <a:sy n="92" d="100"/>
        </p:scale>
        <p:origin x="48"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E2C088-3BD4-42F1-854F-2FFE26FE12AB}"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24C30FEE-5300-48C9-9B56-0D0B2A5A628E}">
      <dgm:prSet/>
      <dgm:spPr/>
      <dgm:t>
        <a:bodyPr/>
        <a:lstStyle/>
        <a:p>
          <a:r>
            <a:rPr lang="en-US" b="1"/>
            <a:t>Group 1: </a:t>
          </a:r>
          <a:endParaRPr lang="en-US"/>
        </a:p>
      </dgm:t>
    </dgm:pt>
    <dgm:pt modelId="{3A87B674-1F4D-4D3F-BE9D-33AECDED6C83}" type="parTrans" cxnId="{CCA98350-BDD2-44DC-A125-677DB79B313A}">
      <dgm:prSet/>
      <dgm:spPr/>
      <dgm:t>
        <a:bodyPr/>
        <a:lstStyle/>
        <a:p>
          <a:endParaRPr lang="en-US"/>
        </a:p>
      </dgm:t>
    </dgm:pt>
    <dgm:pt modelId="{CF65CC88-5FD0-46DC-941A-F32FD924D6FC}" type="sibTrans" cxnId="{CCA98350-BDD2-44DC-A125-677DB79B313A}">
      <dgm:prSet/>
      <dgm:spPr/>
      <dgm:t>
        <a:bodyPr/>
        <a:lstStyle/>
        <a:p>
          <a:endParaRPr lang="en-US"/>
        </a:p>
      </dgm:t>
    </dgm:pt>
    <dgm:pt modelId="{79310294-F5D9-4DA8-B30F-28A57F16423A}">
      <dgm:prSet custT="1"/>
      <dgm:spPr/>
      <dgm:t>
        <a:bodyPr/>
        <a:lstStyle/>
        <a:p>
          <a:endParaRPr lang="en-US" sz="1600" dirty="0"/>
        </a:p>
      </dgm:t>
    </dgm:pt>
    <dgm:pt modelId="{8CB5BEA9-BA68-428C-B1C8-DB22E5F44657}" type="parTrans" cxnId="{1FF9B04A-3A1C-41E7-B02A-A6029589EF50}">
      <dgm:prSet/>
      <dgm:spPr/>
      <dgm:t>
        <a:bodyPr/>
        <a:lstStyle/>
        <a:p>
          <a:endParaRPr lang="en-US"/>
        </a:p>
      </dgm:t>
    </dgm:pt>
    <dgm:pt modelId="{B7A193D0-078C-4B59-8594-69F85FF0E856}" type="sibTrans" cxnId="{1FF9B04A-3A1C-41E7-B02A-A6029589EF50}">
      <dgm:prSet/>
      <dgm:spPr/>
      <dgm:t>
        <a:bodyPr/>
        <a:lstStyle/>
        <a:p>
          <a:endParaRPr lang="en-US"/>
        </a:p>
      </dgm:t>
    </dgm:pt>
    <dgm:pt modelId="{53B90D4B-9771-4840-B69C-EFFF6327A09B}">
      <dgm:prSet/>
      <dgm:spPr/>
      <dgm:t>
        <a:bodyPr/>
        <a:lstStyle/>
        <a:p>
          <a:r>
            <a:rPr lang="en-GB" b="1"/>
            <a:t>Group 2: </a:t>
          </a:r>
          <a:endParaRPr lang="en-US"/>
        </a:p>
      </dgm:t>
    </dgm:pt>
    <dgm:pt modelId="{60962E0D-6386-48EE-A2CC-A3D1187544AD}" type="parTrans" cxnId="{87C4AE23-CD49-430D-99FF-3C26F29CE201}">
      <dgm:prSet/>
      <dgm:spPr/>
      <dgm:t>
        <a:bodyPr/>
        <a:lstStyle/>
        <a:p>
          <a:endParaRPr lang="en-US"/>
        </a:p>
      </dgm:t>
    </dgm:pt>
    <dgm:pt modelId="{BC9AFD7E-7B0A-4DF7-8DB1-D156F3C2A241}" type="sibTrans" cxnId="{87C4AE23-CD49-430D-99FF-3C26F29CE201}">
      <dgm:prSet/>
      <dgm:spPr/>
      <dgm:t>
        <a:bodyPr/>
        <a:lstStyle/>
        <a:p>
          <a:endParaRPr lang="en-US"/>
        </a:p>
      </dgm:t>
    </dgm:pt>
    <dgm:pt modelId="{1406ED62-3496-4E28-8BC1-9EBF00A5AEED}">
      <dgm:prSet custT="1"/>
      <dgm:spPr/>
      <dgm:t>
        <a:bodyPr/>
        <a:lstStyle/>
        <a:p>
          <a:endParaRPr lang="en-US" sz="1600" dirty="0"/>
        </a:p>
      </dgm:t>
    </dgm:pt>
    <dgm:pt modelId="{EA29BC41-D9C2-4DAF-B8E1-A8B0266EA418}" type="parTrans" cxnId="{84D7832D-6A8D-4202-B532-AF0E0025F19F}">
      <dgm:prSet/>
      <dgm:spPr/>
      <dgm:t>
        <a:bodyPr/>
        <a:lstStyle/>
        <a:p>
          <a:endParaRPr lang="en-US"/>
        </a:p>
      </dgm:t>
    </dgm:pt>
    <dgm:pt modelId="{9543D60C-1753-4B11-B546-F1CEE3E47C69}" type="sibTrans" cxnId="{84D7832D-6A8D-4202-B532-AF0E0025F19F}">
      <dgm:prSet/>
      <dgm:spPr/>
      <dgm:t>
        <a:bodyPr/>
        <a:lstStyle/>
        <a:p>
          <a:endParaRPr lang="en-US"/>
        </a:p>
      </dgm:t>
    </dgm:pt>
    <dgm:pt modelId="{DA5EFE5F-AC6A-4280-9E62-12B2527D42D8}">
      <dgm:prSet/>
      <dgm:spPr/>
      <dgm:t>
        <a:bodyPr/>
        <a:lstStyle/>
        <a:p>
          <a:r>
            <a:rPr lang="en-GB" b="1"/>
            <a:t>Group 3: </a:t>
          </a:r>
          <a:endParaRPr lang="en-US"/>
        </a:p>
      </dgm:t>
    </dgm:pt>
    <dgm:pt modelId="{C17A6927-F6E7-4E09-A6BD-09F625FF6AC1}" type="parTrans" cxnId="{CE47374E-D6B2-4513-8702-A5D2E973BB0E}">
      <dgm:prSet/>
      <dgm:spPr/>
      <dgm:t>
        <a:bodyPr/>
        <a:lstStyle/>
        <a:p>
          <a:endParaRPr lang="en-US"/>
        </a:p>
      </dgm:t>
    </dgm:pt>
    <dgm:pt modelId="{90D74269-3570-46BD-96EE-4C4F5A0AF437}" type="sibTrans" cxnId="{CE47374E-D6B2-4513-8702-A5D2E973BB0E}">
      <dgm:prSet/>
      <dgm:spPr/>
      <dgm:t>
        <a:bodyPr/>
        <a:lstStyle/>
        <a:p>
          <a:endParaRPr lang="en-US"/>
        </a:p>
      </dgm:t>
    </dgm:pt>
    <dgm:pt modelId="{D5932461-591A-4985-AA16-B9D7E22C016D}">
      <dgm:prSet custT="1"/>
      <dgm:spPr/>
      <dgm:t>
        <a:bodyPr/>
        <a:lstStyle/>
        <a:p>
          <a:endParaRPr lang="en-US" sz="1600" dirty="0"/>
        </a:p>
      </dgm:t>
    </dgm:pt>
    <dgm:pt modelId="{6C15D644-BEDE-4103-B761-EA9BA7718030}" type="parTrans" cxnId="{7C205B0D-B696-41B7-9CF0-E4341084C264}">
      <dgm:prSet/>
      <dgm:spPr/>
      <dgm:t>
        <a:bodyPr/>
        <a:lstStyle/>
        <a:p>
          <a:endParaRPr lang="en-US"/>
        </a:p>
      </dgm:t>
    </dgm:pt>
    <dgm:pt modelId="{4D459B7E-DC6D-49DF-B317-3B22866E2DA9}" type="sibTrans" cxnId="{7C205B0D-B696-41B7-9CF0-E4341084C264}">
      <dgm:prSet/>
      <dgm:spPr/>
      <dgm:t>
        <a:bodyPr/>
        <a:lstStyle/>
        <a:p>
          <a:endParaRPr lang="en-US"/>
        </a:p>
      </dgm:t>
    </dgm:pt>
    <dgm:pt modelId="{1B0CC009-4101-424B-AA42-F3903F0786D2}">
      <dgm:prSet/>
      <dgm:spPr/>
      <dgm:t>
        <a:bodyPr/>
        <a:lstStyle/>
        <a:p>
          <a:r>
            <a:rPr lang="en-GB" b="1"/>
            <a:t>Group 4: </a:t>
          </a:r>
          <a:endParaRPr lang="en-US"/>
        </a:p>
      </dgm:t>
    </dgm:pt>
    <dgm:pt modelId="{43AAE267-1736-4C26-B813-F99DDE822367}" type="parTrans" cxnId="{F9C9345D-17DE-43D5-9D54-5ECB88B65142}">
      <dgm:prSet/>
      <dgm:spPr/>
      <dgm:t>
        <a:bodyPr/>
        <a:lstStyle/>
        <a:p>
          <a:endParaRPr lang="en-US"/>
        </a:p>
      </dgm:t>
    </dgm:pt>
    <dgm:pt modelId="{EBE2CEE0-1BD4-4F81-AAB6-D25EC9C8E402}" type="sibTrans" cxnId="{F9C9345D-17DE-43D5-9D54-5ECB88B65142}">
      <dgm:prSet/>
      <dgm:spPr/>
      <dgm:t>
        <a:bodyPr/>
        <a:lstStyle/>
        <a:p>
          <a:endParaRPr lang="en-US"/>
        </a:p>
      </dgm:t>
    </dgm:pt>
    <dgm:pt modelId="{365227AD-EB66-48A8-9901-FE7BD2B59206}">
      <dgm:prSet custT="1"/>
      <dgm:spPr/>
      <dgm:t>
        <a:bodyPr/>
        <a:lstStyle/>
        <a:p>
          <a:endParaRPr lang="en-US" sz="1600" dirty="0"/>
        </a:p>
      </dgm:t>
    </dgm:pt>
    <dgm:pt modelId="{9DB4CC23-5666-409B-B079-0D95142B77DB}" type="parTrans" cxnId="{C65F1EFB-8F5B-4311-A742-4E91E0CB379A}">
      <dgm:prSet/>
      <dgm:spPr/>
      <dgm:t>
        <a:bodyPr/>
        <a:lstStyle/>
        <a:p>
          <a:endParaRPr lang="en-US"/>
        </a:p>
      </dgm:t>
    </dgm:pt>
    <dgm:pt modelId="{D91BBD68-8A7D-4DB5-BEA3-45FAB0E1299B}" type="sibTrans" cxnId="{C65F1EFB-8F5B-4311-A742-4E91E0CB379A}">
      <dgm:prSet/>
      <dgm:spPr/>
      <dgm:t>
        <a:bodyPr/>
        <a:lstStyle/>
        <a:p>
          <a:endParaRPr lang="en-US"/>
        </a:p>
      </dgm:t>
    </dgm:pt>
    <dgm:pt modelId="{7F3A4F44-CD07-714B-A8CE-47F719F3E89B}" type="pres">
      <dgm:prSet presAssocID="{F6E2C088-3BD4-42F1-854F-2FFE26FE12AB}" presName="linear" presStyleCnt="0">
        <dgm:presLayoutVars>
          <dgm:dir/>
          <dgm:animLvl val="lvl"/>
          <dgm:resizeHandles val="exact"/>
        </dgm:presLayoutVars>
      </dgm:prSet>
      <dgm:spPr/>
    </dgm:pt>
    <dgm:pt modelId="{0A50BCCD-7A9C-F944-8EFA-C853135D9E36}" type="pres">
      <dgm:prSet presAssocID="{24C30FEE-5300-48C9-9B56-0D0B2A5A628E}" presName="parentLin" presStyleCnt="0"/>
      <dgm:spPr/>
    </dgm:pt>
    <dgm:pt modelId="{47AFB030-274E-A844-9EC3-8258CCFFB9FE}" type="pres">
      <dgm:prSet presAssocID="{24C30FEE-5300-48C9-9B56-0D0B2A5A628E}" presName="parentLeftMargin" presStyleLbl="node1" presStyleIdx="0" presStyleCnt="4"/>
      <dgm:spPr/>
    </dgm:pt>
    <dgm:pt modelId="{F8365755-CD39-F948-B123-E253A9741BEB}" type="pres">
      <dgm:prSet presAssocID="{24C30FEE-5300-48C9-9B56-0D0B2A5A628E}" presName="parentText" presStyleLbl="node1" presStyleIdx="0" presStyleCnt="4">
        <dgm:presLayoutVars>
          <dgm:chMax val="0"/>
          <dgm:bulletEnabled val="1"/>
        </dgm:presLayoutVars>
      </dgm:prSet>
      <dgm:spPr/>
    </dgm:pt>
    <dgm:pt modelId="{41315999-0160-B144-AC6F-64537AB54BBD}" type="pres">
      <dgm:prSet presAssocID="{24C30FEE-5300-48C9-9B56-0D0B2A5A628E}" presName="negativeSpace" presStyleCnt="0"/>
      <dgm:spPr/>
    </dgm:pt>
    <dgm:pt modelId="{FEDD3795-D94E-5A45-916A-655C7C838FD9}" type="pres">
      <dgm:prSet presAssocID="{24C30FEE-5300-48C9-9B56-0D0B2A5A628E}" presName="childText" presStyleLbl="conFgAcc1" presStyleIdx="0" presStyleCnt="4">
        <dgm:presLayoutVars>
          <dgm:bulletEnabled val="1"/>
        </dgm:presLayoutVars>
      </dgm:prSet>
      <dgm:spPr/>
    </dgm:pt>
    <dgm:pt modelId="{FD75980A-5A22-2D47-994E-501413C9359A}" type="pres">
      <dgm:prSet presAssocID="{CF65CC88-5FD0-46DC-941A-F32FD924D6FC}" presName="spaceBetweenRectangles" presStyleCnt="0"/>
      <dgm:spPr/>
    </dgm:pt>
    <dgm:pt modelId="{46A16CD5-4176-1B46-84A3-E512AE29917B}" type="pres">
      <dgm:prSet presAssocID="{53B90D4B-9771-4840-B69C-EFFF6327A09B}" presName="parentLin" presStyleCnt="0"/>
      <dgm:spPr/>
    </dgm:pt>
    <dgm:pt modelId="{CC855B11-2097-A547-A4B2-4868EB38055A}" type="pres">
      <dgm:prSet presAssocID="{53B90D4B-9771-4840-B69C-EFFF6327A09B}" presName="parentLeftMargin" presStyleLbl="node1" presStyleIdx="0" presStyleCnt="4"/>
      <dgm:spPr/>
    </dgm:pt>
    <dgm:pt modelId="{EC777893-2D01-5447-B756-8BE8DBBD8ED6}" type="pres">
      <dgm:prSet presAssocID="{53B90D4B-9771-4840-B69C-EFFF6327A09B}" presName="parentText" presStyleLbl="node1" presStyleIdx="1" presStyleCnt="4">
        <dgm:presLayoutVars>
          <dgm:chMax val="0"/>
          <dgm:bulletEnabled val="1"/>
        </dgm:presLayoutVars>
      </dgm:prSet>
      <dgm:spPr/>
    </dgm:pt>
    <dgm:pt modelId="{7D880545-DD48-7A44-B489-60051A687621}" type="pres">
      <dgm:prSet presAssocID="{53B90D4B-9771-4840-B69C-EFFF6327A09B}" presName="negativeSpace" presStyleCnt="0"/>
      <dgm:spPr/>
    </dgm:pt>
    <dgm:pt modelId="{717F871C-C5A4-1747-9F71-6971CE6F2B47}" type="pres">
      <dgm:prSet presAssocID="{53B90D4B-9771-4840-B69C-EFFF6327A09B}" presName="childText" presStyleLbl="conFgAcc1" presStyleIdx="1" presStyleCnt="4">
        <dgm:presLayoutVars>
          <dgm:bulletEnabled val="1"/>
        </dgm:presLayoutVars>
      </dgm:prSet>
      <dgm:spPr/>
    </dgm:pt>
    <dgm:pt modelId="{19DAE0E8-B18D-5B43-AC21-791169B6B7DD}" type="pres">
      <dgm:prSet presAssocID="{BC9AFD7E-7B0A-4DF7-8DB1-D156F3C2A241}" presName="spaceBetweenRectangles" presStyleCnt="0"/>
      <dgm:spPr/>
    </dgm:pt>
    <dgm:pt modelId="{EB9C6FC0-EDD0-EF45-9545-12A8443B741D}" type="pres">
      <dgm:prSet presAssocID="{DA5EFE5F-AC6A-4280-9E62-12B2527D42D8}" presName="parentLin" presStyleCnt="0"/>
      <dgm:spPr/>
    </dgm:pt>
    <dgm:pt modelId="{EB0343AB-C85D-7D4A-91C4-811C51739F51}" type="pres">
      <dgm:prSet presAssocID="{DA5EFE5F-AC6A-4280-9E62-12B2527D42D8}" presName="parentLeftMargin" presStyleLbl="node1" presStyleIdx="1" presStyleCnt="4"/>
      <dgm:spPr/>
    </dgm:pt>
    <dgm:pt modelId="{AE1CB1F2-ED9F-5048-BCE4-1EFD1C9D3570}" type="pres">
      <dgm:prSet presAssocID="{DA5EFE5F-AC6A-4280-9E62-12B2527D42D8}" presName="parentText" presStyleLbl="node1" presStyleIdx="2" presStyleCnt="4">
        <dgm:presLayoutVars>
          <dgm:chMax val="0"/>
          <dgm:bulletEnabled val="1"/>
        </dgm:presLayoutVars>
      </dgm:prSet>
      <dgm:spPr/>
    </dgm:pt>
    <dgm:pt modelId="{81620945-3790-8444-A1BC-601D555BC070}" type="pres">
      <dgm:prSet presAssocID="{DA5EFE5F-AC6A-4280-9E62-12B2527D42D8}" presName="negativeSpace" presStyleCnt="0"/>
      <dgm:spPr/>
    </dgm:pt>
    <dgm:pt modelId="{1F3C4A81-AA78-824E-8473-94E3FADF3D18}" type="pres">
      <dgm:prSet presAssocID="{DA5EFE5F-AC6A-4280-9E62-12B2527D42D8}" presName="childText" presStyleLbl="conFgAcc1" presStyleIdx="2" presStyleCnt="4">
        <dgm:presLayoutVars>
          <dgm:bulletEnabled val="1"/>
        </dgm:presLayoutVars>
      </dgm:prSet>
      <dgm:spPr/>
    </dgm:pt>
    <dgm:pt modelId="{DAF3D726-49F4-8847-BAA0-B69EF9A0B730}" type="pres">
      <dgm:prSet presAssocID="{90D74269-3570-46BD-96EE-4C4F5A0AF437}" presName="spaceBetweenRectangles" presStyleCnt="0"/>
      <dgm:spPr/>
    </dgm:pt>
    <dgm:pt modelId="{3677A53C-A127-0945-80D7-B955908CE95E}" type="pres">
      <dgm:prSet presAssocID="{1B0CC009-4101-424B-AA42-F3903F0786D2}" presName="parentLin" presStyleCnt="0"/>
      <dgm:spPr/>
    </dgm:pt>
    <dgm:pt modelId="{35882E4B-D204-5743-8336-8009FA7FA80D}" type="pres">
      <dgm:prSet presAssocID="{1B0CC009-4101-424B-AA42-F3903F0786D2}" presName="parentLeftMargin" presStyleLbl="node1" presStyleIdx="2" presStyleCnt="4"/>
      <dgm:spPr/>
    </dgm:pt>
    <dgm:pt modelId="{297F5695-B9E2-344A-9B81-796C9F3E9038}" type="pres">
      <dgm:prSet presAssocID="{1B0CC009-4101-424B-AA42-F3903F0786D2}" presName="parentText" presStyleLbl="node1" presStyleIdx="3" presStyleCnt="4">
        <dgm:presLayoutVars>
          <dgm:chMax val="0"/>
          <dgm:bulletEnabled val="1"/>
        </dgm:presLayoutVars>
      </dgm:prSet>
      <dgm:spPr/>
    </dgm:pt>
    <dgm:pt modelId="{283A1E71-54EF-FD4A-B098-01B13F515083}" type="pres">
      <dgm:prSet presAssocID="{1B0CC009-4101-424B-AA42-F3903F0786D2}" presName="negativeSpace" presStyleCnt="0"/>
      <dgm:spPr/>
    </dgm:pt>
    <dgm:pt modelId="{6C075DCC-A1A8-D945-ABF1-D0EC825D260C}" type="pres">
      <dgm:prSet presAssocID="{1B0CC009-4101-424B-AA42-F3903F0786D2}" presName="childText" presStyleLbl="conFgAcc1" presStyleIdx="3" presStyleCnt="4">
        <dgm:presLayoutVars>
          <dgm:bulletEnabled val="1"/>
        </dgm:presLayoutVars>
      </dgm:prSet>
      <dgm:spPr/>
    </dgm:pt>
  </dgm:ptLst>
  <dgm:cxnLst>
    <dgm:cxn modelId="{7C205B0D-B696-41B7-9CF0-E4341084C264}" srcId="{DA5EFE5F-AC6A-4280-9E62-12B2527D42D8}" destId="{D5932461-591A-4985-AA16-B9D7E22C016D}" srcOrd="0" destOrd="0" parTransId="{6C15D644-BEDE-4103-B761-EA9BA7718030}" sibTransId="{4D459B7E-DC6D-49DF-B317-3B22866E2DA9}"/>
    <dgm:cxn modelId="{FFC4D915-66E1-D948-B911-84220392A0DA}" type="presOf" srcId="{79310294-F5D9-4DA8-B30F-28A57F16423A}" destId="{FEDD3795-D94E-5A45-916A-655C7C838FD9}" srcOrd="0" destOrd="0" presId="urn:microsoft.com/office/officeart/2005/8/layout/list1"/>
    <dgm:cxn modelId="{BAFC9417-E1F1-C646-944D-B26F7E52D63B}" type="presOf" srcId="{53B90D4B-9771-4840-B69C-EFFF6327A09B}" destId="{EC777893-2D01-5447-B756-8BE8DBBD8ED6}" srcOrd="1" destOrd="0" presId="urn:microsoft.com/office/officeart/2005/8/layout/list1"/>
    <dgm:cxn modelId="{87C4AE23-CD49-430D-99FF-3C26F29CE201}" srcId="{F6E2C088-3BD4-42F1-854F-2FFE26FE12AB}" destId="{53B90D4B-9771-4840-B69C-EFFF6327A09B}" srcOrd="1" destOrd="0" parTransId="{60962E0D-6386-48EE-A2CC-A3D1187544AD}" sibTransId="{BC9AFD7E-7B0A-4DF7-8DB1-D156F3C2A241}"/>
    <dgm:cxn modelId="{164B5B2C-C81E-AF46-A815-A54E97A4DA9C}" type="presOf" srcId="{1B0CC009-4101-424B-AA42-F3903F0786D2}" destId="{35882E4B-D204-5743-8336-8009FA7FA80D}" srcOrd="0" destOrd="0" presId="urn:microsoft.com/office/officeart/2005/8/layout/list1"/>
    <dgm:cxn modelId="{84D7832D-6A8D-4202-B532-AF0E0025F19F}" srcId="{53B90D4B-9771-4840-B69C-EFFF6327A09B}" destId="{1406ED62-3496-4E28-8BC1-9EBF00A5AEED}" srcOrd="0" destOrd="0" parTransId="{EA29BC41-D9C2-4DAF-B8E1-A8B0266EA418}" sibTransId="{9543D60C-1753-4B11-B546-F1CEE3E47C69}"/>
    <dgm:cxn modelId="{F9C9345D-17DE-43D5-9D54-5ECB88B65142}" srcId="{F6E2C088-3BD4-42F1-854F-2FFE26FE12AB}" destId="{1B0CC009-4101-424B-AA42-F3903F0786D2}" srcOrd="3" destOrd="0" parTransId="{43AAE267-1736-4C26-B813-F99DDE822367}" sibTransId="{EBE2CEE0-1BD4-4F81-AAB6-D25EC9C8E402}"/>
    <dgm:cxn modelId="{ACC2715E-F524-C645-B8E7-FA2C801B83A4}" type="presOf" srcId="{1406ED62-3496-4E28-8BC1-9EBF00A5AEED}" destId="{717F871C-C5A4-1747-9F71-6971CE6F2B47}" srcOrd="0" destOrd="0" presId="urn:microsoft.com/office/officeart/2005/8/layout/list1"/>
    <dgm:cxn modelId="{C19F7C62-191B-0F4D-8C31-78F3C8DEDBC6}" type="presOf" srcId="{53B90D4B-9771-4840-B69C-EFFF6327A09B}" destId="{CC855B11-2097-A547-A4B2-4868EB38055A}" srcOrd="0" destOrd="0" presId="urn:microsoft.com/office/officeart/2005/8/layout/list1"/>
    <dgm:cxn modelId="{CFD58762-A927-574F-A958-CF72548DD4CC}" type="presOf" srcId="{DA5EFE5F-AC6A-4280-9E62-12B2527D42D8}" destId="{EB0343AB-C85D-7D4A-91C4-811C51739F51}" srcOrd="0" destOrd="0" presId="urn:microsoft.com/office/officeart/2005/8/layout/list1"/>
    <dgm:cxn modelId="{1FF9B04A-3A1C-41E7-B02A-A6029589EF50}" srcId="{24C30FEE-5300-48C9-9B56-0D0B2A5A628E}" destId="{79310294-F5D9-4DA8-B30F-28A57F16423A}" srcOrd="0" destOrd="0" parTransId="{8CB5BEA9-BA68-428C-B1C8-DB22E5F44657}" sibTransId="{B7A193D0-078C-4B59-8594-69F85FF0E856}"/>
    <dgm:cxn modelId="{CE47374E-D6B2-4513-8702-A5D2E973BB0E}" srcId="{F6E2C088-3BD4-42F1-854F-2FFE26FE12AB}" destId="{DA5EFE5F-AC6A-4280-9E62-12B2527D42D8}" srcOrd="2" destOrd="0" parTransId="{C17A6927-F6E7-4E09-A6BD-09F625FF6AC1}" sibTransId="{90D74269-3570-46BD-96EE-4C4F5A0AF437}"/>
    <dgm:cxn modelId="{CCA98350-BDD2-44DC-A125-677DB79B313A}" srcId="{F6E2C088-3BD4-42F1-854F-2FFE26FE12AB}" destId="{24C30FEE-5300-48C9-9B56-0D0B2A5A628E}" srcOrd="0" destOrd="0" parTransId="{3A87B674-1F4D-4D3F-BE9D-33AECDED6C83}" sibTransId="{CF65CC88-5FD0-46DC-941A-F32FD924D6FC}"/>
    <dgm:cxn modelId="{903E3E79-0A64-4546-BC5B-C5B0B243EB2D}" type="presOf" srcId="{24C30FEE-5300-48C9-9B56-0D0B2A5A628E}" destId="{47AFB030-274E-A844-9EC3-8258CCFFB9FE}" srcOrd="0" destOrd="0" presId="urn:microsoft.com/office/officeart/2005/8/layout/list1"/>
    <dgm:cxn modelId="{4852F85A-DCBB-C749-A2D1-5F6502E99836}" type="presOf" srcId="{24C30FEE-5300-48C9-9B56-0D0B2A5A628E}" destId="{F8365755-CD39-F948-B123-E253A9741BEB}" srcOrd="1" destOrd="0" presId="urn:microsoft.com/office/officeart/2005/8/layout/list1"/>
    <dgm:cxn modelId="{01D9658B-70CD-6743-9C0E-EACACEA78C2A}" type="presOf" srcId="{365227AD-EB66-48A8-9901-FE7BD2B59206}" destId="{6C075DCC-A1A8-D945-ABF1-D0EC825D260C}" srcOrd="0" destOrd="0" presId="urn:microsoft.com/office/officeart/2005/8/layout/list1"/>
    <dgm:cxn modelId="{1D9C1BA1-ED9F-5843-AF83-8484CF73A1DF}" type="presOf" srcId="{DA5EFE5F-AC6A-4280-9E62-12B2527D42D8}" destId="{AE1CB1F2-ED9F-5048-BCE4-1EFD1C9D3570}" srcOrd="1" destOrd="0" presId="urn:microsoft.com/office/officeart/2005/8/layout/list1"/>
    <dgm:cxn modelId="{F24E7BA3-D70B-1D4C-9CA4-0BFE084CCA71}" type="presOf" srcId="{D5932461-591A-4985-AA16-B9D7E22C016D}" destId="{1F3C4A81-AA78-824E-8473-94E3FADF3D18}" srcOrd="0" destOrd="0" presId="urn:microsoft.com/office/officeart/2005/8/layout/list1"/>
    <dgm:cxn modelId="{BBE6DEB4-0D92-A94B-9172-94D9C59B7260}" type="presOf" srcId="{1B0CC009-4101-424B-AA42-F3903F0786D2}" destId="{297F5695-B9E2-344A-9B81-796C9F3E9038}" srcOrd="1" destOrd="0" presId="urn:microsoft.com/office/officeart/2005/8/layout/list1"/>
    <dgm:cxn modelId="{5780B6DA-2347-C041-87E3-BB4E7DBC3E9D}" type="presOf" srcId="{F6E2C088-3BD4-42F1-854F-2FFE26FE12AB}" destId="{7F3A4F44-CD07-714B-A8CE-47F719F3E89B}" srcOrd="0" destOrd="0" presId="urn:microsoft.com/office/officeart/2005/8/layout/list1"/>
    <dgm:cxn modelId="{C65F1EFB-8F5B-4311-A742-4E91E0CB379A}" srcId="{1B0CC009-4101-424B-AA42-F3903F0786D2}" destId="{365227AD-EB66-48A8-9901-FE7BD2B59206}" srcOrd="0" destOrd="0" parTransId="{9DB4CC23-5666-409B-B079-0D95142B77DB}" sibTransId="{D91BBD68-8A7D-4DB5-BEA3-45FAB0E1299B}"/>
    <dgm:cxn modelId="{60111516-0DA7-D741-A5EC-9E7F634F3B7E}" type="presParOf" srcId="{7F3A4F44-CD07-714B-A8CE-47F719F3E89B}" destId="{0A50BCCD-7A9C-F944-8EFA-C853135D9E36}" srcOrd="0" destOrd="0" presId="urn:microsoft.com/office/officeart/2005/8/layout/list1"/>
    <dgm:cxn modelId="{68596A67-7531-EE46-8AE4-521D466B5DE7}" type="presParOf" srcId="{0A50BCCD-7A9C-F944-8EFA-C853135D9E36}" destId="{47AFB030-274E-A844-9EC3-8258CCFFB9FE}" srcOrd="0" destOrd="0" presId="urn:microsoft.com/office/officeart/2005/8/layout/list1"/>
    <dgm:cxn modelId="{E88FBA51-637A-3E4F-A259-A1A7066F256B}" type="presParOf" srcId="{0A50BCCD-7A9C-F944-8EFA-C853135D9E36}" destId="{F8365755-CD39-F948-B123-E253A9741BEB}" srcOrd="1" destOrd="0" presId="urn:microsoft.com/office/officeart/2005/8/layout/list1"/>
    <dgm:cxn modelId="{5DF747CF-D51D-DD4B-A6EE-DA1F3AD1DA7E}" type="presParOf" srcId="{7F3A4F44-CD07-714B-A8CE-47F719F3E89B}" destId="{41315999-0160-B144-AC6F-64537AB54BBD}" srcOrd="1" destOrd="0" presId="urn:microsoft.com/office/officeart/2005/8/layout/list1"/>
    <dgm:cxn modelId="{53DDE3D1-22E3-ED43-BD32-60E933A90BE6}" type="presParOf" srcId="{7F3A4F44-CD07-714B-A8CE-47F719F3E89B}" destId="{FEDD3795-D94E-5A45-916A-655C7C838FD9}" srcOrd="2" destOrd="0" presId="urn:microsoft.com/office/officeart/2005/8/layout/list1"/>
    <dgm:cxn modelId="{1800CDA2-BCF2-BD4A-848A-B2B49A2A81FB}" type="presParOf" srcId="{7F3A4F44-CD07-714B-A8CE-47F719F3E89B}" destId="{FD75980A-5A22-2D47-994E-501413C9359A}" srcOrd="3" destOrd="0" presId="urn:microsoft.com/office/officeart/2005/8/layout/list1"/>
    <dgm:cxn modelId="{BE80642D-CC0F-4248-9441-C80FD14CB642}" type="presParOf" srcId="{7F3A4F44-CD07-714B-A8CE-47F719F3E89B}" destId="{46A16CD5-4176-1B46-84A3-E512AE29917B}" srcOrd="4" destOrd="0" presId="urn:microsoft.com/office/officeart/2005/8/layout/list1"/>
    <dgm:cxn modelId="{3D8D565E-E1C8-AE4F-9C35-87FD97600182}" type="presParOf" srcId="{46A16CD5-4176-1B46-84A3-E512AE29917B}" destId="{CC855B11-2097-A547-A4B2-4868EB38055A}" srcOrd="0" destOrd="0" presId="urn:microsoft.com/office/officeart/2005/8/layout/list1"/>
    <dgm:cxn modelId="{3113AFDB-53D3-4D45-8A49-0E7D17880272}" type="presParOf" srcId="{46A16CD5-4176-1B46-84A3-E512AE29917B}" destId="{EC777893-2D01-5447-B756-8BE8DBBD8ED6}" srcOrd="1" destOrd="0" presId="urn:microsoft.com/office/officeart/2005/8/layout/list1"/>
    <dgm:cxn modelId="{34816212-5C53-3B4F-AF8D-27C09B1F811D}" type="presParOf" srcId="{7F3A4F44-CD07-714B-A8CE-47F719F3E89B}" destId="{7D880545-DD48-7A44-B489-60051A687621}" srcOrd="5" destOrd="0" presId="urn:microsoft.com/office/officeart/2005/8/layout/list1"/>
    <dgm:cxn modelId="{1A4F4A75-661E-4A44-9091-DAF176D2D5EF}" type="presParOf" srcId="{7F3A4F44-CD07-714B-A8CE-47F719F3E89B}" destId="{717F871C-C5A4-1747-9F71-6971CE6F2B47}" srcOrd="6" destOrd="0" presId="urn:microsoft.com/office/officeart/2005/8/layout/list1"/>
    <dgm:cxn modelId="{BEBB59A9-28F4-004B-A868-AD99B9426027}" type="presParOf" srcId="{7F3A4F44-CD07-714B-A8CE-47F719F3E89B}" destId="{19DAE0E8-B18D-5B43-AC21-791169B6B7DD}" srcOrd="7" destOrd="0" presId="urn:microsoft.com/office/officeart/2005/8/layout/list1"/>
    <dgm:cxn modelId="{CF502693-A3DD-F945-8A36-03F5BB215564}" type="presParOf" srcId="{7F3A4F44-CD07-714B-A8CE-47F719F3E89B}" destId="{EB9C6FC0-EDD0-EF45-9545-12A8443B741D}" srcOrd="8" destOrd="0" presId="urn:microsoft.com/office/officeart/2005/8/layout/list1"/>
    <dgm:cxn modelId="{FD1FEE22-C89C-C24F-9DC1-8A1AB5433700}" type="presParOf" srcId="{EB9C6FC0-EDD0-EF45-9545-12A8443B741D}" destId="{EB0343AB-C85D-7D4A-91C4-811C51739F51}" srcOrd="0" destOrd="0" presId="urn:microsoft.com/office/officeart/2005/8/layout/list1"/>
    <dgm:cxn modelId="{8BBF568B-F485-CD45-8CB1-A9C9A1B5E8C4}" type="presParOf" srcId="{EB9C6FC0-EDD0-EF45-9545-12A8443B741D}" destId="{AE1CB1F2-ED9F-5048-BCE4-1EFD1C9D3570}" srcOrd="1" destOrd="0" presId="urn:microsoft.com/office/officeart/2005/8/layout/list1"/>
    <dgm:cxn modelId="{9C4FE6D6-3CB5-E440-AF41-B61D56632BD0}" type="presParOf" srcId="{7F3A4F44-CD07-714B-A8CE-47F719F3E89B}" destId="{81620945-3790-8444-A1BC-601D555BC070}" srcOrd="9" destOrd="0" presId="urn:microsoft.com/office/officeart/2005/8/layout/list1"/>
    <dgm:cxn modelId="{87B47403-D6E3-2243-AAD1-8620DA883495}" type="presParOf" srcId="{7F3A4F44-CD07-714B-A8CE-47F719F3E89B}" destId="{1F3C4A81-AA78-824E-8473-94E3FADF3D18}" srcOrd="10" destOrd="0" presId="urn:microsoft.com/office/officeart/2005/8/layout/list1"/>
    <dgm:cxn modelId="{A9D9F8A1-EF24-E241-BE81-F79401C6CA45}" type="presParOf" srcId="{7F3A4F44-CD07-714B-A8CE-47F719F3E89B}" destId="{DAF3D726-49F4-8847-BAA0-B69EF9A0B730}" srcOrd="11" destOrd="0" presId="urn:microsoft.com/office/officeart/2005/8/layout/list1"/>
    <dgm:cxn modelId="{9C52A612-4D03-5644-AE53-7A9D1F363728}" type="presParOf" srcId="{7F3A4F44-CD07-714B-A8CE-47F719F3E89B}" destId="{3677A53C-A127-0945-80D7-B955908CE95E}" srcOrd="12" destOrd="0" presId="urn:microsoft.com/office/officeart/2005/8/layout/list1"/>
    <dgm:cxn modelId="{4AE86700-317D-DF4A-9B8F-159EB94240A1}" type="presParOf" srcId="{3677A53C-A127-0945-80D7-B955908CE95E}" destId="{35882E4B-D204-5743-8336-8009FA7FA80D}" srcOrd="0" destOrd="0" presId="urn:microsoft.com/office/officeart/2005/8/layout/list1"/>
    <dgm:cxn modelId="{740F400D-98F8-CA4B-8257-E26B8EDAACA9}" type="presParOf" srcId="{3677A53C-A127-0945-80D7-B955908CE95E}" destId="{297F5695-B9E2-344A-9B81-796C9F3E9038}" srcOrd="1" destOrd="0" presId="urn:microsoft.com/office/officeart/2005/8/layout/list1"/>
    <dgm:cxn modelId="{CF6C06CC-DB61-3F43-8B33-7D58C1415F93}" type="presParOf" srcId="{7F3A4F44-CD07-714B-A8CE-47F719F3E89B}" destId="{283A1E71-54EF-FD4A-B098-01B13F515083}" srcOrd="13" destOrd="0" presId="urn:microsoft.com/office/officeart/2005/8/layout/list1"/>
    <dgm:cxn modelId="{8B610741-9751-8D42-A101-44B3C35E9FE1}" type="presParOf" srcId="{7F3A4F44-CD07-714B-A8CE-47F719F3E89B}" destId="{6C075DCC-A1A8-D945-ABF1-D0EC825D260C}"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C03FF2-2E59-4061-9E08-4305503FE874}"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854078C5-F998-4F77-AA3E-925A56680872}">
      <dgm:prSet phldrT="[Text]" custT="1"/>
      <dgm:spPr>
        <a:solidFill>
          <a:schemeClr val="accent2"/>
        </a:solidFill>
      </dgm:spPr>
      <dgm:t>
        <a:bodyPr/>
        <a:lstStyle/>
        <a:p>
          <a:r>
            <a:rPr lang="en-GB" sz="1000" dirty="0"/>
            <a:t>1. Review policies goals &amp; objectives</a:t>
          </a:r>
        </a:p>
      </dgm:t>
    </dgm:pt>
    <dgm:pt modelId="{16FD355F-1791-4469-9C3D-AB242659CA2A}" type="parTrans" cxnId="{EE27D68C-28B5-4ACF-85DF-B7951E1755CF}">
      <dgm:prSet/>
      <dgm:spPr/>
      <dgm:t>
        <a:bodyPr/>
        <a:lstStyle/>
        <a:p>
          <a:endParaRPr lang="en-GB"/>
        </a:p>
      </dgm:t>
    </dgm:pt>
    <dgm:pt modelId="{0FD9D4B5-06F6-4831-B6D6-5BD4B23D70ED}" type="sibTrans" cxnId="{EE27D68C-28B5-4ACF-85DF-B7951E1755CF}">
      <dgm:prSet/>
      <dgm:spPr/>
      <dgm:t>
        <a:bodyPr/>
        <a:lstStyle/>
        <a:p>
          <a:endParaRPr lang="en-GB"/>
        </a:p>
      </dgm:t>
    </dgm:pt>
    <dgm:pt modelId="{0AD33B79-83E6-4AD5-B738-63FE858D1386}">
      <dgm:prSet phldrT="[Text]" custT="1"/>
      <dgm:spPr>
        <a:solidFill>
          <a:schemeClr val="accent2"/>
        </a:solidFill>
      </dgm:spPr>
      <dgm:t>
        <a:bodyPr/>
        <a:lstStyle/>
        <a:p>
          <a:r>
            <a:rPr lang="en-GB" sz="1000" dirty="0"/>
            <a:t>2. Evaluate position</a:t>
          </a:r>
        </a:p>
      </dgm:t>
    </dgm:pt>
    <dgm:pt modelId="{79777AE8-A15E-46D6-82B4-2B1A961F8E12}" type="parTrans" cxnId="{7B983DC1-6B26-4E89-A54F-1483A9CF28EA}">
      <dgm:prSet/>
      <dgm:spPr/>
      <dgm:t>
        <a:bodyPr/>
        <a:lstStyle/>
        <a:p>
          <a:endParaRPr lang="en-GB"/>
        </a:p>
      </dgm:t>
    </dgm:pt>
    <dgm:pt modelId="{0893D64F-BF4D-47C7-9920-FBD32DD824C3}" type="sibTrans" cxnId="{7B983DC1-6B26-4E89-A54F-1483A9CF28EA}">
      <dgm:prSet/>
      <dgm:spPr/>
      <dgm:t>
        <a:bodyPr/>
        <a:lstStyle/>
        <a:p>
          <a:endParaRPr lang="en-GB"/>
        </a:p>
      </dgm:t>
    </dgm:pt>
    <dgm:pt modelId="{626690B4-6270-4259-A4F3-EFA9C6E22963}">
      <dgm:prSet phldrT="[Text]" custT="1"/>
      <dgm:spPr>
        <a:solidFill>
          <a:schemeClr val="accent2"/>
        </a:solidFill>
      </dgm:spPr>
      <dgm:t>
        <a:bodyPr/>
        <a:lstStyle/>
        <a:p>
          <a:r>
            <a:rPr lang="en-GB" sz="1000" dirty="0"/>
            <a:t>8. Produce a strategic plan</a:t>
          </a:r>
        </a:p>
      </dgm:t>
    </dgm:pt>
    <dgm:pt modelId="{ABA2EAFC-CBC4-4620-ADD2-7864C324678A}" type="parTrans" cxnId="{3D8DC67A-9C08-4B56-81D9-70B11410D948}">
      <dgm:prSet/>
      <dgm:spPr/>
      <dgm:t>
        <a:bodyPr/>
        <a:lstStyle/>
        <a:p>
          <a:endParaRPr lang="en-GB"/>
        </a:p>
      </dgm:t>
    </dgm:pt>
    <dgm:pt modelId="{98934588-072D-4CDB-8E93-A420B402E504}" type="sibTrans" cxnId="{3D8DC67A-9C08-4B56-81D9-70B11410D948}">
      <dgm:prSet/>
      <dgm:spPr/>
      <dgm:t>
        <a:bodyPr/>
        <a:lstStyle/>
        <a:p>
          <a:endParaRPr lang="en-GB"/>
        </a:p>
      </dgm:t>
    </dgm:pt>
    <dgm:pt modelId="{9655863C-8EC7-49BA-8361-82D345447487}">
      <dgm:prSet phldrT="[Text]" custT="1"/>
      <dgm:spPr>
        <a:solidFill>
          <a:schemeClr val="accent2"/>
        </a:solidFill>
      </dgm:spPr>
      <dgm:t>
        <a:bodyPr/>
        <a:lstStyle/>
        <a:p>
          <a:r>
            <a:rPr lang="en-GB" sz="1000" dirty="0"/>
            <a:t>9. Action plan</a:t>
          </a:r>
        </a:p>
      </dgm:t>
    </dgm:pt>
    <dgm:pt modelId="{5353FEFA-8013-47CD-B281-7EA0831DE1A5}" type="parTrans" cxnId="{CE8F5FA7-2426-41C2-98BD-ADFB53426EF1}">
      <dgm:prSet/>
      <dgm:spPr/>
      <dgm:t>
        <a:bodyPr/>
        <a:lstStyle/>
        <a:p>
          <a:endParaRPr lang="en-GB"/>
        </a:p>
      </dgm:t>
    </dgm:pt>
    <dgm:pt modelId="{E8EEBF5F-774A-44DD-9DD1-6D3F14237EC1}" type="sibTrans" cxnId="{CE8F5FA7-2426-41C2-98BD-ADFB53426EF1}">
      <dgm:prSet/>
      <dgm:spPr/>
      <dgm:t>
        <a:bodyPr/>
        <a:lstStyle/>
        <a:p>
          <a:endParaRPr lang="en-GB"/>
        </a:p>
      </dgm:t>
    </dgm:pt>
    <dgm:pt modelId="{5E2306F6-7900-4DA3-A46C-6BABA22A35D6}">
      <dgm:prSet phldrT="[Text]" custT="1"/>
      <dgm:spPr>
        <a:solidFill>
          <a:schemeClr val="accent2"/>
        </a:solidFill>
      </dgm:spPr>
      <dgm:t>
        <a:bodyPr/>
        <a:lstStyle/>
        <a:p>
          <a:r>
            <a:rPr lang="en-GB" sz="1000" dirty="0"/>
            <a:t>10. Monitor and evaluate</a:t>
          </a:r>
        </a:p>
      </dgm:t>
    </dgm:pt>
    <dgm:pt modelId="{49D1C765-9779-4508-A684-A3711B1946A5}" type="parTrans" cxnId="{71DD97B5-44E1-4C72-8188-A81BEC686BE9}">
      <dgm:prSet/>
      <dgm:spPr/>
      <dgm:t>
        <a:bodyPr/>
        <a:lstStyle/>
        <a:p>
          <a:endParaRPr lang="en-GB"/>
        </a:p>
      </dgm:t>
    </dgm:pt>
    <dgm:pt modelId="{7B38D266-8B4C-4C6F-BD5C-AFBA221E3A0C}" type="sibTrans" cxnId="{71DD97B5-44E1-4C72-8188-A81BEC686BE9}">
      <dgm:prSet/>
      <dgm:spPr/>
      <dgm:t>
        <a:bodyPr/>
        <a:lstStyle/>
        <a:p>
          <a:endParaRPr lang="en-GB"/>
        </a:p>
      </dgm:t>
    </dgm:pt>
    <dgm:pt modelId="{C24375C8-38B8-4DDB-84BE-C0D3DA56978E}">
      <dgm:prSet custT="1"/>
      <dgm:spPr>
        <a:solidFill>
          <a:schemeClr val="accent2"/>
        </a:solidFill>
      </dgm:spPr>
      <dgm:t>
        <a:bodyPr/>
        <a:lstStyle/>
        <a:p>
          <a:r>
            <a:rPr lang="en-GB" sz="1000" dirty="0"/>
            <a:t>3. Consult widely</a:t>
          </a:r>
        </a:p>
      </dgm:t>
    </dgm:pt>
    <dgm:pt modelId="{FDDDAF2E-C396-4A0C-A7AD-A83245D92F56}" type="parTrans" cxnId="{97F15623-D402-46CF-B59F-31BA15A527AA}">
      <dgm:prSet/>
      <dgm:spPr/>
      <dgm:t>
        <a:bodyPr/>
        <a:lstStyle/>
        <a:p>
          <a:endParaRPr lang="en-GB"/>
        </a:p>
      </dgm:t>
    </dgm:pt>
    <dgm:pt modelId="{2C42A5BF-34F3-4B90-9C21-06B684598774}" type="sibTrans" cxnId="{97F15623-D402-46CF-B59F-31BA15A527AA}">
      <dgm:prSet/>
      <dgm:spPr/>
      <dgm:t>
        <a:bodyPr/>
        <a:lstStyle/>
        <a:p>
          <a:endParaRPr lang="en-GB"/>
        </a:p>
      </dgm:t>
    </dgm:pt>
    <dgm:pt modelId="{E8FCE4EB-7F86-4A25-8788-98B069E98D7D}">
      <dgm:prSet custT="1"/>
      <dgm:spPr>
        <a:solidFill>
          <a:schemeClr val="accent2"/>
        </a:solidFill>
      </dgm:spPr>
      <dgm:t>
        <a:bodyPr/>
        <a:lstStyle/>
        <a:p>
          <a:r>
            <a:rPr lang="en-GB" sz="1000" dirty="0"/>
            <a:t>4. Assess demand</a:t>
          </a:r>
        </a:p>
      </dgm:t>
    </dgm:pt>
    <dgm:pt modelId="{F908FDAE-1412-4441-A109-A44A58BB7285}" type="parTrans" cxnId="{AD59751C-B5A8-491B-B629-7F369B88E8E6}">
      <dgm:prSet/>
      <dgm:spPr/>
      <dgm:t>
        <a:bodyPr/>
        <a:lstStyle/>
        <a:p>
          <a:endParaRPr lang="en-GB"/>
        </a:p>
      </dgm:t>
    </dgm:pt>
    <dgm:pt modelId="{A7596FB6-8E4A-46D0-8AC8-4431F5A1F162}" type="sibTrans" cxnId="{AD59751C-B5A8-491B-B629-7F369B88E8E6}">
      <dgm:prSet/>
      <dgm:spPr/>
      <dgm:t>
        <a:bodyPr/>
        <a:lstStyle/>
        <a:p>
          <a:endParaRPr lang="en-GB"/>
        </a:p>
      </dgm:t>
    </dgm:pt>
    <dgm:pt modelId="{F70EB684-378A-45E4-8047-2245D312D831}">
      <dgm:prSet custT="1"/>
      <dgm:spPr>
        <a:solidFill>
          <a:schemeClr val="accent2"/>
        </a:solidFill>
      </dgm:spPr>
      <dgm:t>
        <a:bodyPr/>
        <a:lstStyle/>
        <a:p>
          <a:r>
            <a:rPr lang="en-GB" sz="900" dirty="0"/>
            <a:t>7. Select MGT approaches</a:t>
          </a:r>
        </a:p>
      </dgm:t>
    </dgm:pt>
    <dgm:pt modelId="{7F4DC22E-794B-4A17-A9D4-1E9ACE48646E}" type="parTrans" cxnId="{161509BA-004F-41B5-8D98-01851532FB10}">
      <dgm:prSet/>
      <dgm:spPr/>
      <dgm:t>
        <a:bodyPr/>
        <a:lstStyle/>
        <a:p>
          <a:endParaRPr lang="en-GB"/>
        </a:p>
      </dgm:t>
    </dgm:pt>
    <dgm:pt modelId="{0B6E0E80-E944-46A5-926A-8390A9FB7FB8}" type="sibTrans" cxnId="{161509BA-004F-41B5-8D98-01851532FB10}">
      <dgm:prSet/>
      <dgm:spPr/>
      <dgm:t>
        <a:bodyPr/>
        <a:lstStyle/>
        <a:p>
          <a:endParaRPr lang="en-GB"/>
        </a:p>
      </dgm:t>
    </dgm:pt>
    <dgm:pt modelId="{B21FB078-0AB5-4159-B760-7D3DB6AC2A8C}">
      <dgm:prSet custT="1"/>
      <dgm:spPr>
        <a:solidFill>
          <a:schemeClr val="accent2"/>
        </a:solidFill>
      </dgm:spPr>
      <dgm:t>
        <a:bodyPr/>
        <a:lstStyle/>
        <a:p>
          <a:r>
            <a:rPr lang="en-GB" sz="1000" dirty="0"/>
            <a:t>6. Identify  available resources </a:t>
          </a:r>
        </a:p>
      </dgm:t>
    </dgm:pt>
    <dgm:pt modelId="{5DCEDCF0-12ED-4366-93CD-9788D10096AA}" type="parTrans" cxnId="{045BF1A6-4358-417E-AE22-34F4F508603E}">
      <dgm:prSet/>
      <dgm:spPr/>
      <dgm:t>
        <a:bodyPr/>
        <a:lstStyle/>
        <a:p>
          <a:endParaRPr lang="en-GB"/>
        </a:p>
      </dgm:t>
    </dgm:pt>
    <dgm:pt modelId="{E5CCE42B-39F9-4C86-BBE0-60EDD2EA6F44}" type="sibTrans" cxnId="{045BF1A6-4358-417E-AE22-34F4F508603E}">
      <dgm:prSet/>
      <dgm:spPr/>
      <dgm:t>
        <a:bodyPr/>
        <a:lstStyle/>
        <a:p>
          <a:endParaRPr lang="en-GB"/>
        </a:p>
      </dgm:t>
    </dgm:pt>
    <dgm:pt modelId="{BE545575-9BDF-49B8-A7DA-42239E9EF49D}">
      <dgm:prSet custT="1"/>
      <dgm:spPr>
        <a:solidFill>
          <a:schemeClr val="accent2"/>
        </a:solidFill>
      </dgm:spPr>
      <dgm:t>
        <a:bodyPr/>
        <a:lstStyle/>
        <a:p>
          <a:r>
            <a:rPr lang="en-GB" sz="800" dirty="0"/>
            <a:t>5. Determine deficiencies and surpluses</a:t>
          </a:r>
        </a:p>
      </dgm:t>
    </dgm:pt>
    <dgm:pt modelId="{C01DE168-2F8F-47F0-8326-F606BD1EC02A}" type="parTrans" cxnId="{A84646F7-B02C-4BD1-9C9F-DFCB26AB4DEC}">
      <dgm:prSet/>
      <dgm:spPr/>
      <dgm:t>
        <a:bodyPr/>
        <a:lstStyle/>
        <a:p>
          <a:endParaRPr lang="en-GB"/>
        </a:p>
      </dgm:t>
    </dgm:pt>
    <dgm:pt modelId="{2CF8F742-1A4E-4F25-AB10-838A9E81DCCB}" type="sibTrans" cxnId="{A84646F7-B02C-4BD1-9C9F-DFCB26AB4DEC}">
      <dgm:prSet/>
      <dgm:spPr/>
      <dgm:t>
        <a:bodyPr/>
        <a:lstStyle/>
        <a:p>
          <a:endParaRPr lang="en-GB"/>
        </a:p>
      </dgm:t>
    </dgm:pt>
    <dgm:pt modelId="{CA136C9A-98A5-4C01-9D5A-4796B7AD48C0}" type="pres">
      <dgm:prSet presAssocID="{C5C03FF2-2E59-4061-9E08-4305503FE874}" presName="cycle" presStyleCnt="0">
        <dgm:presLayoutVars>
          <dgm:dir/>
          <dgm:resizeHandles val="exact"/>
        </dgm:presLayoutVars>
      </dgm:prSet>
      <dgm:spPr/>
    </dgm:pt>
    <dgm:pt modelId="{9C30C105-864E-4F37-84DC-0EC6F76ADAFB}" type="pres">
      <dgm:prSet presAssocID="{854078C5-F998-4F77-AA3E-925A56680872}" presName="node" presStyleLbl="node1" presStyleIdx="0" presStyleCnt="10">
        <dgm:presLayoutVars>
          <dgm:bulletEnabled val="1"/>
        </dgm:presLayoutVars>
      </dgm:prSet>
      <dgm:spPr/>
    </dgm:pt>
    <dgm:pt modelId="{3B20815F-3A10-4497-8F14-B8E1F7A09652}" type="pres">
      <dgm:prSet presAssocID="{0FD9D4B5-06F6-4831-B6D6-5BD4B23D70ED}" presName="sibTrans" presStyleLbl="sibTrans2D1" presStyleIdx="0" presStyleCnt="10"/>
      <dgm:spPr/>
    </dgm:pt>
    <dgm:pt modelId="{92D56FB1-4EAA-44F4-9F4E-09BDEC34837A}" type="pres">
      <dgm:prSet presAssocID="{0FD9D4B5-06F6-4831-B6D6-5BD4B23D70ED}" presName="connectorText" presStyleLbl="sibTrans2D1" presStyleIdx="0" presStyleCnt="10"/>
      <dgm:spPr/>
    </dgm:pt>
    <dgm:pt modelId="{5496C0C7-E44C-42A7-B9F3-07AE54CFB99A}" type="pres">
      <dgm:prSet presAssocID="{0AD33B79-83E6-4AD5-B738-63FE858D1386}" presName="node" presStyleLbl="node1" presStyleIdx="1" presStyleCnt="10">
        <dgm:presLayoutVars>
          <dgm:bulletEnabled val="1"/>
        </dgm:presLayoutVars>
      </dgm:prSet>
      <dgm:spPr/>
    </dgm:pt>
    <dgm:pt modelId="{9463B799-2234-49AF-A73A-2213EF76A713}" type="pres">
      <dgm:prSet presAssocID="{0893D64F-BF4D-47C7-9920-FBD32DD824C3}" presName="sibTrans" presStyleLbl="sibTrans2D1" presStyleIdx="1" presStyleCnt="10"/>
      <dgm:spPr/>
    </dgm:pt>
    <dgm:pt modelId="{75F7B86F-08B7-4F8F-8BFF-45AE370754A8}" type="pres">
      <dgm:prSet presAssocID="{0893D64F-BF4D-47C7-9920-FBD32DD824C3}" presName="connectorText" presStyleLbl="sibTrans2D1" presStyleIdx="1" presStyleCnt="10"/>
      <dgm:spPr/>
    </dgm:pt>
    <dgm:pt modelId="{2FBA50C0-B9A0-4BF6-A20E-C8E70B06C210}" type="pres">
      <dgm:prSet presAssocID="{C24375C8-38B8-4DDB-84BE-C0D3DA56978E}" presName="node" presStyleLbl="node1" presStyleIdx="2" presStyleCnt="10">
        <dgm:presLayoutVars>
          <dgm:bulletEnabled val="1"/>
        </dgm:presLayoutVars>
      </dgm:prSet>
      <dgm:spPr/>
    </dgm:pt>
    <dgm:pt modelId="{6B237206-31BA-49FF-9C67-ED7ABC047C37}" type="pres">
      <dgm:prSet presAssocID="{2C42A5BF-34F3-4B90-9C21-06B684598774}" presName="sibTrans" presStyleLbl="sibTrans2D1" presStyleIdx="2" presStyleCnt="10"/>
      <dgm:spPr/>
    </dgm:pt>
    <dgm:pt modelId="{0A57FD62-A930-4CC2-AE76-67D3BE0F8A95}" type="pres">
      <dgm:prSet presAssocID="{2C42A5BF-34F3-4B90-9C21-06B684598774}" presName="connectorText" presStyleLbl="sibTrans2D1" presStyleIdx="2" presStyleCnt="10"/>
      <dgm:spPr/>
    </dgm:pt>
    <dgm:pt modelId="{B5639CF0-A9CA-4E79-B6A1-B2C77E1D1DC5}" type="pres">
      <dgm:prSet presAssocID="{E8FCE4EB-7F86-4A25-8788-98B069E98D7D}" presName="node" presStyleLbl="node1" presStyleIdx="3" presStyleCnt="10">
        <dgm:presLayoutVars>
          <dgm:bulletEnabled val="1"/>
        </dgm:presLayoutVars>
      </dgm:prSet>
      <dgm:spPr/>
    </dgm:pt>
    <dgm:pt modelId="{FD0032AC-A15E-433B-9C4A-78BB6309B163}" type="pres">
      <dgm:prSet presAssocID="{A7596FB6-8E4A-46D0-8AC8-4431F5A1F162}" presName="sibTrans" presStyleLbl="sibTrans2D1" presStyleIdx="3" presStyleCnt="10"/>
      <dgm:spPr/>
    </dgm:pt>
    <dgm:pt modelId="{C22D2D07-5B74-46DB-806E-7F5155CF2B63}" type="pres">
      <dgm:prSet presAssocID="{A7596FB6-8E4A-46D0-8AC8-4431F5A1F162}" presName="connectorText" presStyleLbl="sibTrans2D1" presStyleIdx="3" presStyleCnt="10"/>
      <dgm:spPr/>
    </dgm:pt>
    <dgm:pt modelId="{BF9B8E6D-C080-45A3-80B7-5AAD6EDF743C}" type="pres">
      <dgm:prSet presAssocID="{BE545575-9BDF-49B8-A7DA-42239E9EF49D}" presName="node" presStyleLbl="node1" presStyleIdx="4" presStyleCnt="10">
        <dgm:presLayoutVars>
          <dgm:bulletEnabled val="1"/>
        </dgm:presLayoutVars>
      </dgm:prSet>
      <dgm:spPr/>
    </dgm:pt>
    <dgm:pt modelId="{EFEDB0B3-81B3-4B52-A23B-2EB13F0B8181}" type="pres">
      <dgm:prSet presAssocID="{2CF8F742-1A4E-4F25-AB10-838A9E81DCCB}" presName="sibTrans" presStyleLbl="sibTrans2D1" presStyleIdx="4" presStyleCnt="10"/>
      <dgm:spPr/>
    </dgm:pt>
    <dgm:pt modelId="{F4A50802-63E9-4109-9F59-7B9800090790}" type="pres">
      <dgm:prSet presAssocID="{2CF8F742-1A4E-4F25-AB10-838A9E81DCCB}" presName="connectorText" presStyleLbl="sibTrans2D1" presStyleIdx="4" presStyleCnt="10"/>
      <dgm:spPr/>
    </dgm:pt>
    <dgm:pt modelId="{5EE04D86-25D1-432A-9E5B-7D0A1781D674}" type="pres">
      <dgm:prSet presAssocID="{B21FB078-0AB5-4159-B760-7D3DB6AC2A8C}" presName="node" presStyleLbl="node1" presStyleIdx="5" presStyleCnt="10">
        <dgm:presLayoutVars>
          <dgm:bulletEnabled val="1"/>
        </dgm:presLayoutVars>
      </dgm:prSet>
      <dgm:spPr/>
    </dgm:pt>
    <dgm:pt modelId="{7D7CA867-739D-43B1-BE2B-796257EED054}" type="pres">
      <dgm:prSet presAssocID="{E5CCE42B-39F9-4C86-BBE0-60EDD2EA6F44}" presName="sibTrans" presStyleLbl="sibTrans2D1" presStyleIdx="5" presStyleCnt="10"/>
      <dgm:spPr/>
    </dgm:pt>
    <dgm:pt modelId="{992B0126-6713-482F-8A2F-5940EFB8CFAD}" type="pres">
      <dgm:prSet presAssocID="{E5CCE42B-39F9-4C86-BBE0-60EDD2EA6F44}" presName="connectorText" presStyleLbl="sibTrans2D1" presStyleIdx="5" presStyleCnt="10"/>
      <dgm:spPr/>
    </dgm:pt>
    <dgm:pt modelId="{134A3CE5-1750-42EC-97EE-32CE9037A496}" type="pres">
      <dgm:prSet presAssocID="{F70EB684-378A-45E4-8047-2245D312D831}" presName="node" presStyleLbl="node1" presStyleIdx="6" presStyleCnt="10">
        <dgm:presLayoutVars>
          <dgm:bulletEnabled val="1"/>
        </dgm:presLayoutVars>
      </dgm:prSet>
      <dgm:spPr/>
    </dgm:pt>
    <dgm:pt modelId="{39A3E4CF-E9C7-4C4C-A5C1-DFFE96B7F1C1}" type="pres">
      <dgm:prSet presAssocID="{0B6E0E80-E944-46A5-926A-8390A9FB7FB8}" presName="sibTrans" presStyleLbl="sibTrans2D1" presStyleIdx="6" presStyleCnt="10"/>
      <dgm:spPr/>
    </dgm:pt>
    <dgm:pt modelId="{D81EC174-7E24-4EC5-998D-B0F395F82F24}" type="pres">
      <dgm:prSet presAssocID="{0B6E0E80-E944-46A5-926A-8390A9FB7FB8}" presName="connectorText" presStyleLbl="sibTrans2D1" presStyleIdx="6" presStyleCnt="10"/>
      <dgm:spPr/>
    </dgm:pt>
    <dgm:pt modelId="{A2C61939-3E97-4102-85D2-6C637F856DC3}" type="pres">
      <dgm:prSet presAssocID="{626690B4-6270-4259-A4F3-EFA9C6E22963}" presName="node" presStyleLbl="node1" presStyleIdx="7" presStyleCnt="10">
        <dgm:presLayoutVars>
          <dgm:bulletEnabled val="1"/>
        </dgm:presLayoutVars>
      </dgm:prSet>
      <dgm:spPr/>
    </dgm:pt>
    <dgm:pt modelId="{F0BC2F3C-D96D-4875-9949-9113A49110D2}" type="pres">
      <dgm:prSet presAssocID="{98934588-072D-4CDB-8E93-A420B402E504}" presName="sibTrans" presStyleLbl="sibTrans2D1" presStyleIdx="7" presStyleCnt="10"/>
      <dgm:spPr/>
    </dgm:pt>
    <dgm:pt modelId="{B63E0751-6F92-4819-92C0-1A545ACDB9D9}" type="pres">
      <dgm:prSet presAssocID="{98934588-072D-4CDB-8E93-A420B402E504}" presName="connectorText" presStyleLbl="sibTrans2D1" presStyleIdx="7" presStyleCnt="10"/>
      <dgm:spPr/>
    </dgm:pt>
    <dgm:pt modelId="{E1F2B52C-A7D3-4356-8947-436F03BEC62F}" type="pres">
      <dgm:prSet presAssocID="{9655863C-8EC7-49BA-8361-82D345447487}" presName="node" presStyleLbl="node1" presStyleIdx="8" presStyleCnt="10">
        <dgm:presLayoutVars>
          <dgm:bulletEnabled val="1"/>
        </dgm:presLayoutVars>
      </dgm:prSet>
      <dgm:spPr/>
    </dgm:pt>
    <dgm:pt modelId="{E227BB14-61C4-4CBE-BA88-31DA1899C914}" type="pres">
      <dgm:prSet presAssocID="{E8EEBF5F-774A-44DD-9DD1-6D3F14237EC1}" presName="sibTrans" presStyleLbl="sibTrans2D1" presStyleIdx="8" presStyleCnt="10"/>
      <dgm:spPr/>
    </dgm:pt>
    <dgm:pt modelId="{98CECE38-413C-4F84-BEE2-803935126677}" type="pres">
      <dgm:prSet presAssocID="{E8EEBF5F-774A-44DD-9DD1-6D3F14237EC1}" presName="connectorText" presStyleLbl="sibTrans2D1" presStyleIdx="8" presStyleCnt="10"/>
      <dgm:spPr/>
    </dgm:pt>
    <dgm:pt modelId="{3A61182C-58E5-447F-8AA8-91B29998A10F}" type="pres">
      <dgm:prSet presAssocID="{5E2306F6-7900-4DA3-A46C-6BABA22A35D6}" presName="node" presStyleLbl="node1" presStyleIdx="9" presStyleCnt="10">
        <dgm:presLayoutVars>
          <dgm:bulletEnabled val="1"/>
        </dgm:presLayoutVars>
      </dgm:prSet>
      <dgm:spPr/>
    </dgm:pt>
    <dgm:pt modelId="{BF0BE683-51FB-43F1-9AC8-727F1BC80EF9}" type="pres">
      <dgm:prSet presAssocID="{7B38D266-8B4C-4C6F-BD5C-AFBA221E3A0C}" presName="sibTrans" presStyleLbl="sibTrans2D1" presStyleIdx="9" presStyleCnt="10"/>
      <dgm:spPr/>
    </dgm:pt>
    <dgm:pt modelId="{7ECB2542-3245-4F28-885B-530ED19590C5}" type="pres">
      <dgm:prSet presAssocID="{7B38D266-8B4C-4C6F-BD5C-AFBA221E3A0C}" presName="connectorText" presStyleLbl="sibTrans2D1" presStyleIdx="9" presStyleCnt="10"/>
      <dgm:spPr/>
    </dgm:pt>
  </dgm:ptLst>
  <dgm:cxnLst>
    <dgm:cxn modelId="{48CB1802-BF85-4190-BF84-C86C34473C28}" type="presOf" srcId="{A7596FB6-8E4A-46D0-8AC8-4431F5A1F162}" destId="{C22D2D07-5B74-46DB-806E-7F5155CF2B63}" srcOrd="1" destOrd="0" presId="urn:microsoft.com/office/officeart/2005/8/layout/cycle2"/>
    <dgm:cxn modelId="{22092302-62B8-4CEE-891F-829A787A9D56}" type="presOf" srcId="{E8EEBF5F-774A-44DD-9DD1-6D3F14237EC1}" destId="{98CECE38-413C-4F84-BEE2-803935126677}" srcOrd="1" destOrd="0" presId="urn:microsoft.com/office/officeart/2005/8/layout/cycle2"/>
    <dgm:cxn modelId="{E718F604-F77A-4A8C-8831-78B0DDE4CCF7}" type="presOf" srcId="{7B38D266-8B4C-4C6F-BD5C-AFBA221E3A0C}" destId="{BF0BE683-51FB-43F1-9AC8-727F1BC80EF9}" srcOrd="0" destOrd="0" presId="urn:microsoft.com/office/officeart/2005/8/layout/cycle2"/>
    <dgm:cxn modelId="{D276800B-4DA3-4F80-AE10-A7AAB41E43B4}" type="presOf" srcId="{C24375C8-38B8-4DDB-84BE-C0D3DA56978E}" destId="{2FBA50C0-B9A0-4BF6-A20E-C8E70B06C210}" srcOrd="0" destOrd="0" presId="urn:microsoft.com/office/officeart/2005/8/layout/cycle2"/>
    <dgm:cxn modelId="{AD59751C-B5A8-491B-B629-7F369B88E8E6}" srcId="{C5C03FF2-2E59-4061-9E08-4305503FE874}" destId="{E8FCE4EB-7F86-4A25-8788-98B069E98D7D}" srcOrd="3" destOrd="0" parTransId="{F908FDAE-1412-4441-A109-A44A58BB7285}" sibTransId="{A7596FB6-8E4A-46D0-8AC8-4431F5A1F162}"/>
    <dgm:cxn modelId="{97F15623-D402-46CF-B59F-31BA15A527AA}" srcId="{C5C03FF2-2E59-4061-9E08-4305503FE874}" destId="{C24375C8-38B8-4DDB-84BE-C0D3DA56978E}" srcOrd="2" destOrd="0" parTransId="{FDDDAF2E-C396-4A0C-A7AD-A83245D92F56}" sibTransId="{2C42A5BF-34F3-4B90-9C21-06B684598774}"/>
    <dgm:cxn modelId="{4055A924-5463-4243-9BC5-7486C73DEB41}" type="presOf" srcId="{2C42A5BF-34F3-4B90-9C21-06B684598774}" destId="{0A57FD62-A930-4CC2-AE76-67D3BE0F8A95}" srcOrd="1" destOrd="0" presId="urn:microsoft.com/office/officeart/2005/8/layout/cycle2"/>
    <dgm:cxn modelId="{2F74A933-5C4D-48C6-8A46-2BB4936BB5A0}" type="presOf" srcId="{98934588-072D-4CDB-8E93-A420B402E504}" destId="{F0BC2F3C-D96D-4875-9949-9113A49110D2}" srcOrd="0" destOrd="0" presId="urn:microsoft.com/office/officeart/2005/8/layout/cycle2"/>
    <dgm:cxn modelId="{487C9B38-5E2B-4E95-81B8-A6C3506E2927}" type="presOf" srcId="{E5CCE42B-39F9-4C86-BBE0-60EDD2EA6F44}" destId="{7D7CA867-739D-43B1-BE2B-796257EED054}" srcOrd="0" destOrd="0" presId="urn:microsoft.com/office/officeart/2005/8/layout/cycle2"/>
    <dgm:cxn modelId="{C5BEAB3A-C1BC-4800-89CD-9E84CAF9460F}" type="presOf" srcId="{BE545575-9BDF-49B8-A7DA-42239E9EF49D}" destId="{BF9B8E6D-C080-45A3-80B7-5AAD6EDF743C}" srcOrd="0" destOrd="0" presId="urn:microsoft.com/office/officeart/2005/8/layout/cycle2"/>
    <dgm:cxn modelId="{EA8C015C-3DA7-42DA-8CE9-B13EECBFE24F}" type="presOf" srcId="{B21FB078-0AB5-4159-B760-7D3DB6AC2A8C}" destId="{5EE04D86-25D1-432A-9E5B-7D0A1781D674}" srcOrd="0" destOrd="0" presId="urn:microsoft.com/office/officeart/2005/8/layout/cycle2"/>
    <dgm:cxn modelId="{262D2465-A28D-4D63-AFFC-E257797BD8C6}" type="presOf" srcId="{0B6E0E80-E944-46A5-926A-8390A9FB7FB8}" destId="{D81EC174-7E24-4EC5-998D-B0F395F82F24}" srcOrd="1" destOrd="0" presId="urn:microsoft.com/office/officeart/2005/8/layout/cycle2"/>
    <dgm:cxn modelId="{57FFDA65-FEE8-4B55-A8DA-B6D9EC6BC951}" type="presOf" srcId="{E8FCE4EB-7F86-4A25-8788-98B069E98D7D}" destId="{B5639CF0-A9CA-4E79-B6A1-B2C77E1D1DC5}" srcOrd="0" destOrd="0" presId="urn:microsoft.com/office/officeart/2005/8/layout/cycle2"/>
    <dgm:cxn modelId="{BE0C854D-89A8-4419-9A8B-5D742B129B2F}" type="presOf" srcId="{7B38D266-8B4C-4C6F-BD5C-AFBA221E3A0C}" destId="{7ECB2542-3245-4F28-885B-530ED19590C5}" srcOrd="1" destOrd="0" presId="urn:microsoft.com/office/officeart/2005/8/layout/cycle2"/>
    <dgm:cxn modelId="{1B861C75-E3F3-4F98-97A5-A6E767579D6D}" type="presOf" srcId="{854078C5-F998-4F77-AA3E-925A56680872}" destId="{9C30C105-864E-4F37-84DC-0EC6F76ADAFB}" srcOrd="0" destOrd="0" presId="urn:microsoft.com/office/officeart/2005/8/layout/cycle2"/>
    <dgm:cxn modelId="{B2C7BE55-C059-4AA8-8DFB-DC4D2762A9A6}" type="presOf" srcId="{5E2306F6-7900-4DA3-A46C-6BABA22A35D6}" destId="{3A61182C-58E5-447F-8AA8-91B29998A10F}" srcOrd="0" destOrd="0" presId="urn:microsoft.com/office/officeart/2005/8/layout/cycle2"/>
    <dgm:cxn modelId="{DC050F58-93C7-473B-A82B-8C7116CA6C18}" type="presOf" srcId="{626690B4-6270-4259-A4F3-EFA9C6E22963}" destId="{A2C61939-3E97-4102-85D2-6C637F856DC3}" srcOrd="0" destOrd="0" presId="urn:microsoft.com/office/officeart/2005/8/layout/cycle2"/>
    <dgm:cxn modelId="{56131A79-A75E-4389-A1C9-3EA8F420C851}" type="presOf" srcId="{0FD9D4B5-06F6-4831-B6D6-5BD4B23D70ED}" destId="{92D56FB1-4EAA-44F4-9F4E-09BDEC34837A}" srcOrd="1" destOrd="0" presId="urn:microsoft.com/office/officeart/2005/8/layout/cycle2"/>
    <dgm:cxn modelId="{3D8DC67A-9C08-4B56-81D9-70B11410D948}" srcId="{C5C03FF2-2E59-4061-9E08-4305503FE874}" destId="{626690B4-6270-4259-A4F3-EFA9C6E22963}" srcOrd="7" destOrd="0" parTransId="{ABA2EAFC-CBC4-4620-ADD2-7864C324678A}" sibTransId="{98934588-072D-4CDB-8E93-A420B402E504}"/>
    <dgm:cxn modelId="{E8D87C80-5461-4D47-82DD-AC92BDDA5D31}" type="presOf" srcId="{9655863C-8EC7-49BA-8361-82D345447487}" destId="{E1F2B52C-A7D3-4356-8947-436F03BEC62F}" srcOrd="0" destOrd="0" presId="urn:microsoft.com/office/officeart/2005/8/layout/cycle2"/>
    <dgm:cxn modelId="{453CCB8B-38BB-44A2-B14A-1BAEEE447DA9}" type="presOf" srcId="{0B6E0E80-E944-46A5-926A-8390A9FB7FB8}" destId="{39A3E4CF-E9C7-4C4C-A5C1-DFFE96B7F1C1}" srcOrd="0" destOrd="0" presId="urn:microsoft.com/office/officeart/2005/8/layout/cycle2"/>
    <dgm:cxn modelId="{EE27D68C-28B5-4ACF-85DF-B7951E1755CF}" srcId="{C5C03FF2-2E59-4061-9E08-4305503FE874}" destId="{854078C5-F998-4F77-AA3E-925A56680872}" srcOrd="0" destOrd="0" parTransId="{16FD355F-1791-4469-9C3D-AB242659CA2A}" sibTransId="{0FD9D4B5-06F6-4831-B6D6-5BD4B23D70ED}"/>
    <dgm:cxn modelId="{D0FC2592-A3FC-442E-AD93-128B3584A184}" type="presOf" srcId="{0FD9D4B5-06F6-4831-B6D6-5BD4B23D70ED}" destId="{3B20815F-3A10-4497-8F14-B8E1F7A09652}" srcOrd="0" destOrd="0" presId="urn:microsoft.com/office/officeart/2005/8/layout/cycle2"/>
    <dgm:cxn modelId="{045BF1A6-4358-417E-AE22-34F4F508603E}" srcId="{C5C03FF2-2E59-4061-9E08-4305503FE874}" destId="{B21FB078-0AB5-4159-B760-7D3DB6AC2A8C}" srcOrd="5" destOrd="0" parTransId="{5DCEDCF0-12ED-4366-93CD-9788D10096AA}" sibTransId="{E5CCE42B-39F9-4C86-BBE0-60EDD2EA6F44}"/>
    <dgm:cxn modelId="{CE8F5FA7-2426-41C2-98BD-ADFB53426EF1}" srcId="{C5C03FF2-2E59-4061-9E08-4305503FE874}" destId="{9655863C-8EC7-49BA-8361-82D345447487}" srcOrd="8" destOrd="0" parTransId="{5353FEFA-8013-47CD-B281-7EA0831DE1A5}" sibTransId="{E8EEBF5F-774A-44DD-9DD1-6D3F14237EC1}"/>
    <dgm:cxn modelId="{A08A3AAA-4CE5-4FC7-9813-C3553BDA0933}" type="presOf" srcId="{C5C03FF2-2E59-4061-9E08-4305503FE874}" destId="{CA136C9A-98A5-4C01-9D5A-4796B7AD48C0}" srcOrd="0" destOrd="0" presId="urn:microsoft.com/office/officeart/2005/8/layout/cycle2"/>
    <dgm:cxn modelId="{71DD97B5-44E1-4C72-8188-A81BEC686BE9}" srcId="{C5C03FF2-2E59-4061-9E08-4305503FE874}" destId="{5E2306F6-7900-4DA3-A46C-6BABA22A35D6}" srcOrd="9" destOrd="0" parTransId="{49D1C765-9779-4508-A684-A3711B1946A5}" sibTransId="{7B38D266-8B4C-4C6F-BD5C-AFBA221E3A0C}"/>
    <dgm:cxn modelId="{161509BA-004F-41B5-8D98-01851532FB10}" srcId="{C5C03FF2-2E59-4061-9E08-4305503FE874}" destId="{F70EB684-378A-45E4-8047-2245D312D831}" srcOrd="6" destOrd="0" parTransId="{7F4DC22E-794B-4A17-A9D4-1E9ACE48646E}" sibTransId="{0B6E0E80-E944-46A5-926A-8390A9FB7FB8}"/>
    <dgm:cxn modelId="{51571DC1-CD87-4CCB-91A7-2185543271B2}" type="presOf" srcId="{2C42A5BF-34F3-4B90-9C21-06B684598774}" destId="{6B237206-31BA-49FF-9C67-ED7ABC047C37}" srcOrd="0" destOrd="0" presId="urn:microsoft.com/office/officeart/2005/8/layout/cycle2"/>
    <dgm:cxn modelId="{7B983DC1-6B26-4E89-A54F-1483A9CF28EA}" srcId="{C5C03FF2-2E59-4061-9E08-4305503FE874}" destId="{0AD33B79-83E6-4AD5-B738-63FE858D1386}" srcOrd="1" destOrd="0" parTransId="{79777AE8-A15E-46D6-82B4-2B1A961F8E12}" sibTransId="{0893D64F-BF4D-47C7-9920-FBD32DD824C3}"/>
    <dgm:cxn modelId="{F72BD5C1-2868-4418-8672-278879832BB3}" type="presOf" srcId="{2CF8F742-1A4E-4F25-AB10-838A9E81DCCB}" destId="{EFEDB0B3-81B3-4B52-A23B-2EB13F0B8181}" srcOrd="0" destOrd="0" presId="urn:microsoft.com/office/officeart/2005/8/layout/cycle2"/>
    <dgm:cxn modelId="{858575C5-239A-4DF0-A7C4-57E879DB3F04}" type="presOf" srcId="{0893D64F-BF4D-47C7-9920-FBD32DD824C3}" destId="{9463B799-2234-49AF-A73A-2213EF76A713}" srcOrd="0" destOrd="0" presId="urn:microsoft.com/office/officeart/2005/8/layout/cycle2"/>
    <dgm:cxn modelId="{B3D0CCCA-3C6C-4245-8796-B20D9D700A0D}" type="presOf" srcId="{F70EB684-378A-45E4-8047-2245D312D831}" destId="{134A3CE5-1750-42EC-97EE-32CE9037A496}" srcOrd="0" destOrd="0" presId="urn:microsoft.com/office/officeart/2005/8/layout/cycle2"/>
    <dgm:cxn modelId="{333952CF-C6A8-478B-92B5-6510E6EC9247}" type="presOf" srcId="{E8EEBF5F-774A-44DD-9DD1-6D3F14237EC1}" destId="{E227BB14-61C4-4CBE-BA88-31DA1899C914}" srcOrd="0" destOrd="0" presId="urn:microsoft.com/office/officeart/2005/8/layout/cycle2"/>
    <dgm:cxn modelId="{1CB513D8-87AF-48C6-A7B8-6D04BA1735BC}" type="presOf" srcId="{A7596FB6-8E4A-46D0-8AC8-4431F5A1F162}" destId="{FD0032AC-A15E-433B-9C4A-78BB6309B163}" srcOrd="0" destOrd="0" presId="urn:microsoft.com/office/officeart/2005/8/layout/cycle2"/>
    <dgm:cxn modelId="{D0410DDD-21C8-4A69-9EEE-BC4BDDD62E82}" type="presOf" srcId="{0893D64F-BF4D-47C7-9920-FBD32DD824C3}" destId="{75F7B86F-08B7-4F8F-8BFF-45AE370754A8}" srcOrd="1" destOrd="0" presId="urn:microsoft.com/office/officeart/2005/8/layout/cycle2"/>
    <dgm:cxn modelId="{90BA56DE-FB8B-4A1D-A052-BB390F729371}" type="presOf" srcId="{E5CCE42B-39F9-4C86-BBE0-60EDD2EA6F44}" destId="{992B0126-6713-482F-8A2F-5940EFB8CFAD}" srcOrd="1" destOrd="0" presId="urn:microsoft.com/office/officeart/2005/8/layout/cycle2"/>
    <dgm:cxn modelId="{D6EC50EA-DF93-4D93-A6F1-5A710F53FD94}" type="presOf" srcId="{0AD33B79-83E6-4AD5-B738-63FE858D1386}" destId="{5496C0C7-E44C-42A7-B9F3-07AE54CFB99A}" srcOrd="0" destOrd="0" presId="urn:microsoft.com/office/officeart/2005/8/layout/cycle2"/>
    <dgm:cxn modelId="{CB6013ED-CF64-4372-87DA-30249C6573D8}" type="presOf" srcId="{2CF8F742-1A4E-4F25-AB10-838A9E81DCCB}" destId="{F4A50802-63E9-4109-9F59-7B9800090790}" srcOrd="1" destOrd="0" presId="urn:microsoft.com/office/officeart/2005/8/layout/cycle2"/>
    <dgm:cxn modelId="{F5BB98F5-ECA6-4452-9DF9-36275836CF99}" type="presOf" srcId="{98934588-072D-4CDB-8E93-A420B402E504}" destId="{B63E0751-6F92-4819-92C0-1A545ACDB9D9}" srcOrd="1" destOrd="0" presId="urn:microsoft.com/office/officeart/2005/8/layout/cycle2"/>
    <dgm:cxn modelId="{A84646F7-B02C-4BD1-9C9F-DFCB26AB4DEC}" srcId="{C5C03FF2-2E59-4061-9E08-4305503FE874}" destId="{BE545575-9BDF-49B8-A7DA-42239E9EF49D}" srcOrd="4" destOrd="0" parTransId="{C01DE168-2F8F-47F0-8326-F606BD1EC02A}" sibTransId="{2CF8F742-1A4E-4F25-AB10-838A9E81DCCB}"/>
    <dgm:cxn modelId="{EC068531-6B6C-4638-85E9-FB25391C4C59}" type="presParOf" srcId="{CA136C9A-98A5-4C01-9D5A-4796B7AD48C0}" destId="{9C30C105-864E-4F37-84DC-0EC6F76ADAFB}" srcOrd="0" destOrd="0" presId="urn:microsoft.com/office/officeart/2005/8/layout/cycle2"/>
    <dgm:cxn modelId="{3209E098-FA2C-4E04-8028-362429B497F8}" type="presParOf" srcId="{CA136C9A-98A5-4C01-9D5A-4796B7AD48C0}" destId="{3B20815F-3A10-4497-8F14-B8E1F7A09652}" srcOrd="1" destOrd="0" presId="urn:microsoft.com/office/officeart/2005/8/layout/cycle2"/>
    <dgm:cxn modelId="{D2F98D78-C9E1-4896-95B9-59D0E9C5169E}" type="presParOf" srcId="{3B20815F-3A10-4497-8F14-B8E1F7A09652}" destId="{92D56FB1-4EAA-44F4-9F4E-09BDEC34837A}" srcOrd="0" destOrd="0" presId="urn:microsoft.com/office/officeart/2005/8/layout/cycle2"/>
    <dgm:cxn modelId="{D1E02ACE-0CE1-42E1-B0F1-6B2D6278DF14}" type="presParOf" srcId="{CA136C9A-98A5-4C01-9D5A-4796B7AD48C0}" destId="{5496C0C7-E44C-42A7-B9F3-07AE54CFB99A}" srcOrd="2" destOrd="0" presId="urn:microsoft.com/office/officeart/2005/8/layout/cycle2"/>
    <dgm:cxn modelId="{187D17CB-94DC-4BAE-BA56-265E40DA88D9}" type="presParOf" srcId="{CA136C9A-98A5-4C01-9D5A-4796B7AD48C0}" destId="{9463B799-2234-49AF-A73A-2213EF76A713}" srcOrd="3" destOrd="0" presId="urn:microsoft.com/office/officeart/2005/8/layout/cycle2"/>
    <dgm:cxn modelId="{365AE6FE-1A0B-4735-8EEA-D67B4C634519}" type="presParOf" srcId="{9463B799-2234-49AF-A73A-2213EF76A713}" destId="{75F7B86F-08B7-4F8F-8BFF-45AE370754A8}" srcOrd="0" destOrd="0" presId="urn:microsoft.com/office/officeart/2005/8/layout/cycle2"/>
    <dgm:cxn modelId="{5FC0D4DE-9899-49D8-91E9-37C06B5103E1}" type="presParOf" srcId="{CA136C9A-98A5-4C01-9D5A-4796B7AD48C0}" destId="{2FBA50C0-B9A0-4BF6-A20E-C8E70B06C210}" srcOrd="4" destOrd="0" presId="urn:microsoft.com/office/officeart/2005/8/layout/cycle2"/>
    <dgm:cxn modelId="{99037701-668C-4B35-8B28-DE22496AE3F2}" type="presParOf" srcId="{CA136C9A-98A5-4C01-9D5A-4796B7AD48C0}" destId="{6B237206-31BA-49FF-9C67-ED7ABC047C37}" srcOrd="5" destOrd="0" presId="urn:microsoft.com/office/officeart/2005/8/layout/cycle2"/>
    <dgm:cxn modelId="{0B62C28F-7D93-4746-9642-6C5E395D9F05}" type="presParOf" srcId="{6B237206-31BA-49FF-9C67-ED7ABC047C37}" destId="{0A57FD62-A930-4CC2-AE76-67D3BE0F8A95}" srcOrd="0" destOrd="0" presId="urn:microsoft.com/office/officeart/2005/8/layout/cycle2"/>
    <dgm:cxn modelId="{E8A87AA3-B5C8-4993-890E-FF1A9E357FCA}" type="presParOf" srcId="{CA136C9A-98A5-4C01-9D5A-4796B7AD48C0}" destId="{B5639CF0-A9CA-4E79-B6A1-B2C77E1D1DC5}" srcOrd="6" destOrd="0" presId="urn:microsoft.com/office/officeart/2005/8/layout/cycle2"/>
    <dgm:cxn modelId="{98AF95F9-4E2E-4347-B08A-1B4137654EBE}" type="presParOf" srcId="{CA136C9A-98A5-4C01-9D5A-4796B7AD48C0}" destId="{FD0032AC-A15E-433B-9C4A-78BB6309B163}" srcOrd="7" destOrd="0" presId="urn:microsoft.com/office/officeart/2005/8/layout/cycle2"/>
    <dgm:cxn modelId="{BF0B1A40-497B-4D62-8C0D-09F79D401930}" type="presParOf" srcId="{FD0032AC-A15E-433B-9C4A-78BB6309B163}" destId="{C22D2D07-5B74-46DB-806E-7F5155CF2B63}" srcOrd="0" destOrd="0" presId="urn:microsoft.com/office/officeart/2005/8/layout/cycle2"/>
    <dgm:cxn modelId="{F49105AA-BCD3-4A0E-8382-B1A294754E4B}" type="presParOf" srcId="{CA136C9A-98A5-4C01-9D5A-4796B7AD48C0}" destId="{BF9B8E6D-C080-45A3-80B7-5AAD6EDF743C}" srcOrd="8" destOrd="0" presId="urn:microsoft.com/office/officeart/2005/8/layout/cycle2"/>
    <dgm:cxn modelId="{E1A18AEB-63E2-456A-A3EA-8F1E527F7915}" type="presParOf" srcId="{CA136C9A-98A5-4C01-9D5A-4796B7AD48C0}" destId="{EFEDB0B3-81B3-4B52-A23B-2EB13F0B8181}" srcOrd="9" destOrd="0" presId="urn:microsoft.com/office/officeart/2005/8/layout/cycle2"/>
    <dgm:cxn modelId="{4E30335F-115A-4EE6-8F1B-B84FEDC5939D}" type="presParOf" srcId="{EFEDB0B3-81B3-4B52-A23B-2EB13F0B8181}" destId="{F4A50802-63E9-4109-9F59-7B9800090790}" srcOrd="0" destOrd="0" presId="urn:microsoft.com/office/officeart/2005/8/layout/cycle2"/>
    <dgm:cxn modelId="{9FF8ACF5-78D3-47B2-8B2E-F19A4E945C67}" type="presParOf" srcId="{CA136C9A-98A5-4C01-9D5A-4796B7AD48C0}" destId="{5EE04D86-25D1-432A-9E5B-7D0A1781D674}" srcOrd="10" destOrd="0" presId="urn:microsoft.com/office/officeart/2005/8/layout/cycle2"/>
    <dgm:cxn modelId="{ABF62F4D-57DD-4077-82AE-C5879E622702}" type="presParOf" srcId="{CA136C9A-98A5-4C01-9D5A-4796B7AD48C0}" destId="{7D7CA867-739D-43B1-BE2B-796257EED054}" srcOrd="11" destOrd="0" presId="urn:microsoft.com/office/officeart/2005/8/layout/cycle2"/>
    <dgm:cxn modelId="{6E8D944B-336D-434B-AA10-5762AE2BCB3E}" type="presParOf" srcId="{7D7CA867-739D-43B1-BE2B-796257EED054}" destId="{992B0126-6713-482F-8A2F-5940EFB8CFAD}" srcOrd="0" destOrd="0" presId="urn:microsoft.com/office/officeart/2005/8/layout/cycle2"/>
    <dgm:cxn modelId="{ED868C89-630D-48E0-A7D0-D36B2717098F}" type="presParOf" srcId="{CA136C9A-98A5-4C01-9D5A-4796B7AD48C0}" destId="{134A3CE5-1750-42EC-97EE-32CE9037A496}" srcOrd="12" destOrd="0" presId="urn:microsoft.com/office/officeart/2005/8/layout/cycle2"/>
    <dgm:cxn modelId="{2BEDCD98-FDCD-4947-9526-945A87DAB9BA}" type="presParOf" srcId="{CA136C9A-98A5-4C01-9D5A-4796B7AD48C0}" destId="{39A3E4CF-E9C7-4C4C-A5C1-DFFE96B7F1C1}" srcOrd="13" destOrd="0" presId="urn:microsoft.com/office/officeart/2005/8/layout/cycle2"/>
    <dgm:cxn modelId="{B5951F3B-E1E7-4181-BE23-06C22CF2439D}" type="presParOf" srcId="{39A3E4CF-E9C7-4C4C-A5C1-DFFE96B7F1C1}" destId="{D81EC174-7E24-4EC5-998D-B0F395F82F24}" srcOrd="0" destOrd="0" presId="urn:microsoft.com/office/officeart/2005/8/layout/cycle2"/>
    <dgm:cxn modelId="{6DE69D50-CC77-4780-BB35-65BE2F99495B}" type="presParOf" srcId="{CA136C9A-98A5-4C01-9D5A-4796B7AD48C0}" destId="{A2C61939-3E97-4102-85D2-6C637F856DC3}" srcOrd="14" destOrd="0" presId="urn:microsoft.com/office/officeart/2005/8/layout/cycle2"/>
    <dgm:cxn modelId="{44E271FA-AE16-46BF-8314-11DC172551D7}" type="presParOf" srcId="{CA136C9A-98A5-4C01-9D5A-4796B7AD48C0}" destId="{F0BC2F3C-D96D-4875-9949-9113A49110D2}" srcOrd="15" destOrd="0" presId="urn:microsoft.com/office/officeart/2005/8/layout/cycle2"/>
    <dgm:cxn modelId="{BE20F5E3-5038-4D64-9847-EC526C9A49D3}" type="presParOf" srcId="{F0BC2F3C-D96D-4875-9949-9113A49110D2}" destId="{B63E0751-6F92-4819-92C0-1A545ACDB9D9}" srcOrd="0" destOrd="0" presId="urn:microsoft.com/office/officeart/2005/8/layout/cycle2"/>
    <dgm:cxn modelId="{07140576-BD7E-406E-B475-09E8E6D354AE}" type="presParOf" srcId="{CA136C9A-98A5-4C01-9D5A-4796B7AD48C0}" destId="{E1F2B52C-A7D3-4356-8947-436F03BEC62F}" srcOrd="16" destOrd="0" presId="urn:microsoft.com/office/officeart/2005/8/layout/cycle2"/>
    <dgm:cxn modelId="{BB4BF8E6-D1B4-4CCC-A199-BC0B25043329}" type="presParOf" srcId="{CA136C9A-98A5-4C01-9D5A-4796B7AD48C0}" destId="{E227BB14-61C4-4CBE-BA88-31DA1899C914}" srcOrd="17" destOrd="0" presId="urn:microsoft.com/office/officeart/2005/8/layout/cycle2"/>
    <dgm:cxn modelId="{BE22576D-4060-498A-A6CD-7F0F705E4D97}" type="presParOf" srcId="{E227BB14-61C4-4CBE-BA88-31DA1899C914}" destId="{98CECE38-413C-4F84-BEE2-803935126677}" srcOrd="0" destOrd="0" presId="urn:microsoft.com/office/officeart/2005/8/layout/cycle2"/>
    <dgm:cxn modelId="{63576310-4659-418F-8F28-A82E2684B8AC}" type="presParOf" srcId="{CA136C9A-98A5-4C01-9D5A-4796B7AD48C0}" destId="{3A61182C-58E5-447F-8AA8-91B29998A10F}" srcOrd="18" destOrd="0" presId="urn:microsoft.com/office/officeart/2005/8/layout/cycle2"/>
    <dgm:cxn modelId="{6BC3F42F-B3DE-47BB-A15B-769D829BE59E}" type="presParOf" srcId="{CA136C9A-98A5-4C01-9D5A-4796B7AD48C0}" destId="{BF0BE683-51FB-43F1-9AC8-727F1BC80EF9}" srcOrd="19" destOrd="0" presId="urn:microsoft.com/office/officeart/2005/8/layout/cycle2"/>
    <dgm:cxn modelId="{0F50D25D-2AFA-47D0-B44C-A22DC3991EAE}" type="presParOf" srcId="{BF0BE683-51FB-43F1-9AC8-727F1BC80EF9}" destId="{7ECB2542-3245-4F28-885B-530ED19590C5}" srcOrd="0" destOrd="0" presId="urn:microsoft.com/office/officeart/2005/8/layout/cycle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D3795-D94E-5A45-916A-655C7C838FD9}">
      <dsp:nvSpPr>
        <dsp:cNvPr id="0" name=""/>
        <dsp:cNvSpPr/>
      </dsp:nvSpPr>
      <dsp:spPr>
        <a:xfrm>
          <a:off x="0" y="491441"/>
          <a:ext cx="6422901" cy="705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8488" tIns="583184" rIns="498488" bIns="113792" numCol="1" spcCol="1270" anchor="t" anchorCtr="0">
          <a:noAutofit/>
        </a:bodyPr>
        <a:lstStyle/>
        <a:p>
          <a:pPr marL="171450" lvl="1" indent="-171450" algn="l" defTabSz="711200">
            <a:lnSpc>
              <a:spcPct val="90000"/>
            </a:lnSpc>
            <a:spcBef>
              <a:spcPct val="0"/>
            </a:spcBef>
            <a:spcAft>
              <a:spcPct val="15000"/>
            </a:spcAft>
            <a:buChar char="•"/>
          </a:pPr>
          <a:endParaRPr lang="en-US" sz="1600" kern="1200" dirty="0"/>
        </a:p>
      </dsp:txBody>
      <dsp:txXfrm>
        <a:off x="0" y="491441"/>
        <a:ext cx="6422901" cy="705600"/>
      </dsp:txXfrm>
    </dsp:sp>
    <dsp:sp modelId="{F8365755-CD39-F948-B123-E253A9741BEB}">
      <dsp:nvSpPr>
        <dsp:cNvPr id="0" name=""/>
        <dsp:cNvSpPr/>
      </dsp:nvSpPr>
      <dsp:spPr>
        <a:xfrm>
          <a:off x="321145" y="78161"/>
          <a:ext cx="4496030"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939" tIns="0" rIns="169939" bIns="0" numCol="1" spcCol="1270" anchor="ctr" anchorCtr="0">
          <a:noAutofit/>
        </a:bodyPr>
        <a:lstStyle/>
        <a:p>
          <a:pPr marL="0" lvl="0" indent="0" algn="l" defTabSz="1244600">
            <a:lnSpc>
              <a:spcPct val="90000"/>
            </a:lnSpc>
            <a:spcBef>
              <a:spcPct val="0"/>
            </a:spcBef>
            <a:spcAft>
              <a:spcPct val="35000"/>
            </a:spcAft>
            <a:buNone/>
          </a:pPr>
          <a:r>
            <a:rPr lang="en-US" sz="2800" b="1" kern="1200"/>
            <a:t>Group 1: </a:t>
          </a:r>
          <a:endParaRPr lang="en-US" sz="2800" kern="1200"/>
        </a:p>
      </dsp:txBody>
      <dsp:txXfrm>
        <a:off x="361494" y="118510"/>
        <a:ext cx="4415332" cy="745862"/>
      </dsp:txXfrm>
    </dsp:sp>
    <dsp:sp modelId="{717F871C-C5A4-1747-9F71-6971CE6F2B47}">
      <dsp:nvSpPr>
        <dsp:cNvPr id="0" name=""/>
        <dsp:cNvSpPr/>
      </dsp:nvSpPr>
      <dsp:spPr>
        <a:xfrm>
          <a:off x="0" y="1761522"/>
          <a:ext cx="6422901" cy="705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8488" tIns="583184" rIns="498488" bIns="113792" numCol="1" spcCol="1270" anchor="t" anchorCtr="0">
          <a:noAutofit/>
        </a:bodyPr>
        <a:lstStyle/>
        <a:p>
          <a:pPr marL="171450" lvl="1" indent="-171450" algn="l" defTabSz="711200">
            <a:lnSpc>
              <a:spcPct val="90000"/>
            </a:lnSpc>
            <a:spcBef>
              <a:spcPct val="0"/>
            </a:spcBef>
            <a:spcAft>
              <a:spcPct val="15000"/>
            </a:spcAft>
            <a:buChar char="•"/>
          </a:pPr>
          <a:endParaRPr lang="en-US" sz="1600" kern="1200" dirty="0"/>
        </a:p>
      </dsp:txBody>
      <dsp:txXfrm>
        <a:off x="0" y="1761522"/>
        <a:ext cx="6422901" cy="705600"/>
      </dsp:txXfrm>
    </dsp:sp>
    <dsp:sp modelId="{EC777893-2D01-5447-B756-8BE8DBBD8ED6}">
      <dsp:nvSpPr>
        <dsp:cNvPr id="0" name=""/>
        <dsp:cNvSpPr/>
      </dsp:nvSpPr>
      <dsp:spPr>
        <a:xfrm>
          <a:off x="321145" y="1348242"/>
          <a:ext cx="4496030"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939" tIns="0" rIns="169939" bIns="0" numCol="1" spcCol="1270" anchor="ctr" anchorCtr="0">
          <a:noAutofit/>
        </a:bodyPr>
        <a:lstStyle/>
        <a:p>
          <a:pPr marL="0" lvl="0" indent="0" algn="l" defTabSz="1244600">
            <a:lnSpc>
              <a:spcPct val="90000"/>
            </a:lnSpc>
            <a:spcBef>
              <a:spcPct val="0"/>
            </a:spcBef>
            <a:spcAft>
              <a:spcPct val="35000"/>
            </a:spcAft>
            <a:buNone/>
          </a:pPr>
          <a:r>
            <a:rPr lang="en-GB" sz="2800" b="1" kern="1200"/>
            <a:t>Group 2: </a:t>
          </a:r>
          <a:endParaRPr lang="en-US" sz="2800" kern="1200"/>
        </a:p>
      </dsp:txBody>
      <dsp:txXfrm>
        <a:off x="361494" y="1388591"/>
        <a:ext cx="4415332" cy="745862"/>
      </dsp:txXfrm>
    </dsp:sp>
    <dsp:sp modelId="{1F3C4A81-AA78-824E-8473-94E3FADF3D18}">
      <dsp:nvSpPr>
        <dsp:cNvPr id="0" name=""/>
        <dsp:cNvSpPr/>
      </dsp:nvSpPr>
      <dsp:spPr>
        <a:xfrm>
          <a:off x="0" y="3031602"/>
          <a:ext cx="6422901" cy="705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8488" tIns="583184" rIns="498488" bIns="113792" numCol="1" spcCol="1270" anchor="t" anchorCtr="0">
          <a:noAutofit/>
        </a:bodyPr>
        <a:lstStyle/>
        <a:p>
          <a:pPr marL="171450" lvl="1" indent="-171450" algn="l" defTabSz="711200">
            <a:lnSpc>
              <a:spcPct val="90000"/>
            </a:lnSpc>
            <a:spcBef>
              <a:spcPct val="0"/>
            </a:spcBef>
            <a:spcAft>
              <a:spcPct val="15000"/>
            </a:spcAft>
            <a:buChar char="•"/>
          </a:pPr>
          <a:endParaRPr lang="en-US" sz="1600" kern="1200" dirty="0"/>
        </a:p>
      </dsp:txBody>
      <dsp:txXfrm>
        <a:off x="0" y="3031602"/>
        <a:ext cx="6422901" cy="705600"/>
      </dsp:txXfrm>
    </dsp:sp>
    <dsp:sp modelId="{AE1CB1F2-ED9F-5048-BCE4-1EFD1C9D3570}">
      <dsp:nvSpPr>
        <dsp:cNvPr id="0" name=""/>
        <dsp:cNvSpPr/>
      </dsp:nvSpPr>
      <dsp:spPr>
        <a:xfrm>
          <a:off x="321145" y="2618322"/>
          <a:ext cx="4496030" cy="8265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939" tIns="0" rIns="169939" bIns="0" numCol="1" spcCol="1270" anchor="ctr" anchorCtr="0">
          <a:noAutofit/>
        </a:bodyPr>
        <a:lstStyle/>
        <a:p>
          <a:pPr marL="0" lvl="0" indent="0" algn="l" defTabSz="1244600">
            <a:lnSpc>
              <a:spcPct val="90000"/>
            </a:lnSpc>
            <a:spcBef>
              <a:spcPct val="0"/>
            </a:spcBef>
            <a:spcAft>
              <a:spcPct val="35000"/>
            </a:spcAft>
            <a:buNone/>
          </a:pPr>
          <a:r>
            <a:rPr lang="en-GB" sz="2800" b="1" kern="1200"/>
            <a:t>Group 3: </a:t>
          </a:r>
          <a:endParaRPr lang="en-US" sz="2800" kern="1200"/>
        </a:p>
      </dsp:txBody>
      <dsp:txXfrm>
        <a:off x="361494" y="2658671"/>
        <a:ext cx="4415332" cy="745862"/>
      </dsp:txXfrm>
    </dsp:sp>
    <dsp:sp modelId="{6C075DCC-A1A8-D945-ABF1-D0EC825D260C}">
      <dsp:nvSpPr>
        <dsp:cNvPr id="0" name=""/>
        <dsp:cNvSpPr/>
      </dsp:nvSpPr>
      <dsp:spPr>
        <a:xfrm>
          <a:off x="0" y="4301682"/>
          <a:ext cx="6422901"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8488" tIns="583184" rIns="498488" bIns="113792" numCol="1" spcCol="1270" anchor="t" anchorCtr="0">
          <a:noAutofit/>
        </a:bodyPr>
        <a:lstStyle/>
        <a:p>
          <a:pPr marL="171450" lvl="1" indent="-171450" algn="l" defTabSz="711200">
            <a:lnSpc>
              <a:spcPct val="90000"/>
            </a:lnSpc>
            <a:spcBef>
              <a:spcPct val="0"/>
            </a:spcBef>
            <a:spcAft>
              <a:spcPct val="15000"/>
            </a:spcAft>
            <a:buChar char="•"/>
          </a:pPr>
          <a:endParaRPr lang="en-US" sz="1600" kern="1200" dirty="0"/>
        </a:p>
      </dsp:txBody>
      <dsp:txXfrm>
        <a:off x="0" y="4301682"/>
        <a:ext cx="6422901" cy="705600"/>
      </dsp:txXfrm>
    </dsp:sp>
    <dsp:sp modelId="{297F5695-B9E2-344A-9B81-796C9F3E9038}">
      <dsp:nvSpPr>
        <dsp:cNvPr id="0" name=""/>
        <dsp:cNvSpPr/>
      </dsp:nvSpPr>
      <dsp:spPr>
        <a:xfrm>
          <a:off x="321145" y="3888402"/>
          <a:ext cx="4496030" cy="826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939" tIns="0" rIns="169939" bIns="0" numCol="1" spcCol="1270" anchor="ctr" anchorCtr="0">
          <a:noAutofit/>
        </a:bodyPr>
        <a:lstStyle/>
        <a:p>
          <a:pPr marL="0" lvl="0" indent="0" algn="l" defTabSz="1244600">
            <a:lnSpc>
              <a:spcPct val="90000"/>
            </a:lnSpc>
            <a:spcBef>
              <a:spcPct val="0"/>
            </a:spcBef>
            <a:spcAft>
              <a:spcPct val="35000"/>
            </a:spcAft>
            <a:buNone/>
          </a:pPr>
          <a:r>
            <a:rPr lang="en-GB" sz="2800" b="1" kern="1200"/>
            <a:t>Group 4: </a:t>
          </a:r>
          <a:endParaRPr lang="en-US" sz="2800" kern="1200"/>
        </a:p>
      </dsp:txBody>
      <dsp:txXfrm>
        <a:off x="361494" y="3928751"/>
        <a:ext cx="4415332" cy="745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30C105-864E-4F37-84DC-0EC6F76ADAFB}">
      <dsp:nvSpPr>
        <dsp:cNvPr id="0" name=""/>
        <dsp:cNvSpPr/>
      </dsp:nvSpPr>
      <dsp:spPr>
        <a:xfrm>
          <a:off x="4905577" y="4348"/>
          <a:ext cx="1095749" cy="1095749"/>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1. Review policies goals &amp; objectives</a:t>
          </a:r>
        </a:p>
      </dsp:txBody>
      <dsp:txXfrm>
        <a:off x="5066046" y="164817"/>
        <a:ext cx="774811" cy="774811"/>
      </dsp:txXfrm>
    </dsp:sp>
    <dsp:sp modelId="{3B20815F-3A10-4497-8F14-B8E1F7A09652}">
      <dsp:nvSpPr>
        <dsp:cNvPr id="0" name=""/>
        <dsp:cNvSpPr/>
      </dsp:nvSpPr>
      <dsp:spPr>
        <a:xfrm rot="1080000">
          <a:off x="6082074" y="618756"/>
          <a:ext cx="290469" cy="369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084206" y="679255"/>
        <a:ext cx="203328" cy="221889"/>
      </dsp:txXfrm>
    </dsp:sp>
    <dsp:sp modelId="{5496C0C7-E44C-42A7-B9F3-07AE54CFB99A}">
      <dsp:nvSpPr>
        <dsp:cNvPr id="0" name=""/>
        <dsp:cNvSpPr/>
      </dsp:nvSpPr>
      <dsp:spPr>
        <a:xfrm>
          <a:off x="6468929" y="512312"/>
          <a:ext cx="1095749" cy="1095749"/>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2. Evaluate position</a:t>
          </a:r>
        </a:p>
      </dsp:txBody>
      <dsp:txXfrm>
        <a:off x="6629398" y="672781"/>
        <a:ext cx="774811" cy="774811"/>
      </dsp:txXfrm>
    </dsp:sp>
    <dsp:sp modelId="{9463B799-2234-49AF-A73A-2213EF76A713}">
      <dsp:nvSpPr>
        <dsp:cNvPr id="0" name=""/>
        <dsp:cNvSpPr/>
      </dsp:nvSpPr>
      <dsp:spPr>
        <a:xfrm rot="3240000">
          <a:off x="7349839" y="1533561"/>
          <a:ext cx="290469" cy="369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7367799" y="1572275"/>
        <a:ext cx="203328" cy="221889"/>
      </dsp:txXfrm>
    </dsp:sp>
    <dsp:sp modelId="{2FBA50C0-B9A0-4BF6-A20E-C8E70B06C210}">
      <dsp:nvSpPr>
        <dsp:cNvPr id="0" name=""/>
        <dsp:cNvSpPr/>
      </dsp:nvSpPr>
      <dsp:spPr>
        <a:xfrm>
          <a:off x="7435133" y="1842178"/>
          <a:ext cx="1095749" cy="1095749"/>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3. Consult widely</a:t>
          </a:r>
        </a:p>
      </dsp:txBody>
      <dsp:txXfrm>
        <a:off x="7595602" y="2002647"/>
        <a:ext cx="774811" cy="774811"/>
      </dsp:txXfrm>
    </dsp:sp>
    <dsp:sp modelId="{6B237206-31BA-49FF-9C67-ED7ABC047C37}">
      <dsp:nvSpPr>
        <dsp:cNvPr id="0" name=""/>
        <dsp:cNvSpPr/>
      </dsp:nvSpPr>
      <dsp:spPr>
        <a:xfrm rot="5400000">
          <a:off x="7837774" y="3018827"/>
          <a:ext cx="290469" cy="369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7881345" y="3049220"/>
        <a:ext cx="203328" cy="221889"/>
      </dsp:txXfrm>
    </dsp:sp>
    <dsp:sp modelId="{B5639CF0-A9CA-4E79-B6A1-B2C77E1D1DC5}">
      <dsp:nvSpPr>
        <dsp:cNvPr id="0" name=""/>
        <dsp:cNvSpPr/>
      </dsp:nvSpPr>
      <dsp:spPr>
        <a:xfrm>
          <a:off x="7435133" y="3485984"/>
          <a:ext cx="1095749" cy="1095749"/>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4. Assess demand</a:t>
          </a:r>
        </a:p>
      </dsp:txBody>
      <dsp:txXfrm>
        <a:off x="7595602" y="3646453"/>
        <a:ext cx="774811" cy="774811"/>
      </dsp:txXfrm>
    </dsp:sp>
    <dsp:sp modelId="{FD0032AC-A15E-433B-9C4A-78BB6309B163}">
      <dsp:nvSpPr>
        <dsp:cNvPr id="0" name=""/>
        <dsp:cNvSpPr/>
      </dsp:nvSpPr>
      <dsp:spPr>
        <a:xfrm rot="7560000">
          <a:off x="7359503" y="4507234"/>
          <a:ext cx="290469" cy="369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7428684" y="4545948"/>
        <a:ext cx="203328" cy="221889"/>
      </dsp:txXfrm>
    </dsp:sp>
    <dsp:sp modelId="{BF9B8E6D-C080-45A3-80B7-5AAD6EDF743C}">
      <dsp:nvSpPr>
        <dsp:cNvPr id="0" name=""/>
        <dsp:cNvSpPr/>
      </dsp:nvSpPr>
      <dsp:spPr>
        <a:xfrm>
          <a:off x="6468929" y="4815851"/>
          <a:ext cx="1095749" cy="1095749"/>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5. Determine deficiencies and surpluses</a:t>
          </a:r>
        </a:p>
      </dsp:txBody>
      <dsp:txXfrm>
        <a:off x="6629398" y="4976320"/>
        <a:ext cx="774811" cy="774811"/>
      </dsp:txXfrm>
    </dsp:sp>
    <dsp:sp modelId="{EFEDB0B3-81B3-4B52-A23B-2EB13F0B8181}">
      <dsp:nvSpPr>
        <dsp:cNvPr id="0" name=""/>
        <dsp:cNvSpPr/>
      </dsp:nvSpPr>
      <dsp:spPr>
        <a:xfrm rot="9720000">
          <a:off x="6097711" y="5430259"/>
          <a:ext cx="290469" cy="369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6182720" y="5490758"/>
        <a:ext cx="203328" cy="221889"/>
      </dsp:txXfrm>
    </dsp:sp>
    <dsp:sp modelId="{5EE04D86-25D1-432A-9E5B-7D0A1781D674}">
      <dsp:nvSpPr>
        <dsp:cNvPr id="0" name=""/>
        <dsp:cNvSpPr/>
      </dsp:nvSpPr>
      <dsp:spPr>
        <a:xfrm>
          <a:off x="4905577" y="5323815"/>
          <a:ext cx="1095749" cy="1095749"/>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6. Identify  available resources </a:t>
          </a:r>
        </a:p>
      </dsp:txBody>
      <dsp:txXfrm>
        <a:off x="5066046" y="5484284"/>
        <a:ext cx="774811" cy="774811"/>
      </dsp:txXfrm>
    </dsp:sp>
    <dsp:sp modelId="{7D7CA867-739D-43B1-BE2B-796257EED054}">
      <dsp:nvSpPr>
        <dsp:cNvPr id="0" name=""/>
        <dsp:cNvSpPr/>
      </dsp:nvSpPr>
      <dsp:spPr>
        <a:xfrm rot="11880000">
          <a:off x="4534359" y="5435340"/>
          <a:ext cx="290469" cy="369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4619368" y="5522767"/>
        <a:ext cx="203328" cy="221889"/>
      </dsp:txXfrm>
    </dsp:sp>
    <dsp:sp modelId="{134A3CE5-1750-42EC-97EE-32CE9037A496}">
      <dsp:nvSpPr>
        <dsp:cNvPr id="0" name=""/>
        <dsp:cNvSpPr/>
      </dsp:nvSpPr>
      <dsp:spPr>
        <a:xfrm>
          <a:off x="3342225" y="4815851"/>
          <a:ext cx="1095749" cy="1095749"/>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7. Select MGT approaches</a:t>
          </a:r>
        </a:p>
      </dsp:txBody>
      <dsp:txXfrm>
        <a:off x="3502694" y="4976320"/>
        <a:ext cx="774811" cy="774811"/>
      </dsp:txXfrm>
    </dsp:sp>
    <dsp:sp modelId="{39A3E4CF-E9C7-4C4C-A5C1-DFFE96B7F1C1}">
      <dsp:nvSpPr>
        <dsp:cNvPr id="0" name=""/>
        <dsp:cNvSpPr/>
      </dsp:nvSpPr>
      <dsp:spPr>
        <a:xfrm rot="14040000">
          <a:off x="3266594" y="4520535"/>
          <a:ext cx="290469" cy="369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3335775" y="4629747"/>
        <a:ext cx="203328" cy="221889"/>
      </dsp:txXfrm>
    </dsp:sp>
    <dsp:sp modelId="{A2C61939-3E97-4102-85D2-6C637F856DC3}">
      <dsp:nvSpPr>
        <dsp:cNvPr id="0" name=""/>
        <dsp:cNvSpPr/>
      </dsp:nvSpPr>
      <dsp:spPr>
        <a:xfrm>
          <a:off x="2376020" y="3485984"/>
          <a:ext cx="1095749" cy="1095749"/>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8. Produce a strategic plan</a:t>
          </a:r>
        </a:p>
      </dsp:txBody>
      <dsp:txXfrm>
        <a:off x="2536489" y="3646453"/>
        <a:ext cx="774811" cy="774811"/>
      </dsp:txXfrm>
    </dsp:sp>
    <dsp:sp modelId="{F0BC2F3C-D96D-4875-9949-9113A49110D2}">
      <dsp:nvSpPr>
        <dsp:cNvPr id="0" name=""/>
        <dsp:cNvSpPr/>
      </dsp:nvSpPr>
      <dsp:spPr>
        <a:xfrm rot="16200000">
          <a:off x="2778660" y="3035269"/>
          <a:ext cx="290469" cy="369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822231" y="3152803"/>
        <a:ext cx="203328" cy="221889"/>
      </dsp:txXfrm>
    </dsp:sp>
    <dsp:sp modelId="{E1F2B52C-A7D3-4356-8947-436F03BEC62F}">
      <dsp:nvSpPr>
        <dsp:cNvPr id="0" name=""/>
        <dsp:cNvSpPr/>
      </dsp:nvSpPr>
      <dsp:spPr>
        <a:xfrm>
          <a:off x="2376020" y="1842178"/>
          <a:ext cx="1095749" cy="1095749"/>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9. Action plan</a:t>
          </a:r>
        </a:p>
      </dsp:txBody>
      <dsp:txXfrm>
        <a:off x="2536489" y="2002647"/>
        <a:ext cx="774811" cy="774811"/>
      </dsp:txXfrm>
    </dsp:sp>
    <dsp:sp modelId="{E227BB14-61C4-4CBE-BA88-31DA1899C914}">
      <dsp:nvSpPr>
        <dsp:cNvPr id="0" name=""/>
        <dsp:cNvSpPr/>
      </dsp:nvSpPr>
      <dsp:spPr>
        <a:xfrm rot="18360000">
          <a:off x="3256930" y="1546863"/>
          <a:ext cx="290469" cy="369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274890" y="1656075"/>
        <a:ext cx="203328" cy="221889"/>
      </dsp:txXfrm>
    </dsp:sp>
    <dsp:sp modelId="{3A61182C-58E5-447F-8AA8-91B29998A10F}">
      <dsp:nvSpPr>
        <dsp:cNvPr id="0" name=""/>
        <dsp:cNvSpPr/>
      </dsp:nvSpPr>
      <dsp:spPr>
        <a:xfrm>
          <a:off x="3342225" y="512312"/>
          <a:ext cx="1095749" cy="1095749"/>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10. Monitor and evaluate</a:t>
          </a:r>
        </a:p>
      </dsp:txBody>
      <dsp:txXfrm>
        <a:off x="3502694" y="672781"/>
        <a:ext cx="774811" cy="774811"/>
      </dsp:txXfrm>
    </dsp:sp>
    <dsp:sp modelId="{BF0BE683-51FB-43F1-9AC8-727F1BC80EF9}">
      <dsp:nvSpPr>
        <dsp:cNvPr id="0" name=""/>
        <dsp:cNvSpPr/>
      </dsp:nvSpPr>
      <dsp:spPr>
        <a:xfrm rot="20520000">
          <a:off x="4518722" y="623837"/>
          <a:ext cx="290469" cy="369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520854" y="711264"/>
        <a:ext cx="203328" cy="22188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890DB1-15DF-9942-8384-A424E4845676}" type="datetimeFigureOut">
              <a:rPr lang="en-US" smtClean="0"/>
              <a:t>3/1/2021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529A52-7129-224C-A323-E9DF68124C64}" type="slidenum">
              <a:rPr lang="en-US" smtClean="0"/>
              <a:t>‹#›</a:t>
            </a:fld>
            <a:endParaRPr lang="en-US"/>
          </a:p>
        </p:txBody>
      </p:sp>
    </p:spTree>
    <p:extLst>
      <p:ext uri="{BB962C8B-B14F-4D97-AF65-F5344CB8AC3E}">
        <p14:creationId xmlns:p14="http://schemas.microsoft.com/office/powerpoint/2010/main" val="3542736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73CF09-BFA6-4FBC-90DB-C96D6C00AB78}" type="slidenum">
              <a:rPr lang="en-GB" smtClean="0"/>
              <a:t>5</a:t>
            </a:fld>
            <a:endParaRPr lang="en-GB"/>
          </a:p>
        </p:txBody>
      </p:sp>
    </p:spTree>
    <p:extLst>
      <p:ext uri="{BB962C8B-B14F-4D97-AF65-F5344CB8AC3E}">
        <p14:creationId xmlns:p14="http://schemas.microsoft.com/office/powerpoint/2010/main" val="2186456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34EC7-B17E-47C4-9596-EF197AF0A28F}"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32964070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a:p>
        </p:txBody>
      </p:sp>
    </p:spTree>
    <p:extLst>
      <p:ext uri="{BB962C8B-B14F-4D97-AF65-F5344CB8AC3E}">
        <p14:creationId xmlns:p14="http://schemas.microsoft.com/office/powerpoint/2010/main" val="3163333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 Gantt Chart has two principal benefits:</a:t>
            </a:r>
          </a:p>
          <a:p>
            <a:r>
              <a:rPr lang="en-GB" dirty="0">
                <a:effectLst/>
              </a:rPr>
              <a:t>(1) The chart conveys complex information more easily at a glance; and more importantly</a:t>
            </a:r>
          </a:p>
          <a:p>
            <a:r>
              <a:rPr lang="en-GB" dirty="0">
                <a:effectLst/>
              </a:rPr>
              <a:t>(2) The chart requires the Event Manager to go through the process of identifying tasks and considering timelines for each task.</a:t>
            </a:r>
          </a:p>
          <a:p>
            <a:endParaRPr lang="en-GB" dirty="0"/>
          </a:p>
        </p:txBody>
      </p:sp>
      <p:sp>
        <p:nvSpPr>
          <p:cNvPr id="4" name="Slide Number Placeholder 3"/>
          <p:cNvSpPr>
            <a:spLocks noGrp="1"/>
          </p:cNvSpPr>
          <p:nvPr>
            <p:ph type="sldNum" sz="quarter" idx="10"/>
          </p:nvPr>
        </p:nvSpPr>
        <p:spPr/>
        <p:txBody>
          <a:bodyPr/>
          <a:lstStyle/>
          <a:p>
            <a:fld id="{5373CF09-BFA6-4FBC-90DB-C96D6C00AB78}" type="slidenum">
              <a:rPr lang="en-GB" smtClean="0"/>
              <a:t>14</a:t>
            </a:fld>
            <a:endParaRPr lang="en-GB"/>
          </a:p>
        </p:txBody>
      </p:sp>
    </p:spTree>
    <p:extLst>
      <p:ext uri="{BB962C8B-B14F-4D97-AF65-F5344CB8AC3E}">
        <p14:creationId xmlns:p14="http://schemas.microsoft.com/office/powerpoint/2010/main" val="1708299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91804-A5B2-2E4E-B1C4-0134657D342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D4359E0-F088-6244-B574-96936668FE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9344213-FE7A-0A4B-914B-54ECCCB1FEC5}"/>
              </a:ext>
            </a:extLst>
          </p:cNvPr>
          <p:cNvSpPr>
            <a:spLocks noGrp="1"/>
          </p:cNvSpPr>
          <p:nvPr>
            <p:ph type="dt" sz="half" idx="10"/>
          </p:nvPr>
        </p:nvSpPr>
        <p:spPr/>
        <p:txBody>
          <a:bodyPr/>
          <a:lstStyle/>
          <a:p>
            <a:fld id="{E4F949E6-DF9B-E84C-88A5-FDC52C0CCBBA}" type="datetimeFigureOut">
              <a:rPr lang="en-US" smtClean="0"/>
              <a:t>3/1/2021</a:t>
            </a:fld>
            <a:endParaRPr lang="en-US"/>
          </a:p>
        </p:txBody>
      </p:sp>
      <p:sp>
        <p:nvSpPr>
          <p:cNvPr id="5" name="Footer Placeholder 4">
            <a:extLst>
              <a:ext uri="{FF2B5EF4-FFF2-40B4-BE49-F238E27FC236}">
                <a16:creationId xmlns:a16="http://schemas.microsoft.com/office/drawing/2014/main" id="{FF230308-FC1E-6A40-89EE-7609E231CB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4C5CD6-2F3B-014B-BA0D-BE3389DFB488}"/>
              </a:ext>
            </a:extLst>
          </p:cNvPr>
          <p:cNvSpPr>
            <a:spLocks noGrp="1"/>
          </p:cNvSpPr>
          <p:nvPr>
            <p:ph type="sldNum" sz="quarter" idx="12"/>
          </p:nvPr>
        </p:nvSpPr>
        <p:spPr/>
        <p:txBody>
          <a:bodyPr/>
          <a:lstStyle/>
          <a:p>
            <a:fld id="{8FA0DE0C-6AB0-6048-A4B2-110549046AAB}" type="slidenum">
              <a:rPr lang="en-US" smtClean="0"/>
              <a:t>‹#›</a:t>
            </a:fld>
            <a:endParaRPr lang="en-US"/>
          </a:p>
        </p:txBody>
      </p:sp>
    </p:spTree>
    <p:extLst>
      <p:ext uri="{BB962C8B-B14F-4D97-AF65-F5344CB8AC3E}">
        <p14:creationId xmlns:p14="http://schemas.microsoft.com/office/powerpoint/2010/main" val="1562716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070E7-448F-F646-BC8B-D149B4C978E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527A71C-42D1-084D-A5C5-B230A0E1D92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E6C1EC-919E-A646-BFCE-9208066EB8FA}"/>
              </a:ext>
            </a:extLst>
          </p:cNvPr>
          <p:cNvSpPr>
            <a:spLocks noGrp="1"/>
          </p:cNvSpPr>
          <p:nvPr>
            <p:ph type="dt" sz="half" idx="10"/>
          </p:nvPr>
        </p:nvSpPr>
        <p:spPr/>
        <p:txBody>
          <a:bodyPr/>
          <a:lstStyle/>
          <a:p>
            <a:fld id="{E4F949E6-DF9B-E84C-88A5-FDC52C0CCBBA}" type="datetimeFigureOut">
              <a:rPr lang="en-US" smtClean="0"/>
              <a:t>3/1/2021</a:t>
            </a:fld>
            <a:endParaRPr lang="en-US"/>
          </a:p>
        </p:txBody>
      </p:sp>
      <p:sp>
        <p:nvSpPr>
          <p:cNvPr id="5" name="Footer Placeholder 4">
            <a:extLst>
              <a:ext uri="{FF2B5EF4-FFF2-40B4-BE49-F238E27FC236}">
                <a16:creationId xmlns:a16="http://schemas.microsoft.com/office/drawing/2014/main" id="{D9ED45DD-FFBD-C045-B79D-E8C11A2598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58645E-C6A5-AC46-A89E-050B9940B381}"/>
              </a:ext>
            </a:extLst>
          </p:cNvPr>
          <p:cNvSpPr>
            <a:spLocks noGrp="1"/>
          </p:cNvSpPr>
          <p:nvPr>
            <p:ph type="sldNum" sz="quarter" idx="12"/>
          </p:nvPr>
        </p:nvSpPr>
        <p:spPr/>
        <p:txBody>
          <a:bodyPr/>
          <a:lstStyle/>
          <a:p>
            <a:fld id="{8FA0DE0C-6AB0-6048-A4B2-110549046AAB}" type="slidenum">
              <a:rPr lang="en-US" smtClean="0"/>
              <a:t>‹#›</a:t>
            </a:fld>
            <a:endParaRPr lang="en-US"/>
          </a:p>
        </p:txBody>
      </p:sp>
    </p:spTree>
    <p:extLst>
      <p:ext uri="{BB962C8B-B14F-4D97-AF65-F5344CB8AC3E}">
        <p14:creationId xmlns:p14="http://schemas.microsoft.com/office/powerpoint/2010/main" val="3406819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782CF-05BA-8B40-A42F-4CD0E37C89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B391725-6AA4-9144-AC51-F242AC99ED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B5A7AF-CF09-134C-B2DF-5B8A97A57F4E}"/>
              </a:ext>
            </a:extLst>
          </p:cNvPr>
          <p:cNvSpPr>
            <a:spLocks noGrp="1"/>
          </p:cNvSpPr>
          <p:nvPr>
            <p:ph type="dt" sz="half" idx="10"/>
          </p:nvPr>
        </p:nvSpPr>
        <p:spPr/>
        <p:txBody>
          <a:bodyPr/>
          <a:lstStyle/>
          <a:p>
            <a:fld id="{E4F949E6-DF9B-E84C-88A5-FDC52C0CCBBA}" type="datetimeFigureOut">
              <a:rPr lang="en-US" smtClean="0"/>
              <a:t>3/1/2021</a:t>
            </a:fld>
            <a:endParaRPr lang="en-US"/>
          </a:p>
        </p:txBody>
      </p:sp>
      <p:sp>
        <p:nvSpPr>
          <p:cNvPr id="5" name="Footer Placeholder 4">
            <a:extLst>
              <a:ext uri="{FF2B5EF4-FFF2-40B4-BE49-F238E27FC236}">
                <a16:creationId xmlns:a16="http://schemas.microsoft.com/office/drawing/2014/main" id="{684C4617-1623-7745-BACD-9F01D187BF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2FE20E-0FE8-9B4E-B684-D6082066C403}"/>
              </a:ext>
            </a:extLst>
          </p:cNvPr>
          <p:cNvSpPr>
            <a:spLocks noGrp="1"/>
          </p:cNvSpPr>
          <p:nvPr>
            <p:ph type="sldNum" sz="quarter" idx="12"/>
          </p:nvPr>
        </p:nvSpPr>
        <p:spPr/>
        <p:txBody>
          <a:bodyPr/>
          <a:lstStyle/>
          <a:p>
            <a:fld id="{8FA0DE0C-6AB0-6048-A4B2-110549046AAB}" type="slidenum">
              <a:rPr lang="en-US" smtClean="0"/>
              <a:t>‹#›</a:t>
            </a:fld>
            <a:endParaRPr lang="en-US"/>
          </a:p>
        </p:txBody>
      </p:sp>
    </p:spTree>
    <p:extLst>
      <p:ext uri="{BB962C8B-B14F-4D97-AF65-F5344CB8AC3E}">
        <p14:creationId xmlns:p14="http://schemas.microsoft.com/office/powerpoint/2010/main" val="3075134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26260-1B73-054C-A3D0-F4D20CA3F5D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0E59A8-DDF9-C548-9858-E5ACA57F990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03726D2-0D3D-3741-A0EB-D9EA71D7BB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2279463-150E-EA41-BE6B-66009824950F}"/>
              </a:ext>
            </a:extLst>
          </p:cNvPr>
          <p:cNvSpPr>
            <a:spLocks noGrp="1"/>
          </p:cNvSpPr>
          <p:nvPr>
            <p:ph type="dt" sz="half" idx="10"/>
          </p:nvPr>
        </p:nvSpPr>
        <p:spPr/>
        <p:txBody>
          <a:bodyPr/>
          <a:lstStyle/>
          <a:p>
            <a:fld id="{E4F949E6-DF9B-E84C-88A5-FDC52C0CCBBA}" type="datetimeFigureOut">
              <a:rPr lang="en-US" smtClean="0"/>
              <a:t>3/1/2021</a:t>
            </a:fld>
            <a:endParaRPr lang="en-US"/>
          </a:p>
        </p:txBody>
      </p:sp>
      <p:sp>
        <p:nvSpPr>
          <p:cNvPr id="6" name="Footer Placeholder 5">
            <a:extLst>
              <a:ext uri="{FF2B5EF4-FFF2-40B4-BE49-F238E27FC236}">
                <a16:creationId xmlns:a16="http://schemas.microsoft.com/office/drawing/2014/main" id="{7BA293D6-7F44-D242-9822-E951D2A65B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39BC9F-FDE8-4143-9690-A54D81B23D80}"/>
              </a:ext>
            </a:extLst>
          </p:cNvPr>
          <p:cNvSpPr>
            <a:spLocks noGrp="1"/>
          </p:cNvSpPr>
          <p:nvPr>
            <p:ph type="sldNum" sz="quarter" idx="12"/>
          </p:nvPr>
        </p:nvSpPr>
        <p:spPr/>
        <p:txBody>
          <a:bodyPr/>
          <a:lstStyle/>
          <a:p>
            <a:fld id="{8FA0DE0C-6AB0-6048-A4B2-110549046AAB}" type="slidenum">
              <a:rPr lang="en-US" smtClean="0"/>
              <a:t>‹#›</a:t>
            </a:fld>
            <a:endParaRPr lang="en-US"/>
          </a:p>
        </p:txBody>
      </p:sp>
    </p:spTree>
    <p:extLst>
      <p:ext uri="{BB962C8B-B14F-4D97-AF65-F5344CB8AC3E}">
        <p14:creationId xmlns:p14="http://schemas.microsoft.com/office/powerpoint/2010/main" val="661892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A15AF-F39B-CA45-BD06-95D23120273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DECBB38-B8F8-874E-B3EB-8517E2C2A8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93598E-774D-AC4E-8142-96B821CCFC2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C0F0AF9-F8C4-394B-938F-89C986723D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D976D3-DE91-1943-B9F4-D7A80D0D8E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AD1D120-C9D4-0A4B-866C-A25B1C3225DC}"/>
              </a:ext>
            </a:extLst>
          </p:cNvPr>
          <p:cNvSpPr>
            <a:spLocks noGrp="1"/>
          </p:cNvSpPr>
          <p:nvPr>
            <p:ph type="dt" sz="half" idx="10"/>
          </p:nvPr>
        </p:nvSpPr>
        <p:spPr/>
        <p:txBody>
          <a:bodyPr/>
          <a:lstStyle/>
          <a:p>
            <a:fld id="{E4F949E6-DF9B-E84C-88A5-FDC52C0CCBBA}" type="datetimeFigureOut">
              <a:rPr lang="en-US" smtClean="0"/>
              <a:t>3/1/2021</a:t>
            </a:fld>
            <a:endParaRPr lang="en-US"/>
          </a:p>
        </p:txBody>
      </p:sp>
      <p:sp>
        <p:nvSpPr>
          <p:cNvPr id="8" name="Footer Placeholder 7">
            <a:extLst>
              <a:ext uri="{FF2B5EF4-FFF2-40B4-BE49-F238E27FC236}">
                <a16:creationId xmlns:a16="http://schemas.microsoft.com/office/drawing/2014/main" id="{D444839F-8D5F-7E4F-AB54-0DCDAFFE56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6DE93D1-A484-2042-A298-6711B4451CE5}"/>
              </a:ext>
            </a:extLst>
          </p:cNvPr>
          <p:cNvSpPr>
            <a:spLocks noGrp="1"/>
          </p:cNvSpPr>
          <p:nvPr>
            <p:ph type="sldNum" sz="quarter" idx="12"/>
          </p:nvPr>
        </p:nvSpPr>
        <p:spPr/>
        <p:txBody>
          <a:bodyPr/>
          <a:lstStyle/>
          <a:p>
            <a:fld id="{8FA0DE0C-6AB0-6048-A4B2-110549046AAB}" type="slidenum">
              <a:rPr lang="en-US" smtClean="0"/>
              <a:t>‹#›</a:t>
            </a:fld>
            <a:endParaRPr lang="en-US"/>
          </a:p>
        </p:txBody>
      </p:sp>
    </p:spTree>
    <p:extLst>
      <p:ext uri="{BB962C8B-B14F-4D97-AF65-F5344CB8AC3E}">
        <p14:creationId xmlns:p14="http://schemas.microsoft.com/office/powerpoint/2010/main" val="775751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CF80F-F5D8-8141-B839-334A36480BB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3E24BFA-C7F8-4045-AE4A-F930968C3040}"/>
              </a:ext>
            </a:extLst>
          </p:cNvPr>
          <p:cNvSpPr>
            <a:spLocks noGrp="1"/>
          </p:cNvSpPr>
          <p:nvPr>
            <p:ph type="dt" sz="half" idx="10"/>
          </p:nvPr>
        </p:nvSpPr>
        <p:spPr/>
        <p:txBody>
          <a:bodyPr/>
          <a:lstStyle/>
          <a:p>
            <a:fld id="{E4F949E6-DF9B-E84C-88A5-FDC52C0CCBBA}" type="datetimeFigureOut">
              <a:rPr lang="en-US" smtClean="0"/>
              <a:t>3/1/2021</a:t>
            </a:fld>
            <a:endParaRPr lang="en-US"/>
          </a:p>
        </p:txBody>
      </p:sp>
      <p:sp>
        <p:nvSpPr>
          <p:cNvPr id="4" name="Footer Placeholder 3">
            <a:extLst>
              <a:ext uri="{FF2B5EF4-FFF2-40B4-BE49-F238E27FC236}">
                <a16:creationId xmlns:a16="http://schemas.microsoft.com/office/drawing/2014/main" id="{6C415411-21DA-5041-B3EE-10057B91CDA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346F65C-8FAA-0B49-BB44-AAC2146EE726}"/>
              </a:ext>
            </a:extLst>
          </p:cNvPr>
          <p:cNvSpPr>
            <a:spLocks noGrp="1"/>
          </p:cNvSpPr>
          <p:nvPr>
            <p:ph type="sldNum" sz="quarter" idx="12"/>
          </p:nvPr>
        </p:nvSpPr>
        <p:spPr/>
        <p:txBody>
          <a:bodyPr/>
          <a:lstStyle/>
          <a:p>
            <a:fld id="{8FA0DE0C-6AB0-6048-A4B2-110549046AAB}" type="slidenum">
              <a:rPr lang="en-US" smtClean="0"/>
              <a:t>‹#›</a:t>
            </a:fld>
            <a:endParaRPr lang="en-US"/>
          </a:p>
        </p:txBody>
      </p:sp>
    </p:spTree>
    <p:extLst>
      <p:ext uri="{BB962C8B-B14F-4D97-AF65-F5344CB8AC3E}">
        <p14:creationId xmlns:p14="http://schemas.microsoft.com/office/powerpoint/2010/main" val="1164234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00D74F-0F02-4944-B25A-D75BC2A15D27}"/>
              </a:ext>
            </a:extLst>
          </p:cNvPr>
          <p:cNvSpPr>
            <a:spLocks noGrp="1"/>
          </p:cNvSpPr>
          <p:nvPr>
            <p:ph type="dt" sz="half" idx="10"/>
          </p:nvPr>
        </p:nvSpPr>
        <p:spPr/>
        <p:txBody>
          <a:bodyPr/>
          <a:lstStyle/>
          <a:p>
            <a:fld id="{E4F949E6-DF9B-E84C-88A5-FDC52C0CCBBA}" type="datetimeFigureOut">
              <a:rPr lang="en-US" smtClean="0"/>
              <a:t>3/1/2021</a:t>
            </a:fld>
            <a:endParaRPr lang="en-US"/>
          </a:p>
        </p:txBody>
      </p:sp>
      <p:sp>
        <p:nvSpPr>
          <p:cNvPr id="3" name="Footer Placeholder 2">
            <a:extLst>
              <a:ext uri="{FF2B5EF4-FFF2-40B4-BE49-F238E27FC236}">
                <a16:creationId xmlns:a16="http://schemas.microsoft.com/office/drawing/2014/main" id="{A3726899-E35B-1B44-AFEE-940B2437EE6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2309C8A-4DB5-964F-88FE-96E132738A0B}"/>
              </a:ext>
            </a:extLst>
          </p:cNvPr>
          <p:cNvSpPr>
            <a:spLocks noGrp="1"/>
          </p:cNvSpPr>
          <p:nvPr>
            <p:ph type="sldNum" sz="quarter" idx="12"/>
          </p:nvPr>
        </p:nvSpPr>
        <p:spPr/>
        <p:txBody>
          <a:bodyPr/>
          <a:lstStyle/>
          <a:p>
            <a:fld id="{8FA0DE0C-6AB0-6048-A4B2-110549046AAB}" type="slidenum">
              <a:rPr lang="en-US" smtClean="0"/>
              <a:t>‹#›</a:t>
            </a:fld>
            <a:endParaRPr lang="en-US"/>
          </a:p>
        </p:txBody>
      </p:sp>
    </p:spTree>
    <p:extLst>
      <p:ext uri="{BB962C8B-B14F-4D97-AF65-F5344CB8AC3E}">
        <p14:creationId xmlns:p14="http://schemas.microsoft.com/office/powerpoint/2010/main" val="2956066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C7513-4C34-0244-9806-FFE20ED545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66D6DF0-0A66-744F-9840-1617E738BB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ED1F575-CCEF-F946-A0A3-0B300F4FD3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1495D63-6DD2-0742-A06F-44B3BA3337D2}"/>
              </a:ext>
            </a:extLst>
          </p:cNvPr>
          <p:cNvSpPr>
            <a:spLocks noGrp="1"/>
          </p:cNvSpPr>
          <p:nvPr>
            <p:ph type="dt" sz="half" idx="10"/>
          </p:nvPr>
        </p:nvSpPr>
        <p:spPr/>
        <p:txBody>
          <a:bodyPr/>
          <a:lstStyle/>
          <a:p>
            <a:fld id="{E4F949E6-DF9B-E84C-88A5-FDC52C0CCBBA}" type="datetimeFigureOut">
              <a:rPr lang="en-US" smtClean="0"/>
              <a:t>3/1/2021</a:t>
            </a:fld>
            <a:endParaRPr lang="en-US"/>
          </a:p>
        </p:txBody>
      </p:sp>
      <p:sp>
        <p:nvSpPr>
          <p:cNvPr id="6" name="Footer Placeholder 5">
            <a:extLst>
              <a:ext uri="{FF2B5EF4-FFF2-40B4-BE49-F238E27FC236}">
                <a16:creationId xmlns:a16="http://schemas.microsoft.com/office/drawing/2014/main" id="{C20826E8-B71C-AE43-9FAA-1B52ADE1FA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BB5111-8941-0F4A-A934-8D5631B3F09B}"/>
              </a:ext>
            </a:extLst>
          </p:cNvPr>
          <p:cNvSpPr>
            <a:spLocks noGrp="1"/>
          </p:cNvSpPr>
          <p:nvPr>
            <p:ph type="sldNum" sz="quarter" idx="12"/>
          </p:nvPr>
        </p:nvSpPr>
        <p:spPr/>
        <p:txBody>
          <a:bodyPr/>
          <a:lstStyle/>
          <a:p>
            <a:fld id="{8FA0DE0C-6AB0-6048-A4B2-110549046AAB}" type="slidenum">
              <a:rPr lang="en-US" smtClean="0"/>
              <a:t>‹#›</a:t>
            </a:fld>
            <a:endParaRPr lang="en-US"/>
          </a:p>
        </p:txBody>
      </p:sp>
    </p:spTree>
    <p:extLst>
      <p:ext uri="{BB962C8B-B14F-4D97-AF65-F5344CB8AC3E}">
        <p14:creationId xmlns:p14="http://schemas.microsoft.com/office/powerpoint/2010/main" val="1749302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C3978-02BE-A140-87D1-E9177C4D098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319B1DE-DAB8-6F4C-835A-3BF6E07E6E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7EEEFF5-1D2B-7149-9FEE-0DE51643FB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5EAA46-EED2-1F40-9C32-0BA83EB295AC}"/>
              </a:ext>
            </a:extLst>
          </p:cNvPr>
          <p:cNvSpPr>
            <a:spLocks noGrp="1"/>
          </p:cNvSpPr>
          <p:nvPr>
            <p:ph type="dt" sz="half" idx="10"/>
          </p:nvPr>
        </p:nvSpPr>
        <p:spPr/>
        <p:txBody>
          <a:bodyPr/>
          <a:lstStyle/>
          <a:p>
            <a:fld id="{E4F949E6-DF9B-E84C-88A5-FDC52C0CCBBA}" type="datetimeFigureOut">
              <a:rPr lang="en-US" smtClean="0"/>
              <a:t>3/1/2021</a:t>
            </a:fld>
            <a:endParaRPr lang="en-US"/>
          </a:p>
        </p:txBody>
      </p:sp>
      <p:sp>
        <p:nvSpPr>
          <p:cNvPr id="6" name="Footer Placeholder 5">
            <a:extLst>
              <a:ext uri="{FF2B5EF4-FFF2-40B4-BE49-F238E27FC236}">
                <a16:creationId xmlns:a16="http://schemas.microsoft.com/office/drawing/2014/main" id="{05F1F68C-E4C5-5E4E-AA4D-41522EC6BA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7B049C-DBC6-8745-9002-83C9A1EA398B}"/>
              </a:ext>
            </a:extLst>
          </p:cNvPr>
          <p:cNvSpPr>
            <a:spLocks noGrp="1"/>
          </p:cNvSpPr>
          <p:nvPr>
            <p:ph type="sldNum" sz="quarter" idx="12"/>
          </p:nvPr>
        </p:nvSpPr>
        <p:spPr/>
        <p:txBody>
          <a:bodyPr/>
          <a:lstStyle/>
          <a:p>
            <a:fld id="{8FA0DE0C-6AB0-6048-A4B2-110549046AAB}" type="slidenum">
              <a:rPr lang="en-US" smtClean="0"/>
              <a:t>‹#›</a:t>
            </a:fld>
            <a:endParaRPr lang="en-US"/>
          </a:p>
        </p:txBody>
      </p:sp>
    </p:spTree>
    <p:extLst>
      <p:ext uri="{BB962C8B-B14F-4D97-AF65-F5344CB8AC3E}">
        <p14:creationId xmlns:p14="http://schemas.microsoft.com/office/powerpoint/2010/main" val="3272549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68FF4-D1CE-484C-B87F-DC7D7A11E1A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F01915A-BF56-9A44-8368-88356854E1E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630EFB-DCEB-BF44-9F8C-0802A5FFA996}"/>
              </a:ext>
            </a:extLst>
          </p:cNvPr>
          <p:cNvSpPr>
            <a:spLocks noGrp="1"/>
          </p:cNvSpPr>
          <p:nvPr>
            <p:ph type="dt" sz="half" idx="10"/>
          </p:nvPr>
        </p:nvSpPr>
        <p:spPr/>
        <p:txBody>
          <a:bodyPr/>
          <a:lstStyle/>
          <a:p>
            <a:fld id="{E4F949E6-DF9B-E84C-88A5-FDC52C0CCBBA}" type="datetimeFigureOut">
              <a:rPr lang="en-US" smtClean="0"/>
              <a:t>3/1/2021</a:t>
            </a:fld>
            <a:endParaRPr lang="en-US"/>
          </a:p>
        </p:txBody>
      </p:sp>
      <p:sp>
        <p:nvSpPr>
          <p:cNvPr id="5" name="Footer Placeholder 4">
            <a:extLst>
              <a:ext uri="{FF2B5EF4-FFF2-40B4-BE49-F238E27FC236}">
                <a16:creationId xmlns:a16="http://schemas.microsoft.com/office/drawing/2014/main" id="{DF7F6CB1-F4F1-B643-9E9B-8478F7F544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52D6F7-7722-A144-B9A7-43E89CA4C2F7}"/>
              </a:ext>
            </a:extLst>
          </p:cNvPr>
          <p:cNvSpPr>
            <a:spLocks noGrp="1"/>
          </p:cNvSpPr>
          <p:nvPr>
            <p:ph type="sldNum" sz="quarter" idx="12"/>
          </p:nvPr>
        </p:nvSpPr>
        <p:spPr/>
        <p:txBody>
          <a:bodyPr/>
          <a:lstStyle/>
          <a:p>
            <a:fld id="{8FA0DE0C-6AB0-6048-A4B2-110549046AAB}" type="slidenum">
              <a:rPr lang="en-US" smtClean="0"/>
              <a:t>‹#›</a:t>
            </a:fld>
            <a:endParaRPr lang="en-US"/>
          </a:p>
        </p:txBody>
      </p:sp>
    </p:spTree>
    <p:extLst>
      <p:ext uri="{BB962C8B-B14F-4D97-AF65-F5344CB8AC3E}">
        <p14:creationId xmlns:p14="http://schemas.microsoft.com/office/powerpoint/2010/main" val="2306195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1D82FA-39B7-574C-A6A7-6D69322AA11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BBF3661-511B-024A-9FFD-C0060DA0DC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EC66BE-50B9-0840-AC46-5BF58B4181E4}"/>
              </a:ext>
            </a:extLst>
          </p:cNvPr>
          <p:cNvSpPr>
            <a:spLocks noGrp="1"/>
          </p:cNvSpPr>
          <p:nvPr>
            <p:ph type="dt" sz="half" idx="10"/>
          </p:nvPr>
        </p:nvSpPr>
        <p:spPr/>
        <p:txBody>
          <a:bodyPr/>
          <a:lstStyle/>
          <a:p>
            <a:fld id="{E4F949E6-DF9B-E84C-88A5-FDC52C0CCBBA}" type="datetimeFigureOut">
              <a:rPr lang="en-US" smtClean="0"/>
              <a:t>3/1/2021</a:t>
            </a:fld>
            <a:endParaRPr lang="en-US"/>
          </a:p>
        </p:txBody>
      </p:sp>
      <p:sp>
        <p:nvSpPr>
          <p:cNvPr id="5" name="Footer Placeholder 4">
            <a:extLst>
              <a:ext uri="{FF2B5EF4-FFF2-40B4-BE49-F238E27FC236}">
                <a16:creationId xmlns:a16="http://schemas.microsoft.com/office/drawing/2014/main" id="{83E9F7A7-CFDB-8D4E-A980-68106D73C7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3B0029-B73C-2448-999E-767BCAEA8ACE}"/>
              </a:ext>
            </a:extLst>
          </p:cNvPr>
          <p:cNvSpPr>
            <a:spLocks noGrp="1"/>
          </p:cNvSpPr>
          <p:nvPr>
            <p:ph type="sldNum" sz="quarter" idx="12"/>
          </p:nvPr>
        </p:nvSpPr>
        <p:spPr/>
        <p:txBody>
          <a:bodyPr/>
          <a:lstStyle/>
          <a:p>
            <a:fld id="{8FA0DE0C-6AB0-6048-A4B2-110549046AAB}" type="slidenum">
              <a:rPr lang="en-US" smtClean="0"/>
              <a:t>‹#›</a:t>
            </a:fld>
            <a:endParaRPr lang="en-US"/>
          </a:p>
        </p:txBody>
      </p:sp>
    </p:spTree>
    <p:extLst>
      <p:ext uri="{BB962C8B-B14F-4D97-AF65-F5344CB8AC3E}">
        <p14:creationId xmlns:p14="http://schemas.microsoft.com/office/powerpoint/2010/main" val="3174088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F8A5A0-EB70-CD49-B583-F4DA298E14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45C4CF8-054B-4144-9794-F6FC27FBFB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AD43E3-F395-CC40-A49E-FB003C3622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F949E6-DF9B-E84C-88A5-FDC52C0CCBBA}" type="datetimeFigureOut">
              <a:rPr lang="en-US" smtClean="0"/>
              <a:t>3/1/2021</a:t>
            </a:fld>
            <a:endParaRPr lang="en-US"/>
          </a:p>
        </p:txBody>
      </p:sp>
      <p:sp>
        <p:nvSpPr>
          <p:cNvPr id="5" name="Footer Placeholder 4">
            <a:extLst>
              <a:ext uri="{FF2B5EF4-FFF2-40B4-BE49-F238E27FC236}">
                <a16:creationId xmlns:a16="http://schemas.microsoft.com/office/drawing/2014/main" id="{4117C4B7-77F8-1940-AA95-8440BA62A6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BFD8CCC-FBB4-8E4A-A98B-636B7E7227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A0DE0C-6AB0-6048-A4B2-110549046AAB}" type="slidenum">
              <a:rPr lang="en-US" smtClean="0"/>
              <a:t>‹#›</a:t>
            </a:fld>
            <a:endParaRPr lang="en-US"/>
          </a:p>
        </p:txBody>
      </p:sp>
    </p:spTree>
    <p:extLst>
      <p:ext uri="{BB962C8B-B14F-4D97-AF65-F5344CB8AC3E}">
        <p14:creationId xmlns:p14="http://schemas.microsoft.com/office/powerpoint/2010/main" val="2940415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0E42565C-E3CC-4EF0-8093-88FCC788A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8027347"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D74BC8-B9AC-7F47-9BD9-47D3F0B45CC1}"/>
              </a:ext>
            </a:extLst>
          </p:cNvPr>
          <p:cNvSpPr>
            <a:spLocks noGrp="1"/>
          </p:cNvSpPr>
          <p:nvPr>
            <p:ph type="ctrTitle"/>
          </p:nvPr>
        </p:nvSpPr>
        <p:spPr>
          <a:xfrm>
            <a:off x="879620" y="1471351"/>
            <a:ext cx="7108911" cy="4016621"/>
          </a:xfrm>
        </p:spPr>
        <p:txBody>
          <a:bodyPr anchor="ctr">
            <a:normAutofit/>
          </a:bodyPr>
          <a:lstStyle/>
          <a:p>
            <a:pPr algn="l"/>
            <a:r>
              <a:rPr lang="en-US" sz="6600"/>
              <a:t>Managing People &amp; Projects </a:t>
            </a:r>
          </a:p>
        </p:txBody>
      </p:sp>
      <p:sp>
        <p:nvSpPr>
          <p:cNvPr id="3" name="Subtitle 2">
            <a:extLst>
              <a:ext uri="{FF2B5EF4-FFF2-40B4-BE49-F238E27FC236}">
                <a16:creationId xmlns:a16="http://schemas.microsoft.com/office/drawing/2014/main" id="{2343E400-CD73-9E44-B603-14D19538E60A}"/>
              </a:ext>
            </a:extLst>
          </p:cNvPr>
          <p:cNvSpPr>
            <a:spLocks noGrp="1"/>
          </p:cNvSpPr>
          <p:nvPr>
            <p:ph type="subTitle" idx="1"/>
          </p:nvPr>
        </p:nvSpPr>
        <p:spPr>
          <a:xfrm>
            <a:off x="8803178" y="1845264"/>
            <a:ext cx="3000907" cy="3268794"/>
          </a:xfrm>
        </p:spPr>
        <p:txBody>
          <a:bodyPr anchor="ctr">
            <a:normAutofit/>
          </a:bodyPr>
          <a:lstStyle/>
          <a:p>
            <a:pPr algn="l"/>
            <a:r>
              <a:rPr lang="en-US" sz="2200"/>
              <a:t>Assignment: Group project </a:t>
            </a:r>
          </a:p>
        </p:txBody>
      </p:sp>
      <p:sp>
        <p:nvSpPr>
          <p:cNvPr id="16" name="Rectangle 15">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016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522A13-0340-1640-8D2B-41173AE84A57}"/>
              </a:ext>
            </a:extLst>
          </p:cNvPr>
          <p:cNvSpPr>
            <a:spLocks noGrp="1"/>
          </p:cNvSpPr>
          <p:nvPr>
            <p:ph type="title"/>
          </p:nvPr>
        </p:nvSpPr>
        <p:spPr>
          <a:xfrm>
            <a:off x="400050" y="1153572"/>
            <a:ext cx="3487184" cy="4461163"/>
          </a:xfrm>
        </p:spPr>
        <p:txBody>
          <a:bodyPr>
            <a:normAutofit/>
          </a:bodyPr>
          <a:lstStyle/>
          <a:p>
            <a:r>
              <a:rPr lang="en-US" dirty="0">
                <a:solidFill>
                  <a:srgbClr val="FFFFFF"/>
                </a:solidFill>
              </a:rPr>
              <a:t>Assignment 1</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02C939D-A42A-B74E-A768-F7292B922234}"/>
              </a:ext>
            </a:extLst>
          </p:cNvPr>
          <p:cNvSpPr>
            <a:spLocks noGrp="1"/>
          </p:cNvSpPr>
          <p:nvPr>
            <p:ph idx="1"/>
          </p:nvPr>
        </p:nvSpPr>
        <p:spPr>
          <a:xfrm>
            <a:off x="4447308" y="591344"/>
            <a:ext cx="6906491" cy="5585619"/>
          </a:xfrm>
        </p:spPr>
        <p:txBody>
          <a:bodyPr anchor="ctr">
            <a:normAutofit/>
          </a:bodyPr>
          <a:lstStyle/>
          <a:p>
            <a:r>
              <a:rPr lang="en-US" dirty="0"/>
              <a:t>Consists of two tasks: </a:t>
            </a:r>
          </a:p>
          <a:p>
            <a:pPr marL="971550" lvl="1" indent="-514350">
              <a:buFont typeface="+mj-lt"/>
              <a:buAutoNum type="arabicPeriod"/>
            </a:pPr>
            <a:r>
              <a:rPr lang="en-GB" b="1" u="sng" dirty="0"/>
              <a:t>TASK A :</a:t>
            </a:r>
            <a:r>
              <a:rPr lang="en-GB" b="1" dirty="0"/>
              <a:t>  1500 words Group Project Plan/ Maximum 4 students (50% weighting)</a:t>
            </a:r>
          </a:p>
          <a:p>
            <a:pPr marL="457200" lvl="1" indent="0">
              <a:buNone/>
            </a:pPr>
            <a:endParaRPr lang="en-GB" dirty="0"/>
          </a:p>
          <a:p>
            <a:pPr marL="971550" lvl="1" indent="-514350">
              <a:buFont typeface="+mj-lt"/>
              <a:buAutoNum type="arabicPeriod"/>
            </a:pPr>
            <a:r>
              <a:rPr lang="en-GB" b="1" u="sng" dirty="0"/>
              <a:t>TASK B :</a:t>
            </a:r>
            <a:r>
              <a:rPr lang="en-GB" b="1" dirty="0"/>
              <a:t> 30 min Group Presentation/ Maximum 4 students (50% weighting)</a:t>
            </a:r>
          </a:p>
          <a:p>
            <a:pPr marL="457200" lvl="1" indent="0">
              <a:buNone/>
            </a:pPr>
            <a:endParaRPr lang="en-GB" b="1" dirty="0"/>
          </a:p>
          <a:p>
            <a:pPr marL="457200" lvl="1" indent="0">
              <a:buNone/>
            </a:pPr>
            <a:r>
              <a:rPr lang="en-GB" sz="1800" b="1" i="1" dirty="0"/>
              <a:t>Note: Total word count 2500 – this includes the </a:t>
            </a:r>
            <a:r>
              <a:rPr lang="en-GB" sz="1800" b="1" i="1" dirty="0" err="1"/>
              <a:t>powerpoint</a:t>
            </a:r>
            <a:r>
              <a:rPr lang="en-GB" sz="1800" b="1" i="1" dirty="0"/>
              <a:t> and the spoken word.</a:t>
            </a:r>
            <a:endParaRPr lang="en-GB" sz="1800" i="1" dirty="0"/>
          </a:p>
          <a:p>
            <a:pPr marL="914400" lvl="2" indent="0">
              <a:buNone/>
            </a:pPr>
            <a:endParaRPr lang="en-US" i="1" dirty="0"/>
          </a:p>
          <a:p>
            <a:pPr lvl="1"/>
            <a:r>
              <a:rPr lang="en-US" i="1" dirty="0"/>
              <a:t>Submission Date: 7</a:t>
            </a:r>
            <a:r>
              <a:rPr lang="en-US" i="1" baseline="30000" dirty="0"/>
              <a:t>th</a:t>
            </a:r>
            <a:r>
              <a:rPr lang="en-US" i="1" dirty="0"/>
              <a:t> May, 2021 - presentations will be presented: </a:t>
            </a:r>
          </a:p>
          <a:p>
            <a:pPr lvl="2"/>
            <a:r>
              <a:rPr lang="en-US" i="1" baseline="30000" dirty="0"/>
              <a:t>7th</a:t>
            </a:r>
            <a:r>
              <a:rPr lang="en-US" i="1" dirty="0"/>
              <a:t> May, 2021</a:t>
            </a:r>
          </a:p>
          <a:p>
            <a:pPr lvl="2"/>
            <a:r>
              <a:rPr lang="en-US" i="1" dirty="0"/>
              <a:t>10</a:t>
            </a:r>
            <a:r>
              <a:rPr lang="en-US" i="1" baseline="30000" dirty="0"/>
              <a:t>th</a:t>
            </a:r>
            <a:r>
              <a:rPr lang="en-US" i="1" dirty="0"/>
              <a:t> May, 2021</a:t>
            </a:r>
          </a:p>
          <a:p>
            <a:pPr lvl="1"/>
            <a:endParaRPr lang="en-US" i="1" dirty="0"/>
          </a:p>
        </p:txBody>
      </p:sp>
    </p:spTree>
    <p:extLst>
      <p:ext uri="{BB962C8B-B14F-4D97-AF65-F5344CB8AC3E}">
        <p14:creationId xmlns:p14="http://schemas.microsoft.com/office/powerpoint/2010/main" val="1159287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632B2-20E2-044E-954D-14EF050AB8FC}"/>
              </a:ext>
            </a:extLst>
          </p:cNvPr>
          <p:cNvSpPr>
            <a:spLocks noGrp="1"/>
          </p:cNvSpPr>
          <p:nvPr>
            <p:ph type="title"/>
          </p:nvPr>
        </p:nvSpPr>
        <p:spPr>
          <a:xfrm>
            <a:off x="599411" y="767258"/>
            <a:ext cx="3209335" cy="5323484"/>
          </a:xfrm>
        </p:spPr>
        <p:txBody>
          <a:bodyPr>
            <a:normAutofit/>
          </a:bodyPr>
          <a:lstStyle/>
          <a:p>
            <a:pPr algn="ctr"/>
            <a:r>
              <a:rPr lang="en-US" sz="2800">
                <a:solidFill>
                  <a:schemeClr val="bg1"/>
                </a:solidFill>
              </a:rPr>
              <a:t>Groups </a:t>
            </a:r>
          </a:p>
        </p:txBody>
      </p:sp>
      <p:sp>
        <p:nvSpPr>
          <p:cNvPr id="14" name="Rectangle 13">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7CF3374-3AD2-467E-9E8E-7F407201CD1F}"/>
              </a:ext>
            </a:extLst>
          </p:cNvPr>
          <p:cNvGraphicFramePr>
            <a:graphicFrameLocks noGrp="1"/>
          </p:cNvGraphicFramePr>
          <p:nvPr>
            <p:ph idx="1"/>
            <p:extLst>
              <p:ext uri="{D42A27DB-BD31-4B8C-83A1-F6EECF244321}">
                <p14:modId xmlns:p14="http://schemas.microsoft.com/office/powerpoint/2010/main" val="4123840162"/>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7180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a:t>What is a project?</a:t>
            </a:r>
          </a:p>
        </p:txBody>
      </p:sp>
      <p:sp>
        <p:nvSpPr>
          <p:cNvPr id="3" name="Content Placeholder 2"/>
          <p:cNvSpPr>
            <a:spLocks noGrp="1"/>
          </p:cNvSpPr>
          <p:nvPr>
            <p:ph idx="1"/>
          </p:nvPr>
        </p:nvSpPr>
        <p:spPr>
          <a:xfrm>
            <a:off x="838200" y="1825625"/>
            <a:ext cx="4102768" cy="4351338"/>
          </a:xfrm>
        </p:spPr>
        <p:txBody>
          <a:bodyPr>
            <a:normAutofit/>
          </a:bodyPr>
          <a:lstStyle/>
          <a:p>
            <a:pPr algn="just">
              <a:lnSpc>
                <a:spcPct val="150000"/>
              </a:lnSpc>
              <a:buNone/>
            </a:pPr>
            <a:r>
              <a:rPr lang="en-GB" sz="2000" dirty="0"/>
              <a:t>	A project is a series of interrelated activities undertaken to achieve a specific end result within a set time frame and budget.</a:t>
            </a:r>
          </a:p>
        </p:txBody>
      </p:sp>
      <p:pic>
        <p:nvPicPr>
          <p:cNvPr id="2050" name="Picture 2" descr="http://www.crowe-associates.co.uk/wp-content/uploads/2013/03/Project-Management-stages.jpg"/>
          <p:cNvPicPr>
            <a:picLocks noChangeAspect="1" noChangeArrowheads="1"/>
          </p:cNvPicPr>
          <p:nvPr/>
        </p:nvPicPr>
        <p:blipFill rotWithShape="1">
          <a:blip r:embed="rId2">
            <a:extLst>
              <a:ext uri="{28A0092B-C50C-407E-A947-70E740481C1C}">
                <a14:useLocalDpi xmlns:a14="http://schemas.microsoft.com/office/drawing/2010/main" val="0"/>
              </a:ext>
            </a:extLst>
          </a:blip>
          <a:srcRect r="1" b="8604"/>
          <a:stretch/>
        </p:blipFill>
        <p:spPr bwMode="auto">
          <a:xfrm>
            <a:off x="5120640" y="1904281"/>
            <a:ext cx="6512898" cy="4464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4824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tx2">
                    <a:lumMod val="60000"/>
                    <a:lumOff val="40000"/>
                  </a:schemeClr>
                </a:solidFill>
              </a:rPr>
              <a:t>A Typical Project</a:t>
            </a:r>
          </a:p>
        </p:txBody>
      </p:sp>
      <p:graphicFrame>
        <p:nvGraphicFramePr>
          <p:cNvPr id="8" name="Table 7"/>
          <p:cNvGraphicFramePr>
            <a:graphicFrameLocks noGrp="1"/>
          </p:cNvGraphicFramePr>
          <p:nvPr/>
        </p:nvGraphicFramePr>
        <p:xfrm>
          <a:off x="2567608" y="1844824"/>
          <a:ext cx="7056784" cy="3168352"/>
        </p:xfrm>
        <a:graphic>
          <a:graphicData uri="http://schemas.openxmlformats.org/drawingml/2006/table">
            <a:tbl>
              <a:tblPr firstRow="1" bandRow="1">
                <a:tableStyleId>{5C22544A-7EE6-4342-B048-85BDC9FD1C3A}</a:tableStyleId>
              </a:tblPr>
              <a:tblGrid>
                <a:gridCol w="1764196">
                  <a:extLst>
                    <a:ext uri="{9D8B030D-6E8A-4147-A177-3AD203B41FA5}">
                      <a16:colId xmlns:a16="http://schemas.microsoft.com/office/drawing/2014/main" val="20000"/>
                    </a:ext>
                  </a:extLst>
                </a:gridCol>
                <a:gridCol w="1764196">
                  <a:extLst>
                    <a:ext uri="{9D8B030D-6E8A-4147-A177-3AD203B41FA5}">
                      <a16:colId xmlns:a16="http://schemas.microsoft.com/office/drawing/2014/main" val="20001"/>
                    </a:ext>
                  </a:extLst>
                </a:gridCol>
                <a:gridCol w="1872208">
                  <a:extLst>
                    <a:ext uri="{9D8B030D-6E8A-4147-A177-3AD203B41FA5}">
                      <a16:colId xmlns:a16="http://schemas.microsoft.com/office/drawing/2014/main" val="20002"/>
                    </a:ext>
                  </a:extLst>
                </a:gridCol>
                <a:gridCol w="1656184">
                  <a:extLst>
                    <a:ext uri="{9D8B030D-6E8A-4147-A177-3AD203B41FA5}">
                      <a16:colId xmlns:a16="http://schemas.microsoft.com/office/drawing/2014/main" val="20003"/>
                    </a:ext>
                  </a:extLst>
                </a:gridCol>
              </a:tblGrid>
              <a:tr h="3168352">
                <a:tc>
                  <a:txBody>
                    <a:bodyPr/>
                    <a:lstStyle/>
                    <a:p>
                      <a:pPr algn="ctr"/>
                      <a:r>
                        <a:rPr lang="en-GB" dirty="0">
                          <a:solidFill>
                            <a:schemeClr val="tx1"/>
                          </a:solidFill>
                        </a:rPr>
                        <a:t>Project start up</a:t>
                      </a:r>
                    </a:p>
                  </a:txBody>
                  <a:tcPr/>
                </a:tc>
                <a:tc>
                  <a:txBody>
                    <a:bodyPr/>
                    <a:lstStyle/>
                    <a:p>
                      <a:pPr algn="ctr"/>
                      <a:r>
                        <a:rPr lang="en-GB" dirty="0">
                          <a:solidFill>
                            <a:schemeClr val="tx1"/>
                          </a:solidFill>
                        </a:rPr>
                        <a:t>Planning and organisation</a:t>
                      </a:r>
                    </a:p>
                  </a:txBody>
                  <a:tcPr/>
                </a:tc>
                <a:tc>
                  <a:txBody>
                    <a:bodyPr/>
                    <a:lstStyle/>
                    <a:p>
                      <a:pPr algn="ctr"/>
                      <a:r>
                        <a:rPr lang="en-GB" dirty="0">
                          <a:solidFill>
                            <a:schemeClr val="tx1"/>
                          </a:solidFill>
                        </a:rPr>
                        <a:t>Implementation with monitoring</a:t>
                      </a:r>
                    </a:p>
                  </a:txBody>
                  <a:tcPr/>
                </a:tc>
                <a:tc>
                  <a:txBody>
                    <a:bodyPr/>
                    <a:lstStyle/>
                    <a:p>
                      <a:pPr algn="ctr"/>
                      <a:r>
                        <a:rPr lang="en-GB" dirty="0">
                          <a:solidFill>
                            <a:schemeClr val="tx1"/>
                          </a:solidFill>
                        </a:rPr>
                        <a:t>Completion and evaluation</a:t>
                      </a:r>
                    </a:p>
                  </a:txBody>
                  <a:tcPr/>
                </a:tc>
                <a:extLst>
                  <a:ext uri="{0D108BD9-81ED-4DB2-BD59-A6C34878D82A}">
                    <a16:rowId xmlns:a16="http://schemas.microsoft.com/office/drawing/2014/main" val="10000"/>
                  </a:ext>
                </a:extLst>
              </a:tr>
            </a:tbl>
          </a:graphicData>
        </a:graphic>
      </p:graphicFrame>
      <p:sp>
        <p:nvSpPr>
          <p:cNvPr id="9" name="TextBox 8"/>
          <p:cNvSpPr txBox="1"/>
          <p:nvPr/>
        </p:nvSpPr>
        <p:spPr>
          <a:xfrm>
            <a:off x="1703512" y="2780929"/>
            <a:ext cx="720080" cy="830997"/>
          </a:xfrm>
          <a:prstGeom prst="rect">
            <a:avLst/>
          </a:prstGeom>
          <a:noFill/>
        </p:spPr>
        <p:txBody>
          <a:bodyPr wrap="square" rtlCol="0">
            <a:spAutoFit/>
          </a:bodyPr>
          <a:lstStyle/>
          <a:p>
            <a:r>
              <a:rPr lang="en-GB" sz="1200" dirty="0">
                <a:latin typeface="Arial" pitchFamily="34" charset="0"/>
                <a:cs typeface="Arial" pitchFamily="34" charset="0"/>
              </a:rPr>
              <a:t>Cost and staffing level</a:t>
            </a:r>
          </a:p>
        </p:txBody>
      </p:sp>
      <p:sp>
        <p:nvSpPr>
          <p:cNvPr id="10" name="TextBox 9"/>
          <p:cNvSpPr txBox="1"/>
          <p:nvPr/>
        </p:nvSpPr>
        <p:spPr>
          <a:xfrm>
            <a:off x="3071664" y="5229201"/>
            <a:ext cx="576064" cy="307777"/>
          </a:xfrm>
          <a:prstGeom prst="rect">
            <a:avLst/>
          </a:prstGeom>
          <a:noFill/>
        </p:spPr>
        <p:txBody>
          <a:bodyPr wrap="square" rtlCol="0">
            <a:spAutoFit/>
          </a:bodyPr>
          <a:lstStyle/>
          <a:p>
            <a:r>
              <a:rPr lang="en-GB" sz="1400" dirty="0">
                <a:latin typeface="Arial" pitchFamily="34" charset="0"/>
                <a:cs typeface="Arial" pitchFamily="34" charset="0"/>
              </a:rPr>
              <a:t>Start</a:t>
            </a:r>
          </a:p>
        </p:txBody>
      </p:sp>
      <p:sp>
        <p:nvSpPr>
          <p:cNvPr id="11" name="TextBox 10"/>
          <p:cNvSpPr txBox="1"/>
          <p:nvPr/>
        </p:nvSpPr>
        <p:spPr>
          <a:xfrm>
            <a:off x="8400256" y="5157193"/>
            <a:ext cx="720080" cy="307777"/>
          </a:xfrm>
          <a:prstGeom prst="rect">
            <a:avLst/>
          </a:prstGeom>
          <a:noFill/>
        </p:spPr>
        <p:txBody>
          <a:bodyPr wrap="square" rtlCol="0">
            <a:spAutoFit/>
          </a:bodyPr>
          <a:lstStyle/>
          <a:p>
            <a:r>
              <a:rPr lang="en-GB" sz="1400" dirty="0">
                <a:latin typeface="Arial" pitchFamily="34" charset="0"/>
                <a:cs typeface="Arial" pitchFamily="34" charset="0"/>
              </a:rPr>
              <a:t>Finish</a:t>
            </a:r>
          </a:p>
        </p:txBody>
      </p:sp>
      <p:sp>
        <p:nvSpPr>
          <p:cNvPr id="12" name="Right Arrow 11"/>
          <p:cNvSpPr/>
          <p:nvPr/>
        </p:nvSpPr>
        <p:spPr>
          <a:xfrm>
            <a:off x="4295800" y="5589240"/>
            <a:ext cx="3528392"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a:t>
            </a:r>
          </a:p>
        </p:txBody>
      </p:sp>
      <p:sp>
        <p:nvSpPr>
          <p:cNvPr id="17" name="Freeform 16"/>
          <p:cNvSpPr/>
          <p:nvPr/>
        </p:nvSpPr>
        <p:spPr>
          <a:xfrm>
            <a:off x="3334512" y="3438144"/>
            <a:ext cx="5650992" cy="1554480"/>
          </a:xfrm>
          <a:custGeom>
            <a:avLst/>
            <a:gdLst>
              <a:gd name="connsiteX0" fmla="*/ 0 w 5650992"/>
              <a:gd name="connsiteY0" fmla="*/ 1490472 h 1554480"/>
              <a:gd name="connsiteX1" fmla="*/ 128016 w 5650992"/>
              <a:gd name="connsiteY1" fmla="*/ 1472184 h 1554480"/>
              <a:gd name="connsiteX2" fmla="*/ 374904 w 5650992"/>
              <a:gd name="connsiteY2" fmla="*/ 1463040 h 1554480"/>
              <a:gd name="connsiteX3" fmla="*/ 475488 w 5650992"/>
              <a:gd name="connsiteY3" fmla="*/ 1444752 h 1554480"/>
              <a:gd name="connsiteX4" fmla="*/ 521208 w 5650992"/>
              <a:gd name="connsiteY4" fmla="*/ 1435608 h 1554480"/>
              <a:gd name="connsiteX5" fmla="*/ 548640 w 5650992"/>
              <a:gd name="connsiteY5" fmla="*/ 1426464 h 1554480"/>
              <a:gd name="connsiteX6" fmla="*/ 640080 w 5650992"/>
              <a:gd name="connsiteY6" fmla="*/ 1417320 h 1554480"/>
              <a:gd name="connsiteX7" fmla="*/ 704088 w 5650992"/>
              <a:gd name="connsiteY7" fmla="*/ 1399032 h 1554480"/>
              <a:gd name="connsiteX8" fmla="*/ 768096 w 5650992"/>
              <a:gd name="connsiteY8" fmla="*/ 1380744 h 1554480"/>
              <a:gd name="connsiteX9" fmla="*/ 795528 w 5650992"/>
              <a:gd name="connsiteY9" fmla="*/ 1362456 h 1554480"/>
              <a:gd name="connsiteX10" fmla="*/ 850392 w 5650992"/>
              <a:gd name="connsiteY10" fmla="*/ 1344168 h 1554480"/>
              <a:gd name="connsiteX11" fmla="*/ 886968 w 5650992"/>
              <a:gd name="connsiteY11" fmla="*/ 1325880 h 1554480"/>
              <a:gd name="connsiteX12" fmla="*/ 941832 w 5650992"/>
              <a:gd name="connsiteY12" fmla="*/ 1307592 h 1554480"/>
              <a:gd name="connsiteX13" fmla="*/ 996696 w 5650992"/>
              <a:gd name="connsiteY13" fmla="*/ 1271016 h 1554480"/>
              <a:gd name="connsiteX14" fmla="*/ 1024128 w 5650992"/>
              <a:gd name="connsiteY14" fmla="*/ 1252728 h 1554480"/>
              <a:gd name="connsiteX15" fmla="*/ 1097280 w 5650992"/>
              <a:gd name="connsiteY15" fmla="*/ 1216152 h 1554480"/>
              <a:gd name="connsiteX16" fmla="*/ 1124712 w 5650992"/>
              <a:gd name="connsiteY16" fmla="*/ 1207008 h 1554480"/>
              <a:gd name="connsiteX17" fmla="*/ 1152144 w 5650992"/>
              <a:gd name="connsiteY17" fmla="*/ 1188720 h 1554480"/>
              <a:gd name="connsiteX18" fmla="*/ 1179576 w 5650992"/>
              <a:gd name="connsiteY18" fmla="*/ 1179576 h 1554480"/>
              <a:gd name="connsiteX19" fmla="*/ 1234440 w 5650992"/>
              <a:gd name="connsiteY19" fmla="*/ 1152144 h 1554480"/>
              <a:gd name="connsiteX20" fmla="*/ 1261872 w 5650992"/>
              <a:gd name="connsiteY20" fmla="*/ 1124712 h 1554480"/>
              <a:gd name="connsiteX21" fmla="*/ 1298448 w 5650992"/>
              <a:gd name="connsiteY21" fmla="*/ 1106424 h 1554480"/>
              <a:gd name="connsiteX22" fmla="*/ 1472184 w 5650992"/>
              <a:gd name="connsiteY22" fmla="*/ 1078992 h 1554480"/>
              <a:gd name="connsiteX23" fmla="*/ 1545336 w 5650992"/>
              <a:gd name="connsiteY23" fmla="*/ 1060704 h 1554480"/>
              <a:gd name="connsiteX24" fmla="*/ 1572768 w 5650992"/>
              <a:gd name="connsiteY24" fmla="*/ 1042416 h 1554480"/>
              <a:gd name="connsiteX25" fmla="*/ 1591056 w 5650992"/>
              <a:gd name="connsiteY25" fmla="*/ 1014984 h 1554480"/>
              <a:gd name="connsiteX26" fmla="*/ 1618488 w 5650992"/>
              <a:gd name="connsiteY26" fmla="*/ 1005840 h 1554480"/>
              <a:gd name="connsiteX27" fmla="*/ 1655064 w 5650992"/>
              <a:gd name="connsiteY27" fmla="*/ 978408 h 1554480"/>
              <a:gd name="connsiteX28" fmla="*/ 1682496 w 5650992"/>
              <a:gd name="connsiteY28" fmla="*/ 969264 h 1554480"/>
              <a:gd name="connsiteX29" fmla="*/ 1737360 w 5650992"/>
              <a:gd name="connsiteY29" fmla="*/ 932688 h 1554480"/>
              <a:gd name="connsiteX30" fmla="*/ 1801368 w 5650992"/>
              <a:gd name="connsiteY30" fmla="*/ 905256 h 1554480"/>
              <a:gd name="connsiteX31" fmla="*/ 1828800 w 5650992"/>
              <a:gd name="connsiteY31" fmla="*/ 886968 h 1554480"/>
              <a:gd name="connsiteX32" fmla="*/ 1865376 w 5650992"/>
              <a:gd name="connsiteY32" fmla="*/ 868680 h 1554480"/>
              <a:gd name="connsiteX33" fmla="*/ 1892808 w 5650992"/>
              <a:gd name="connsiteY33" fmla="*/ 841248 h 1554480"/>
              <a:gd name="connsiteX34" fmla="*/ 1947672 w 5650992"/>
              <a:gd name="connsiteY34" fmla="*/ 804672 h 1554480"/>
              <a:gd name="connsiteX35" fmla="*/ 1984248 w 5650992"/>
              <a:gd name="connsiteY35" fmla="*/ 786384 h 1554480"/>
              <a:gd name="connsiteX36" fmla="*/ 2039112 w 5650992"/>
              <a:gd name="connsiteY36" fmla="*/ 749808 h 1554480"/>
              <a:gd name="connsiteX37" fmla="*/ 2112264 w 5650992"/>
              <a:gd name="connsiteY37" fmla="*/ 713232 h 1554480"/>
              <a:gd name="connsiteX38" fmla="*/ 2176272 w 5650992"/>
              <a:gd name="connsiteY38" fmla="*/ 676656 h 1554480"/>
              <a:gd name="connsiteX39" fmla="*/ 2203704 w 5650992"/>
              <a:gd name="connsiteY39" fmla="*/ 667512 h 1554480"/>
              <a:gd name="connsiteX40" fmla="*/ 2258568 w 5650992"/>
              <a:gd name="connsiteY40" fmla="*/ 630936 h 1554480"/>
              <a:gd name="connsiteX41" fmla="*/ 2286000 w 5650992"/>
              <a:gd name="connsiteY41" fmla="*/ 612648 h 1554480"/>
              <a:gd name="connsiteX42" fmla="*/ 2313432 w 5650992"/>
              <a:gd name="connsiteY42" fmla="*/ 603504 h 1554480"/>
              <a:gd name="connsiteX43" fmla="*/ 2368296 w 5650992"/>
              <a:gd name="connsiteY43" fmla="*/ 566928 h 1554480"/>
              <a:gd name="connsiteX44" fmla="*/ 2395728 w 5650992"/>
              <a:gd name="connsiteY44" fmla="*/ 557784 h 1554480"/>
              <a:gd name="connsiteX45" fmla="*/ 2459736 w 5650992"/>
              <a:gd name="connsiteY45" fmla="*/ 512064 h 1554480"/>
              <a:gd name="connsiteX46" fmla="*/ 2514600 w 5650992"/>
              <a:gd name="connsiteY46" fmla="*/ 475488 h 1554480"/>
              <a:gd name="connsiteX47" fmla="*/ 2542032 w 5650992"/>
              <a:gd name="connsiteY47" fmla="*/ 466344 h 1554480"/>
              <a:gd name="connsiteX48" fmla="*/ 2569464 w 5650992"/>
              <a:gd name="connsiteY48" fmla="*/ 438912 h 1554480"/>
              <a:gd name="connsiteX49" fmla="*/ 2624328 w 5650992"/>
              <a:gd name="connsiteY49" fmla="*/ 402336 h 1554480"/>
              <a:gd name="connsiteX50" fmla="*/ 2651760 w 5650992"/>
              <a:gd name="connsiteY50" fmla="*/ 374904 h 1554480"/>
              <a:gd name="connsiteX51" fmla="*/ 2706624 w 5650992"/>
              <a:gd name="connsiteY51" fmla="*/ 338328 h 1554480"/>
              <a:gd name="connsiteX52" fmla="*/ 2734056 w 5650992"/>
              <a:gd name="connsiteY52" fmla="*/ 310896 h 1554480"/>
              <a:gd name="connsiteX53" fmla="*/ 2770632 w 5650992"/>
              <a:gd name="connsiteY53" fmla="*/ 292608 h 1554480"/>
              <a:gd name="connsiteX54" fmla="*/ 2798064 w 5650992"/>
              <a:gd name="connsiteY54" fmla="*/ 274320 h 1554480"/>
              <a:gd name="connsiteX55" fmla="*/ 2843784 w 5650992"/>
              <a:gd name="connsiteY55" fmla="*/ 237744 h 1554480"/>
              <a:gd name="connsiteX56" fmla="*/ 2871216 w 5650992"/>
              <a:gd name="connsiteY56" fmla="*/ 219456 h 1554480"/>
              <a:gd name="connsiteX57" fmla="*/ 2907792 w 5650992"/>
              <a:gd name="connsiteY57" fmla="*/ 192024 h 1554480"/>
              <a:gd name="connsiteX58" fmla="*/ 2944368 w 5650992"/>
              <a:gd name="connsiteY58" fmla="*/ 182880 h 1554480"/>
              <a:gd name="connsiteX59" fmla="*/ 2999232 w 5650992"/>
              <a:gd name="connsiteY59" fmla="*/ 146304 h 1554480"/>
              <a:gd name="connsiteX60" fmla="*/ 3026664 w 5650992"/>
              <a:gd name="connsiteY60" fmla="*/ 118872 h 1554480"/>
              <a:gd name="connsiteX61" fmla="*/ 3081528 w 5650992"/>
              <a:gd name="connsiteY61" fmla="*/ 82296 h 1554480"/>
              <a:gd name="connsiteX62" fmla="*/ 3118104 w 5650992"/>
              <a:gd name="connsiteY62" fmla="*/ 54864 h 1554480"/>
              <a:gd name="connsiteX63" fmla="*/ 3145536 w 5650992"/>
              <a:gd name="connsiteY63" fmla="*/ 45720 h 1554480"/>
              <a:gd name="connsiteX64" fmla="*/ 3172968 w 5650992"/>
              <a:gd name="connsiteY64" fmla="*/ 27432 h 1554480"/>
              <a:gd name="connsiteX65" fmla="*/ 3209544 w 5650992"/>
              <a:gd name="connsiteY65" fmla="*/ 18288 h 1554480"/>
              <a:gd name="connsiteX66" fmla="*/ 3319272 w 5650992"/>
              <a:gd name="connsiteY66" fmla="*/ 0 h 1554480"/>
              <a:gd name="connsiteX67" fmla="*/ 3721608 w 5650992"/>
              <a:gd name="connsiteY67" fmla="*/ 9144 h 1554480"/>
              <a:gd name="connsiteX68" fmla="*/ 3785616 w 5650992"/>
              <a:gd name="connsiteY68" fmla="*/ 36576 h 1554480"/>
              <a:gd name="connsiteX69" fmla="*/ 3813048 w 5650992"/>
              <a:gd name="connsiteY69" fmla="*/ 64008 h 1554480"/>
              <a:gd name="connsiteX70" fmla="*/ 3840480 w 5650992"/>
              <a:gd name="connsiteY70" fmla="*/ 73152 h 1554480"/>
              <a:gd name="connsiteX71" fmla="*/ 3867912 w 5650992"/>
              <a:gd name="connsiteY71" fmla="*/ 91440 h 1554480"/>
              <a:gd name="connsiteX72" fmla="*/ 3922776 w 5650992"/>
              <a:gd name="connsiteY72" fmla="*/ 100584 h 1554480"/>
              <a:gd name="connsiteX73" fmla="*/ 3977640 w 5650992"/>
              <a:gd name="connsiteY73" fmla="*/ 118872 h 1554480"/>
              <a:gd name="connsiteX74" fmla="*/ 4032504 w 5650992"/>
              <a:gd name="connsiteY74" fmla="*/ 137160 h 1554480"/>
              <a:gd name="connsiteX75" fmla="*/ 4087368 w 5650992"/>
              <a:gd name="connsiteY75" fmla="*/ 155448 h 1554480"/>
              <a:gd name="connsiteX76" fmla="*/ 4114800 w 5650992"/>
              <a:gd name="connsiteY76" fmla="*/ 164592 h 1554480"/>
              <a:gd name="connsiteX77" fmla="*/ 4206240 w 5650992"/>
              <a:gd name="connsiteY77" fmla="*/ 201168 h 1554480"/>
              <a:gd name="connsiteX78" fmla="*/ 4233672 w 5650992"/>
              <a:gd name="connsiteY78" fmla="*/ 219456 h 1554480"/>
              <a:gd name="connsiteX79" fmla="*/ 4261104 w 5650992"/>
              <a:gd name="connsiteY79" fmla="*/ 228600 h 1554480"/>
              <a:gd name="connsiteX80" fmla="*/ 4279392 w 5650992"/>
              <a:gd name="connsiteY80" fmla="*/ 256032 h 1554480"/>
              <a:gd name="connsiteX81" fmla="*/ 4334256 w 5650992"/>
              <a:gd name="connsiteY81" fmla="*/ 292608 h 1554480"/>
              <a:gd name="connsiteX82" fmla="*/ 4352544 w 5650992"/>
              <a:gd name="connsiteY82" fmla="*/ 320040 h 1554480"/>
              <a:gd name="connsiteX83" fmla="*/ 4407408 w 5650992"/>
              <a:gd name="connsiteY83" fmla="*/ 365760 h 1554480"/>
              <a:gd name="connsiteX84" fmla="*/ 4443984 w 5650992"/>
              <a:gd name="connsiteY84" fmla="*/ 420624 h 1554480"/>
              <a:gd name="connsiteX85" fmla="*/ 4480560 w 5650992"/>
              <a:gd name="connsiteY85" fmla="*/ 466344 h 1554480"/>
              <a:gd name="connsiteX86" fmla="*/ 4517136 w 5650992"/>
              <a:gd name="connsiteY86" fmla="*/ 521208 h 1554480"/>
              <a:gd name="connsiteX87" fmla="*/ 4535424 w 5650992"/>
              <a:gd name="connsiteY87" fmla="*/ 548640 h 1554480"/>
              <a:gd name="connsiteX88" fmla="*/ 4553712 w 5650992"/>
              <a:gd name="connsiteY88" fmla="*/ 612648 h 1554480"/>
              <a:gd name="connsiteX89" fmla="*/ 4572000 w 5650992"/>
              <a:gd name="connsiteY89" fmla="*/ 640080 h 1554480"/>
              <a:gd name="connsiteX90" fmla="*/ 4590288 w 5650992"/>
              <a:gd name="connsiteY90" fmla="*/ 694944 h 1554480"/>
              <a:gd name="connsiteX91" fmla="*/ 4617720 w 5650992"/>
              <a:gd name="connsiteY91" fmla="*/ 713232 h 1554480"/>
              <a:gd name="connsiteX92" fmla="*/ 4681728 w 5650992"/>
              <a:gd name="connsiteY92" fmla="*/ 768096 h 1554480"/>
              <a:gd name="connsiteX93" fmla="*/ 4736592 w 5650992"/>
              <a:gd name="connsiteY93" fmla="*/ 804672 h 1554480"/>
              <a:gd name="connsiteX94" fmla="*/ 4764024 w 5650992"/>
              <a:gd name="connsiteY94" fmla="*/ 822960 h 1554480"/>
              <a:gd name="connsiteX95" fmla="*/ 4818888 w 5650992"/>
              <a:gd name="connsiteY95" fmla="*/ 877824 h 1554480"/>
              <a:gd name="connsiteX96" fmla="*/ 4864608 w 5650992"/>
              <a:gd name="connsiteY96" fmla="*/ 932688 h 1554480"/>
              <a:gd name="connsiteX97" fmla="*/ 4919472 w 5650992"/>
              <a:gd name="connsiteY97" fmla="*/ 969264 h 1554480"/>
              <a:gd name="connsiteX98" fmla="*/ 4946904 w 5650992"/>
              <a:gd name="connsiteY98" fmla="*/ 987552 h 1554480"/>
              <a:gd name="connsiteX99" fmla="*/ 4974336 w 5650992"/>
              <a:gd name="connsiteY99" fmla="*/ 1014984 h 1554480"/>
              <a:gd name="connsiteX100" fmla="*/ 5001768 w 5650992"/>
              <a:gd name="connsiteY100" fmla="*/ 1033272 h 1554480"/>
              <a:gd name="connsiteX101" fmla="*/ 5029200 w 5650992"/>
              <a:gd name="connsiteY101" fmla="*/ 1060704 h 1554480"/>
              <a:gd name="connsiteX102" fmla="*/ 5056632 w 5650992"/>
              <a:gd name="connsiteY102" fmla="*/ 1069848 h 1554480"/>
              <a:gd name="connsiteX103" fmla="*/ 5102352 w 5650992"/>
              <a:gd name="connsiteY103" fmla="*/ 1097280 h 1554480"/>
              <a:gd name="connsiteX104" fmla="*/ 5175504 w 5650992"/>
              <a:gd name="connsiteY104" fmla="*/ 1152144 h 1554480"/>
              <a:gd name="connsiteX105" fmla="*/ 5212080 w 5650992"/>
              <a:gd name="connsiteY105" fmla="*/ 1179576 h 1554480"/>
              <a:gd name="connsiteX106" fmla="*/ 5257800 w 5650992"/>
              <a:gd name="connsiteY106" fmla="*/ 1225296 h 1554480"/>
              <a:gd name="connsiteX107" fmla="*/ 5312664 w 5650992"/>
              <a:gd name="connsiteY107" fmla="*/ 1280160 h 1554480"/>
              <a:gd name="connsiteX108" fmla="*/ 5349240 w 5650992"/>
              <a:gd name="connsiteY108" fmla="*/ 1307592 h 1554480"/>
              <a:gd name="connsiteX109" fmla="*/ 5376672 w 5650992"/>
              <a:gd name="connsiteY109" fmla="*/ 1325880 h 1554480"/>
              <a:gd name="connsiteX110" fmla="*/ 5413248 w 5650992"/>
              <a:gd name="connsiteY110" fmla="*/ 1335024 h 1554480"/>
              <a:gd name="connsiteX111" fmla="*/ 5449824 w 5650992"/>
              <a:gd name="connsiteY111" fmla="*/ 1371600 h 1554480"/>
              <a:gd name="connsiteX112" fmla="*/ 5504688 w 5650992"/>
              <a:gd name="connsiteY112" fmla="*/ 1408176 h 1554480"/>
              <a:gd name="connsiteX113" fmla="*/ 5559552 w 5650992"/>
              <a:gd name="connsiteY113" fmla="*/ 1463040 h 1554480"/>
              <a:gd name="connsiteX114" fmla="*/ 5596128 w 5650992"/>
              <a:gd name="connsiteY114" fmla="*/ 1517904 h 1554480"/>
              <a:gd name="connsiteX115" fmla="*/ 5650992 w 5650992"/>
              <a:gd name="connsiteY115" fmla="*/ 1554480 h 1554480"/>
              <a:gd name="connsiteX0" fmla="*/ 0 w 5650992"/>
              <a:gd name="connsiteY0" fmla="*/ 1490472 h 1554480"/>
              <a:gd name="connsiteX1" fmla="*/ 128016 w 5650992"/>
              <a:gd name="connsiteY1" fmla="*/ 1472184 h 1554480"/>
              <a:gd name="connsiteX2" fmla="*/ 374904 w 5650992"/>
              <a:gd name="connsiteY2" fmla="*/ 1463040 h 1554480"/>
              <a:gd name="connsiteX3" fmla="*/ 475488 w 5650992"/>
              <a:gd name="connsiteY3" fmla="*/ 1444752 h 1554480"/>
              <a:gd name="connsiteX4" fmla="*/ 521208 w 5650992"/>
              <a:gd name="connsiteY4" fmla="*/ 1435608 h 1554480"/>
              <a:gd name="connsiteX5" fmla="*/ 548640 w 5650992"/>
              <a:gd name="connsiteY5" fmla="*/ 1426464 h 1554480"/>
              <a:gd name="connsiteX6" fmla="*/ 640080 w 5650992"/>
              <a:gd name="connsiteY6" fmla="*/ 1417320 h 1554480"/>
              <a:gd name="connsiteX7" fmla="*/ 704088 w 5650992"/>
              <a:gd name="connsiteY7" fmla="*/ 1399032 h 1554480"/>
              <a:gd name="connsiteX8" fmla="*/ 768096 w 5650992"/>
              <a:gd name="connsiteY8" fmla="*/ 1380744 h 1554480"/>
              <a:gd name="connsiteX9" fmla="*/ 795528 w 5650992"/>
              <a:gd name="connsiteY9" fmla="*/ 1362456 h 1554480"/>
              <a:gd name="connsiteX10" fmla="*/ 850392 w 5650992"/>
              <a:gd name="connsiteY10" fmla="*/ 1344168 h 1554480"/>
              <a:gd name="connsiteX11" fmla="*/ 886968 w 5650992"/>
              <a:gd name="connsiteY11" fmla="*/ 1325880 h 1554480"/>
              <a:gd name="connsiteX12" fmla="*/ 941832 w 5650992"/>
              <a:gd name="connsiteY12" fmla="*/ 1307592 h 1554480"/>
              <a:gd name="connsiteX13" fmla="*/ 996696 w 5650992"/>
              <a:gd name="connsiteY13" fmla="*/ 1271016 h 1554480"/>
              <a:gd name="connsiteX14" fmla="*/ 1024128 w 5650992"/>
              <a:gd name="connsiteY14" fmla="*/ 1252728 h 1554480"/>
              <a:gd name="connsiteX15" fmla="*/ 1097280 w 5650992"/>
              <a:gd name="connsiteY15" fmla="*/ 1216152 h 1554480"/>
              <a:gd name="connsiteX16" fmla="*/ 1124712 w 5650992"/>
              <a:gd name="connsiteY16" fmla="*/ 1207008 h 1554480"/>
              <a:gd name="connsiteX17" fmla="*/ 1152144 w 5650992"/>
              <a:gd name="connsiteY17" fmla="*/ 1188720 h 1554480"/>
              <a:gd name="connsiteX18" fmla="*/ 1179576 w 5650992"/>
              <a:gd name="connsiteY18" fmla="*/ 1179576 h 1554480"/>
              <a:gd name="connsiteX19" fmla="*/ 1234440 w 5650992"/>
              <a:gd name="connsiteY19" fmla="*/ 1152144 h 1554480"/>
              <a:gd name="connsiteX20" fmla="*/ 1261872 w 5650992"/>
              <a:gd name="connsiteY20" fmla="*/ 1124712 h 1554480"/>
              <a:gd name="connsiteX21" fmla="*/ 1298448 w 5650992"/>
              <a:gd name="connsiteY21" fmla="*/ 1106424 h 1554480"/>
              <a:gd name="connsiteX22" fmla="*/ 1472184 w 5650992"/>
              <a:gd name="connsiteY22" fmla="*/ 1078992 h 1554480"/>
              <a:gd name="connsiteX23" fmla="*/ 1545336 w 5650992"/>
              <a:gd name="connsiteY23" fmla="*/ 1060704 h 1554480"/>
              <a:gd name="connsiteX24" fmla="*/ 1572768 w 5650992"/>
              <a:gd name="connsiteY24" fmla="*/ 1042416 h 1554480"/>
              <a:gd name="connsiteX25" fmla="*/ 1591056 w 5650992"/>
              <a:gd name="connsiteY25" fmla="*/ 1014984 h 1554480"/>
              <a:gd name="connsiteX26" fmla="*/ 1618488 w 5650992"/>
              <a:gd name="connsiteY26" fmla="*/ 1005840 h 1554480"/>
              <a:gd name="connsiteX27" fmla="*/ 1655064 w 5650992"/>
              <a:gd name="connsiteY27" fmla="*/ 978408 h 1554480"/>
              <a:gd name="connsiteX28" fmla="*/ 1682496 w 5650992"/>
              <a:gd name="connsiteY28" fmla="*/ 969264 h 1554480"/>
              <a:gd name="connsiteX29" fmla="*/ 1737360 w 5650992"/>
              <a:gd name="connsiteY29" fmla="*/ 932688 h 1554480"/>
              <a:gd name="connsiteX30" fmla="*/ 1801368 w 5650992"/>
              <a:gd name="connsiteY30" fmla="*/ 905256 h 1554480"/>
              <a:gd name="connsiteX31" fmla="*/ 1828800 w 5650992"/>
              <a:gd name="connsiteY31" fmla="*/ 886968 h 1554480"/>
              <a:gd name="connsiteX32" fmla="*/ 1865376 w 5650992"/>
              <a:gd name="connsiteY32" fmla="*/ 868680 h 1554480"/>
              <a:gd name="connsiteX33" fmla="*/ 1892808 w 5650992"/>
              <a:gd name="connsiteY33" fmla="*/ 841248 h 1554480"/>
              <a:gd name="connsiteX34" fmla="*/ 1947672 w 5650992"/>
              <a:gd name="connsiteY34" fmla="*/ 804672 h 1554480"/>
              <a:gd name="connsiteX35" fmla="*/ 1984248 w 5650992"/>
              <a:gd name="connsiteY35" fmla="*/ 786384 h 1554480"/>
              <a:gd name="connsiteX36" fmla="*/ 2039112 w 5650992"/>
              <a:gd name="connsiteY36" fmla="*/ 749808 h 1554480"/>
              <a:gd name="connsiteX37" fmla="*/ 2112264 w 5650992"/>
              <a:gd name="connsiteY37" fmla="*/ 713232 h 1554480"/>
              <a:gd name="connsiteX38" fmla="*/ 2176272 w 5650992"/>
              <a:gd name="connsiteY38" fmla="*/ 676656 h 1554480"/>
              <a:gd name="connsiteX39" fmla="*/ 2203704 w 5650992"/>
              <a:gd name="connsiteY39" fmla="*/ 667512 h 1554480"/>
              <a:gd name="connsiteX40" fmla="*/ 2258568 w 5650992"/>
              <a:gd name="connsiteY40" fmla="*/ 630936 h 1554480"/>
              <a:gd name="connsiteX41" fmla="*/ 2286000 w 5650992"/>
              <a:gd name="connsiteY41" fmla="*/ 612648 h 1554480"/>
              <a:gd name="connsiteX42" fmla="*/ 2313432 w 5650992"/>
              <a:gd name="connsiteY42" fmla="*/ 603504 h 1554480"/>
              <a:gd name="connsiteX43" fmla="*/ 2368296 w 5650992"/>
              <a:gd name="connsiteY43" fmla="*/ 566928 h 1554480"/>
              <a:gd name="connsiteX44" fmla="*/ 2395728 w 5650992"/>
              <a:gd name="connsiteY44" fmla="*/ 557784 h 1554480"/>
              <a:gd name="connsiteX45" fmla="*/ 2459736 w 5650992"/>
              <a:gd name="connsiteY45" fmla="*/ 512064 h 1554480"/>
              <a:gd name="connsiteX46" fmla="*/ 2514600 w 5650992"/>
              <a:gd name="connsiteY46" fmla="*/ 475488 h 1554480"/>
              <a:gd name="connsiteX47" fmla="*/ 2542032 w 5650992"/>
              <a:gd name="connsiteY47" fmla="*/ 466344 h 1554480"/>
              <a:gd name="connsiteX48" fmla="*/ 2569464 w 5650992"/>
              <a:gd name="connsiteY48" fmla="*/ 438912 h 1554480"/>
              <a:gd name="connsiteX49" fmla="*/ 2624328 w 5650992"/>
              <a:gd name="connsiteY49" fmla="*/ 402336 h 1554480"/>
              <a:gd name="connsiteX50" fmla="*/ 2651760 w 5650992"/>
              <a:gd name="connsiteY50" fmla="*/ 374904 h 1554480"/>
              <a:gd name="connsiteX51" fmla="*/ 2706624 w 5650992"/>
              <a:gd name="connsiteY51" fmla="*/ 338328 h 1554480"/>
              <a:gd name="connsiteX52" fmla="*/ 2734056 w 5650992"/>
              <a:gd name="connsiteY52" fmla="*/ 310896 h 1554480"/>
              <a:gd name="connsiteX53" fmla="*/ 2770632 w 5650992"/>
              <a:gd name="connsiteY53" fmla="*/ 292608 h 1554480"/>
              <a:gd name="connsiteX54" fmla="*/ 2798064 w 5650992"/>
              <a:gd name="connsiteY54" fmla="*/ 274320 h 1554480"/>
              <a:gd name="connsiteX55" fmla="*/ 2843784 w 5650992"/>
              <a:gd name="connsiteY55" fmla="*/ 237744 h 1554480"/>
              <a:gd name="connsiteX56" fmla="*/ 2871216 w 5650992"/>
              <a:gd name="connsiteY56" fmla="*/ 219456 h 1554480"/>
              <a:gd name="connsiteX57" fmla="*/ 2907792 w 5650992"/>
              <a:gd name="connsiteY57" fmla="*/ 192024 h 1554480"/>
              <a:gd name="connsiteX58" fmla="*/ 2944368 w 5650992"/>
              <a:gd name="connsiteY58" fmla="*/ 182880 h 1554480"/>
              <a:gd name="connsiteX59" fmla="*/ 2999232 w 5650992"/>
              <a:gd name="connsiteY59" fmla="*/ 146304 h 1554480"/>
              <a:gd name="connsiteX60" fmla="*/ 3026664 w 5650992"/>
              <a:gd name="connsiteY60" fmla="*/ 118872 h 1554480"/>
              <a:gd name="connsiteX61" fmla="*/ 3081528 w 5650992"/>
              <a:gd name="connsiteY61" fmla="*/ 82296 h 1554480"/>
              <a:gd name="connsiteX62" fmla="*/ 3118104 w 5650992"/>
              <a:gd name="connsiteY62" fmla="*/ 54864 h 1554480"/>
              <a:gd name="connsiteX63" fmla="*/ 3145536 w 5650992"/>
              <a:gd name="connsiteY63" fmla="*/ 45720 h 1554480"/>
              <a:gd name="connsiteX64" fmla="*/ 3172968 w 5650992"/>
              <a:gd name="connsiteY64" fmla="*/ 27432 h 1554480"/>
              <a:gd name="connsiteX65" fmla="*/ 3209544 w 5650992"/>
              <a:gd name="connsiteY65" fmla="*/ 18288 h 1554480"/>
              <a:gd name="connsiteX66" fmla="*/ 3319272 w 5650992"/>
              <a:gd name="connsiteY66" fmla="*/ 0 h 1554480"/>
              <a:gd name="connsiteX67" fmla="*/ 3721608 w 5650992"/>
              <a:gd name="connsiteY67" fmla="*/ 9144 h 1554480"/>
              <a:gd name="connsiteX68" fmla="*/ 3785616 w 5650992"/>
              <a:gd name="connsiteY68" fmla="*/ 36576 h 1554480"/>
              <a:gd name="connsiteX69" fmla="*/ 3813048 w 5650992"/>
              <a:gd name="connsiteY69" fmla="*/ 64008 h 1554480"/>
              <a:gd name="connsiteX70" fmla="*/ 3840480 w 5650992"/>
              <a:gd name="connsiteY70" fmla="*/ 73152 h 1554480"/>
              <a:gd name="connsiteX71" fmla="*/ 3867912 w 5650992"/>
              <a:gd name="connsiteY71" fmla="*/ 91440 h 1554480"/>
              <a:gd name="connsiteX72" fmla="*/ 3922776 w 5650992"/>
              <a:gd name="connsiteY72" fmla="*/ 100584 h 1554480"/>
              <a:gd name="connsiteX73" fmla="*/ 3977640 w 5650992"/>
              <a:gd name="connsiteY73" fmla="*/ 118872 h 1554480"/>
              <a:gd name="connsiteX74" fmla="*/ 4032504 w 5650992"/>
              <a:gd name="connsiteY74" fmla="*/ 137160 h 1554480"/>
              <a:gd name="connsiteX75" fmla="*/ 4087368 w 5650992"/>
              <a:gd name="connsiteY75" fmla="*/ 155448 h 1554480"/>
              <a:gd name="connsiteX76" fmla="*/ 4114800 w 5650992"/>
              <a:gd name="connsiteY76" fmla="*/ 164592 h 1554480"/>
              <a:gd name="connsiteX77" fmla="*/ 4206240 w 5650992"/>
              <a:gd name="connsiteY77" fmla="*/ 201168 h 1554480"/>
              <a:gd name="connsiteX78" fmla="*/ 4233672 w 5650992"/>
              <a:gd name="connsiteY78" fmla="*/ 219456 h 1554480"/>
              <a:gd name="connsiteX79" fmla="*/ 4261104 w 5650992"/>
              <a:gd name="connsiteY79" fmla="*/ 228600 h 1554480"/>
              <a:gd name="connsiteX80" fmla="*/ 4279392 w 5650992"/>
              <a:gd name="connsiteY80" fmla="*/ 256032 h 1554480"/>
              <a:gd name="connsiteX81" fmla="*/ 4334256 w 5650992"/>
              <a:gd name="connsiteY81" fmla="*/ 292608 h 1554480"/>
              <a:gd name="connsiteX82" fmla="*/ 4352544 w 5650992"/>
              <a:gd name="connsiteY82" fmla="*/ 320040 h 1554480"/>
              <a:gd name="connsiteX83" fmla="*/ 4407408 w 5650992"/>
              <a:gd name="connsiteY83" fmla="*/ 365760 h 1554480"/>
              <a:gd name="connsiteX84" fmla="*/ 4443984 w 5650992"/>
              <a:gd name="connsiteY84" fmla="*/ 420624 h 1554480"/>
              <a:gd name="connsiteX85" fmla="*/ 4480560 w 5650992"/>
              <a:gd name="connsiteY85" fmla="*/ 466344 h 1554480"/>
              <a:gd name="connsiteX86" fmla="*/ 4517136 w 5650992"/>
              <a:gd name="connsiteY86" fmla="*/ 521208 h 1554480"/>
              <a:gd name="connsiteX87" fmla="*/ 4535424 w 5650992"/>
              <a:gd name="connsiteY87" fmla="*/ 548640 h 1554480"/>
              <a:gd name="connsiteX88" fmla="*/ 4553712 w 5650992"/>
              <a:gd name="connsiteY88" fmla="*/ 612648 h 1554480"/>
              <a:gd name="connsiteX89" fmla="*/ 4572000 w 5650992"/>
              <a:gd name="connsiteY89" fmla="*/ 640080 h 1554480"/>
              <a:gd name="connsiteX90" fmla="*/ 4590288 w 5650992"/>
              <a:gd name="connsiteY90" fmla="*/ 694944 h 1554480"/>
              <a:gd name="connsiteX91" fmla="*/ 4617720 w 5650992"/>
              <a:gd name="connsiteY91" fmla="*/ 713232 h 1554480"/>
              <a:gd name="connsiteX92" fmla="*/ 4681728 w 5650992"/>
              <a:gd name="connsiteY92" fmla="*/ 768096 h 1554480"/>
              <a:gd name="connsiteX93" fmla="*/ 4736592 w 5650992"/>
              <a:gd name="connsiteY93" fmla="*/ 804672 h 1554480"/>
              <a:gd name="connsiteX94" fmla="*/ 4764024 w 5650992"/>
              <a:gd name="connsiteY94" fmla="*/ 822960 h 1554480"/>
              <a:gd name="connsiteX95" fmla="*/ 4818888 w 5650992"/>
              <a:gd name="connsiteY95" fmla="*/ 877824 h 1554480"/>
              <a:gd name="connsiteX96" fmla="*/ 4864608 w 5650992"/>
              <a:gd name="connsiteY96" fmla="*/ 932688 h 1554480"/>
              <a:gd name="connsiteX97" fmla="*/ 4919472 w 5650992"/>
              <a:gd name="connsiteY97" fmla="*/ 969264 h 1554480"/>
              <a:gd name="connsiteX98" fmla="*/ 4946904 w 5650992"/>
              <a:gd name="connsiteY98" fmla="*/ 987552 h 1554480"/>
              <a:gd name="connsiteX99" fmla="*/ 4974336 w 5650992"/>
              <a:gd name="connsiteY99" fmla="*/ 1014984 h 1554480"/>
              <a:gd name="connsiteX100" fmla="*/ 5001768 w 5650992"/>
              <a:gd name="connsiteY100" fmla="*/ 1033272 h 1554480"/>
              <a:gd name="connsiteX101" fmla="*/ 5029200 w 5650992"/>
              <a:gd name="connsiteY101" fmla="*/ 1060704 h 1554480"/>
              <a:gd name="connsiteX102" fmla="*/ 5056632 w 5650992"/>
              <a:gd name="connsiteY102" fmla="*/ 1069848 h 1554480"/>
              <a:gd name="connsiteX103" fmla="*/ 5102352 w 5650992"/>
              <a:gd name="connsiteY103" fmla="*/ 1097280 h 1554480"/>
              <a:gd name="connsiteX104" fmla="*/ 5175504 w 5650992"/>
              <a:gd name="connsiteY104" fmla="*/ 1152144 h 1554480"/>
              <a:gd name="connsiteX105" fmla="*/ 5212080 w 5650992"/>
              <a:gd name="connsiteY105" fmla="*/ 1179576 h 1554480"/>
              <a:gd name="connsiteX106" fmla="*/ 5257800 w 5650992"/>
              <a:gd name="connsiteY106" fmla="*/ 1225296 h 1554480"/>
              <a:gd name="connsiteX107" fmla="*/ 5312664 w 5650992"/>
              <a:gd name="connsiteY107" fmla="*/ 1280160 h 1554480"/>
              <a:gd name="connsiteX108" fmla="*/ 5349240 w 5650992"/>
              <a:gd name="connsiteY108" fmla="*/ 1307592 h 1554480"/>
              <a:gd name="connsiteX109" fmla="*/ 5376672 w 5650992"/>
              <a:gd name="connsiteY109" fmla="*/ 1325880 h 1554480"/>
              <a:gd name="connsiteX110" fmla="*/ 5413248 w 5650992"/>
              <a:gd name="connsiteY110" fmla="*/ 1335024 h 1554480"/>
              <a:gd name="connsiteX111" fmla="*/ 5449824 w 5650992"/>
              <a:gd name="connsiteY111" fmla="*/ 1371600 h 1554480"/>
              <a:gd name="connsiteX112" fmla="*/ 5504688 w 5650992"/>
              <a:gd name="connsiteY112" fmla="*/ 1408176 h 1554480"/>
              <a:gd name="connsiteX113" fmla="*/ 5559552 w 5650992"/>
              <a:gd name="connsiteY113" fmla="*/ 1463040 h 1554480"/>
              <a:gd name="connsiteX114" fmla="*/ 5596128 w 5650992"/>
              <a:gd name="connsiteY114" fmla="*/ 1517904 h 1554480"/>
              <a:gd name="connsiteX115" fmla="*/ 5650992 w 5650992"/>
              <a:gd name="connsiteY115" fmla="*/ 1554480 h 1554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5650992" h="1554480">
                <a:moveTo>
                  <a:pt x="0" y="1490472"/>
                </a:moveTo>
                <a:cubicBezTo>
                  <a:pt x="55069" y="1472116"/>
                  <a:pt x="32858" y="1477192"/>
                  <a:pt x="128016" y="1472184"/>
                </a:cubicBezTo>
                <a:cubicBezTo>
                  <a:pt x="210255" y="1467856"/>
                  <a:pt x="292608" y="1466088"/>
                  <a:pt x="374904" y="1463040"/>
                </a:cubicBezTo>
                <a:cubicBezTo>
                  <a:pt x="445125" y="1445485"/>
                  <a:pt x="377197" y="1461134"/>
                  <a:pt x="475488" y="1444752"/>
                </a:cubicBezTo>
                <a:cubicBezTo>
                  <a:pt x="490818" y="1442197"/>
                  <a:pt x="506130" y="1439377"/>
                  <a:pt x="521208" y="1435608"/>
                </a:cubicBezTo>
                <a:cubicBezTo>
                  <a:pt x="530559" y="1433270"/>
                  <a:pt x="539113" y="1427930"/>
                  <a:pt x="548640" y="1426464"/>
                </a:cubicBezTo>
                <a:cubicBezTo>
                  <a:pt x="578916" y="1421806"/>
                  <a:pt x="609600" y="1420368"/>
                  <a:pt x="640080" y="1417320"/>
                </a:cubicBezTo>
                <a:cubicBezTo>
                  <a:pt x="754423" y="1388734"/>
                  <a:pt x="612261" y="1425268"/>
                  <a:pt x="704088" y="1399032"/>
                </a:cubicBezTo>
                <a:cubicBezTo>
                  <a:pt x="717760" y="1395126"/>
                  <a:pt x="753480" y="1388052"/>
                  <a:pt x="768096" y="1380744"/>
                </a:cubicBezTo>
                <a:cubicBezTo>
                  <a:pt x="777926" y="1375829"/>
                  <a:pt x="785485" y="1366919"/>
                  <a:pt x="795528" y="1362456"/>
                </a:cubicBezTo>
                <a:cubicBezTo>
                  <a:pt x="813144" y="1354627"/>
                  <a:pt x="833150" y="1352789"/>
                  <a:pt x="850392" y="1344168"/>
                </a:cubicBezTo>
                <a:cubicBezTo>
                  <a:pt x="862584" y="1338072"/>
                  <a:pt x="874312" y="1330942"/>
                  <a:pt x="886968" y="1325880"/>
                </a:cubicBezTo>
                <a:cubicBezTo>
                  <a:pt x="904866" y="1318721"/>
                  <a:pt x="925792" y="1318285"/>
                  <a:pt x="941832" y="1307592"/>
                </a:cubicBezTo>
                <a:lnTo>
                  <a:pt x="996696" y="1271016"/>
                </a:lnTo>
                <a:cubicBezTo>
                  <a:pt x="1005840" y="1264920"/>
                  <a:pt x="1014298" y="1257643"/>
                  <a:pt x="1024128" y="1252728"/>
                </a:cubicBezTo>
                <a:cubicBezTo>
                  <a:pt x="1048512" y="1240536"/>
                  <a:pt x="1071417" y="1224773"/>
                  <a:pt x="1097280" y="1216152"/>
                </a:cubicBezTo>
                <a:cubicBezTo>
                  <a:pt x="1106424" y="1213104"/>
                  <a:pt x="1116091" y="1211319"/>
                  <a:pt x="1124712" y="1207008"/>
                </a:cubicBezTo>
                <a:cubicBezTo>
                  <a:pt x="1134542" y="1202093"/>
                  <a:pt x="1142314" y="1193635"/>
                  <a:pt x="1152144" y="1188720"/>
                </a:cubicBezTo>
                <a:cubicBezTo>
                  <a:pt x="1160765" y="1184409"/>
                  <a:pt x="1170955" y="1183887"/>
                  <a:pt x="1179576" y="1179576"/>
                </a:cubicBezTo>
                <a:cubicBezTo>
                  <a:pt x="1250480" y="1144124"/>
                  <a:pt x="1165489" y="1175128"/>
                  <a:pt x="1234440" y="1152144"/>
                </a:cubicBezTo>
                <a:cubicBezTo>
                  <a:pt x="1243584" y="1143000"/>
                  <a:pt x="1251349" y="1132228"/>
                  <a:pt x="1261872" y="1124712"/>
                </a:cubicBezTo>
                <a:cubicBezTo>
                  <a:pt x="1272964" y="1116789"/>
                  <a:pt x="1285792" y="1111486"/>
                  <a:pt x="1298448" y="1106424"/>
                </a:cubicBezTo>
                <a:cubicBezTo>
                  <a:pt x="1371913" y="1077038"/>
                  <a:pt x="1373469" y="1086585"/>
                  <a:pt x="1472184" y="1078992"/>
                </a:cubicBezTo>
                <a:cubicBezTo>
                  <a:pt x="1489574" y="1075514"/>
                  <a:pt x="1526591" y="1070077"/>
                  <a:pt x="1545336" y="1060704"/>
                </a:cubicBezTo>
                <a:cubicBezTo>
                  <a:pt x="1555166" y="1055789"/>
                  <a:pt x="1563624" y="1048512"/>
                  <a:pt x="1572768" y="1042416"/>
                </a:cubicBezTo>
                <a:cubicBezTo>
                  <a:pt x="1578864" y="1033272"/>
                  <a:pt x="1582474" y="1021849"/>
                  <a:pt x="1591056" y="1014984"/>
                </a:cubicBezTo>
                <a:cubicBezTo>
                  <a:pt x="1598582" y="1008963"/>
                  <a:pt x="1610119" y="1010622"/>
                  <a:pt x="1618488" y="1005840"/>
                </a:cubicBezTo>
                <a:cubicBezTo>
                  <a:pt x="1631720" y="998279"/>
                  <a:pt x="1641832" y="985969"/>
                  <a:pt x="1655064" y="978408"/>
                </a:cubicBezTo>
                <a:cubicBezTo>
                  <a:pt x="1663433" y="973626"/>
                  <a:pt x="1674070" y="973945"/>
                  <a:pt x="1682496" y="969264"/>
                </a:cubicBezTo>
                <a:cubicBezTo>
                  <a:pt x="1701709" y="958590"/>
                  <a:pt x="1716508" y="939639"/>
                  <a:pt x="1737360" y="932688"/>
                </a:cubicBezTo>
                <a:cubicBezTo>
                  <a:pt x="1768136" y="922429"/>
                  <a:pt x="1769730" y="923335"/>
                  <a:pt x="1801368" y="905256"/>
                </a:cubicBezTo>
                <a:cubicBezTo>
                  <a:pt x="1810910" y="899804"/>
                  <a:pt x="1819258" y="892420"/>
                  <a:pt x="1828800" y="886968"/>
                </a:cubicBezTo>
                <a:cubicBezTo>
                  <a:pt x="1840635" y="880205"/>
                  <a:pt x="1854284" y="876603"/>
                  <a:pt x="1865376" y="868680"/>
                </a:cubicBezTo>
                <a:cubicBezTo>
                  <a:pt x="1875899" y="861164"/>
                  <a:pt x="1882600" y="849187"/>
                  <a:pt x="1892808" y="841248"/>
                </a:cubicBezTo>
                <a:cubicBezTo>
                  <a:pt x="1910158" y="827754"/>
                  <a:pt x="1928013" y="814502"/>
                  <a:pt x="1947672" y="804672"/>
                </a:cubicBezTo>
                <a:cubicBezTo>
                  <a:pt x="1959864" y="798576"/>
                  <a:pt x="1973156" y="794307"/>
                  <a:pt x="1984248" y="786384"/>
                </a:cubicBezTo>
                <a:cubicBezTo>
                  <a:pt x="2044181" y="743575"/>
                  <a:pt x="1980267" y="769423"/>
                  <a:pt x="2039112" y="749808"/>
                </a:cubicBezTo>
                <a:cubicBezTo>
                  <a:pt x="2106503" y="699265"/>
                  <a:pt x="2043783" y="738912"/>
                  <a:pt x="2112264" y="713232"/>
                </a:cubicBezTo>
                <a:cubicBezTo>
                  <a:pt x="2176388" y="689186"/>
                  <a:pt x="2123213" y="703185"/>
                  <a:pt x="2176272" y="676656"/>
                </a:cubicBezTo>
                <a:cubicBezTo>
                  <a:pt x="2184893" y="672345"/>
                  <a:pt x="2195278" y="672193"/>
                  <a:pt x="2203704" y="667512"/>
                </a:cubicBezTo>
                <a:cubicBezTo>
                  <a:pt x="2222917" y="656838"/>
                  <a:pt x="2240280" y="643128"/>
                  <a:pt x="2258568" y="630936"/>
                </a:cubicBezTo>
                <a:cubicBezTo>
                  <a:pt x="2267712" y="624840"/>
                  <a:pt x="2275574" y="616123"/>
                  <a:pt x="2286000" y="612648"/>
                </a:cubicBezTo>
                <a:cubicBezTo>
                  <a:pt x="2295144" y="609600"/>
                  <a:pt x="2305006" y="608185"/>
                  <a:pt x="2313432" y="603504"/>
                </a:cubicBezTo>
                <a:cubicBezTo>
                  <a:pt x="2332645" y="592830"/>
                  <a:pt x="2347444" y="573879"/>
                  <a:pt x="2368296" y="566928"/>
                </a:cubicBezTo>
                <a:cubicBezTo>
                  <a:pt x="2377440" y="563880"/>
                  <a:pt x="2387107" y="562095"/>
                  <a:pt x="2395728" y="557784"/>
                </a:cubicBezTo>
                <a:cubicBezTo>
                  <a:pt x="2410592" y="550352"/>
                  <a:pt x="2449381" y="519312"/>
                  <a:pt x="2459736" y="512064"/>
                </a:cubicBezTo>
                <a:cubicBezTo>
                  <a:pt x="2477742" y="499460"/>
                  <a:pt x="2493748" y="482439"/>
                  <a:pt x="2514600" y="475488"/>
                </a:cubicBezTo>
                <a:lnTo>
                  <a:pt x="2542032" y="466344"/>
                </a:lnTo>
                <a:cubicBezTo>
                  <a:pt x="2551176" y="457200"/>
                  <a:pt x="2559256" y="446851"/>
                  <a:pt x="2569464" y="438912"/>
                </a:cubicBezTo>
                <a:cubicBezTo>
                  <a:pt x="2586814" y="425418"/>
                  <a:pt x="2608786" y="417878"/>
                  <a:pt x="2624328" y="402336"/>
                </a:cubicBezTo>
                <a:cubicBezTo>
                  <a:pt x="2633472" y="393192"/>
                  <a:pt x="2641552" y="382843"/>
                  <a:pt x="2651760" y="374904"/>
                </a:cubicBezTo>
                <a:cubicBezTo>
                  <a:pt x="2669110" y="361410"/>
                  <a:pt x="2691082" y="353870"/>
                  <a:pt x="2706624" y="338328"/>
                </a:cubicBezTo>
                <a:cubicBezTo>
                  <a:pt x="2715768" y="329184"/>
                  <a:pt x="2723533" y="318412"/>
                  <a:pt x="2734056" y="310896"/>
                </a:cubicBezTo>
                <a:cubicBezTo>
                  <a:pt x="2745148" y="302973"/>
                  <a:pt x="2758797" y="299371"/>
                  <a:pt x="2770632" y="292608"/>
                </a:cubicBezTo>
                <a:cubicBezTo>
                  <a:pt x="2780174" y="287156"/>
                  <a:pt x="2788920" y="280416"/>
                  <a:pt x="2798064" y="274320"/>
                </a:cubicBezTo>
                <a:cubicBezTo>
                  <a:pt x="2828893" y="228077"/>
                  <a:pt x="2799617" y="259828"/>
                  <a:pt x="2843784" y="237744"/>
                </a:cubicBezTo>
                <a:cubicBezTo>
                  <a:pt x="2853614" y="232829"/>
                  <a:pt x="2862273" y="225844"/>
                  <a:pt x="2871216" y="219456"/>
                </a:cubicBezTo>
                <a:cubicBezTo>
                  <a:pt x="2883617" y="210598"/>
                  <a:pt x="2894161" y="198840"/>
                  <a:pt x="2907792" y="192024"/>
                </a:cubicBezTo>
                <a:cubicBezTo>
                  <a:pt x="2919032" y="186404"/>
                  <a:pt x="2932176" y="185928"/>
                  <a:pt x="2944368" y="182880"/>
                </a:cubicBezTo>
                <a:cubicBezTo>
                  <a:pt x="2962656" y="170688"/>
                  <a:pt x="2983690" y="161846"/>
                  <a:pt x="2999232" y="146304"/>
                </a:cubicBezTo>
                <a:cubicBezTo>
                  <a:pt x="3008376" y="137160"/>
                  <a:pt x="3016456" y="126811"/>
                  <a:pt x="3026664" y="118872"/>
                </a:cubicBezTo>
                <a:cubicBezTo>
                  <a:pt x="3044014" y="105378"/>
                  <a:pt x="3063944" y="95484"/>
                  <a:pt x="3081528" y="82296"/>
                </a:cubicBezTo>
                <a:cubicBezTo>
                  <a:pt x="3093720" y="73152"/>
                  <a:pt x="3104872" y="62425"/>
                  <a:pt x="3118104" y="54864"/>
                </a:cubicBezTo>
                <a:cubicBezTo>
                  <a:pt x="3126473" y="50082"/>
                  <a:pt x="3136915" y="50031"/>
                  <a:pt x="3145536" y="45720"/>
                </a:cubicBezTo>
                <a:cubicBezTo>
                  <a:pt x="3155366" y="40805"/>
                  <a:pt x="3162867" y="31761"/>
                  <a:pt x="3172968" y="27432"/>
                </a:cubicBezTo>
                <a:cubicBezTo>
                  <a:pt x="3184519" y="22482"/>
                  <a:pt x="3197276" y="21014"/>
                  <a:pt x="3209544" y="18288"/>
                </a:cubicBezTo>
                <a:cubicBezTo>
                  <a:pt x="3257679" y="7591"/>
                  <a:pt x="3265837" y="7634"/>
                  <a:pt x="3319272" y="0"/>
                </a:cubicBezTo>
                <a:lnTo>
                  <a:pt x="3721608" y="9144"/>
                </a:lnTo>
                <a:cubicBezTo>
                  <a:pt x="3734304" y="9684"/>
                  <a:pt x="3779547" y="32241"/>
                  <a:pt x="3785616" y="36576"/>
                </a:cubicBezTo>
                <a:cubicBezTo>
                  <a:pt x="3796139" y="44092"/>
                  <a:pt x="3802288" y="56835"/>
                  <a:pt x="3813048" y="64008"/>
                </a:cubicBezTo>
                <a:cubicBezTo>
                  <a:pt x="3821068" y="69355"/>
                  <a:pt x="3831859" y="68841"/>
                  <a:pt x="3840480" y="73152"/>
                </a:cubicBezTo>
                <a:cubicBezTo>
                  <a:pt x="3850310" y="78067"/>
                  <a:pt x="3857486" y="87965"/>
                  <a:pt x="3867912" y="91440"/>
                </a:cubicBezTo>
                <a:cubicBezTo>
                  <a:pt x="3885501" y="97303"/>
                  <a:pt x="3904789" y="96087"/>
                  <a:pt x="3922776" y="100584"/>
                </a:cubicBezTo>
                <a:cubicBezTo>
                  <a:pt x="3941478" y="105259"/>
                  <a:pt x="3959352" y="112776"/>
                  <a:pt x="3977640" y="118872"/>
                </a:cubicBezTo>
                <a:lnTo>
                  <a:pt x="4032504" y="137160"/>
                </a:lnTo>
                <a:lnTo>
                  <a:pt x="4087368" y="155448"/>
                </a:lnTo>
                <a:cubicBezTo>
                  <a:pt x="4101084" y="160020"/>
                  <a:pt x="4094988" y="156972"/>
                  <a:pt x="4114800" y="164592"/>
                </a:cubicBezTo>
                <a:cubicBezTo>
                  <a:pt x="4167818" y="217610"/>
                  <a:pt x="4112187" y="172952"/>
                  <a:pt x="4206240" y="201168"/>
                </a:cubicBezTo>
                <a:cubicBezTo>
                  <a:pt x="4216766" y="204326"/>
                  <a:pt x="4223842" y="214541"/>
                  <a:pt x="4233672" y="219456"/>
                </a:cubicBezTo>
                <a:cubicBezTo>
                  <a:pt x="4242293" y="223767"/>
                  <a:pt x="4251960" y="225552"/>
                  <a:pt x="4261104" y="228600"/>
                </a:cubicBezTo>
                <a:cubicBezTo>
                  <a:pt x="4267200" y="237744"/>
                  <a:pt x="4271121" y="248795"/>
                  <a:pt x="4279392" y="256032"/>
                </a:cubicBezTo>
                <a:cubicBezTo>
                  <a:pt x="4295933" y="270506"/>
                  <a:pt x="4334256" y="292608"/>
                  <a:pt x="4334256" y="292608"/>
                </a:cubicBezTo>
                <a:cubicBezTo>
                  <a:pt x="4340352" y="301752"/>
                  <a:pt x="4344773" y="312269"/>
                  <a:pt x="4352544" y="320040"/>
                </a:cubicBezTo>
                <a:cubicBezTo>
                  <a:pt x="4405376" y="372872"/>
                  <a:pt x="4354978" y="298350"/>
                  <a:pt x="4407408" y="365760"/>
                </a:cubicBezTo>
                <a:cubicBezTo>
                  <a:pt x="4420902" y="383110"/>
                  <a:pt x="4430254" y="403461"/>
                  <a:pt x="4443984" y="420624"/>
                </a:cubicBezTo>
                <a:cubicBezTo>
                  <a:pt x="4456176" y="435864"/>
                  <a:pt x="4469081" y="450560"/>
                  <a:pt x="4480560" y="466344"/>
                </a:cubicBezTo>
                <a:cubicBezTo>
                  <a:pt x="4493488" y="484120"/>
                  <a:pt x="4504944" y="502920"/>
                  <a:pt x="4517136" y="521208"/>
                </a:cubicBezTo>
                <a:lnTo>
                  <a:pt x="4535424" y="548640"/>
                </a:lnTo>
                <a:cubicBezTo>
                  <a:pt x="4538354" y="560359"/>
                  <a:pt x="4547153" y="599530"/>
                  <a:pt x="4553712" y="612648"/>
                </a:cubicBezTo>
                <a:cubicBezTo>
                  <a:pt x="4558627" y="622478"/>
                  <a:pt x="4567537" y="630037"/>
                  <a:pt x="4572000" y="640080"/>
                </a:cubicBezTo>
                <a:cubicBezTo>
                  <a:pt x="4579829" y="657696"/>
                  <a:pt x="4574248" y="684251"/>
                  <a:pt x="4590288" y="694944"/>
                </a:cubicBezTo>
                <a:cubicBezTo>
                  <a:pt x="4599432" y="701040"/>
                  <a:pt x="4609277" y="706197"/>
                  <a:pt x="4617720" y="713232"/>
                </a:cubicBezTo>
                <a:cubicBezTo>
                  <a:pt x="4688758" y="772431"/>
                  <a:pt x="4596116" y="708168"/>
                  <a:pt x="4681728" y="768096"/>
                </a:cubicBezTo>
                <a:cubicBezTo>
                  <a:pt x="4699734" y="780700"/>
                  <a:pt x="4718304" y="792480"/>
                  <a:pt x="4736592" y="804672"/>
                </a:cubicBezTo>
                <a:cubicBezTo>
                  <a:pt x="4745736" y="810768"/>
                  <a:pt x="4756253" y="815189"/>
                  <a:pt x="4764024" y="822960"/>
                </a:cubicBezTo>
                <a:cubicBezTo>
                  <a:pt x="4782312" y="841248"/>
                  <a:pt x="4804542" y="856305"/>
                  <a:pt x="4818888" y="877824"/>
                </a:cubicBezTo>
                <a:cubicBezTo>
                  <a:pt x="4835144" y="902208"/>
                  <a:pt x="4840237" y="913733"/>
                  <a:pt x="4864608" y="932688"/>
                </a:cubicBezTo>
                <a:cubicBezTo>
                  <a:pt x="4881958" y="946182"/>
                  <a:pt x="4901184" y="957072"/>
                  <a:pt x="4919472" y="969264"/>
                </a:cubicBezTo>
                <a:cubicBezTo>
                  <a:pt x="4928616" y="975360"/>
                  <a:pt x="4939133" y="979781"/>
                  <a:pt x="4946904" y="987552"/>
                </a:cubicBezTo>
                <a:cubicBezTo>
                  <a:pt x="4956048" y="996696"/>
                  <a:pt x="4964402" y="1006705"/>
                  <a:pt x="4974336" y="1014984"/>
                </a:cubicBezTo>
                <a:cubicBezTo>
                  <a:pt x="4982779" y="1022019"/>
                  <a:pt x="4993325" y="1026237"/>
                  <a:pt x="5001768" y="1033272"/>
                </a:cubicBezTo>
                <a:cubicBezTo>
                  <a:pt x="5011702" y="1041551"/>
                  <a:pt x="5018440" y="1053531"/>
                  <a:pt x="5029200" y="1060704"/>
                </a:cubicBezTo>
                <a:cubicBezTo>
                  <a:pt x="5037220" y="1066051"/>
                  <a:pt x="5048011" y="1065537"/>
                  <a:pt x="5056632" y="1069848"/>
                </a:cubicBezTo>
                <a:cubicBezTo>
                  <a:pt x="5072528" y="1077796"/>
                  <a:pt x="5087739" y="1087164"/>
                  <a:pt x="5102352" y="1097280"/>
                </a:cubicBezTo>
                <a:cubicBezTo>
                  <a:pt x="5127412" y="1114630"/>
                  <a:pt x="5151120" y="1133856"/>
                  <a:pt x="5175504" y="1152144"/>
                </a:cubicBezTo>
                <a:lnTo>
                  <a:pt x="5212080" y="1179576"/>
                </a:lnTo>
                <a:cubicBezTo>
                  <a:pt x="5229893" y="1233014"/>
                  <a:pt x="5206440" y="1184208"/>
                  <a:pt x="5257800" y="1225296"/>
                </a:cubicBezTo>
                <a:cubicBezTo>
                  <a:pt x="5277996" y="1241453"/>
                  <a:pt x="5291973" y="1264642"/>
                  <a:pt x="5312664" y="1280160"/>
                </a:cubicBezTo>
                <a:cubicBezTo>
                  <a:pt x="5324856" y="1289304"/>
                  <a:pt x="5336839" y="1298734"/>
                  <a:pt x="5349240" y="1307592"/>
                </a:cubicBezTo>
                <a:cubicBezTo>
                  <a:pt x="5358183" y="1313980"/>
                  <a:pt x="5366571" y="1321551"/>
                  <a:pt x="5376672" y="1325880"/>
                </a:cubicBezTo>
                <a:cubicBezTo>
                  <a:pt x="5388223" y="1330830"/>
                  <a:pt x="5401056" y="1331976"/>
                  <a:pt x="5413248" y="1335024"/>
                </a:cubicBezTo>
                <a:cubicBezTo>
                  <a:pt x="5425440" y="1347216"/>
                  <a:pt x="5436360" y="1360829"/>
                  <a:pt x="5449824" y="1371600"/>
                </a:cubicBezTo>
                <a:cubicBezTo>
                  <a:pt x="5466987" y="1385330"/>
                  <a:pt x="5504688" y="1408176"/>
                  <a:pt x="5504688" y="1408176"/>
                </a:cubicBezTo>
                <a:cubicBezTo>
                  <a:pt x="5564145" y="1497361"/>
                  <a:pt x="5468816" y="1360963"/>
                  <a:pt x="5559552" y="1463040"/>
                </a:cubicBezTo>
                <a:cubicBezTo>
                  <a:pt x="5574154" y="1479468"/>
                  <a:pt x="5577840" y="1505712"/>
                  <a:pt x="5596128" y="1517904"/>
                </a:cubicBezTo>
                <a:lnTo>
                  <a:pt x="5650992" y="1554480"/>
                </a:lnTo>
              </a:path>
            </a:pathLst>
          </a:custGeom>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955930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t>Key Project Management Skills</a:t>
            </a:r>
            <a:endParaRPr lang="en-GB" dirty="0"/>
          </a:p>
        </p:txBody>
      </p:sp>
      <p:sp>
        <p:nvSpPr>
          <p:cNvPr id="4" name="Content Placeholder 3"/>
          <p:cNvSpPr>
            <a:spLocks noGrp="1"/>
          </p:cNvSpPr>
          <p:nvPr>
            <p:ph idx="1"/>
          </p:nvPr>
        </p:nvSpPr>
        <p:spPr>
          <a:ln>
            <a:solidFill>
              <a:schemeClr val="accent1">
                <a:lumMod val="60000"/>
                <a:lumOff val="40000"/>
              </a:schemeClr>
            </a:solidFill>
          </a:ln>
        </p:spPr>
        <p:txBody>
          <a:bodyPr>
            <a:normAutofit fontScale="77500" lnSpcReduction="20000"/>
          </a:bodyPr>
          <a:lstStyle/>
          <a:p>
            <a:pPr marL="0" indent="0">
              <a:buNone/>
            </a:pPr>
            <a:r>
              <a:rPr lang="en-GB" dirty="0"/>
              <a:t>1.	</a:t>
            </a:r>
            <a:r>
              <a:rPr lang="en-GB" dirty="0">
                <a:solidFill>
                  <a:schemeClr val="accent1">
                    <a:lumMod val="75000"/>
                  </a:schemeClr>
                </a:solidFill>
              </a:rPr>
              <a:t>Clarifying project objectives</a:t>
            </a:r>
          </a:p>
          <a:p>
            <a:pPr marL="0" indent="0">
              <a:buNone/>
            </a:pPr>
            <a:r>
              <a:rPr lang="en-GB" dirty="0"/>
              <a:t>2.	</a:t>
            </a:r>
            <a:r>
              <a:rPr lang="en-GB" dirty="0">
                <a:solidFill>
                  <a:srgbClr val="0070C0"/>
                </a:solidFill>
              </a:rPr>
              <a:t>Organising a project from start to finish </a:t>
            </a:r>
          </a:p>
          <a:p>
            <a:pPr marL="0" indent="0">
              <a:buNone/>
            </a:pPr>
            <a:r>
              <a:rPr lang="en-GB" dirty="0">
                <a:solidFill>
                  <a:srgbClr val="0070C0"/>
                </a:solidFill>
              </a:rPr>
              <a:t>3.	Structuring a plan that will stand up to pressure</a:t>
            </a:r>
            <a:r>
              <a:rPr lang="en-GB" dirty="0"/>
              <a:t> </a:t>
            </a:r>
          </a:p>
          <a:p>
            <a:pPr marL="0" indent="0">
              <a:buNone/>
            </a:pPr>
            <a:r>
              <a:rPr lang="en-GB" dirty="0"/>
              <a:t>4.	Motivating team members</a:t>
            </a:r>
          </a:p>
          <a:p>
            <a:pPr marL="0" indent="0">
              <a:buNone/>
            </a:pPr>
            <a:r>
              <a:rPr lang="en-GB" dirty="0"/>
              <a:t>5.	Helping team members to solve problems </a:t>
            </a:r>
          </a:p>
          <a:p>
            <a:pPr marL="0" indent="0">
              <a:buNone/>
            </a:pPr>
            <a:r>
              <a:rPr lang="en-GB" dirty="0"/>
              <a:t>6.	Managing time and resources effectively</a:t>
            </a:r>
          </a:p>
          <a:p>
            <a:pPr marL="0" indent="0">
              <a:buNone/>
            </a:pPr>
            <a:r>
              <a:rPr lang="en-GB" dirty="0"/>
              <a:t>7.	Persuading and influencing others</a:t>
            </a:r>
          </a:p>
          <a:p>
            <a:pPr marL="0" indent="0">
              <a:buNone/>
            </a:pPr>
            <a:r>
              <a:rPr lang="en-GB" dirty="0"/>
              <a:t>8.	Conducting productive review meetings</a:t>
            </a:r>
          </a:p>
          <a:p>
            <a:pPr marL="0" indent="0">
              <a:buNone/>
            </a:pPr>
            <a:r>
              <a:rPr lang="en-GB" dirty="0"/>
              <a:t>9.	Communicating effectively</a:t>
            </a:r>
          </a:p>
          <a:p>
            <a:pPr marL="0" indent="0">
              <a:buNone/>
            </a:pPr>
            <a:r>
              <a:rPr lang="en-GB" dirty="0"/>
              <a:t>10.	Monitoring and controlling project progress</a:t>
            </a:r>
          </a:p>
          <a:p>
            <a:pPr marL="0" indent="0">
              <a:buNone/>
            </a:pPr>
            <a:r>
              <a:rPr lang="en-GB" dirty="0"/>
              <a:t>11.	Being proactive in identifying and preventing potential problems</a:t>
            </a:r>
          </a:p>
          <a:p>
            <a:pPr marL="0" indent="0">
              <a:buNone/>
            </a:pPr>
            <a:r>
              <a:rPr lang="en-GB" dirty="0"/>
              <a:t>12.	Keeping the project on track to bring it in on time and within budget</a:t>
            </a:r>
          </a:p>
          <a:p>
            <a:endParaRPr lang="en-GB" dirty="0"/>
          </a:p>
        </p:txBody>
      </p:sp>
    </p:spTree>
    <p:extLst>
      <p:ext uri="{BB962C8B-B14F-4D97-AF65-F5344CB8AC3E}">
        <p14:creationId xmlns:p14="http://schemas.microsoft.com/office/powerpoint/2010/main" val="822439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amberhill.biz/PMproces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4434" y="757881"/>
            <a:ext cx="10942457" cy="5667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32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solidFill>
                  <a:schemeClr val="tx2">
                    <a:lumMod val="60000"/>
                    <a:lumOff val="40000"/>
                  </a:schemeClr>
                </a:solidFill>
              </a:rPr>
              <a:t>Planning</a:t>
            </a:r>
          </a:p>
        </p:txBody>
      </p:sp>
      <p:sp>
        <p:nvSpPr>
          <p:cNvPr id="4" name="Content Placeholder 3"/>
          <p:cNvSpPr>
            <a:spLocks noGrp="1"/>
          </p:cNvSpPr>
          <p:nvPr>
            <p:ph idx="1"/>
          </p:nvPr>
        </p:nvSpPr>
        <p:spPr/>
        <p:txBody>
          <a:bodyPr/>
          <a:lstStyle/>
          <a:p>
            <a:pPr>
              <a:buNone/>
            </a:pPr>
            <a:r>
              <a:rPr lang="en-GB" dirty="0"/>
              <a:t>	“Planning is an unnatural process; it is much more fun to do something. The nicest thing about not planning is that failure is a complete surprise rather than being preceded by a period of worry and depression”</a:t>
            </a:r>
          </a:p>
          <a:p>
            <a:pPr>
              <a:buNone/>
            </a:pPr>
            <a:r>
              <a:rPr lang="en-GB" dirty="0"/>
              <a:t>						</a:t>
            </a:r>
            <a:r>
              <a:rPr lang="en-GB" dirty="0">
                <a:solidFill>
                  <a:schemeClr val="tx2">
                    <a:lumMod val="60000"/>
                    <a:lumOff val="40000"/>
                  </a:schemeClr>
                </a:solidFill>
              </a:rPr>
              <a:t>John Harvey Jones</a:t>
            </a:r>
          </a:p>
          <a:p>
            <a:pPr>
              <a:buNone/>
            </a:pPr>
            <a:endParaRPr lang="en-GB" dirty="0">
              <a:solidFill>
                <a:srgbClr val="0070C0"/>
              </a:solidFill>
            </a:endParaRPr>
          </a:p>
          <a:p>
            <a:pPr algn="ctr">
              <a:buNone/>
            </a:pPr>
            <a:r>
              <a:rPr lang="en-GB" dirty="0">
                <a:solidFill>
                  <a:srgbClr val="0070C0"/>
                </a:solidFill>
              </a:rPr>
              <a:t>Remember: Failing to plan is planning to fail</a:t>
            </a:r>
          </a:p>
        </p:txBody>
      </p:sp>
    </p:spTree>
    <p:extLst>
      <p:ext uri="{BB962C8B-B14F-4D97-AF65-F5344CB8AC3E}">
        <p14:creationId xmlns:p14="http://schemas.microsoft.com/office/powerpoint/2010/main" val="3380886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lumMod val="60000"/>
                    <a:lumOff val="40000"/>
                  </a:schemeClr>
                </a:solidFill>
              </a:rPr>
              <a:t>Planning Tools</a:t>
            </a:r>
          </a:p>
        </p:txBody>
      </p:sp>
      <p:sp>
        <p:nvSpPr>
          <p:cNvPr id="4" name="Content Placeholder 3"/>
          <p:cNvSpPr>
            <a:spLocks noGrp="1"/>
          </p:cNvSpPr>
          <p:nvPr>
            <p:ph sz="half" idx="1"/>
          </p:nvPr>
        </p:nvSpPr>
        <p:spPr/>
        <p:txBody>
          <a:bodyPr/>
          <a:lstStyle/>
          <a:p>
            <a:endParaRPr lang="en-GB" dirty="0"/>
          </a:p>
        </p:txBody>
      </p:sp>
      <p:sp>
        <p:nvSpPr>
          <p:cNvPr id="5" name="Content Placeholder 4"/>
          <p:cNvSpPr>
            <a:spLocks noGrp="1"/>
          </p:cNvSpPr>
          <p:nvPr>
            <p:ph sz="half" idx="2"/>
          </p:nvPr>
        </p:nvSpPr>
        <p:spPr/>
        <p:txBody>
          <a:bodyPr/>
          <a:lstStyle/>
          <a:p>
            <a:r>
              <a:rPr lang="en-GB" dirty="0">
                <a:solidFill>
                  <a:srgbClr val="0070C0"/>
                </a:solidFill>
              </a:rPr>
              <a:t>Work Breakdown Structure</a:t>
            </a:r>
          </a:p>
          <a:p>
            <a:r>
              <a:rPr lang="en-GB" dirty="0">
                <a:solidFill>
                  <a:srgbClr val="0070C0"/>
                </a:solidFill>
              </a:rPr>
              <a:t>Flowcharts</a:t>
            </a:r>
          </a:p>
          <a:p>
            <a:r>
              <a:rPr lang="en-GB" dirty="0">
                <a:solidFill>
                  <a:srgbClr val="0070C0"/>
                </a:solidFill>
              </a:rPr>
              <a:t>Gantt Charts</a:t>
            </a:r>
          </a:p>
          <a:p>
            <a:r>
              <a:rPr lang="en-GB" dirty="0"/>
              <a:t>Leisure/sports planning models (Veal, 2009)</a:t>
            </a:r>
          </a:p>
          <a:p>
            <a:r>
              <a:rPr lang="en-GB" dirty="0" err="1"/>
              <a:t>Torkildsen</a:t>
            </a:r>
            <a:r>
              <a:rPr lang="en-GB" dirty="0"/>
              <a:t> leisure planning model. </a:t>
            </a:r>
          </a:p>
          <a:p>
            <a:endParaRPr lang="en-GB" dirty="0"/>
          </a:p>
          <a:p>
            <a:pPr marL="0" indent="0">
              <a:buNone/>
            </a:pPr>
            <a:endParaRPr lang="en-GB" dirty="0"/>
          </a:p>
          <a:p>
            <a:endParaRPr lang="en-GB" dirty="0"/>
          </a:p>
        </p:txBody>
      </p:sp>
      <p:pic>
        <p:nvPicPr>
          <p:cNvPr id="4098" name="Picture 2" descr="http://thewisdompearls.com/wp-content/uploads/2014/01/project_managemen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283" y="1825625"/>
            <a:ext cx="5586717" cy="371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4488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chemeClr val="tx2">
                    <a:lumMod val="60000"/>
                    <a:lumOff val="40000"/>
                  </a:schemeClr>
                </a:solidFill>
              </a:rPr>
              <a:t>Work Breakdown Structure</a:t>
            </a:r>
          </a:p>
        </p:txBody>
      </p:sp>
      <p:sp>
        <p:nvSpPr>
          <p:cNvPr id="6" name="TextBox 5"/>
          <p:cNvSpPr txBox="1"/>
          <p:nvPr/>
        </p:nvSpPr>
        <p:spPr>
          <a:xfrm>
            <a:off x="4583832" y="1916832"/>
            <a:ext cx="2232248" cy="369332"/>
          </a:xfrm>
          <a:prstGeom prst="rect">
            <a:avLst/>
          </a:prstGeom>
          <a:noFill/>
        </p:spPr>
        <p:txBody>
          <a:bodyPr wrap="square" rtlCol="0">
            <a:spAutoFit/>
          </a:bodyPr>
          <a:lstStyle/>
          <a:p>
            <a:r>
              <a:rPr lang="en-GB" dirty="0"/>
              <a:t>Marketing brochure</a:t>
            </a:r>
          </a:p>
        </p:txBody>
      </p:sp>
      <p:sp>
        <p:nvSpPr>
          <p:cNvPr id="10" name="TextBox 9"/>
          <p:cNvSpPr txBox="1"/>
          <p:nvPr/>
        </p:nvSpPr>
        <p:spPr>
          <a:xfrm>
            <a:off x="2207568" y="2780928"/>
            <a:ext cx="1512168" cy="369332"/>
          </a:xfrm>
          <a:prstGeom prst="rect">
            <a:avLst/>
          </a:prstGeom>
          <a:noFill/>
        </p:spPr>
        <p:txBody>
          <a:bodyPr wrap="square" rtlCol="0">
            <a:spAutoFit/>
          </a:bodyPr>
          <a:lstStyle/>
          <a:p>
            <a:r>
              <a:rPr lang="en-GB" dirty="0"/>
              <a:t>Cost/budget</a:t>
            </a:r>
          </a:p>
        </p:txBody>
      </p:sp>
      <p:sp>
        <p:nvSpPr>
          <p:cNvPr id="11" name="TextBox 10"/>
          <p:cNvSpPr txBox="1"/>
          <p:nvPr/>
        </p:nvSpPr>
        <p:spPr>
          <a:xfrm>
            <a:off x="4151784" y="2780928"/>
            <a:ext cx="936104" cy="369332"/>
          </a:xfrm>
          <a:prstGeom prst="rect">
            <a:avLst/>
          </a:prstGeom>
          <a:noFill/>
        </p:spPr>
        <p:txBody>
          <a:bodyPr wrap="square" rtlCol="0">
            <a:spAutoFit/>
          </a:bodyPr>
          <a:lstStyle/>
          <a:p>
            <a:r>
              <a:rPr lang="en-GB" dirty="0"/>
              <a:t>Design</a:t>
            </a:r>
          </a:p>
        </p:txBody>
      </p:sp>
      <p:sp>
        <p:nvSpPr>
          <p:cNvPr id="12" name="TextBox 11"/>
          <p:cNvSpPr txBox="1"/>
          <p:nvPr/>
        </p:nvSpPr>
        <p:spPr>
          <a:xfrm>
            <a:off x="5735960" y="2780928"/>
            <a:ext cx="1008112" cy="369332"/>
          </a:xfrm>
          <a:prstGeom prst="rect">
            <a:avLst/>
          </a:prstGeom>
          <a:noFill/>
        </p:spPr>
        <p:txBody>
          <a:bodyPr wrap="square" rtlCol="0">
            <a:spAutoFit/>
          </a:bodyPr>
          <a:lstStyle/>
          <a:p>
            <a:r>
              <a:rPr lang="en-GB" dirty="0"/>
              <a:t>Printing</a:t>
            </a:r>
          </a:p>
        </p:txBody>
      </p:sp>
      <p:sp>
        <p:nvSpPr>
          <p:cNvPr id="13" name="TextBox 12"/>
          <p:cNvSpPr txBox="1"/>
          <p:nvPr/>
        </p:nvSpPr>
        <p:spPr>
          <a:xfrm>
            <a:off x="7536160" y="2780928"/>
            <a:ext cx="2232248" cy="369332"/>
          </a:xfrm>
          <a:prstGeom prst="rect">
            <a:avLst/>
          </a:prstGeom>
          <a:noFill/>
        </p:spPr>
        <p:txBody>
          <a:bodyPr wrap="square" rtlCol="0">
            <a:spAutoFit/>
          </a:bodyPr>
          <a:lstStyle/>
          <a:p>
            <a:r>
              <a:rPr lang="en-GB" dirty="0"/>
              <a:t>Mailing/distribution</a:t>
            </a:r>
          </a:p>
        </p:txBody>
      </p:sp>
      <p:sp>
        <p:nvSpPr>
          <p:cNvPr id="15" name="TextBox 14"/>
          <p:cNvSpPr txBox="1"/>
          <p:nvPr/>
        </p:nvSpPr>
        <p:spPr>
          <a:xfrm>
            <a:off x="2279576" y="3429000"/>
            <a:ext cx="1224136" cy="1754326"/>
          </a:xfrm>
          <a:prstGeom prst="rect">
            <a:avLst/>
          </a:prstGeom>
          <a:noFill/>
        </p:spPr>
        <p:txBody>
          <a:bodyPr wrap="square" rtlCol="0">
            <a:spAutoFit/>
          </a:bodyPr>
          <a:lstStyle/>
          <a:p>
            <a:pPr>
              <a:buFont typeface="Arial" pitchFamily="34" charset="0"/>
              <a:buChar char="•"/>
            </a:pPr>
            <a:r>
              <a:rPr lang="en-GB" dirty="0"/>
              <a:t>Price per brochure</a:t>
            </a:r>
          </a:p>
          <a:p>
            <a:pPr>
              <a:buFont typeface="Arial" pitchFamily="34" charset="0"/>
              <a:buChar char="•"/>
            </a:pPr>
            <a:r>
              <a:rPr lang="en-GB" dirty="0"/>
              <a:t>No. of brochures required</a:t>
            </a:r>
          </a:p>
          <a:p>
            <a:pPr>
              <a:buFont typeface="Arial" pitchFamily="34" charset="0"/>
              <a:buChar char="•"/>
            </a:pPr>
            <a:r>
              <a:rPr lang="en-GB" dirty="0"/>
              <a:t>No pages</a:t>
            </a:r>
          </a:p>
        </p:txBody>
      </p:sp>
      <p:sp>
        <p:nvSpPr>
          <p:cNvPr id="16" name="TextBox 15"/>
          <p:cNvSpPr txBox="1"/>
          <p:nvPr/>
        </p:nvSpPr>
        <p:spPr>
          <a:xfrm>
            <a:off x="4079776" y="3429000"/>
            <a:ext cx="1152128" cy="1477328"/>
          </a:xfrm>
          <a:prstGeom prst="rect">
            <a:avLst/>
          </a:prstGeom>
          <a:noFill/>
        </p:spPr>
        <p:txBody>
          <a:bodyPr wrap="square" rtlCol="0">
            <a:spAutoFit/>
          </a:bodyPr>
          <a:lstStyle/>
          <a:p>
            <a:pPr>
              <a:buFont typeface="Arial" pitchFamily="34" charset="0"/>
              <a:buChar char="•"/>
            </a:pPr>
            <a:r>
              <a:rPr lang="en-GB" dirty="0"/>
              <a:t>Full colour</a:t>
            </a:r>
          </a:p>
          <a:p>
            <a:pPr>
              <a:buFont typeface="Arial" pitchFamily="34" charset="0"/>
              <a:buChar char="•"/>
            </a:pPr>
            <a:r>
              <a:rPr lang="en-GB" dirty="0"/>
              <a:t>Size</a:t>
            </a:r>
          </a:p>
          <a:p>
            <a:pPr>
              <a:buFont typeface="Arial" pitchFamily="34" charset="0"/>
              <a:buChar char="•"/>
            </a:pPr>
            <a:r>
              <a:rPr lang="en-GB" dirty="0"/>
              <a:t>Layout</a:t>
            </a:r>
          </a:p>
          <a:p>
            <a:pPr>
              <a:buFont typeface="Arial" pitchFamily="34" charset="0"/>
              <a:buChar char="•"/>
            </a:pPr>
            <a:r>
              <a:rPr lang="en-GB" dirty="0"/>
              <a:t>Content</a:t>
            </a:r>
          </a:p>
        </p:txBody>
      </p:sp>
      <p:sp>
        <p:nvSpPr>
          <p:cNvPr id="17" name="TextBox 16"/>
          <p:cNvSpPr txBox="1"/>
          <p:nvPr/>
        </p:nvSpPr>
        <p:spPr>
          <a:xfrm>
            <a:off x="5447928" y="3501008"/>
            <a:ext cx="1584176" cy="923330"/>
          </a:xfrm>
          <a:prstGeom prst="rect">
            <a:avLst/>
          </a:prstGeom>
          <a:noFill/>
        </p:spPr>
        <p:txBody>
          <a:bodyPr wrap="square" rtlCol="0">
            <a:spAutoFit/>
          </a:bodyPr>
          <a:lstStyle/>
          <a:p>
            <a:pPr>
              <a:buFont typeface="Arial" pitchFamily="34" charset="0"/>
              <a:buChar char="•"/>
            </a:pPr>
            <a:r>
              <a:rPr lang="en-GB" dirty="0"/>
              <a:t>Procurement</a:t>
            </a:r>
          </a:p>
          <a:p>
            <a:pPr>
              <a:buFont typeface="Arial" pitchFamily="34" charset="0"/>
              <a:buChar char="•"/>
            </a:pPr>
            <a:r>
              <a:rPr lang="en-GB" dirty="0"/>
              <a:t>Timings</a:t>
            </a:r>
          </a:p>
          <a:p>
            <a:pPr>
              <a:buFont typeface="Arial" pitchFamily="34" charset="0"/>
              <a:buChar char="•"/>
            </a:pPr>
            <a:r>
              <a:rPr lang="en-GB" dirty="0"/>
              <a:t>Storage</a:t>
            </a:r>
          </a:p>
        </p:txBody>
      </p:sp>
      <p:sp>
        <p:nvSpPr>
          <p:cNvPr id="18" name="TextBox 17"/>
          <p:cNvSpPr txBox="1"/>
          <p:nvPr/>
        </p:nvSpPr>
        <p:spPr>
          <a:xfrm>
            <a:off x="7824192" y="3501008"/>
            <a:ext cx="1656184" cy="1754326"/>
          </a:xfrm>
          <a:prstGeom prst="rect">
            <a:avLst/>
          </a:prstGeom>
          <a:noFill/>
        </p:spPr>
        <p:txBody>
          <a:bodyPr wrap="square" rtlCol="0">
            <a:spAutoFit/>
          </a:bodyPr>
          <a:lstStyle/>
          <a:p>
            <a:pPr>
              <a:buFont typeface="Arial" pitchFamily="34" charset="0"/>
              <a:buChar char="•"/>
            </a:pPr>
            <a:r>
              <a:rPr lang="en-GB" dirty="0"/>
              <a:t>In-house or mail house</a:t>
            </a:r>
          </a:p>
          <a:p>
            <a:pPr>
              <a:buFont typeface="Arial" pitchFamily="34" charset="0"/>
              <a:buChar char="•"/>
            </a:pPr>
            <a:r>
              <a:rPr lang="en-GB" dirty="0"/>
              <a:t>Distribution points</a:t>
            </a:r>
          </a:p>
          <a:p>
            <a:pPr>
              <a:buFont typeface="Arial" pitchFamily="34" charset="0"/>
              <a:buChar char="•"/>
            </a:pPr>
            <a:r>
              <a:rPr lang="en-GB" dirty="0"/>
              <a:t>Door to door</a:t>
            </a:r>
          </a:p>
          <a:p>
            <a:pPr>
              <a:buFont typeface="Arial" pitchFamily="34" charset="0"/>
              <a:buChar char="•"/>
            </a:pPr>
            <a:endParaRPr lang="en-GB" dirty="0"/>
          </a:p>
        </p:txBody>
      </p:sp>
      <p:cxnSp>
        <p:nvCxnSpPr>
          <p:cNvPr id="20" name="Straight Connector 19"/>
          <p:cNvCxnSpPr/>
          <p:nvPr/>
        </p:nvCxnSpPr>
        <p:spPr>
          <a:xfrm>
            <a:off x="2855640" y="2636912"/>
            <a:ext cx="561662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5400000">
            <a:off x="5483932" y="2456892"/>
            <a:ext cx="36004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747628" y="2744924"/>
            <a:ext cx="21602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4439816" y="2780928"/>
            <a:ext cx="28803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6023992" y="2780928"/>
            <a:ext cx="28803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5400000">
            <a:off x="8364252" y="2744924"/>
            <a:ext cx="21602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5400000">
            <a:off x="2676414" y="3392996"/>
            <a:ext cx="359246" cy="794"/>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367808" y="3284984"/>
            <a:ext cx="28803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5987988" y="3392996"/>
            <a:ext cx="36004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5400000">
            <a:off x="8256240" y="3356992"/>
            <a:ext cx="432048" cy="1588"/>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838200" y="5700584"/>
            <a:ext cx="10595919" cy="369332"/>
          </a:xfrm>
          <a:prstGeom prst="rect">
            <a:avLst/>
          </a:prstGeom>
          <a:noFill/>
        </p:spPr>
        <p:txBody>
          <a:bodyPr wrap="square" rtlCol="0">
            <a:spAutoFit/>
          </a:bodyPr>
          <a:lstStyle/>
          <a:p>
            <a:pPr algn="ctr"/>
            <a:r>
              <a:rPr lang="en-GB" b="1" u="sng" dirty="0"/>
              <a:t>Shows the component parts of the project and the relationship between them.</a:t>
            </a:r>
          </a:p>
        </p:txBody>
      </p:sp>
    </p:spTree>
    <p:extLst>
      <p:ext uri="{BB962C8B-B14F-4D97-AF65-F5344CB8AC3E}">
        <p14:creationId xmlns:p14="http://schemas.microsoft.com/office/powerpoint/2010/main" val="3201229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chemeClr val="tx2">
                    <a:lumMod val="60000"/>
                    <a:lumOff val="40000"/>
                  </a:schemeClr>
                </a:solidFill>
              </a:rPr>
              <a:t>Flowcharts</a:t>
            </a:r>
          </a:p>
        </p:txBody>
      </p:sp>
      <p:sp>
        <p:nvSpPr>
          <p:cNvPr id="6" name="Rectangle 5"/>
          <p:cNvSpPr/>
          <p:nvPr/>
        </p:nvSpPr>
        <p:spPr>
          <a:xfrm>
            <a:off x="4871864" y="1124744"/>
            <a:ext cx="1584176"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Collect post from tray</a:t>
            </a:r>
          </a:p>
        </p:txBody>
      </p:sp>
      <p:sp>
        <p:nvSpPr>
          <p:cNvPr id="7" name="Flowchart: Decision 6"/>
          <p:cNvSpPr/>
          <p:nvPr/>
        </p:nvSpPr>
        <p:spPr>
          <a:xfrm>
            <a:off x="4727848" y="2348880"/>
            <a:ext cx="1872208" cy="1512168"/>
          </a:xfrm>
          <a:prstGeom prst="flowChartDecisi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Is envelope marked urgent?</a:t>
            </a:r>
          </a:p>
        </p:txBody>
      </p:sp>
      <p:sp>
        <p:nvSpPr>
          <p:cNvPr id="8" name="Rectangle 7"/>
          <p:cNvSpPr/>
          <p:nvPr/>
        </p:nvSpPr>
        <p:spPr>
          <a:xfrm>
            <a:off x="7464152" y="2708920"/>
            <a:ext cx="1584176"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Use second class stamp</a:t>
            </a:r>
          </a:p>
        </p:txBody>
      </p:sp>
      <p:sp>
        <p:nvSpPr>
          <p:cNvPr id="9" name="Rectangle 8"/>
          <p:cNvSpPr/>
          <p:nvPr/>
        </p:nvSpPr>
        <p:spPr>
          <a:xfrm>
            <a:off x="4871864" y="4293096"/>
            <a:ext cx="1584176"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Use first class stamp</a:t>
            </a:r>
          </a:p>
        </p:txBody>
      </p:sp>
      <p:sp>
        <p:nvSpPr>
          <p:cNvPr id="10" name="Rectangle 9"/>
          <p:cNvSpPr/>
          <p:nvPr/>
        </p:nvSpPr>
        <p:spPr>
          <a:xfrm>
            <a:off x="4871864" y="5445224"/>
            <a:ext cx="1584176"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Take letters to post</a:t>
            </a:r>
          </a:p>
        </p:txBody>
      </p:sp>
      <p:cxnSp>
        <p:nvCxnSpPr>
          <p:cNvPr id="12" name="Straight Arrow Connector 11"/>
          <p:cNvCxnSpPr>
            <a:stCxn id="6" idx="2"/>
            <a:endCxn id="7" idx="0"/>
          </p:cNvCxnSpPr>
          <p:nvPr/>
        </p:nvCxnSpPr>
        <p:spPr>
          <a:xfrm rot="5400000">
            <a:off x="5483932" y="2168860"/>
            <a:ext cx="36004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7" idx="3"/>
            <a:endCxn id="8" idx="1"/>
          </p:cNvCxnSpPr>
          <p:nvPr/>
        </p:nvCxnSpPr>
        <p:spPr>
          <a:xfrm>
            <a:off x="6600056" y="3104964"/>
            <a:ext cx="864096" cy="360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7" idx="2"/>
            <a:endCxn id="9" idx="0"/>
          </p:cNvCxnSpPr>
          <p:nvPr/>
        </p:nvCxnSpPr>
        <p:spPr>
          <a:xfrm rot="5400000">
            <a:off x="5447928" y="4077072"/>
            <a:ext cx="43204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a:stCxn id="9" idx="2"/>
            <a:endCxn id="10" idx="0"/>
          </p:cNvCxnSpPr>
          <p:nvPr/>
        </p:nvCxnSpPr>
        <p:spPr>
          <a:xfrm rot="5400000">
            <a:off x="5519936" y="5301208"/>
            <a:ext cx="288032"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hape 27"/>
          <p:cNvCxnSpPr>
            <a:stCxn id="8" idx="2"/>
            <a:endCxn id="10" idx="3"/>
          </p:cNvCxnSpPr>
          <p:nvPr/>
        </p:nvCxnSpPr>
        <p:spPr>
          <a:xfrm rot="5400000">
            <a:off x="6204012" y="3825044"/>
            <a:ext cx="2304256" cy="1800200"/>
          </a:xfrm>
          <a:prstGeom prst="bentConnector2">
            <a:avLst/>
          </a:prstGeom>
          <a:ln>
            <a:tailEnd type="arrow"/>
          </a:ln>
        </p:spPr>
        <p:style>
          <a:lnRef idx="1">
            <a:schemeClr val="accent1"/>
          </a:lnRef>
          <a:fillRef idx="0">
            <a:schemeClr val="accent1"/>
          </a:fillRef>
          <a:effectRef idx="0">
            <a:schemeClr val="accent1"/>
          </a:effectRef>
          <a:fontRef idx="minor">
            <a:schemeClr val="tx1"/>
          </a:fontRef>
        </p:style>
      </p:cxnSp>
      <p:sp>
        <p:nvSpPr>
          <p:cNvPr id="48" name="TextBox 47"/>
          <p:cNvSpPr txBox="1"/>
          <p:nvPr/>
        </p:nvSpPr>
        <p:spPr>
          <a:xfrm>
            <a:off x="6672064" y="2708920"/>
            <a:ext cx="576064" cy="369332"/>
          </a:xfrm>
          <a:prstGeom prst="rect">
            <a:avLst/>
          </a:prstGeom>
          <a:noFill/>
        </p:spPr>
        <p:txBody>
          <a:bodyPr wrap="square" rtlCol="0">
            <a:spAutoFit/>
          </a:bodyPr>
          <a:lstStyle/>
          <a:p>
            <a:r>
              <a:rPr lang="en-GB" dirty="0"/>
              <a:t>No</a:t>
            </a:r>
          </a:p>
        </p:txBody>
      </p:sp>
      <p:sp>
        <p:nvSpPr>
          <p:cNvPr id="49" name="TextBox 48"/>
          <p:cNvSpPr txBox="1"/>
          <p:nvPr/>
        </p:nvSpPr>
        <p:spPr>
          <a:xfrm>
            <a:off x="5807968" y="3861048"/>
            <a:ext cx="576064" cy="369332"/>
          </a:xfrm>
          <a:prstGeom prst="rect">
            <a:avLst/>
          </a:prstGeom>
          <a:noFill/>
        </p:spPr>
        <p:txBody>
          <a:bodyPr wrap="square" rtlCol="0">
            <a:spAutoFit/>
          </a:bodyPr>
          <a:lstStyle/>
          <a:p>
            <a:r>
              <a:rPr lang="en-GB" dirty="0"/>
              <a:t>Yes</a:t>
            </a:r>
          </a:p>
        </p:txBody>
      </p:sp>
      <p:sp>
        <p:nvSpPr>
          <p:cNvPr id="13" name="TextBox 12"/>
          <p:cNvSpPr txBox="1"/>
          <p:nvPr/>
        </p:nvSpPr>
        <p:spPr>
          <a:xfrm>
            <a:off x="942329" y="2537254"/>
            <a:ext cx="2649368" cy="2246769"/>
          </a:xfrm>
          <a:prstGeom prst="rect">
            <a:avLst/>
          </a:prstGeom>
          <a:noFill/>
        </p:spPr>
        <p:txBody>
          <a:bodyPr wrap="square" rtlCol="0">
            <a:spAutoFit/>
          </a:bodyPr>
          <a:lstStyle/>
          <a:p>
            <a:r>
              <a:rPr lang="en-GB" sz="2800" b="1" u="sng" dirty="0"/>
              <a:t>Shows the sequence of events/activities/tasks that have to take place.</a:t>
            </a:r>
          </a:p>
        </p:txBody>
      </p:sp>
    </p:spTree>
    <p:extLst>
      <p:ext uri="{BB962C8B-B14F-4D97-AF65-F5344CB8AC3E}">
        <p14:creationId xmlns:p14="http://schemas.microsoft.com/office/powerpoint/2010/main" val="596153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722" y="0"/>
            <a:ext cx="10748058" cy="1325563"/>
          </a:xfrm>
        </p:spPr>
        <p:txBody>
          <a:bodyPr>
            <a:normAutofit/>
          </a:bodyPr>
          <a:lstStyle/>
          <a:p>
            <a:r>
              <a:rPr lang="en-GB" sz="1500" b="1" u="sng" dirty="0" err="1">
                <a:solidFill>
                  <a:srgbClr val="002060"/>
                </a:solidFill>
                <a:latin typeface="+mn-lt"/>
              </a:rPr>
              <a:t>Torkilsden</a:t>
            </a:r>
            <a:r>
              <a:rPr lang="en-GB" sz="1500" b="1" u="sng" dirty="0">
                <a:solidFill>
                  <a:srgbClr val="002060"/>
                </a:solidFill>
                <a:latin typeface="+mn-lt"/>
              </a:rPr>
              <a:t> – 10 stage leisure planning process</a:t>
            </a:r>
          </a:p>
        </p:txBody>
      </p:sp>
      <p:graphicFrame>
        <p:nvGraphicFramePr>
          <p:cNvPr id="4" name="Content Placeholder 3"/>
          <p:cNvGraphicFramePr>
            <a:graphicFrameLocks noGrp="1"/>
          </p:cNvGraphicFramePr>
          <p:nvPr>
            <p:ph idx="1"/>
          </p:nvPr>
        </p:nvGraphicFramePr>
        <p:xfrm>
          <a:off x="528538" y="177421"/>
          <a:ext cx="10906904" cy="64239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0104035" y="6022217"/>
            <a:ext cx="1727883" cy="369332"/>
          </a:xfrm>
          <a:prstGeom prst="rect">
            <a:avLst/>
          </a:prstGeom>
          <a:noFill/>
        </p:spPr>
        <p:txBody>
          <a:bodyPr wrap="square" rtlCol="0">
            <a:spAutoFit/>
          </a:bodyPr>
          <a:lstStyle/>
          <a:p>
            <a:r>
              <a:rPr lang="en-GB" dirty="0"/>
              <a:t>Taylor (2011)</a:t>
            </a:r>
          </a:p>
        </p:txBody>
      </p:sp>
    </p:spTree>
    <p:extLst>
      <p:ext uri="{BB962C8B-B14F-4D97-AF65-F5344CB8AC3E}">
        <p14:creationId xmlns:p14="http://schemas.microsoft.com/office/powerpoint/2010/main" val="138617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5305" y="795351"/>
            <a:ext cx="8229600" cy="675621"/>
          </a:xfrm>
        </p:spPr>
        <p:txBody>
          <a:bodyPr>
            <a:normAutofit fontScale="90000"/>
          </a:bodyPr>
          <a:lstStyle/>
          <a:p>
            <a:r>
              <a:rPr lang="en-GB" b="1" u="sng" dirty="0"/>
              <a:t>Action Plans</a:t>
            </a:r>
          </a:p>
        </p:txBody>
      </p:sp>
      <p:graphicFrame>
        <p:nvGraphicFramePr>
          <p:cNvPr id="4" name="Content Placeholder 3"/>
          <p:cNvGraphicFramePr>
            <a:graphicFrameLocks noGrp="1"/>
          </p:cNvGraphicFramePr>
          <p:nvPr>
            <p:ph idx="1"/>
          </p:nvPr>
        </p:nvGraphicFramePr>
        <p:xfrm>
          <a:off x="1838140" y="1811959"/>
          <a:ext cx="8822726" cy="4041022"/>
        </p:xfrm>
        <a:graphic>
          <a:graphicData uri="http://schemas.openxmlformats.org/drawingml/2006/table">
            <a:tbl>
              <a:tblPr firstRow="1" firstCol="1" lastRow="1" lastCol="1" bandRow="1" bandCol="1">
                <a:tableStyleId>{5C22544A-7EE6-4342-B048-85BDC9FD1C3A}</a:tableStyleId>
              </a:tblPr>
              <a:tblGrid>
                <a:gridCol w="800609">
                  <a:extLst>
                    <a:ext uri="{9D8B030D-6E8A-4147-A177-3AD203B41FA5}">
                      <a16:colId xmlns:a16="http://schemas.microsoft.com/office/drawing/2014/main" val="20000"/>
                    </a:ext>
                  </a:extLst>
                </a:gridCol>
                <a:gridCol w="1896702">
                  <a:extLst>
                    <a:ext uri="{9D8B030D-6E8A-4147-A177-3AD203B41FA5}">
                      <a16:colId xmlns:a16="http://schemas.microsoft.com/office/drawing/2014/main" val="20001"/>
                    </a:ext>
                  </a:extLst>
                </a:gridCol>
                <a:gridCol w="1120368">
                  <a:extLst>
                    <a:ext uri="{9D8B030D-6E8A-4147-A177-3AD203B41FA5}">
                      <a16:colId xmlns:a16="http://schemas.microsoft.com/office/drawing/2014/main" val="20002"/>
                    </a:ext>
                  </a:extLst>
                </a:gridCol>
                <a:gridCol w="1057178">
                  <a:extLst>
                    <a:ext uri="{9D8B030D-6E8A-4147-A177-3AD203B41FA5}">
                      <a16:colId xmlns:a16="http://schemas.microsoft.com/office/drawing/2014/main" val="20003"/>
                    </a:ext>
                  </a:extLst>
                </a:gridCol>
                <a:gridCol w="1523580">
                  <a:extLst>
                    <a:ext uri="{9D8B030D-6E8A-4147-A177-3AD203B41FA5}">
                      <a16:colId xmlns:a16="http://schemas.microsoft.com/office/drawing/2014/main" val="20004"/>
                    </a:ext>
                  </a:extLst>
                </a:gridCol>
                <a:gridCol w="1406228">
                  <a:extLst>
                    <a:ext uri="{9D8B030D-6E8A-4147-A177-3AD203B41FA5}">
                      <a16:colId xmlns:a16="http://schemas.microsoft.com/office/drawing/2014/main" val="20005"/>
                    </a:ext>
                  </a:extLst>
                </a:gridCol>
                <a:gridCol w="1018061">
                  <a:extLst>
                    <a:ext uri="{9D8B030D-6E8A-4147-A177-3AD203B41FA5}">
                      <a16:colId xmlns:a16="http://schemas.microsoft.com/office/drawing/2014/main" val="20006"/>
                    </a:ext>
                  </a:extLst>
                </a:gridCol>
              </a:tblGrid>
              <a:tr h="320040">
                <a:tc gridSpan="7">
                  <a:txBody>
                    <a:bodyPr/>
                    <a:lstStyle/>
                    <a:p>
                      <a:pPr>
                        <a:spcAft>
                          <a:spcPts val="0"/>
                        </a:spcAft>
                      </a:pPr>
                      <a:r>
                        <a:rPr lang="en-US" sz="1100" b="1" dirty="0">
                          <a:effectLst/>
                        </a:rPr>
                        <a:t>Development area:</a:t>
                      </a:r>
                    </a:p>
                    <a:p>
                      <a:pPr>
                        <a:spcAft>
                          <a:spcPts val="0"/>
                        </a:spcAft>
                      </a:pPr>
                      <a:endParaRPr lang="en-GB" sz="1100" b="1" dirty="0">
                        <a:effectLst/>
                        <a:latin typeface="Times New Roman" panose="02020603050405020304" pitchFamily="18" charset="0"/>
                        <a:ea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569543">
                <a:tc>
                  <a:txBody>
                    <a:bodyPr/>
                    <a:lstStyle/>
                    <a:p>
                      <a:pPr algn="ctr">
                        <a:spcAft>
                          <a:spcPts val="0"/>
                        </a:spcAft>
                      </a:pPr>
                      <a:r>
                        <a:rPr lang="en-US" sz="1200" dirty="0">
                          <a:effectLst/>
                        </a:rPr>
                        <a:t>Objective Number</a:t>
                      </a:r>
                      <a:endParaRPr lang="en-GB" sz="1200" dirty="0">
                        <a:effectLst/>
                        <a:latin typeface="Times New Roman" panose="02020603050405020304" pitchFamily="18" charset="0"/>
                        <a:ea typeface="Times New Roman" panose="02020603050405020304" pitchFamily="18" charset="0"/>
                      </a:endParaRPr>
                    </a:p>
                  </a:txBody>
                  <a:tcPr marL="51435" marR="51435" marT="0" marB="0"/>
                </a:tc>
                <a:tc>
                  <a:txBody>
                    <a:bodyPr/>
                    <a:lstStyle/>
                    <a:p>
                      <a:pPr algn="ctr">
                        <a:spcAft>
                          <a:spcPts val="0"/>
                        </a:spcAft>
                      </a:pPr>
                      <a:r>
                        <a:rPr lang="en-US" sz="1200" b="1" dirty="0">
                          <a:effectLst/>
                        </a:rPr>
                        <a:t>Objective</a:t>
                      </a:r>
                      <a:endParaRPr lang="en-GB" sz="1200" b="1" dirty="0">
                        <a:effectLst/>
                      </a:endParaRPr>
                    </a:p>
                    <a:p>
                      <a:pPr algn="ctr">
                        <a:spcAft>
                          <a:spcPts val="0"/>
                        </a:spcAft>
                      </a:pPr>
                      <a:r>
                        <a:rPr lang="en-US" sz="1200" b="1" dirty="0">
                          <a:effectLst/>
                        </a:rPr>
                        <a:t>(What needs to </a:t>
                      </a:r>
                      <a:endParaRPr lang="en-GB" sz="1200" b="1" dirty="0">
                        <a:effectLst/>
                      </a:endParaRPr>
                    </a:p>
                    <a:p>
                      <a:pPr algn="ctr">
                        <a:spcAft>
                          <a:spcPts val="0"/>
                        </a:spcAft>
                      </a:pPr>
                      <a:r>
                        <a:rPr lang="en-US" sz="1200" b="1" dirty="0">
                          <a:effectLst/>
                        </a:rPr>
                        <a:t>be done?)</a:t>
                      </a:r>
                      <a:endParaRPr lang="en-GB" sz="1200" b="1"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lgn="ctr">
                        <a:spcAft>
                          <a:spcPts val="0"/>
                        </a:spcAft>
                      </a:pPr>
                      <a:r>
                        <a:rPr lang="en-US" sz="1200" b="1" dirty="0">
                          <a:effectLst/>
                        </a:rPr>
                        <a:t>Action</a:t>
                      </a:r>
                      <a:endParaRPr lang="en-GB" sz="1200" b="1" dirty="0">
                        <a:effectLst/>
                      </a:endParaRPr>
                    </a:p>
                    <a:p>
                      <a:pPr algn="ctr">
                        <a:spcAft>
                          <a:spcPts val="0"/>
                        </a:spcAft>
                      </a:pPr>
                      <a:r>
                        <a:rPr lang="en-US" sz="1200" b="1" dirty="0">
                          <a:effectLst/>
                        </a:rPr>
                        <a:t>(How will this be achieved?)</a:t>
                      </a:r>
                      <a:endParaRPr lang="en-GB" sz="1200" b="1"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lgn="ctr">
                        <a:spcAft>
                          <a:spcPts val="0"/>
                        </a:spcAft>
                      </a:pPr>
                      <a:r>
                        <a:rPr lang="en-US" sz="1200" b="1" dirty="0">
                          <a:effectLst/>
                        </a:rPr>
                        <a:t>Target</a:t>
                      </a:r>
                      <a:endParaRPr lang="en-GB" sz="1200" b="1"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lgn="ctr">
                        <a:spcAft>
                          <a:spcPts val="0"/>
                        </a:spcAft>
                      </a:pPr>
                      <a:r>
                        <a:rPr lang="en-US" sz="1200" b="1" dirty="0">
                          <a:effectLst/>
                        </a:rPr>
                        <a:t>Responsibility </a:t>
                      </a:r>
                    </a:p>
                    <a:p>
                      <a:pPr algn="ctr">
                        <a:spcAft>
                          <a:spcPts val="0"/>
                        </a:spcAft>
                      </a:pPr>
                      <a:r>
                        <a:rPr lang="en-US" sz="1200" b="1" dirty="0">
                          <a:effectLst/>
                        </a:rPr>
                        <a:t>(Who will </a:t>
                      </a:r>
                      <a:endParaRPr lang="en-GB" sz="1200" b="1" dirty="0">
                        <a:effectLst/>
                      </a:endParaRPr>
                    </a:p>
                    <a:p>
                      <a:pPr algn="ctr">
                        <a:spcAft>
                          <a:spcPts val="0"/>
                        </a:spcAft>
                      </a:pPr>
                      <a:r>
                        <a:rPr lang="en-US" sz="1200" b="1" dirty="0">
                          <a:effectLst/>
                        </a:rPr>
                        <a:t>oversee this?)</a:t>
                      </a:r>
                      <a:endParaRPr lang="en-GB" sz="1200" b="1"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lgn="ctr">
                        <a:spcAft>
                          <a:spcPts val="0"/>
                        </a:spcAft>
                      </a:pPr>
                      <a:r>
                        <a:rPr lang="en-US" sz="1200" b="1" dirty="0">
                          <a:solidFill>
                            <a:schemeClr val="tx1"/>
                          </a:solidFill>
                          <a:effectLst/>
                        </a:rPr>
                        <a:t>Timescale (When will this be completed?)</a:t>
                      </a:r>
                      <a:endParaRPr lang="en-GB" sz="1200" b="1" dirty="0">
                        <a:solidFill>
                          <a:schemeClr val="tx1"/>
                        </a:solidFill>
                        <a:effectLst/>
                        <a:latin typeface="Times New Roman" panose="02020603050405020304" pitchFamily="18" charset="0"/>
                        <a:ea typeface="Times New Roman" panose="02020603050405020304" pitchFamily="18" charset="0"/>
                      </a:endParaRPr>
                    </a:p>
                  </a:txBody>
                  <a:tcPr marL="51435" marR="51435" marT="0" marB="0">
                    <a:solidFill>
                      <a:schemeClr val="accent1">
                        <a:lumMod val="20000"/>
                        <a:lumOff val="80000"/>
                      </a:schemeClr>
                    </a:solidFill>
                  </a:tcPr>
                </a:tc>
                <a:tc>
                  <a:txBody>
                    <a:bodyPr/>
                    <a:lstStyle/>
                    <a:p>
                      <a:pPr algn="ctr">
                        <a:spcAft>
                          <a:spcPts val="0"/>
                        </a:spcAft>
                      </a:pPr>
                      <a:r>
                        <a:rPr lang="en-US" sz="1200" dirty="0">
                          <a:solidFill>
                            <a:schemeClr val="tx1"/>
                          </a:solidFill>
                          <a:effectLst/>
                        </a:rPr>
                        <a:t>Finance (How much will this cost?)</a:t>
                      </a:r>
                      <a:endParaRPr lang="en-GB" sz="1200" dirty="0">
                        <a:solidFill>
                          <a:schemeClr val="tx1"/>
                        </a:solidFill>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extLst>
                  <a:ext uri="{0D108BD9-81ED-4DB2-BD59-A6C34878D82A}">
                    <a16:rowId xmlns:a16="http://schemas.microsoft.com/office/drawing/2014/main" val="10001"/>
                  </a:ext>
                </a:extLst>
              </a:tr>
              <a:tr h="737885">
                <a:tc>
                  <a:txBody>
                    <a:bodyPr/>
                    <a:lstStyle/>
                    <a:p>
                      <a:pPr algn="ctr">
                        <a:spcAft>
                          <a:spcPts val="0"/>
                        </a:spcAft>
                      </a:pPr>
                      <a:r>
                        <a:rPr lang="en-US" sz="1400">
                          <a:effectLst/>
                        </a:rPr>
                        <a:t>1</a:t>
                      </a:r>
                      <a:endParaRPr lang="en-GB" sz="90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a:effectLst/>
                        </a:rPr>
                        <a:t> </a:t>
                      </a:r>
                      <a:endParaRPr lang="en-GB" sz="90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a:effectLst/>
                        </a:rPr>
                        <a:t> </a:t>
                      </a:r>
                      <a:endParaRPr lang="en-GB" sz="90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a:effectLst/>
                        </a:rPr>
                        <a:t> </a:t>
                      </a:r>
                      <a:endParaRPr lang="en-GB" sz="900">
                        <a:effectLst/>
                        <a:latin typeface="Times New Roman" panose="02020603050405020304" pitchFamily="18" charset="0"/>
                        <a:ea typeface="Times New Roman" panose="02020603050405020304" pitchFamily="18" charset="0"/>
                      </a:endParaRPr>
                    </a:p>
                  </a:txBody>
                  <a:tcPr marL="51435" marR="51435"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extLst>
                  <a:ext uri="{0D108BD9-81ED-4DB2-BD59-A6C34878D82A}">
                    <a16:rowId xmlns:a16="http://schemas.microsoft.com/office/drawing/2014/main" val="10002"/>
                  </a:ext>
                </a:extLst>
              </a:tr>
              <a:tr h="791496">
                <a:tc>
                  <a:txBody>
                    <a:bodyPr/>
                    <a:lstStyle/>
                    <a:p>
                      <a:pPr algn="ctr">
                        <a:spcAft>
                          <a:spcPts val="0"/>
                        </a:spcAft>
                      </a:pPr>
                      <a:r>
                        <a:rPr lang="en-US" sz="1400">
                          <a:effectLst/>
                        </a:rPr>
                        <a:t>2</a:t>
                      </a:r>
                      <a:endParaRPr lang="en-GB" sz="90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a:effectLst/>
                        </a:rPr>
                        <a:t> </a:t>
                      </a:r>
                      <a:endParaRPr lang="en-GB" sz="90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a:effectLst/>
                        </a:rPr>
                        <a:t> </a:t>
                      </a:r>
                      <a:endParaRPr lang="en-GB" sz="90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a:effectLst/>
                        </a:rPr>
                        <a:t> </a:t>
                      </a:r>
                      <a:endParaRPr lang="en-GB" sz="900">
                        <a:effectLst/>
                        <a:latin typeface="Times New Roman" panose="02020603050405020304" pitchFamily="18" charset="0"/>
                        <a:ea typeface="Times New Roman" panose="02020603050405020304" pitchFamily="18" charset="0"/>
                      </a:endParaRPr>
                    </a:p>
                  </a:txBody>
                  <a:tcPr marL="51435" marR="51435"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extLst>
                  <a:ext uri="{0D108BD9-81ED-4DB2-BD59-A6C34878D82A}">
                    <a16:rowId xmlns:a16="http://schemas.microsoft.com/office/drawing/2014/main" val="10003"/>
                  </a:ext>
                </a:extLst>
              </a:tr>
              <a:tr h="803409">
                <a:tc>
                  <a:txBody>
                    <a:bodyPr/>
                    <a:lstStyle/>
                    <a:p>
                      <a:pPr algn="ctr">
                        <a:spcAft>
                          <a:spcPts val="0"/>
                        </a:spcAft>
                      </a:pPr>
                      <a:r>
                        <a:rPr lang="en-US" sz="1400">
                          <a:effectLst/>
                        </a:rPr>
                        <a:t>3</a:t>
                      </a:r>
                      <a:endParaRPr lang="en-GB" sz="90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51435" marR="51435"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extLst>
                  <a:ext uri="{0D108BD9-81ED-4DB2-BD59-A6C34878D82A}">
                    <a16:rowId xmlns:a16="http://schemas.microsoft.com/office/drawing/2014/main" val="10004"/>
                  </a:ext>
                </a:extLst>
              </a:tr>
              <a:tr h="803409">
                <a:tc>
                  <a:txBody>
                    <a:bodyPr/>
                    <a:lstStyle/>
                    <a:p>
                      <a:pPr algn="ctr">
                        <a:spcAft>
                          <a:spcPts val="0"/>
                        </a:spcAft>
                      </a:pPr>
                      <a:r>
                        <a:rPr lang="en-US" sz="1400">
                          <a:effectLst/>
                        </a:rPr>
                        <a:t>4</a:t>
                      </a:r>
                      <a:endParaRPr lang="en-GB" sz="900">
                        <a:effectLst/>
                        <a:latin typeface="Times New Roman" panose="02020603050405020304" pitchFamily="18" charset="0"/>
                        <a:ea typeface="Times New Roman" panose="02020603050405020304" pitchFamily="18" charset="0"/>
                      </a:endParaRPr>
                    </a:p>
                  </a:txBody>
                  <a:tcPr marL="51435" marR="51435" marT="0" marB="0"/>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51435" marR="51435" marT="0" marB="0">
                    <a:solidFill>
                      <a:schemeClr val="accent1">
                        <a:lumMod val="20000"/>
                        <a:lumOff val="80000"/>
                      </a:schemeClr>
                    </a:solidFill>
                  </a:tcPr>
                </a:tc>
                <a:tc>
                  <a:txBody>
                    <a:bodyPr/>
                    <a:lstStyle/>
                    <a:p>
                      <a:pPr>
                        <a:spcAft>
                          <a:spcPts val="0"/>
                        </a:spcAft>
                      </a:pPr>
                      <a:r>
                        <a:rPr lang="en-US" sz="900" dirty="0">
                          <a:effectLst/>
                        </a:rPr>
                        <a:t> </a:t>
                      </a:r>
                      <a:endParaRPr lang="en-GB" sz="900" dirty="0">
                        <a:effectLst/>
                        <a:latin typeface="Times New Roman" panose="02020603050405020304" pitchFamily="18" charset="0"/>
                        <a:ea typeface="Times New Roman" panose="02020603050405020304" pitchFamily="18" charset="0"/>
                      </a:endParaRPr>
                    </a:p>
                  </a:txBody>
                  <a:tcPr marL="0" marR="0" marT="0" marB="0">
                    <a:solidFill>
                      <a:schemeClr val="accent1">
                        <a:lumMod val="20000"/>
                        <a:lumOff val="80000"/>
                      </a:schemeClr>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932780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lumMod val="60000"/>
                    <a:lumOff val="40000"/>
                  </a:schemeClr>
                </a:solidFill>
              </a:rPr>
              <a:t>Gantt Charts</a:t>
            </a:r>
          </a:p>
        </p:txBody>
      </p:sp>
      <p:sp>
        <p:nvSpPr>
          <p:cNvPr id="4" name="TextBox 3"/>
          <p:cNvSpPr txBox="1"/>
          <p:nvPr/>
        </p:nvSpPr>
        <p:spPr>
          <a:xfrm>
            <a:off x="6004637" y="1027906"/>
            <a:ext cx="1728192" cy="369332"/>
          </a:xfrm>
          <a:prstGeom prst="rect">
            <a:avLst/>
          </a:prstGeom>
          <a:noFill/>
        </p:spPr>
        <p:txBody>
          <a:bodyPr wrap="square" rtlCol="0">
            <a:spAutoFit/>
          </a:bodyPr>
          <a:lstStyle/>
          <a:p>
            <a:r>
              <a:rPr lang="en-GB" dirty="0"/>
              <a:t>Days/weeks</a:t>
            </a:r>
          </a:p>
        </p:txBody>
      </p:sp>
      <p:sp>
        <p:nvSpPr>
          <p:cNvPr id="5" name="TextBox 4"/>
          <p:cNvSpPr txBox="1"/>
          <p:nvPr/>
        </p:nvSpPr>
        <p:spPr>
          <a:xfrm>
            <a:off x="1703512" y="3501008"/>
            <a:ext cx="1152128" cy="369332"/>
          </a:xfrm>
          <a:prstGeom prst="rect">
            <a:avLst/>
          </a:prstGeom>
          <a:noFill/>
        </p:spPr>
        <p:txBody>
          <a:bodyPr wrap="square" rtlCol="0">
            <a:spAutoFit/>
          </a:bodyPr>
          <a:lstStyle/>
          <a:p>
            <a:r>
              <a:rPr lang="en-GB" dirty="0"/>
              <a:t>Activities</a:t>
            </a:r>
          </a:p>
        </p:txBody>
      </p:sp>
      <p:sp>
        <p:nvSpPr>
          <p:cNvPr id="6" name="TextBox 5"/>
          <p:cNvSpPr txBox="1"/>
          <p:nvPr/>
        </p:nvSpPr>
        <p:spPr>
          <a:xfrm>
            <a:off x="1861751" y="5404022"/>
            <a:ext cx="8468498" cy="646331"/>
          </a:xfrm>
          <a:prstGeom prst="rect">
            <a:avLst/>
          </a:prstGeom>
          <a:noFill/>
        </p:spPr>
        <p:txBody>
          <a:bodyPr wrap="square" rtlCol="0">
            <a:spAutoFit/>
          </a:bodyPr>
          <a:lstStyle/>
          <a:p>
            <a:pPr algn="ctr"/>
            <a:r>
              <a:rPr lang="en-GB" b="1" u="sng" dirty="0"/>
              <a:t>Shows the timings and scheduling of events/activities/tasks, the sequencing of those activities and the overall project length.</a:t>
            </a:r>
          </a:p>
        </p:txBody>
      </p:sp>
      <p:pic>
        <p:nvPicPr>
          <p:cNvPr id="8" name="Picture 2" descr="http://www.leoisaac.com/evt/images/gantt.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9660" y="1451070"/>
            <a:ext cx="6252680" cy="3803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660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52471" y="177128"/>
            <a:ext cx="10368059" cy="6455556"/>
          </a:xfrm>
        </p:spPr>
      </p:pic>
    </p:spTree>
    <p:extLst>
      <p:ext uri="{BB962C8B-B14F-4D97-AF65-F5344CB8AC3E}">
        <p14:creationId xmlns:p14="http://schemas.microsoft.com/office/powerpoint/2010/main" val="77402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chemeClr val="tx2">
                    <a:lumMod val="60000"/>
                    <a:lumOff val="40000"/>
                  </a:schemeClr>
                </a:solidFill>
              </a:rPr>
              <a:t>Work Breakdown Structure</a:t>
            </a:r>
          </a:p>
        </p:txBody>
      </p:sp>
      <p:sp>
        <p:nvSpPr>
          <p:cNvPr id="6" name="TextBox 5"/>
          <p:cNvSpPr txBox="1"/>
          <p:nvPr/>
        </p:nvSpPr>
        <p:spPr>
          <a:xfrm>
            <a:off x="4583832" y="1916832"/>
            <a:ext cx="2232248" cy="369332"/>
          </a:xfrm>
          <a:prstGeom prst="rect">
            <a:avLst/>
          </a:prstGeom>
          <a:noFill/>
        </p:spPr>
        <p:txBody>
          <a:bodyPr wrap="square" rtlCol="0">
            <a:spAutoFit/>
          </a:bodyPr>
          <a:lstStyle/>
          <a:p>
            <a:r>
              <a:rPr lang="en-GB" dirty="0"/>
              <a:t>Marketing brochure</a:t>
            </a:r>
          </a:p>
        </p:txBody>
      </p:sp>
      <p:sp>
        <p:nvSpPr>
          <p:cNvPr id="10" name="TextBox 9"/>
          <p:cNvSpPr txBox="1"/>
          <p:nvPr/>
        </p:nvSpPr>
        <p:spPr>
          <a:xfrm>
            <a:off x="2207568" y="2780928"/>
            <a:ext cx="1512168" cy="369332"/>
          </a:xfrm>
          <a:prstGeom prst="rect">
            <a:avLst/>
          </a:prstGeom>
          <a:noFill/>
        </p:spPr>
        <p:txBody>
          <a:bodyPr wrap="square" rtlCol="0">
            <a:spAutoFit/>
          </a:bodyPr>
          <a:lstStyle/>
          <a:p>
            <a:r>
              <a:rPr lang="en-GB" dirty="0"/>
              <a:t>Cost/budget</a:t>
            </a:r>
          </a:p>
        </p:txBody>
      </p:sp>
      <p:sp>
        <p:nvSpPr>
          <p:cNvPr id="11" name="TextBox 10"/>
          <p:cNvSpPr txBox="1"/>
          <p:nvPr/>
        </p:nvSpPr>
        <p:spPr>
          <a:xfrm>
            <a:off x="4151784" y="2780928"/>
            <a:ext cx="936104" cy="369332"/>
          </a:xfrm>
          <a:prstGeom prst="rect">
            <a:avLst/>
          </a:prstGeom>
          <a:noFill/>
        </p:spPr>
        <p:txBody>
          <a:bodyPr wrap="square" rtlCol="0">
            <a:spAutoFit/>
          </a:bodyPr>
          <a:lstStyle/>
          <a:p>
            <a:r>
              <a:rPr lang="en-GB" dirty="0"/>
              <a:t>Design</a:t>
            </a:r>
          </a:p>
        </p:txBody>
      </p:sp>
      <p:sp>
        <p:nvSpPr>
          <p:cNvPr id="12" name="TextBox 11"/>
          <p:cNvSpPr txBox="1"/>
          <p:nvPr/>
        </p:nvSpPr>
        <p:spPr>
          <a:xfrm>
            <a:off x="5735960" y="2780928"/>
            <a:ext cx="1008112" cy="369332"/>
          </a:xfrm>
          <a:prstGeom prst="rect">
            <a:avLst/>
          </a:prstGeom>
          <a:noFill/>
        </p:spPr>
        <p:txBody>
          <a:bodyPr wrap="square" rtlCol="0">
            <a:spAutoFit/>
          </a:bodyPr>
          <a:lstStyle/>
          <a:p>
            <a:r>
              <a:rPr lang="en-GB" dirty="0"/>
              <a:t>Printing</a:t>
            </a:r>
          </a:p>
        </p:txBody>
      </p:sp>
      <p:sp>
        <p:nvSpPr>
          <p:cNvPr id="13" name="TextBox 12"/>
          <p:cNvSpPr txBox="1"/>
          <p:nvPr/>
        </p:nvSpPr>
        <p:spPr>
          <a:xfrm>
            <a:off x="7536160" y="2780928"/>
            <a:ext cx="2232248" cy="369332"/>
          </a:xfrm>
          <a:prstGeom prst="rect">
            <a:avLst/>
          </a:prstGeom>
          <a:noFill/>
        </p:spPr>
        <p:txBody>
          <a:bodyPr wrap="square" rtlCol="0">
            <a:spAutoFit/>
          </a:bodyPr>
          <a:lstStyle/>
          <a:p>
            <a:r>
              <a:rPr lang="en-GB" dirty="0"/>
              <a:t>Mailing/distribution</a:t>
            </a:r>
          </a:p>
        </p:txBody>
      </p:sp>
      <p:sp>
        <p:nvSpPr>
          <p:cNvPr id="15" name="TextBox 14"/>
          <p:cNvSpPr txBox="1"/>
          <p:nvPr/>
        </p:nvSpPr>
        <p:spPr>
          <a:xfrm>
            <a:off x="2279576" y="3429000"/>
            <a:ext cx="1224136" cy="1754326"/>
          </a:xfrm>
          <a:prstGeom prst="rect">
            <a:avLst/>
          </a:prstGeom>
          <a:noFill/>
        </p:spPr>
        <p:txBody>
          <a:bodyPr wrap="square" rtlCol="0">
            <a:spAutoFit/>
          </a:bodyPr>
          <a:lstStyle/>
          <a:p>
            <a:pPr>
              <a:buFont typeface="Arial" pitchFamily="34" charset="0"/>
              <a:buChar char="•"/>
            </a:pPr>
            <a:r>
              <a:rPr lang="en-GB" dirty="0"/>
              <a:t>Price per brochure</a:t>
            </a:r>
          </a:p>
          <a:p>
            <a:pPr>
              <a:buFont typeface="Arial" pitchFamily="34" charset="0"/>
              <a:buChar char="•"/>
            </a:pPr>
            <a:r>
              <a:rPr lang="en-GB" dirty="0"/>
              <a:t>No. of brochures required</a:t>
            </a:r>
          </a:p>
          <a:p>
            <a:pPr>
              <a:buFont typeface="Arial" pitchFamily="34" charset="0"/>
              <a:buChar char="•"/>
            </a:pPr>
            <a:r>
              <a:rPr lang="en-GB" dirty="0"/>
              <a:t>No pages</a:t>
            </a:r>
          </a:p>
        </p:txBody>
      </p:sp>
      <p:sp>
        <p:nvSpPr>
          <p:cNvPr id="16" name="TextBox 15"/>
          <p:cNvSpPr txBox="1"/>
          <p:nvPr/>
        </p:nvSpPr>
        <p:spPr>
          <a:xfrm>
            <a:off x="4079776" y="3429000"/>
            <a:ext cx="1152128" cy="1477328"/>
          </a:xfrm>
          <a:prstGeom prst="rect">
            <a:avLst/>
          </a:prstGeom>
          <a:noFill/>
        </p:spPr>
        <p:txBody>
          <a:bodyPr wrap="square" rtlCol="0">
            <a:spAutoFit/>
          </a:bodyPr>
          <a:lstStyle/>
          <a:p>
            <a:pPr>
              <a:buFont typeface="Arial" pitchFamily="34" charset="0"/>
              <a:buChar char="•"/>
            </a:pPr>
            <a:r>
              <a:rPr lang="en-GB" dirty="0"/>
              <a:t>Full colour</a:t>
            </a:r>
          </a:p>
          <a:p>
            <a:pPr>
              <a:buFont typeface="Arial" pitchFamily="34" charset="0"/>
              <a:buChar char="•"/>
            </a:pPr>
            <a:r>
              <a:rPr lang="en-GB" dirty="0"/>
              <a:t>Size</a:t>
            </a:r>
          </a:p>
          <a:p>
            <a:pPr>
              <a:buFont typeface="Arial" pitchFamily="34" charset="0"/>
              <a:buChar char="•"/>
            </a:pPr>
            <a:r>
              <a:rPr lang="en-GB" dirty="0"/>
              <a:t>Layout</a:t>
            </a:r>
          </a:p>
          <a:p>
            <a:pPr>
              <a:buFont typeface="Arial" pitchFamily="34" charset="0"/>
              <a:buChar char="•"/>
            </a:pPr>
            <a:r>
              <a:rPr lang="en-GB" dirty="0"/>
              <a:t>Content</a:t>
            </a:r>
          </a:p>
        </p:txBody>
      </p:sp>
      <p:sp>
        <p:nvSpPr>
          <p:cNvPr id="17" name="TextBox 16"/>
          <p:cNvSpPr txBox="1"/>
          <p:nvPr/>
        </p:nvSpPr>
        <p:spPr>
          <a:xfrm>
            <a:off x="5447928" y="3501008"/>
            <a:ext cx="1584176" cy="923330"/>
          </a:xfrm>
          <a:prstGeom prst="rect">
            <a:avLst/>
          </a:prstGeom>
          <a:noFill/>
        </p:spPr>
        <p:txBody>
          <a:bodyPr wrap="square" rtlCol="0">
            <a:spAutoFit/>
          </a:bodyPr>
          <a:lstStyle/>
          <a:p>
            <a:pPr>
              <a:buFont typeface="Arial" pitchFamily="34" charset="0"/>
              <a:buChar char="•"/>
            </a:pPr>
            <a:r>
              <a:rPr lang="en-GB" dirty="0"/>
              <a:t>Procurement</a:t>
            </a:r>
          </a:p>
          <a:p>
            <a:pPr>
              <a:buFont typeface="Arial" pitchFamily="34" charset="0"/>
              <a:buChar char="•"/>
            </a:pPr>
            <a:r>
              <a:rPr lang="en-GB" dirty="0"/>
              <a:t>Timings</a:t>
            </a:r>
          </a:p>
          <a:p>
            <a:pPr>
              <a:buFont typeface="Arial" pitchFamily="34" charset="0"/>
              <a:buChar char="•"/>
            </a:pPr>
            <a:r>
              <a:rPr lang="en-GB" dirty="0"/>
              <a:t>Storage</a:t>
            </a:r>
          </a:p>
        </p:txBody>
      </p:sp>
      <p:sp>
        <p:nvSpPr>
          <p:cNvPr id="18" name="TextBox 17"/>
          <p:cNvSpPr txBox="1"/>
          <p:nvPr/>
        </p:nvSpPr>
        <p:spPr>
          <a:xfrm>
            <a:off x="7824192" y="3501008"/>
            <a:ext cx="1656184" cy="1754326"/>
          </a:xfrm>
          <a:prstGeom prst="rect">
            <a:avLst/>
          </a:prstGeom>
          <a:noFill/>
        </p:spPr>
        <p:txBody>
          <a:bodyPr wrap="square" rtlCol="0">
            <a:spAutoFit/>
          </a:bodyPr>
          <a:lstStyle/>
          <a:p>
            <a:pPr>
              <a:buFont typeface="Arial" pitchFamily="34" charset="0"/>
              <a:buChar char="•"/>
            </a:pPr>
            <a:r>
              <a:rPr lang="en-GB" dirty="0"/>
              <a:t>In-house or mail house</a:t>
            </a:r>
          </a:p>
          <a:p>
            <a:pPr>
              <a:buFont typeface="Arial" pitchFamily="34" charset="0"/>
              <a:buChar char="•"/>
            </a:pPr>
            <a:r>
              <a:rPr lang="en-GB" dirty="0"/>
              <a:t>Distribution points</a:t>
            </a:r>
          </a:p>
          <a:p>
            <a:pPr>
              <a:buFont typeface="Arial" pitchFamily="34" charset="0"/>
              <a:buChar char="•"/>
            </a:pPr>
            <a:r>
              <a:rPr lang="en-GB" dirty="0"/>
              <a:t>Door to door</a:t>
            </a:r>
          </a:p>
          <a:p>
            <a:pPr>
              <a:buFont typeface="Arial" pitchFamily="34" charset="0"/>
              <a:buChar char="•"/>
            </a:pPr>
            <a:endParaRPr lang="en-GB" dirty="0"/>
          </a:p>
        </p:txBody>
      </p:sp>
      <p:cxnSp>
        <p:nvCxnSpPr>
          <p:cNvPr id="20" name="Straight Connector 19"/>
          <p:cNvCxnSpPr/>
          <p:nvPr/>
        </p:nvCxnSpPr>
        <p:spPr>
          <a:xfrm>
            <a:off x="2855640" y="2636912"/>
            <a:ext cx="561662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5400000">
            <a:off x="5483932" y="2456892"/>
            <a:ext cx="36004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747628" y="2744924"/>
            <a:ext cx="21602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4439816" y="2780928"/>
            <a:ext cx="28803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6023992" y="2780928"/>
            <a:ext cx="28803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5400000">
            <a:off x="8364252" y="2744924"/>
            <a:ext cx="21602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5400000">
            <a:off x="2676414" y="3392996"/>
            <a:ext cx="359246" cy="794"/>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367808" y="3284984"/>
            <a:ext cx="28803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5987988" y="3392996"/>
            <a:ext cx="36004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5400000">
            <a:off x="8256240" y="3356992"/>
            <a:ext cx="432048" cy="1588"/>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5237DFB-383D-8946-AE88-D9F1C6416223}"/>
              </a:ext>
            </a:extLst>
          </p:cNvPr>
          <p:cNvSpPr txBox="1"/>
          <p:nvPr/>
        </p:nvSpPr>
        <p:spPr>
          <a:xfrm>
            <a:off x="1163782" y="5458691"/>
            <a:ext cx="9559636" cy="1200329"/>
          </a:xfrm>
          <a:prstGeom prst="rect">
            <a:avLst/>
          </a:prstGeom>
          <a:noFill/>
        </p:spPr>
        <p:txBody>
          <a:bodyPr wrap="square" rtlCol="0">
            <a:spAutoFit/>
          </a:bodyPr>
          <a:lstStyle/>
          <a:p>
            <a:pPr algn="ctr"/>
            <a:r>
              <a:rPr lang="en-US" sz="2400" dirty="0"/>
              <a:t>Work Breakdown structure (Cohen, 2018) is vital for getting a project set up however, it does not actually involve breaking down work, it involves breaking down deliverables </a:t>
            </a:r>
          </a:p>
        </p:txBody>
      </p:sp>
    </p:spTree>
    <p:extLst>
      <p:ext uri="{BB962C8B-B14F-4D97-AF65-F5344CB8AC3E}">
        <p14:creationId xmlns:p14="http://schemas.microsoft.com/office/powerpoint/2010/main" val="3005126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1EC6B51-9E58-8F48-8444-B5E01CC6CA2A}"/>
              </a:ext>
            </a:extLst>
          </p:cNvPr>
          <p:cNvSpPr>
            <a:spLocks noGrp="1"/>
          </p:cNvSpPr>
          <p:nvPr>
            <p:ph type="title"/>
          </p:nvPr>
        </p:nvSpPr>
        <p:spPr>
          <a:xfrm>
            <a:off x="777240" y="731519"/>
            <a:ext cx="2845191" cy="3237579"/>
          </a:xfrm>
        </p:spPr>
        <p:txBody>
          <a:bodyPr>
            <a:normAutofit/>
          </a:bodyPr>
          <a:lstStyle/>
          <a:p>
            <a:r>
              <a:rPr lang="en-US" sz="3800">
                <a:solidFill>
                  <a:srgbClr val="FFFFFF"/>
                </a:solidFill>
              </a:rPr>
              <a:t>Assignment – Guidance </a:t>
            </a: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854A1E35-C51D-F149-A414-8599C9B049CB}"/>
              </a:ext>
            </a:extLst>
          </p:cNvPr>
          <p:cNvSpPr>
            <a:spLocks noGrp="1"/>
          </p:cNvSpPr>
          <p:nvPr>
            <p:ph idx="1"/>
          </p:nvPr>
        </p:nvSpPr>
        <p:spPr>
          <a:xfrm>
            <a:off x="4379709" y="686862"/>
            <a:ext cx="7037591" cy="5475129"/>
          </a:xfrm>
        </p:spPr>
        <p:txBody>
          <a:bodyPr anchor="ctr">
            <a:normAutofit/>
          </a:bodyPr>
          <a:lstStyle/>
          <a:p>
            <a:r>
              <a:rPr lang="en-US" sz="2600" dirty="0"/>
              <a:t>Must include:</a:t>
            </a:r>
          </a:p>
          <a:p>
            <a:pPr lvl="1"/>
            <a:r>
              <a:rPr lang="en-GB" sz="2600" dirty="0"/>
              <a:t>Project overview</a:t>
            </a:r>
          </a:p>
          <a:p>
            <a:pPr lvl="1"/>
            <a:r>
              <a:rPr lang="en-GB" sz="2600" dirty="0"/>
              <a:t>Work breakdown structure (WBS)</a:t>
            </a:r>
          </a:p>
          <a:p>
            <a:pPr lvl="1"/>
            <a:r>
              <a:rPr lang="en-GB" sz="2600" dirty="0"/>
              <a:t>Cost breakdown structure</a:t>
            </a:r>
          </a:p>
          <a:p>
            <a:pPr lvl="1"/>
            <a:r>
              <a:rPr lang="en-GB" sz="2600" dirty="0"/>
              <a:t>Critical path analysis</a:t>
            </a:r>
          </a:p>
          <a:p>
            <a:pPr lvl="1"/>
            <a:r>
              <a:rPr lang="en-GB" sz="2600" dirty="0"/>
              <a:t>Gantt chart</a:t>
            </a:r>
          </a:p>
          <a:p>
            <a:pPr lvl="1"/>
            <a:r>
              <a:rPr lang="en-GB" sz="2600" dirty="0"/>
              <a:t>Analysis of risk </a:t>
            </a:r>
          </a:p>
          <a:p>
            <a:pPr lvl="1"/>
            <a:r>
              <a:rPr lang="en-GB" sz="2600" dirty="0"/>
              <a:t>Completed balance sheets</a:t>
            </a:r>
          </a:p>
          <a:p>
            <a:r>
              <a:rPr lang="en-GB" sz="2600" i="1" dirty="0"/>
              <a:t>See Assignment brief, Supporting document and assignment examples on Moodle</a:t>
            </a:r>
          </a:p>
          <a:p>
            <a:endParaRPr lang="en-US" sz="2600" dirty="0"/>
          </a:p>
        </p:txBody>
      </p:sp>
      <p:sp>
        <p:nvSpPr>
          <p:cNvPr id="3" name="TextBox 2">
            <a:extLst>
              <a:ext uri="{FF2B5EF4-FFF2-40B4-BE49-F238E27FC236}">
                <a16:creationId xmlns:a16="http://schemas.microsoft.com/office/drawing/2014/main" id="{E7A03BC1-7B8C-B444-A768-230874EAEC07}"/>
              </a:ext>
            </a:extLst>
          </p:cNvPr>
          <p:cNvSpPr txBox="1"/>
          <p:nvPr/>
        </p:nvSpPr>
        <p:spPr>
          <a:xfrm>
            <a:off x="3463636" y="2660073"/>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28674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5C0DC-F8F0-1F4F-856A-6E01EC19F35B}"/>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Project Overview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4588E98-F547-BA4A-ACB6-A675209401BE}"/>
              </a:ext>
            </a:extLst>
          </p:cNvPr>
          <p:cNvSpPr>
            <a:spLocks noGrp="1"/>
          </p:cNvSpPr>
          <p:nvPr>
            <p:ph idx="1"/>
          </p:nvPr>
        </p:nvSpPr>
        <p:spPr>
          <a:xfrm>
            <a:off x="4976031" y="963877"/>
            <a:ext cx="6377769" cy="4930246"/>
          </a:xfrm>
        </p:spPr>
        <p:txBody>
          <a:bodyPr anchor="ctr">
            <a:normAutofit/>
          </a:bodyPr>
          <a:lstStyle/>
          <a:p>
            <a:r>
              <a:rPr lang="en-GB" sz="2400"/>
              <a:t>The requirements of this section of document should provide the input you need to generate the </a:t>
            </a:r>
            <a:r>
              <a:rPr lang="en-GB" sz="2400" b="1"/>
              <a:t>Project Overview</a:t>
            </a:r>
            <a:r>
              <a:rPr lang="en-GB" sz="2400"/>
              <a:t>. </a:t>
            </a:r>
          </a:p>
          <a:p>
            <a:pPr lvl="1"/>
            <a:r>
              <a:rPr lang="en-GB" dirty="0"/>
              <a:t>It is a short document (200 words) that concisely states what is to be done in the </a:t>
            </a:r>
            <a:r>
              <a:rPr lang="en-GB" b="1" dirty="0"/>
              <a:t>project</a:t>
            </a:r>
            <a:r>
              <a:rPr lang="en-GB" dirty="0"/>
              <a:t>, why it is to be done, and what business value it will provide to the enterprise when completed.</a:t>
            </a:r>
            <a:endParaRPr lang="en-US"/>
          </a:p>
        </p:txBody>
      </p:sp>
    </p:spTree>
    <p:extLst>
      <p:ext uri="{BB962C8B-B14F-4D97-AF65-F5344CB8AC3E}">
        <p14:creationId xmlns:p14="http://schemas.microsoft.com/office/powerpoint/2010/main" val="3572661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D7D21D1-1613-0446-BFDE-D23EADEF43C1}"/>
              </a:ext>
            </a:extLst>
          </p:cNvPr>
          <p:cNvSpPr>
            <a:spLocks noGrp="1"/>
          </p:cNvSpPr>
          <p:nvPr>
            <p:ph type="title"/>
          </p:nvPr>
        </p:nvSpPr>
        <p:spPr>
          <a:xfrm>
            <a:off x="1098468" y="885651"/>
            <a:ext cx="3229803" cy="4624603"/>
          </a:xfrm>
        </p:spPr>
        <p:txBody>
          <a:bodyPr>
            <a:normAutofit/>
          </a:bodyPr>
          <a:lstStyle/>
          <a:p>
            <a:r>
              <a:rPr lang="en-US">
                <a:solidFill>
                  <a:srgbClr val="FFFFFF"/>
                </a:solidFill>
              </a:rPr>
              <a:t>Work Breakdown Structure </a:t>
            </a:r>
          </a:p>
        </p:txBody>
      </p:sp>
      <p:sp>
        <p:nvSpPr>
          <p:cNvPr id="3" name="Content Placeholder 2">
            <a:extLst>
              <a:ext uri="{FF2B5EF4-FFF2-40B4-BE49-F238E27FC236}">
                <a16:creationId xmlns:a16="http://schemas.microsoft.com/office/drawing/2014/main" id="{85001EB9-9546-9348-9C6C-1C097A6C2FE2}"/>
              </a:ext>
            </a:extLst>
          </p:cNvPr>
          <p:cNvSpPr>
            <a:spLocks noGrp="1"/>
          </p:cNvSpPr>
          <p:nvPr>
            <p:ph idx="1"/>
          </p:nvPr>
        </p:nvSpPr>
        <p:spPr>
          <a:xfrm>
            <a:off x="4978708" y="509135"/>
            <a:ext cx="6525220" cy="5521414"/>
          </a:xfrm>
        </p:spPr>
        <p:txBody>
          <a:bodyPr anchor="ctr">
            <a:normAutofit lnSpcReduction="10000"/>
          </a:bodyPr>
          <a:lstStyle/>
          <a:p>
            <a:pPr>
              <a:lnSpc>
                <a:spcPct val="150000"/>
              </a:lnSpc>
            </a:pPr>
            <a:r>
              <a:rPr lang="en-US" sz="2200" dirty="0"/>
              <a:t>A work breakdown structure (WBS) is a key project deliverable that organizes the team's work into manageable sections. </a:t>
            </a:r>
          </a:p>
          <a:p>
            <a:pPr>
              <a:lnSpc>
                <a:spcPct val="150000"/>
              </a:lnSpc>
            </a:pPr>
            <a:r>
              <a:rPr lang="en-US" sz="2200" dirty="0"/>
              <a:t>The Project Management Body of Knowledge (PMBOK) defines the work breakdown structure as a "deliverable oriented hierarchical decomposition of the work to be executed by the project team." </a:t>
            </a:r>
          </a:p>
          <a:p>
            <a:pPr>
              <a:lnSpc>
                <a:spcPct val="150000"/>
              </a:lnSpc>
            </a:pPr>
            <a:r>
              <a:rPr lang="en-US" sz="2200" dirty="0"/>
              <a:t>The work breakdown structure visually defines the scope into manageable chunks that a project team can understand, as each level of the work breakdown structure provides further definition and detail.</a:t>
            </a:r>
          </a:p>
        </p:txBody>
      </p:sp>
    </p:spTree>
    <p:extLst>
      <p:ext uri="{BB962C8B-B14F-4D97-AF65-F5344CB8AC3E}">
        <p14:creationId xmlns:p14="http://schemas.microsoft.com/office/powerpoint/2010/main" val="353712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1E543F-CA03-644E-9C9C-F351C005A243}"/>
              </a:ext>
            </a:extLst>
          </p:cNvPr>
          <p:cNvSpPr>
            <a:spLocks noGrp="1"/>
          </p:cNvSpPr>
          <p:nvPr>
            <p:ph type="title"/>
          </p:nvPr>
        </p:nvSpPr>
        <p:spPr>
          <a:xfrm>
            <a:off x="1098468" y="885651"/>
            <a:ext cx="3229803" cy="4624603"/>
          </a:xfrm>
        </p:spPr>
        <p:txBody>
          <a:bodyPr>
            <a:normAutofit/>
          </a:bodyPr>
          <a:lstStyle/>
          <a:p>
            <a:r>
              <a:rPr lang="en-GB" b="1">
                <a:solidFill>
                  <a:srgbClr val="FFFFFF"/>
                </a:solidFill>
              </a:rPr>
              <a:t>Step 1: List high-level deliverables</a:t>
            </a:r>
            <a:endParaRPr lang="en-US">
              <a:solidFill>
                <a:srgbClr val="FFFFFF"/>
              </a:solidFill>
            </a:endParaRPr>
          </a:p>
        </p:txBody>
      </p:sp>
      <p:sp>
        <p:nvSpPr>
          <p:cNvPr id="3" name="Content Placeholder 2">
            <a:extLst>
              <a:ext uri="{FF2B5EF4-FFF2-40B4-BE49-F238E27FC236}">
                <a16:creationId xmlns:a16="http://schemas.microsoft.com/office/drawing/2014/main" id="{9B43A164-E726-6E49-8624-5ADAE97570CC}"/>
              </a:ext>
            </a:extLst>
          </p:cNvPr>
          <p:cNvSpPr>
            <a:spLocks noGrp="1"/>
          </p:cNvSpPr>
          <p:nvPr>
            <p:ph idx="1"/>
          </p:nvPr>
        </p:nvSpPr>
        <p:spPr>
          <a:xfrm>
            <a:off x="4978708" y="885651"/>
            <a:ext cx="6525220" cy="4616849"/>
          </a:xfrm>
        </p:spPr>
        <p:txBody>
          <a:bodyPr anchor="ctr">
            <a:normAutofit/>
          </a:bodyPr>
          <a:lstStyle/>
          <a:p>
            <a:r>
              <a:rPr lang="en-GB" sz="2000" dirty="0"/>
              <a:t>Sit down with your team and list out what you’ll need to deliver to meet your project’s end goal. For instance, if you’re building a new website, your deliverables might include:</a:t>
            </a:r>
          </a:p>
          <a:p>
            <a:pPr lvl="1"/>
            <a:r>
              <a:rPr lang="en-GB" sz="2000" dirty="0"/>
              <a:t>Sitemap</a:t>
            </a:r>
          </a:p>
          <a:p>
            <a:pPr lvl="1"/>
            <a:r>
              <a:rPr lang="en-GB" sz="2000" dirty="0"/>
              <a:t>Wireframes</a:t>
            </a:r>
          </a:p>
          <a:p>
            <a:pPr lvl="1"/>
            <a:r>
              <a:rPr lang="en-GB" sz="2000" dirty="0"/>
              <a:t>Page designs</a:t>
            </a:r>
          </a:p>
          <a:p>
            <a:pPr lvl="1"/>
            <a:r>
              <a:rPr lang="en-GB" sz="2000" dirty="0"/>
              <a:t>Front-end code</a:t>
            </a:r>
          </a:p>
          <a:p>
            <a:pPr lvl="1"/>
            <a:r>
              <a:rPr lang="en-GB" sz="2000" dirty="0"/>
              <a:t>Back-end code</a:t>
            </a:r>
          </a:p>
          <a:p>
            <a:pPr marL="457200" lvl="1" indent="0">
              <a:buNone/>
            </a:pPr>
            <a:endParaRPr lang="en-GB" sz="2000" dirty="0"/>
          </a:p>
          <a:p>
            <a:pPr marL="0" indent="0">
              <a:buNone/>
            </a:pPr>
            <a:r>
              <a:rPr lang="en-GB" sz="2000" i="1" dirty="0"/>
              <a:t>Be sure to include all tasks and that you’re not leaving anything out. For instance, if you’re working on a website redesign project, have you accounted for content? </a:t>
            </a:r>
            <a:endParaRPr lang="en-US" sz="2000" i="1" dirty="0"/>
          </a:p>
        </p:txBody>
      </p:sp>
    </p:spTree>
    <p:extLst>
      <p:ext uri="{BB962C8B-B14F-4D97-AF65-F5344CB8AC3E}">
        <p14:creationId xmlns:p14="http://schemas.microsoft.com/office/powerpoint/2010/main" val="2916126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EF8F6D9-1784-2748-AECC-8182EE0AC163}"/>
              </a:ext>
            </a:extLst>
          </p:cNvPr>
          <p:cNvSpPr>
            <a:spLocks noGrp="1"/>
          </p:cNvSpPr>
          <p:nvPr>
            <p:ph type="title"/>
          </p:nvPr>
        </p:nvSpPr>
        <p:spPr>
          <a:xfrm>
            <a:off x="1098468" y="885651"/>
            <a:ext cx="3229803" cy="4624603"/>
          </a:xfrm>
        </p:spPr>
        <p:txBody>
          <a:bodyPr>
            <a:normAutofit/>
          </a:bodyPr>
          <a:lstStyle/>
          <a:p>
            <a:r>
              <a:rPr lang="en-GB" b="1">
                <a:solidFill>
                  <a:srgbClr val="FFFFFF"/>
                </a:solidFill>
              </a:rPr>
              <a:t>Step 2: Think about tasks</a:t>
            </a:r>
            <a:endParaRPr lang="en-US">
              <a:solidFill>
                <a:srgbClr val="FFFFFF"/>
              </a:solidFill>
            </a:endParaRPr>
          </a:p>
        </p:txBody>
      </p:sp>
      <p:sp>
        <p:nvSpPr>
          <p:cNvPr id="3" name="Content Placeholder 2">
            <a:extLst>
              <a:ext uri="{FF2B5EF4-FFF2-40B4-BE49-F238E27FC236}">
                <a16:creationId xmlns:a16="http://schemas.microsoft.com/office/drawing/2014/main" id="{A3A995F1-3D17-5F40-8495-DD3E15706177}"/>
              </a:ext>
            </a:extLst>
          </p:cNvPr>
          <p:cNvSpPr>
            <a:spLocks noGrp="1"/>
          </p:cNvSpPr>
          <p:nvPr>
            <p:ph idx="1"/>
          </p:nvPr>
        </p:nvSpPr>
        <p:spPr>
          <a:xfrm>
            <a:off x="4978708" y="885651"/>
            <a:ext cx="6525220" cy="4616849"/>
          </a:xfrm>
        </p:spPr>
        <p:txBody>
          <a:bodyPr anchor="ctr">
            <a:normAutofit/>
          </a:bodyPr>
          <a:lstStyle/>
          <a:p>
            <a:r>
              <a:rPr lang="en-GB" sz="2400" dirty="0"/>
              <a:t>Once you’ve identified the high-level deliverables for your project, it’s time to take a deeper look into what actually needs to be done within each individual deliverable. </a:t>
            </a:r>
          </a:p>
          <a:p>
            <a:pPr marL="0" indent="0">
              <a:buNone/>
            </a:pPr>
            <a:endParaRPr lang="en-GB" sz="2400" dirty="0"/>
          </a:p>
          <a:p>
            <a:pPr lvl="1"/>
            <a:r>
              <a:rPr lang="en-GB" dirty="0"/>
              <a:t>What needs to be done to create this deliverable?</a:t>
            </a:r>
          </a:p>
          <a:p>
            <a:pPr lvl="1"/>
            <a:r>
              <a:rPr lang="en-GB" dirty="0"/>
              <a:t>What other related project tasks will contribute to successfully completing this deliverable?</a:t>
            </a:r>
          </a:p>
          <a:p>
            <a:pPr lvl="1"/>
            <a:r>
              <a:rPr lang="en-GB" dirty="0"/>
              <a:t>What are the task requirements?</a:t>
            </a:r>
          </a:p>
          <a:p>
            <a:pPr marL="0" indent="0">
              <a:buNone/>
            </a:pPr>
            <a:endParaRPr lang="en-US" sz="2400" dirty="0"/>
          </a:p>
        </p:txBody>
      </p:sp>
    </p:spTree>
    <p:extLst>
      <p:ext uri="{BB962C8B-B14F-4D97-AF65-F5344CB8AC3E}">
        <p14:creationId xmlns:p14="http://schemas.microsoft.com/office/powerpoint/2010/main" val="5894832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C7E3AB9-8F97-D246-8701-7582248CBFAC}"/>
              </a:ext>
            </a:extLst>
          </p:cNvPr>
          <p:cNvSpPr>
            <a:spLocks noGrp="1"/>
          </p:cNvSpPr>
          <p:nvPr>
            <p:ph type="title"/>
          </p:nvPr>
        </p:nvSpPr>
        <p:spPr>
          <a:xfrm>
            <a:off x="1098468" y="885651"/>
            <a:ext cx="3229803" cy="4624603"/>
          </a:xfrm>
        </p:spPr>
        <p:txBody>
          <a:bodyPr>
            <a:normAutofit/>
          </a:bodyPr>
          <a:lstStyle/>
          <a:p>
            <a:r>
              <a:rPr lang="en-US">
                <a:solidFill>
                  <a:srgbClr val="FFFFFF"/>
                </a:solidFill>
              </a:rPr>
              <a:t>Cont ..</a:t>
            </a:r>
          </a:p>
        </p:txBody>
      </p:sp>
      <p:sp>
        <p:nvSpPr>
          <p:cNvPr id="3" name="Content Placeholder 2">
            <a:extLst>
              <a:ext uri="{FF2B5EF4-FFF2-40B4-BE49-F238E27FC236}">
                <a16:creationId xmlns:a16="http://schemas.microsoft.com/office/drawing/2014/main" id="{8648E62C-2CC0-EF4E-93CB-3547E8E050C6}"/>
              </a:ext>
            </a:extLst>
          </p:cNvPr>
          <p:cNvSpPr>
            <a:spLocks noGrp="1"/>
          </p:cNvSpPr>
          <p:nvPr>
            <p:ph idx="1"/>
          </p:nvPr>
        </p:nvSpPr>
        <p:spPr>
          <a:xfrm>
            <a:off x="4978708" y="885651"/>
            <a:ext cx="6525220" cy="4616849"/>
          </a:xfrm>
        </p:spPr>
        <p:txBody>
          <a:bodyPr anchor="ctr">
            <a:normAutofit/>
          </a:bodyPr>
          <a:lstStyle/>
          <a:p>
            <a:r>
              <a:rPr lang="en-GB" sz="2400" dirty="0"/>
              <a:t>As you conduct this exercise, keep in mind that you truly want to list every possible task that could go into a high-level deliverable. </a:t>
            </a:r>
          </a:p>
          <a:p>
            <a:endParaRPr lang="en-GB" sz="2400" dirty="0"/>
          </a:p>
          <a:p>
            <a:pPr marL="0" indent="0">
              <a:buNone/>
            </a:pPr>
            <a:r>
              <a:rPr lang="en-GB" sz="2400" dirty="0"/>
              <a:t>Remember, the point here is to account for all time so you can create a reasonable estimate. You won’t be able to do that if you’re not thinking it through properly.</a:t>
            </a:r>
            <a:br>
              <a:rPr lang="en-GB" sz="2400" dirty="0"/>
            </a:br>
            <a:endParaRPr lang="en-GB" sz="2400" dirty="0"/>
          </a:p>
          <a:p>
            <a:endParaRPr lang="en-US" sz="2400" dirty="0"/>
          </a:p>
        </p:txBody>
      </p:sp>
    </p:spTree>
    <p:extLst>
      <p:ext uri="{BB962C8B-B14F-4D97-AF65-F5344CB8AC3E}">
        <p14:creationId xmlns:p14="http://schemas.microsoft.com/office/powerpoint/2010/main" val="11891562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63F6005-A621-3547-8155-035A3828E4A8}"/>
              </a:ext>
            </a:extLst>
          </p:cNvPr>
          <p:cNvSpPr>
            <a:spLocks noGrp="1"/>
          </p:cNvSpPr>
          <p:nvPr>
            <p:ph type="title"/>
          </p:nvPr>
        </p:nvSpPr>
        <p:spPr>
          <a:xfrm>
            <a:off x="1098468" y="885651"/>
            <a:ext cx="3229803" cy="4624603"/>
          </a:xfrm>
        </p:spPr>
        <p:txBody>
          <a:bodyPr>
            <a:normAutofit/>
          </a:bodyPr>
          <a:lstStyle/>
          <a:p>
            <a:r>
              <a:rPr lang="en-GB" b="1" dirty="0">
                <a:solidFill>
                  <a:srgbClr val="FFFFFF"/>
                </a:solidFill>
              </a:rPr>
              <a:t>Step 3: Get Granular</a:t>
            </a:r>
            <a:endParaRPr lang="en-US" dirty="0">
              <a:solidFill>
                <a:srgbClr val="FFFFFF"/>
              </a:solidFill>
            </a:endParaRPr>
          </a:p>
        </p:txBody>
      </p:sp>
      <p:sp>
        <p:nvSpPr>
          <p:cNvPr id="3" name="Content Placeholder 2">
            <a:extLst>
              <a:ext uri="{FF2B5EF4-FFF2-40B4-BE49-F238E27FC236}">
                <a16:creationId xmlns:a16="http://schemas.microsoft.com/office/drawing/2014/main" id="{A20A85B7-60E6-2E4D-8F38-4F8FA1FEB777}"/>
              </a:ext>
            </a:extLst>
          </p:cNvPr>
          <p:cNvSpPr>
            <a:spLocks noGrp="1"/>
          </p:cNvSpPr>
          <p:nvPr>
            <p:ph idx="1"/>
          </p:nvPr>
        </p:nvSpPr>
        <p:spPr>
          <a:xfrm>
            <a:off x="4978708" y="885651"/>
            <a:ext cx="6525220" cy="4616849"/>
          </a:xfrm>
        </p:spPr>
        <p:txBody>
          <a:bodyPr anchor="ctr">
            <a:normAutofit/>
          </a:bodyPr>
          <a:lstStyle/>
          <a:p>
            <a:r>
              <a:rPr lang="en-GB" sz="2400" dirty="0"/>
              <a:t>You want to make your work breakdown structure as detailed as possible. The only way to do that is to examine every task you’ve identified and list out subtasks. </a:t>
            </a:r>
          </a:p>
          <a:p>
            <a:r>
              <a:rPr lang="en-GB" sz="2400" dirty="0"/>
              <a:t>It’s a process that takes time and thought, but if you make an investment to do this, you’ll find less room for missed expectations and budget overages in the long term. </a:t>
            </a:r>
          </a:p>
          <a:p>
            <a:r>
              <a:rPr lang="en-GB" sz="2400" dirty="0"/>
              <a:t>Take the next step and detail out what will go into each task.</a:t>
            </a:r>
          </a:p>
          <a:p>
            <a:endParaRPr lang="en-US" sz="2400" dirty="0"/>
          </a:p>
        </p:txBody>
      </p:sp>
    </p:spTree>
    <p:extLst>
      <p:ext uri="{BB962C8B-B14F-4D97-AF65-F5344CB8AC3E}">
        <p14:creationId xmlns:p14="http://schemas.microsoft.com/office/powerpoint/2010/main" val="4195167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8E320A-A0B3-9647-A404-461C7569C77C}"/>
              </a:ext>
            </a:extLst>
          </p:cNvPr>
          <p:cNvSpPr>
            <a:spLocks noGrp="1"/>
          </p:cNvSpPr>
          <p:nvPr>
            <p:ph type="title"/>
          </p:nvPr>
        </p:nvSpPr>
        <p:spPr>
          <a:xfrm>
            <a:off x="1098468" y="885651"/>
            <a:ext cx="3229803" cy="4624603"/>
          </a:xfrm>
        </p:spPr>
        <p:txBody>
          <a:bodyPr>
            <a:normAutofit/>
          </a:bodyPr>
          <a:lstStyle/>
          <a:p>
            <a:r>
              <a:rPr lang="en-GB" b="1">
                <a:solidFill>
                  <a:srgbClr val="FFFFFF"/>
                </a:solidFill>
              </a:rPr>
              <a:t>Step 4: Format </a:t>
            </a:r>
            <a:endParaRPr lang="en-US">
              <a:solidFill>
                <a:srgbClr val="FFFFFF"/>
              </a:solidFill>
            </a:endParaRPr>
          </a:p>
        </p:txBody>
      </p:sp>
      <p:sp>
        <p:nvSpPr>
          <p:cNvPr id="3" name="Content Placeholder 2">
            <a:extLst>
              <a:ext uri="{FF2B5EF4-FFF2-40B4-BE49-F238E27FC236}">
                <a16:creationId xmlns:a16="http://schemas.microsoft.com/office/drawing/2014/main" id="{B6C8F89B-96A8-2449-A3B6-058A68C3E48E}"/>
              </a:ext>
            </a:extLst>
          </p:cNvPr>
          <p:cNvSpPr>
            <a:spLocks noGrp="1"/>
          </p:cNvSpPr>
          <p:nvPr>
            <p:ph idx="1"/>
          </p:nvPr>
        </p:nvSpPr>
        <p:spPr>
          <a:xfrm>
            <a:off x="4978708" y="885651"/>
            <a:ext cx="6525220" cy="4616849"/>
          </a:xfrm>
        </p:spPr>
        <p:txBody>
          <a:bodyPr anchor="ctr">
            <a:normAutofit/>
          </a:bodyPr>
          <a:lstStyle/>
          <a:p>
            <a:pPr marL="0" indent="0">
              <a:buNone/>
            </a:pPr>
            <a:r>
              <a:rPr lang="en-GB" sz="2400" dirty="0"/>
              <a:t>When you’ve listed all of your tasks and subtasks in a format that makes sense, you’ll want to review it again and make sure you’ve included all of the possible tasks and subtasks.</a:t>
            </a:r>
          </a:p>
          <a:p>
            <a:r>
              <a:rPr lang="en-GB" sz="2400" dirty="0"/>
              <a:t>See examples – next slide (</a:t>
            </a:r>
            <a:r>
              <a:rPr lang="en-GB" sz="2400" i="1" dirty="0"/>
              <a:t>these not perfect but provide a sporting context</a:t>
            </a:r>
            <a:r>
              <a:rPr lang="en-GB" sz="2400" dirty="0"/>
              <a:t>)</a:t>
            </a:r>
          </a:p>
          <a:p>
            <a:pPr marL="0" indent="0">
              <a:buNone/>
            </a:pPr>
            <a:endParaRPr lang="en-GB" sz="2400" dirty="0"/>
          </a:p>
          <a:p>
            <a:pPr marL="0" indent="0">
              <a:buNone/>
            </a:pPr>
            <a:endParaRPr lang="en-US" sz="2400" dirty="0"/>
          </a:p>
        </p:txBody>
      </p:sp>
    </p:spTree>
    <p:extLst>
      <p:ext uri="{BB962C8B-B14F-4D97-AF65-F5344CB8AC3E}">
        <p14:creationId xmlns:p14="http://schemas.microsoft.com/office/powerpoint/2010/main" val="2259397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2B3F7-1122-4E42-9352-D17B4E521E4F}"/>
              </a:ext>
            </a:extLst>
          </p:cNvPr>
          <p:cNvSpPr>
            <a:spLocks noGrp="1"/>
          </p:cNvSpPr>
          <p:nvPr>
            <p:ph type="title"/>
          </p:nvPr>
        </p:nvSpPr>
        <p:spPr/>
        <p:txBody>
          <a:bodyPr/>
          <a:lstStyle/>
          <a:p>
            <a:r>
              <a:rPr lang="en-US" dirty="0"/>
              <a:t>Work Breakdown Structure – Example 1</a:t>
            </a:r>
          </a:p>
        </p:txBody>
      </p:sp>
      <p:pic>
        <p:nvPicPr>
          <p:cNvPr id="5" name="Content Placeholder 4" descr="A close up of a device&#10;&#10;Description automatically generated">
            <a:extLst>
              <a:ext uri="{FF2B5EF4-FFF2-40B4-BE49-F238E27FC236}">
                <a16:creationId xmlns:a16="http://schemas.microsoft.com/office/drawing/2014/main" id="{C39E6C82-C5A8-AE4E-B8C8-9235680BA074}"/>
              </a:ext>
            </a:extLst>
          </p:cNvPr>
          <p:cNvPicPr>
            <a:picLocks noGrp="1" noChangeAspect="1"/>
          </p:cNvPicPr>
          <p:nvPr>
            <p:ph idx="1"/>
          </p:nvPr>
        </p:nvPicPr>
        <p:blipFill rotWithShape="1">
          <a:blip r:embed="rId2"/>
          <a:srcRect l="9714" t="10441" r="9094" b="9257"/>
          <a:stretch/>
        </p:blipFill>
        <p:spPr>
          <a:xfrm>
            <a:off x="1815352" y="1264024"/>
            <a:ext cx="8552329" cy="5228851"/>
          </a:xfrm>
        </p:spPr>
      </p:pic>
    </p:spTree>
    <p:extLst>
      <p:ext uri="{BB962C8B-B14F-4D97-AF65-F5344CB8AC3E}">
        <p14:creationId xmlns:p14="http://schemas.microsoft.com/office/powerpoint/2010/main" val="30496852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ell phone&#10;&#10;Description automatically generated">
            <a:extLst>
              <a:ext uri="{FF2B5EF4-FFF2-40B4-BE49-F238E27FC236}">
                <a16:creationId xmlns:a16="http://schemas.microsoft.com/office/drawing/2014/main" id="{EA4E3EB7-A225-CD41-AD5E-78683FAD6ACA}"/>
              </a:ext>
            </a:extLst>
          </p:cNvPr>
          <p:cNvPicPr>
            <a:picLocks noGrp="1" noChangeAspect="1"/>
          </p:cNvPicPr>
          <p:nvPr>
            <p:ph idx="1"/>
          </p:nvPr>
        </p:nvPicPr>
        <p:blipFill rotWithShape="1">
          <a:blip r:embed="rId2"/>
          <a:srcRect l="3836" t="35276" r="2442" b="22326"/>
          <a:stretch/>
        </p:blipFill>
        <p:spPr>
          <a:xfrm>
            <a:off x="676835" y="900953"/>
            <a:ext cx="10838330" cy="5688106"/>
          </a:xfrm>
          <a:prstGeom prst="rect">
            <a:avLst/>
          </a:prstGeom>
        </p:spPr>
      </p:pic>
      <p:sp>
        <p:nvSpPr>
          <p:cNvPr id="2" name="Title 1">
            <a:extLst>
              <a:ext uri="{FF2B5EF4-FFF2-40B4-BE49-F238E27FC236}">
                <a16:creationId xmlns:a16="http://schemas.microsoft.com/office/drawing/2014/main" id="{3218DC92-B4C5-BF45-B66C-5559F851130D}"/>
              </a:ext>
            </a:extLst>
          </p:cNvPr>
          <p:cNvSpPr>
            <a:spLocks noGrp="1"/>
          </p:cNvSpPr>
          <p:nvPr>
            <p:ph type="title"/>
          </p:nvPr>
        </p:nvSpPr>
        <p:spPr/>
        <p:txBody>
          <a:bodyPr/>
          <a:lstStyle/>
          <a:p>
            <a:r>
              <a:rPr lang="en-US" dirty="0"/>
              <a:t>Work Breakdown Structure – Example 2</a:t>
            </a:r>
          </a:p>
        </p:txBody>
      </p:sp>
    </p:spTree>
    <p:extLst>
      <p:ext uri="{BB962C8B-B14F-4D97-AF65-F5344CB8AC3E}">
        <p14:creationId xmlns:p14="http://schemas.microsoft.com/office/powerpoint/2010/main" val="41232514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80DE06-7362-4888-AADA-7AADD57AC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363E21-F302-3A44-8F67-D55FB7A3F477}"/>
              </a:ext>
            </a:extLst>
          </p:cNvPr>
          <p:cNvSpPr>
            <a:spLocks noGrp="1"/>
          </p:cNvSpPr>
          <p:nvPr>
            <p:ph type="title"/>
          </p:nvPr>
        </p:nvSpPr>
        <p:spPr>
          <a:xfrm>
            <a:off x="6805401" y="2128832"/>
            <a:ext cx="4697977" cy="1854971"/>
          </a:xfrm>
        </p:spPr>
        <p:txBody>
          <a:bodyPr vert="horz" lIns="91440" tIns="45720" rIns="91440" bIns="45720" rtlCol="0" anchor="b">
            <a:normAutofit/>
          </a:bodyPr>
          <a:lstStyle/>
          <a:p>
            <a:r>
              <a:rPr lang="en-US" sz="6000" kern="1200" dirty="0">
                <a:solidFill>
                  <a:schemeClr val="tx1"/>
                </a:solidFill>
                <a:latin typeface="+mj-lt"/>
                <a:ea typeface="+mj-ea"/>
                <a:cs typeface="+mj-cs"/>
              </a:rPr>
              <a:t>Project – Ideas </a:t>
            </a:r>
          </a:p>
        </p:txBody>
      </p:sp>
      <p:grpSp>
        <p:nvGrpSpPr>
          <p:cNvPr id="12" name="Group 11">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13" name="Straight Connector 12">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ghtbulb">
            <a:extLst>
              <a:ext uri="{FF2B5EF4-FFF2-40B4-BE49-F238E27FC236}">
                <a16:creationId xmlns:a16="http://schemas.microsoft.com/office/drawing/2014/main" id="{65BE1B6C-2E7C-4AD0-B88B-18507766442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2597" y="624585"/>
            <a:ext cx="5043857" cy="5608830"/>
          </a:xfrm>
          <a:prstGeom prst="rect">
            <a:avLst/>
          </a:prstGeom>
        </p:spPr>
      </p:pic>
    </p:spTree>
    <p:extLst>
      <p:ext uri="{BB962C8B-B14F-4D97-AF65-F5344CB8AC3E}">
        <p14:creationId xmlns:p14="http://schemas.microsoft.com/office/powerpoint/2010/main" val="121965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A11A152-7FB1-1249-B8BE-3483D63DEEC2}"/>
              </a:ext>
            </a:extLst>
          </p:cNvPr>
          <p:cNvSpPr>
            <a:spLocks noGrp="1"/>
          </p:cNvSpPr>
          <p:nvPr>
            <p:ph type="title"/>
          </p:nvPr>
        </p:nvSpPr>
        <p:spPr>
          <a:xfrm>
            <a:off x="777240" y="731519"/>
            <a:ext cx="2845191" cy="3237579"/>
          </a:xfrm>
        </p:spPr>
        <p:txBody>
          <a:bodyPr>
            <a:normAutofit/>
          </a:bodyPr>
          <a:lstStyle/>
          <a:p>
            <a:r>
              <a:rPr lang="en-US" sz="3800" dirty="0">
                <a:solidFill>
                  <a:srgbClr val="FFFFFF"/>
                </a:solidFill>
              </a:rPr>
              <a:t>Health &amp; Wellbeing – Deloitte </a:t>
            </a:r>
          </a:p>
        </p:txBody>
      </p:sp>
      <p:sp>
        <p:nvSpPr>
          <p:cNvPr id="16"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7"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80704E-A9EB-7C42-9902-5798A6160F47}"/>
              </a:ext>
            </a:extLst>
          </p:cNvPr>
          <p:cNvSpPr>
            <a:spLocks noGrp="1"/>
          </p:cNvSpPr>
          <p:nvPr>
            <p:ph idx="1"/>
          </p:nvPr>
        </p:nvSpPr>
        <p:spPr>
          <a:xfrm>
            <a:off x="4379709" y="686862"/>
            <a:ext cx="7037591" cy="5475129"/>
          </a:xfrm>
        </p:spPr>
        <p:txBody>
          <a:bodyPr anchor="ctr">
            <a:normAutofit/>
          </a:bodyPr>
          <a:lstStyle/>
          <a:p>
            <a:r>
              <a:rPr lang="en-US" sz="2600" dirty="0"/>
              <a:t>Mental health and employers </a:t>
            </a:r>
          </a:p>
          <a:p>
            <a:pPr lvl="1"/>
            <a:r>
              <a:rPr lang="en-US" sz="2600" dirty="0"/>
              <a:t>Poor mental health costs UK employers over £33 billion - £42 billion each year.</a:t>
            </a:r>
          </a:p>
          <a:p>
            <a:pPr marL="457200" lvl="1" indent="0">
              <a:buNone/>
            </a:pPr>
            <a:endParaRPr lang="en-US" sz="2600" dirty="0"/>
          </a:p>
          <a:p>
            <a:pPr lvl="1"/>
            <a:r>
              <a:rPr lang="en-GB" sz="2600" dirty="0"/>
              <a:t>This is due mainly to a significant increase in presenteeism (working when unwell and being less productive) and </a:t>
            </a:r>
            <a:r>
              <a:rPr lang="en-GB" sz="2600" dirty="0" err="1"/>
              <a:t>leaveism</a:t>
            </a:r>
            <a:r>
              <a:rPr lang="en-GB" sz="2600" dirty="0"/>
              <a:t> (improper use of leave). </a:t>
            </a:r>
          </a:p>
          <a:p>
            <a:pPr lvl="1"/>
            <a:endParaRPr lang="en-GB" sz="2600" dirty="0"/>
          </a:p>
          <a:p>
            <a:pPr lvl="1"/>
            <a:r>
              <a:rPr lang="en-GB" sz="2600" dirty="0"/>
              <a:t>Rates of </a:t>
            </a:r>
            <a:r>
              <a:rPr lang="en-GB" sz="2600" dirty="0" err="1"/>
              <a:t>leaveism</a:t>
            </a:r>
            <a:r>
              <a:rPr lang="en-GB" sz="2600" dirty="0"/>
              <a:t> and presenteeism are rising. They are characteristics of a technology‐enabled, always‐on workplace culture, and are closely linked to employee burnout.</a:t>
            </a:r>
          </a:p>
        </p:txBody>
      </p:sp>
    </p:spTree>
    <p:extLst>
      <p:ext uri="{BB962C8B-B14F-4D97-AF65-F5344CB8AC3E}">
        <p14:creationId xmlns:p14="http://schemas.microsoft.com/office/powerpoint/2010/main" val="32291984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F9699B-7FC7-E34C-86B0-0F929EB5F045}"/>
              </a:ext>
            </a:extLst>
          </p:cNvPr>
          <p:cNvSpPr>
            <a:spLocks noGrp="1"/>
          </p:cNvSpPr>
          <p:nvPr>
            <p:ph type="subTitle" idx="1"/>
          </p:nvPr>
        </p:nvSpPr>
        <p:spPr>
          <a:xfrm>
            <a:off x="533400" y="609600"/>
            <a:ext cx="11201400" cy="5918200"/>
          </a:xfrm>
        </p:spPr>
        <p:txBody>
          <a:bodyPr>
            <a:normAutofit fontScale="92500"/>
          </a:bodyPr>
          <a:lstStyle/>
          <a:p>
            <a:pPr marL="0" indent="0" algn="ctr">
              <a:lnSpc>
                <a:spcPct val="150000"/>
              </a:lnSpc>
              <a:buNone/>
            </a:pPr>
            <a:r>
              <a:rPr lang="en-GB" sz="3200" dirty="0"/>
              <a:t>“We find that there is more that employers can be doing to support mental health among the workforce. In particular, more can be done to tackle the stigma associated with mental health problems, increase awareness, and provide adequate training for employees... Standards such as the 2019 </a:t>
            </a:r>
            <a:r>
              <a:rPr lang="en-GB" sz="3200" i="1" dirty="0"/>
              <a:t>Health at Work Commitment </a:t>
            </a:r>
            <a:r>
              <a:rPr lang="en-GB" sz="3200" dirty="0"/>
              <a:t>can help employers to develop forward‐looking, informed and inclusive programmes to develop happier, more person‐centred workplaces.” </a:t>
            </a:r>
          </a:p>
          <a:p>
            <a:pPr marL="0" indent="0" algn="r">
              <a:lnSpc>
                <a:spcPct val="150000"/>
              </a:lnSpc>
              <a:buNone/>
            </a:pPr>
            <a:r>
              <a:rPr lang="en-GB" sz="3200" dirty="0"/>
              <a:t>Deloitte: Mental health and employers </a:t>
            </a:r>
          </a:p>
          <a:p>
            <a:pPr marL="0" indent="0" algn="ctr">
              <a:lnSpc>
                <a:spcPct val="150000"/>
              </a:lnSpc>
              <a:buNone/>
            </a:pPr>
            <a:endParaRPr lang="en-GB" sz="3200" dirty="0"/>
          </a:p>
          <a:p>
            <a:endParaRPr lang="en-US" dirty="0"/>
          </a:p>
        </p:txBody>
      </p:sp>
    </p:spTree>
    <p:extLst>
      <p:ext uri="{BB962C8B-B14F-4D97-AF65-F5344CB8AC3E}">
        <p14:creationId xmlns:p14="http://schemas.microsoft.com/office/powerpoint/2010/main" val="284851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EA83FC3-1340-D44A-9A95-86769A938296}"/>
              </a:ext>
            </a:extLst>
          </p:cNvPr>
          <p:cNvSpPr>
            <a:spLocks noGrp="1"/>
          </p:cNvSpPr>
          <p:nvPr>
            <p:ph type="title"/>
          </p:nvPr>
        </p:nvSpPr>
        <p:spPr>
          <a:xfrm>
            <a:off x="1098468" y="885651"/>
            <a:ext cx="3229803" cy="4624603"/>
          </a:xfrm>
        </p:spPr>
        <p:txBody>
          <a:bodyPr>
            <a:normAutofit/>
          </a:bodyPr>
          <a:lstStyle/>
          <a:p>
            <a:r>
              <a:rPr lang="en-US">
                <a:solidFill>
                  <a:srgbClr val="FFFFFF"/>
                </a:solidFill>
              </a:rPr>
              <a:t>Wales: New Curriculum – A Vision for every School’s curricumum  </a:t>
            </a:r>
          </a:p>
        </p:txBody>
      </p:sp>
      <p:sp>
        <p:nvSpPr>
          <p:cNvPr id="3" name="Content Placeholder 2">
            <a:extLst>
              <a:ext uri="{FF2B5EF4-FFF2-40B4-BE49-F238E27FC236}">
                <a16:creationId xmlns:a16="http://schemas.microsoft.com/office/drawing/2014/main" id="{85C2267C-068B-A14F-A4E6-03282F279F47}"/>
              </a:ext>
            </a:extLst>
          </p:cNvPr>
          <p:cNvSpPr>
            <a:spLocks noGrp="1"/>
          </p:cNvSpPr>
          <p:nvPr>
            <p:ph idx="1"/>
          </p:nvPr>
        </p:nvSpPr>
        <p:spPr>
          <a:xfrm>
            <a:off x="4978708" y="885651"/>
            <a:ext cx="6525220" cy="4616849"/>
          </a:xfrm>
        </p:spPr>
        <p:txBody>
          <a:bodyPr anchor="ctr">
            <a:normAutofit/>
          </a:bodyPr>
          <a:lstStyle/>
          <a:p>
            <a:pPr fontAlgn="base"/>
            <a:r>
              <a:rPr lang="en-GB" sz="2400"/>
              <a:t>Improving education is our national mission. Nothing is so essential as universal access to, and acquisition of, the </a:t>
            </a:r>
            <a:r>
              <a:rPr lang="en-GB" sz="2400" i="1"/>
              <a:t>experiences</a:t>
            </a:r>
            <a:r>
              <a:rPr lang="en-GB" sz="2400"/>
              <a:t>, </a:t>
            </a:r>
            <a:r>
              <a:rPr lang="en-GB" sz="2400" i="1"/>
              <a:t>knowledge</a:t>
            </a:r>
            <a:r>
              <a:rPr lang="en-GB" sz="2400"/>
              <a:t> and </a:t>
            </a:r>
            <a:r>
              <a:rPr lang="en-GB" sz="2400" i="1"/>
              <a:t>skills</a:t>
            </a:r>
            <a:r>
              <a:rPr lang="en-GB" sz="2400"/>
              <a:t> and that our young people need for employment, lifelong learning and active citizenship.</a:t>
            </a:r>
          </a:p>
          <a:p>
            <a:pPr fontAlgn="base"/>
            <a:r>
              <a:rPr lang="en-GB" sz="2400"/>
              <a:t>The Curriculum for Wales guidance is a clear statement of what is important in delivering a broad and balanced education.</a:t>
            </a:r>
          </a:p>
          <a:p>
            <a:r>
              <a:rPr lang="en-US" sz="2400"/>
              <a:t>The four purposes are the shared vision and aspiration for every child and young person.</a:t>
            </a:r>
          </a:p>
        </p:txBody>
      </p:sp>
    </p:spTree>
    <p:extLst>
      <p:ext uri="{BB962C8B-B14F-4D97-AF65-F5344CB8AC3E}">
        <p14:creationId xmlns:p14="http://schemas.microsoft.com/office/powerpoint/2010/main" val="29473108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8D7C0D3-896F-4BBB-A220-33D724ED0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2AA3A18B-202B-4C39-BC9E-ED4D6E98D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608003"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AC94672E-068C-4CF1-8438-22EA8E7C6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608004"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8">
            <a:extLst>
              <a:ext uri="{FF2B5EF4-FFF2-40B4-BE49-F238E27FC236}">
                <a16:creationId xmlns:a16="http://schemas.microsoft.com/office/drawing/2014/main" id="{3B48638D-7038-4CAA-88F7-1E3494C4D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16688"/>
            <a:ext cx="6090256" cy="528925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51A715E-3B50-7841-A56A-27FC1B6F8EFF}"/>
              </a:ext>
            </a:extLst>
          </p:cNvPr>
          <p:cNvSpPr>
            <a:spLocks noGrp="1"/>
          </p:cNvSpPr>
          <p:nvPr>
            <p:ph type="title"/>
          </p:nvPr>
        </p:nvSpPr>
        <p:spPr>
          <a:xfrm>
            <a:off x="867564" y="1207827"/>
            <a:ext cx="4703910" cy="4203510"/>
          </a:xfrm>
        </p:spPr>
        <p:txBody>
          <a:bodyPr>
            <a:normAutofit/>
          </a:bodyPr>
          <a:lstStyle/>
          <a:p>
            <a:pPr algn="r"/>
            <a:r>
              <a:rPr lang="en-US" sz="3600">
                <a:solidFill>
                  <a:srgbClr val="FFFFFF"/>
                </a:solidFill>
              </a:rPr>
              <a:t>The Four Purposes: </a:t>
            </a:r>
          </a:p>
        </p:txBody>
      </p:sp>
      <p:sp>
        <p:nvSpPr>
          <p:cNvPr id="16" name="Rectangle 8">
            <a:extLst>
              <a:ext uri="{FF2B5EF4-FFF2-40B4-BE49-F238E27FC236}">
                <a16:creationId xmlns:a16="http://schemas.microsoft.com/office/drawing/2014/main" id="{7BA74AD2-45D9-4D21-A436-71C6744C1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66816" y="1352302"/>
            <a:ext cx="582213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CE704774-99D2-C045-A9A2-C842C4E18301}"/>
              </a:ext>
            </a:extLst>
          </p:cNvPr>
          <p:cNvSpPr>
            <a:spLocks noGrp="1"/>
          </p:cNvSpPr>
          <p:nvPr>
            <p:ph idx="1"/>
          </p:nvPr>
        </p:nvSpPr>
        <p:spPr>
          <a:xfrm>
            <a:off x="6689354" y="1692323"/>
            <a:ext cx="4704256" cy="4361924"/>
          </a:xfrm>
        </p:spPr>
        <p:txBody>
          <a:bodyPr anchor="ctr">
            <a:normAutofit/>
          </a:bodyPr>
          <a:lstStyle/>
          <a:p>
            <a:pPr fontAlgn="base"/>
            <a:r>
              <a:rPr lang="en-GB" sz="2400">
                <a:solidFill>
                  <a:srgbClr val="FEFFFF"/>
                </a:solidFill>
              </a:rPr>
              <a:t>ambitious, capable learners, ready to learn throughout their lives</a:t>
            </a:r>
          </a:p>
          <a:p>
            <a:pPr fontAlgn="base"/>
            <a:r>
              <a:rPr lang="en-GB" sz="2400">
                <a:solidFill>
                  <a:srgbClr val="FEFFFF"/>
                </a:solidFill>
              </a:rPr>
              <a:t>enterprising, creative contributors, ready to play a full part in life and work</a:t>
            </a:r>
          </a:p>
          <a:p>
            <a:pPr fontAlgn="base"/>
            <a:r>
              <a:rPr lang="en-GB" sz="2400">
                <a:solidFill>
                  <a:srgbClr val="FEFFFF"/>
                </a:solidFill>
              </a:rPr>
              <a:t>ethical, informed citizens of Wales and the world</a:t>
            </a:r>
          </a:p>
          <a:p>
            <a:pPr fontAlgn="base"/>
            <a:r>
              <a:rPr lang="en-GB" sz="2400">
                <a:solidFill>
                  <a:srgbClr val="FEFFFF"/>
                </a:solidFill>
              </a:rPr>
              <a:t>healthy, confident individuals, ready to lead fulfilling lives as valued members of society.</a:t>
            </a:r>
          </a:p>
          <a:p>
            <a:pPr marL="0" indent="0">
              <a:buNone/>
            </a:pPr>
            <a:endParaRPr lang="en-US" sz="2400">
              <a:solidFill>
                <a:srgbClr val="FEFFFF"/>
              </a:solidFill>
            </a:endParaRPr>
          </a:p>
        </p:txBody>
      </p:sp>
    </p:spTree>
    <p:extLst>
      <p:ext uri="{BB962C8B-B14F-4D97-AF65-F5344CB8AC3E}">
        <p14:creationId xmlns:p14="http://schemas.microsoft.com/office/powerpoint/2010/main" val="368547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mph" presetSubtype="0" fill="hold" nodeType="clickEffect">
                                  <p:stCondLst>
                                    <p:cond delay="0"/>
                                  </p:stCondLst>
                                  <p:childTnLst>
                                    <p:animClr clrSpc="hsl" dir="cw">
                                      <p:cBhvr override="childStyle">
                                        <p:cTn id="6" dur="500" fill="hold"/>
                                        <p:tgtEl>
                                          <p:spTgt spid="3">
                                            <p:txEl>
                                              <p:pRg st="3" end="3"/>
                                            </p:txEl>
                                          </p:spTgt>
                                        </p:tgtEl>
                                        <p:attrNameLst>
                                          <p:attrName>style.color</p:attrName>
                                        </p:attrNameLst>
                                      </p:cBhvr>
                                      <p:by>
                                        <p:hsl h="7200000" s="0" l="0"/>
                                      </p:by>
                                    </p:animClr>
                                    <p:animClr clrSpc="hsl" dir="cw">
                                      <p:cBhvr>
                                        <p:cTn id="7" dur="500" fill="hold"/>
                                        <p:tgtEl>
                                          <p:spTgt spid="3">
                                            <p:txEl>
                                              <p:pRg st="3" end="3"/>
                                            </p:txEl>
                                          </p:spTgt>
                                        </p:tgtEl>
                                        <p:attrNameLst>
                                          <p:attrName>fillcolor</p:attrName>
                                        </p:attrNameLst>
                                      </p:cBhvr>
                                      <p:by>
                                        <p:hsl h="7200000" s="0" l="0"/>
                                      </p:by>
                                    </p:animClr>
                                    <p:animClr clrSpc="hsl" dir="cw">
                                      <p:cBhvr>
                                        <p:cTn id="8" dur="500" fill="hold"/>
                                        <p:tgtEl>
                                          <p:spTgt spid="3">
                                            <p:txEl>
                                              <p:pRg st="3" end="3"/>
                                            </p:txEl>
                                          </p:spTgt>
                                        </p:tgtEl>
                                        <p:attrNameLst>
                                          <p:attrName>stroke.color</p:attrName>
                                        </p:attrNameLst>
                                      </p:cBhvr>
                                      <p:by>
                                        <p:hsl h="7200000" s="0" l="0"/>
                                      </p:by>
                                    </p:animClr>
                                    <p:set>
                                      <p:cBhvr>
                                        <p:cTn id="9" dur="500" fill="hold"/>
                                        <p:tgtEl>
                                          <p:spTgt spid="3">
                                            <p:txEl>
                                              <p:pRg st="3" end="3"/>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0547BEE-1FCF-9F4E-9281-A9A7140CDA80}"/>
              </a:ext>
            </a:extLst>
          </p:cNvPr>
          <p:cNvSpPr>
            <a:spLocks noGrp="1"/>
          </p:cNvSpPr>
          <p:nvPr>
            <p:ph type="title"/>
          </p:nvPr>
        </p:nvSpPr>
        <p:spPr>
          <a:xfrm>
            <a:off x="1098468" y="885651"/>
            <a:ext cx="3229803" cy="4624603"/>
          </a:xfrm>
        </p:spPr>
        <p:txBody>
          <a:bodyPr>
            <a:normAutofit/>
          </a:bodyPr>
          <a:lstStyle/>
          <a:p>
            <a:r>
              <a:rPr lang="en-US">
                <a:solidFill>
                  <a:srgbClr val="FFFFFF"/>
                </a:solidFill>
              </a:rPr>
              <a:t>The Health and Well-being </a:t>
            </a:r>
          </a:p>
        </p:txBody>
      </p:sp>
      <p:sp>
        <p:nvSpPr>
          <p:cNvPr id="3" name="Content Placeholder 2">
            <a:extLst>
              <a:ext uri="{FF2B5EF4-FFF2-40B4-BE49-F238E27FC236}">
                <a16:creationId xmlns:a16="http://schemas.microsoft.com/office/drawing/2014/main" id="{80B0EE16-01E2-0E44-9A3F-5B9F3FA4D5FF}"/>
              </a:ext>
            </a:extLst>
          </p:cNvPr>
          <p:cNvSpPr>
            <a:spLocks noGrp="1"/>
          </p:cNvSpPr>
          <p:nvPr>
            <p:ph idx="1"/>
          </p:nvPr>
        </p:nvSpPr>
        <p:spPr>
          <a:xfrm>
            <a:off x="4978708" y="885651"/>
            <a:ext cx="6525220" cy="4616849"/>
          </a:xfrm>
        </p:spPr>
        <p:txBody>
          <a:bodyPr anchor="ctr">
            <a:normAutofit/>
          </a:bodyPr>
          <a:lstStyle/>
          <a:p>
            <a:r>
              <a:rPr lang="en-GB" sz="2400"/>
              <a:t>The Health and Well-being Area of Learning and Experience (Area) provides a holistic structure for understanding health and well-being.</a:t>
            </a:r>
          </a:p>
          <a:p>
            <a:r>
              <a:rPr lang="en-GB" sz="2400"/>
              <a:t>It is concerned with developing the capacity of learners to navigate life's opportunities and challenges. </a:t>
            </a:r>
          </a:p>
          <a:p>
            <a:r>
              <a:rPr lang="en-GB" sz="2400"/>
              <a:t>The fundamental components of this Area are physical health and development, mental health, and emotional and social well-being.</a:t>
            </a:r>
            <a:endParaRPr lang="en-US" sz="2400"/>
          </a:p>
        </p:txBody>
      </p:sp>
    </p:spTree>
    <p:extLst>
      <p:ext uri="{BB962C8B-B14F-4D97-AF65-F5344CB8AC3E}">
        <p14:creationId xmlns:p14="http://schemas.microsoft.com/office/powerpoint/2010/main" val="35435678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B5998FA-7525-DA46-903A-ED2600BF77F0}"/>
              </a:ext>
            </a:extLst>
          </p:cNvPr>
          <p:cNvSpPr>
            <a:spLocks noGrp="1"/>
          </p:cNvSpPr>
          <p:nvPr>
            <p:ph type="title"/>
          </p:nvPr>
        </p:nvSpPr>
        <p:spPr>
          <a:xfrm>
            <a:off x="640079" y="2053641"/>
            <a:ext cx="3669161" cy="2760098"/>
          </a:xfrm>
        </p:spPr>
        <p:txBody>
          <a:bodyPr>
            <a:normAutofit/>
          </a:bodyPr>
          <a:lstStyle/>
          <a:p>
            <a:r>
              <a:rPr lang="en-US">
                <a:solidFill>
                  <a:srgbClr val="FFFFFF"/>
                </a:solidFill>
              </a:rPr>
              <a:t>The Health and Well-being – cont …</a:t>
            </a:r>
          </a:p>
        </p:txBody>
      </p:sp>
      <p:sp>
        <p:nvSpPr>
          <p:cNvPr id="3" name="Content Placeholder 2">
            <a:extLst>
              <a:ext uri="{FF2B5EF4-FFF2-40B4-BE49-F238E27FC236}">
                <a16:creationId xmlns:a16="http://schemas.microsoft.com/office/drawing/2014/main" id="{233C1F67-C128-2443-9B26-AAFF437C98AA}"/>
              </a:ext>
            </a:extLst>
          </p:cNvPr>
          <p:cNvSpPr>
            <a:spLocks noGrp="1"/>
          </p:cNvSpPr>
          <p:nvPr>
            <p:ph idx="1"/>
          </p:nvPr>
        </p:nvSpPr>
        <p:spPr>
          <a:xfrm>
            <a:off x="6090574" y="801866"/>
            <a:ext cx="5306084" cy="5230634"/>
          </a:xfrm>
        </p:spPr>
        <p:txBody>
          <a:bodyPr anchor="ctr">
            <a:normAutofit/>
          </a:bodyPr>
          <a:lstStyle/>
          <a:p>
            <a:r>
              <a:rPr lang="en-US" sz="2400">
                <a:solidFill>
                  <a:srgbClr val="000000"/>
                </a:solidFill>
              </a:rPr>
              <a:t> Area is fundamental to developing:</a:t>
            </a:r>
          </a:p>
          <a:p>
            <a:pPr lvl="1"/>
            <a:r>
              <a:rPr lang="en-US">
                <a:solidFill>
                  <a:srgbClr val="000000"/>
                </a:solidFill>
              </a:rPr>
              <a:t>healthy, </a:t>
            </a:r>
          </a:p>
          <a:p>
            <a:pPr lvl="1"/>
            <a:r>
              <a:rPr lang="en-US">
                <a:solidFill>
                  <a:srgbClr val="000000"/>
                </a:solidFill>
              </a:rPr>
              <a:t>confident individuals, </a:t>
            </a:r>
          </a:p>
          <a:p>
            <a:pPr lvl="1"/>
            <a:r>
              <a:rPr lang="en-US">
                <a:solidFill>
                  <a:srgbClr val="000000"/>
                </a:solidFill>
              </a:rPr>
              <a:t>ready to lead fulfilling lives as valued members of society.</a:t>
            </a:r>
          </a:p>
          <a:p>
            <a:r>
              <a:rPr lang="en-US" sz="2400">
                <a:solidFill>
                  <a:srgbClr val="000000"/>
                </a:solidFill>
              </a:rPr>
              <a:t>By developing learners’ motivation, resilience, empathy and decision-making abilities, they can be supported to become ambitious, capable learners, ready to learn throughout their lives.</a:t>
            </a:r>
          </a:p>
          <a:p>
            <a:pPr marL="0" indent="0">
              <a:buNone/>
            </a:pPr>
            <a:endParaRPr lang="en-US" sz="2400">
              <a:solidFill>
                <a:srgbClr val="000000"/>
              </a:solidFill>
            </a:endParaRPr>
          </a:p>
        </p:txBody>
      </p:sp>
    </p:spTree>
    <p:extLst>
      <p:ext uri="{BB962C8B-B14F-4D97-AF65-F5344CB8AC3E}">
        <p14:creationId xmlns:p14="http://schemas.microsoft.com/office/powerpoint/2010/main" val="1128098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1712</Words>
  <Application>Microsoft Office PowerPoint</Application>
  <PresentationFormat>Widescreen</PresentationFormat>
  <Paragraphs>242</Paragraphs>
  <Slides>33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Times New Roman</vt:lpstr>
      <vt:lpstr>Office Theme</vt:lpstr>
      <vt:lpstr>Managing People &amp; Projects </vt:lpstr>
      <vt:lpstr>Assignment 1</vt:lpstr>
      <vt:lpstr>Groups </vt:lpstr>
      <vt:lpstr>What is a project?</vt:lpstr>
      <vt:lpstr>A Typical Project</vt:lpstr>
      <vt:lpstr>Key Project Management Skills</vt:lpstr>
      <vt:lpstr>PowerPoint Presentation</vt:lpstr>
      <vt:lpstr>Planning</vt:lpstr>
      <vt:lpstr>Planning Tools</vt:lpstr>
      <vt:lpstr>Work Breakdown Structure</vt:lpstr>
      <vt:lpstr>Flowcharts</vt:lpstr>
      <vt:lpstr>Torkilsden – 10 stage leisure planning process</vt:lpstr>
      <vt:lpstr>Action Plans</vt:lpstr>
      <vt:lpstr>Gantt Charts</vt:lpstr>
      <vt:lpstr>PowerPoint Presentation</vt:lpstr>
      <vt:lpstr>Work Breakdown Structure</vt:lpstr>
      <vt:lpstr>Assignment – Guidance </vt:lpstr>
      <vt:lpstr>Project Overview </vt:lpstr>
      <vt:lpstr>Work Breakdown Structure </vt:lpstr>
      <vt:lpstr>Step 1: List high-level deliverables</vt:lpstr>
      <vt:lpstr>Step 2: Think about tasks</vt:lpstr>
      <vt:lpstr>Cont ..</vt:lpstr>
      <vt:lpstr>Step 3: Get Granular</vt:lpstr>
      <vt:lpstr>Step 4: Format </vt:lpstr>
      <vt:lpstr>Work Breakdown Structure – Example 1</vt:lpstr>
      <vt:lpstr>Work Breakdown Structure – Example 2</vt:lpstr>
      <vt:lpstr>Project – Ideas </vt:lpstr>
      <vt:lpstr>Health &amp; Wellbeing – Deloitte </vt:lpstr>
      <vt:lpstr>PowerPoint Presentation</vt:lpstr>
      <vt:lpstr>Wales: New Curriculum – A Vision for every School’s curricumum  </vt:lpstr>
      <vt:lpstr>The Four Purposes: </vt:lpstr>
      <vt:lpstr>The Health and Well-being </vt:lpstr>
      <vt:lpstr>The Health and Well-being – cont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&amp; Projects </dc:title>
  <dc:creator>James Prosser</dc:creator>
  <cp:lastModifiedBy>James Prosser</cp:lastModifiedBy>
  <cp:revision>3</cp:revision>
  <dcterms:created xsi:type="dcterms:W3CDTF">2020-03-23T08:32:19Z</dcterms:created>
  <dcterms:modified xsi:type="dcterms:W3CDTF">2021-03-01T09:58:52Z</dcterms:modified>
</cp:coreProperties>
</file>