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53" dt="2026-10-14T00:54:31.843"/>
    <p1510:client id="{134D60E3-2315-DC33-36D9-E282426B6684}" v="305" dt="2026-10-13T21:38:31.6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Bowel Cancer </a:t>
            </a:r>
            <a:br>
              <a:rPr lang="en-US" sz="3200"/>
            </a:br>
            <a:r>
              <a:rPr lang="en-US" sz="3200">
                <a:solidFill>
                  <a:srgbClr val="FFFFFF"/>
                </a:solidFill>
              </a:rPr>
              <a:t>Presentation Provide By :Shyebur Rahman</a:t>
            </a:r>
            <a:br>
              <a:rPr lang="en-US" sz="3200"/>
            </a:br>
            <a:r>
              <a:rPr lang="en-US" sz="3200">
                <a:solidFill>
                  <a:srgbClr val="FFFFFF"/>
                </a:solidFill>
              </a:rPr>
              <a:t>Student ID: 2542587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>
                <a:ea typeface="+mn-lt"/>
                <a:cs typeface="+mn-lt"/>
              </a:rPr>
              <a:t>Measuring the incidence of bowel (colorectal) cancer in the UK involves tracking how many new cases are diagnosed within a specific population over a given time period . Public health researchers and organizations rely on structured frameworks to collect, analyze, and interpret this data.</a:t>
            </a:r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Bowel Cancer Incidence Measured and monitored in the UK</a:t>
            </a:r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1.Core Data Sources &amp; Registries </a:t>
            </a:r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2.Key Metrics Used</a:t>
            </a:r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3.Analytical Methods</a:t>
            </a:r>
          </a:p>
          <a:p>
            <a:pPr>
              <a:buNone/>
            </a:pP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F516E-5C7E-319B-70C1-0C8AC600D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Core Data Sources &amp; Registries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E0981-EEA0-97C9-C5EE-9BD837685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200"/>
          </a:p>
          <a:p>
            <a:r>
              <a:rPr lang="en-US" sz="2200">
                <a:ea typeface="+mn-lt"/>
                <a:cs typeface="+mn-lt"/>
              </a:rPr>
              <a:t>Incidence data is primarily driven by official national cancer registries that collect diagnostic information from NHS trusts, pathology laboratories, and hospitals: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• England: National Cancer Registration and Analysis Service (NCRAS), operated by NHS England. (This is the specific database utilized in the study you shared above). 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• Scotland: Public Health Scotland / Scottish Cancer Registry.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• Wales: Welsh Cancer Intelligence and Surveillance Unit (WCISU). 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• Northern Ireland: Northern Ireland Cancer Registry (NICR).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448237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153E3-5955-DCA6-885F-B977B5C92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US">
                <a:solidFill>
                  <a:srgbClr val="FFFFFF"/>
                </a:solidFill>
                <a:latin typeface="Aptos"/>
              </a:rPr>
              <a:t>Key Metrics Used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6171E-A88C-73E0-93A6-4B3E14E03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800"/>
          </a:p>
          <a:p>
            <a:r>
              <a:rPr lang="en-US" sz="1800">
                <a:ea typeface="+mn-lt"/>
                <a:cs typeface="+mn-lt"/>
              </a:rPr>
              <a:t>When measuring incidence, epidemiologists look beyond simple raw counts to understand true underlying risk: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• Crude Incidence Rate: The total number of new cases divided by the total population size, usually expressed per 100,000 people per year.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• Age-Standardized Incidence Rates (ASIR): Because bowel cancer risk increases significantly with age (and the UK has an aging population), ASIRs are calculated using a standard population (such as the European Standard Population 2013). This removes the effect of different age structures between regions or across time, allowing for fair comparisons.  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• Anatomical Subsite Classification: Cases are categorized using standard international disease codes (like ICD-10, e.g., C18 for colon and C20 for rectum) to distinguish between proximal (right-sided) and distal (left-sided/rectal) </a:t>
            </a:r>
            <a:r>
              <a:rPr lang="en-US" sz="1800" err="1">
                <a:ea typeface="+mn-lt"/>
                <a:cs typeface="+mn-lt"/>
              </a:rPr>
              <a:t>tumours</a:t>
            </a:r>
            <a:r>
              <a:rPr lang="en-US" sz="1800">
                <a:ea typeface="+mn-lt"/>
                <a:cs typeface="+mn-lt"/>
              </a:rPr>
              <a:t>, which often display different biological </a:t>
            </a:r>
            <a:r>
              <a:rPr lang="en-US" sz="1800" err="1">
                <a:ea typeface="+mn-lt"/>
                <a:cs typeface="+mn-lt"/>
              </a:rPr>
              <a:t>behaviours</a:t>
            </a:r>
            <a:r>
              <a:rPr lang="en-US" sz="1800">
                <a:ea typeface="+mn-lt"/>
                <a:cs typeface="+mn-lt"/>
              </a:rPr>
              <a:t>.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505064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973F5-6305-2D65-BF38-6FC7891E4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ptos"/>
              </a:rPr>
              <a:t>Analytical Methods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69D4F-F53E-4F76-94F7-1F5DB22D0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400"/>
          </a:p>
          <a:p>
            <a:r>
              <a:rPr lang="en-US" sz="2400">
                <a:ea typeface="+mn-lt"/>
                <a:cs typeface="+mn-lt"/>
              </a:rPr>
              <a:t>To evaluate changes over time or policy impacts (such as the introduction of screening </a:t>
            </a:r>
            <a:r>
              <a:rPr lang="en-US" sz="2400" err="1">
                <a:ea typeface="+mn-lt"/>
                <a:cs typeface="+mn-lt"/>
              </a:rPr>
              <a:t>programmes</a:t>
            </a:r>
            <a:r>
              <a:rPr lang="en-US" sz="2400">
                <a:ea typeface="+mn-lt"/>
                <a:cs typeface="+mn-lt"/>
              </a:rPr>
              <a:t>), researchers use specialized statistical tools: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• </a:t>
            </a:r>
            <a:r>
              <a:rPr lang="en-US" sz="2400" err="1">
                <a:ea typeface="+mn-lt"/>
                <a:cs typeface="+mn-lt"/>
              </a:rPr>
              <a:t>Joinpoint</a:t>
            </a:r>
            <a:r>
              <a:rPr lang="en-US" sz="2400">
                <a:ea typeface="+mn-lt"/>
                <a:cs typeface="+mn-lt"/>
              </a:rPr>
              <a:t> Regression: Used in studies like Granger et al. (2023) to identify specific years where trend directions or Annual Percentage Changes (APCs) shift significantly.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• Stratification by Demographics: Rates are routinely broken down by sex, age groups (e.g., screening-eligible cohorts aged 60–74), and socioeconomic markers such as the Index of Multiple Deprivation (IMD) to identify health inequalities.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073666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36F502-A98C-C225-3AF2-DF9607066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ptos"/>
              </a:rPr>
              <a:t>Why Tracking Incidence Matters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54318E7-A70C-445A-451B-F5B9377C7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600"/>
          </a:p>
          <a:p>
            <a:r>
              <a:rPr lang="en-US" sz="2600">
                <a:ea typeface="+mn-lt"/>
                <a:cs typeface="+mn-lt"/>
              </a:rPr>
              <a:t>Accurate measurement helps public health bodies: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• Monitor the effectiveness of national screening initiatives (like the NHS Bowel Cancer Screening </a:t>
            </a:r>
            <a:r>
              <a:rPr lang="en-US" sz="2600" err="1">
                <a:ea typeface="+mn-lt"/>
                <a:cs typeface="+mn-lt"/>
              </a:rPr>
              <a:t>Programme</a:t>
            </a:r>
            <a:r>
              <a:rPr lang="en-US" sz="2600">
                <a:ea typeface="+mn-lt"/>
                <a:cs typeface="+mn-lt"/>
              </a:rPr>
              <a:t>).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• Evaluate changes in risk factors, lifestyle, or early detection pathways (such as urgent two-week-wait GP referrals).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• Allocate healthcare resources and target interventions to reduce health disparities across different socioeconomic groups.</a:t>
            </a: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813674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7CB29-2113-8E72-16FF-DABB1439B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6BF1A-F120-F318-54E2-1AF79ECC6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ea typeface="+mn-lt"/>
                <a:cs typeface="+mn-lt"/>
              </a:rPr>
              <a:t>Granger, S.P., Preece, R.A.D., Thomas, M.G., Dixon, S.W., Chambers, A.C. and Messenger, D.E., 2023. Colorectal cancer incidence trends by </a:t>
            </a:r>
            <a:r>
              <a:rPr lang="en-US" err="1">
                <a:ea typeface="+mn-lt"/>
                <a:cs typeface="+mn-lt"/>
              </a:rPr>
              <a:t>tumour</a:t>
            </a:r>
            <a:r>
              <a:rPr lang="en-US">
                <a:ea typeface="+mn-lt"/>
                <a:cs typeface="+mn-lt"/>
              </a:rPr>
              <a:t> location among adults of screening‐age in England: a population‐based study. Colorectal Disease, 25(9), pp.1771-1782.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7021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Bowel Cancer  Presentation Provide By :Shyebur Rahman Student ID: 2542587</vt:lpstr>
      <vt:lpstr>Core Data Sources &amp; Registries</vt:lpstr>
      <vt:lpstr>Key Metrics Used </vt:lpstr>
      <vt:lpstr>Analytical Methods </vt:lpstr>
      <vt:lpstr>Why Tracking Incidence Matters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2026-10-13T20:41:53Z</dcterms:created>
  <dcterms:modified xsi:type="dcterms:W3CDTF">2026-10-14T01:39:51Z</dcterms:modified>
</cp:coreProperties>
</file>