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2" r:id="rId5"/>
  </p:sldMasterIdLst>
  <p:notesMasterIdLst>
    <p:notesMasterId r:id="rId16"/>
  </p:notesMasterIdLst>
  <p:handoutMasterIdLst>
    <p:handoutMasterId r:id="rId17"/>
  </p:handoutMasterIdLst>
  <p:sldIdLst>
    <p:sldId id="258" r:id="rId6"/>
    <p:sldId id="301" r:id="rId7"/>
    <p:sldId id="257" r:id="rId8"/>
    <p:sldId id="283" r:id="rId9"/>
    <p:sldId id="259" r:id="rId10"/>
    <p:sldId id="267" r:id="rId11"/>
    <p:sldId id="278" r:id="rId12"/>
    <p:sldId id="273" r:id="rId13"/>
    <p:sldId id="303" r:id="rId14"/>
    <p:sldId id="302" r:id="rId15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son, Sara" initials="MS" lastIdx="1" clrIdx="0">
    <p:extLst>
      <p:ext uri="{19B8F6BF-5375-455C-9EA6-DF929625EA0E}">
        <p15:presenceInfo xmlns:p15="http://schemas.microsoft.com/office/powerpoint/2012/main" userId="S::sara.mason@gwent.police.uk::e35f889d-0b60-47c8-aabe-80c481bd269a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C0C1"/>
    <a:srgbClr val="0D2B67"/>
    <a:srgbClr val="0D2A67"/>
    <a:srgbClr val="E521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B0B3BB-E414-4B77-BE66-21E1CF23B089}" v="1" dt="2023-11-08T10:37:44.0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025"/>
    <p:restoredTop sz="67862" autoAdjust="0"/>
  </p:normalViewPr>
  <p:slideViewPr>
    <p:cSldViewPr snapToGrid="0" snapToObjects="1">
      <p:cViewPr varScale="1">
        <p:scale>
          <a:sx n="45" d="100"/>
          <a:sy n="45" d="100"/>
        </p:scale>
        <p:origin x="1764" y="44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sorterViewPr>
    <p:cViewPr>
      <p:scale>
        <a:sx n="100" d="100"/>
        <a:sy n="100" d="100"/>
      </p:scale>
      <p:origin x="0" y="-475"/>
    </p:cViewPr>
  </p:sorterViewPr>
  <p:notesViewPr>
    <p:cSldViewPr snapToGrid="0" snapToObjects="1">
      <p:cViewPr varScale="1">
        <p:scale>
          <a:sx n="134" d="100"/>
          <a:sy n="134" d="100"/>
        </p:scale>
        <p:origin x="6112" y="19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microsoft.com/office/2016/11/relationships/changesInfo" Target="changesInfos/changesInfo1.xml"/><Relationship Id="rId10" Type="http://schemas.openxmlformats.org/officeDocument/2006/relationships/slide" Target="slides/slide5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son, Sara" userId="e35f889d-0b60-47c8-aabe-80c481bd269a" providerId="ADAL" clId="{3EB0B3BB-E414-4B77-BE66-21E1CF23B089}"/>
    <pc:docChg chg="custSel delSld modSld">
      <pc:chgData name="Mason, Sara" userId="e35f889d-0b60-47c8-aabe-80c481bd269a" providerId="ADAL" clId="{3EB0B3BB-E414-4B77-BE66-21E1CF23B089}" dt="2023-11-08T10:49:11.823" v="11" actId="20577"/>
      <pc:docMkLst>
        <pc:docMk/>
      </pc:docMkLst>
      <pc:sldChg chg="modSp del mod">
        <pc:chgData name="Mason, Sara" userId="e35f889d-0b60-47c8-aabe-80c481bd269a" providerId="ADAL" clId="{3EB0B3BB-E414-4B77-BE66-21E1CF23B089}" dt="2023-11-08T10:37:55.141" v="5" actId="47"/>
        <pc:sldMkLst>
          <pc:docMk/>
          <pc:sldMk cId="1722116326" sldId="256"/>
        </pc:sldMkLst>
        <pc:spChg chg="mod">
          <ac:chgData name="Mason, Sara" userId="e35f889d-0b60-47c8-aabe-80c481bd269a" providerId="ADAL" clId="{3EB0B3BB-E414-4B77-BE66-21E1CF23B089}" dt="2023-11-08T10:37:49.609" v="2" actId="27636"/>
          <ac:spMkLst>
            <pc:docMk/>
            <pc:sldMk cId="1722116326" sldId="256"/>
            <ac:spMk id="2" creationId="{3079CBB3-D741-E544-A2EA-BB75F58A074A}"/>
          </ac:spMkLst>
        </pc:spChg>
      </pc:sldChg>
      <pc:sldChg chg="modSp mod">
        <pc:chgData name="Mason, Sara" userId="e35f889d-0b60-47c8-aabe-80c481bd269a" providerId="ADAL" clId="{3EB0B3BB-E414-4B77-BE66-21E1CF23B089}" dt="2023-11-08T10:37:52.839" v="4" actId="27636"/>
        <pc:sldMkLst>
          <pc:docMk/>
          <pc:sldMk cId="4044813725" sldId="258"/>
        </pc:sldMkLst>
        <pc:spChg chg="mod">
          <ac:chgData name="Mason, Sara" userId="e35f889d-0b60-47c8-aabe-80c481bd269a" providerId="ADAL" clId="{3EB0B3BB-E414-4B77-BE66-21E1CF23B089}" dt="2023-11-08T10:37:52.839" v="4" actId="27636"/>
          <ac:spMkLst>
            <pc:docMk/>
            <pc:sldMk cId="4044813725" sldId="258"/>
            <ac:spMk id="2" creationId="{3079CBB3-D741-E544-A2EA-BB75F58A074A}"/>
          </ac:spMkLst>
        </pc:spChg>
      </pc:sldChg>
      <pc:sldChg chg="modSp mod">
        <pc:chgData name="Mason, Sara" userId="e35f889d-0b60-47c8-aabe-80c481bd269a" providerId="ADAL" clId="{3EB0B3BB-E414-4B77-BE66-21E1CF23B089}" dt="2023-11-08T10:49:11.823" v="11" actId="20577"/>
        <pc:sldMkLst>
          <pc:docMk/>
          <pc:sldMk cId="1546811228" sldId="259"/>
        </pc:sldMkLst>
        <pc:spChg chg="mod">
          <ac:chgData name="Mason, Sara" userId="e35f889d-0b60-47c8-aabe-80c481bd269a" providerId="ADAL" clId="{3EB0B3BB-E414-4B77-BE66-21E1CF23B089}" dt="2023-11-08T10:49:11.823" v="11" actId="20577"/>
          <ac:spMkLst>
            <pc:docMk/>
            <pc:sldMk cId="1546811228" sldId="259"/>
            <ac:spMk id="7" creationId="{FFB4A855-7A4B-4EA7-815A-C1F54B853042}"/>
          </ac:spMkLst>
        </pc:spChg>
        <pc:spChg chg="mod">
          <ac:chgData name="Mason, Sara" userId="e35f889d-0b60-47c8-aabe-80c481bd269a" providerId="ADAL" clId="{3EB0B3BB-E414-4B77-BE66-21E1CF23B089}" dt="2023-11-08T10:48:56.420" v="9" actId="1076"/>
          <ac:spMkLst>
            <pc:docMk/>
            <pc:sldMk cId="1546811228" sldId="259"/>
            <ac:spMk id="10" creationId="{EA58679B-1274-4A65-BEAC-F9902585814D}"/>
          </ac:spMkLst>
        </pc:spChg>
        <pc:spChg chg="mod">
          <ac:chgData name="Mason, Sara" userId="e35f889d-0b60-47c8-aabe-80c481bd269a" providerId="ADAL" clId="{3EB0B3BB-E414-4B77-BE66-21E1CF23B089}" dt="2023-11-08T10:48:47.817" v="8" actId="1076"/>
          <ac:spMkLst>
            <pc:docMk/>
            <pc:sldMk cId="1546811228" sldId="259"/>
            <ac:spMk id="11" creationId="{6A0725B4-FEC1-4CEE-B90E-5831F6D3E17E}"/>
          </ac:spMkLst>
        </pc:spChg>
      </pc:sldChg>
    </pc:docChg>
  </pc:docChgLst>
</pc:chgInfo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1-11-15T10:02:38.443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3BEEBD6-E767-A64E-967A-6B73CB1B50B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59A22C-BE02-774E-9513-05469B2929B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2D339A-96F6-E041-920A-ADF0CA63CD2E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9C56D9-CAB5-064C-9D79-1C2A599E685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E90338-B1CF-8145-AE6D-75EF2ED3AC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DDB404-999C-8E45-9CC0-62A59EBAC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68264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0E99C4-5654-BA4B-B82A-F5D7BE6E471C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B3717A-C6E4-1C46-B1FA-B9E4FCE261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8980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B3717A-C6E4-1C46-B1FA-B9E4FCE2618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01733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3717A-C6E4-1C46-B1FA-B9E4FCE2618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824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Littering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TORs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Summons</a:t>
            </a:r>
          </a:p>
          <a:p>
            <a:endParaRPr lang="en-GB" sz="8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3717A-C6E4-1C46-B1FA-B9E4FCE2618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8685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Littering</a:t>
            </a:r>
          </a:p>
          <a:p>
            <a:r>
              <a:rPr lang="en-GB" dirty="0"/>
              <a:t>Cycling on a Footpath</a:t>
            </a:r>
          </a:p>
          <a:p>
            <a:r>
              <a:rPr lang="en-GB" dirty="0"/>
              <a:t>Parking offences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3717A-C6E4-1C46-B1FA-B9E4FCE2618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5683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 person is seen committing offence or information / allegation is received that they have committed offence. When pointing out offence use simple language don’t quote Act &amp; Section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After when caution comply with PACE “You are not under arrest - do not have to remain with me.”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Make a note of the reply person makes after caution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Deal with the offence as you see fit &amp; having regard for the offence being dealt with I.e. FPN VDRS HO/RT1 Summons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Questions - may constitute an interview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Report - Caution - Note reply in PNB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DO NOT ASK ANY FURTHER QUESTIONS - NOT EVEN “Do you understand?”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3717A-C6E4-1C46-B1FA-B9E4FCE2618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7962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100" dirty="0"/>
              <a:t>When issuing a TOR the CTO will make the decision and it could be a fine or attend a course but you will complete the TOR form on </a:t>
            </a:r>
            <a:r>
              <a:rPr lang="en-GB" sz="1100" dirty="0" err="1"/>
              <a:t>ipatrol</a:t>
            </a:r>
            <a:r>
              <a:rPr lang="en-GB" sz="1100" dirty="0"/>
              <a:t>.</a:t>
            </a:r>
          </a:p>
          <a:p>
            <a:endParaRPr lang="en-GB" sz="1100" dirty="0"/>
          </a:p>
          <a:p>
            <a:r>
              <a:rPr lang="en-GB" sz="1100" dirty="0"/>
              <a:t>You can report for summons for other relevant offences but there are LA FPNs to complete.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3717A-C6E4-1C46-B1FA-B9E4FCE2618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86876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 summons for an offence committed by a corporation may be served by delivering it at, or sending it to, the registered office of the corporation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If a court has no proof that the person named in the summons has received it and they do not appear at court, then the process MUST be repeated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3717A-C6E4-1C46-B1FA-B9E4FCE2618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7704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3717A-C6E4-1C46-B1FA-B9E4FCE2618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940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Local Authority FPNs will be used to report the person.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3717A-C6E4-1C46-B1FA-B9E4FCE2618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2840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3717A-C6E4-1C46-B1FA-B9E4FCE2618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69895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AABD306-B4AF-CE41-972E-FE02417D74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55493" y="-20436"/>
            <a:ext cx="12302986" cy="6898871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B3289D93-76C5-7E4F-8C05-CEA3E906AD3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8043" y="2337059"/>
            <a:ext cx="7320370" cy="1986968"/>
          </a:xfrm>
        </p:spPr>
        <p:txBody>
          <a:bodyPr/>
          <a:lstStyle>
            <a:lvl1pPr>
              <a:defRPr sz="4800" b="1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EDIT.</a:t>
            </a:r>
            <a:br>
              <a:rPr lang="en-US" dirty="0"/>
            </a:br>
            <a:r>
              <a:rPr lang="en-US" dirty="0"/>
              <a:t>ARIAL: BOLD. 48 Pt.</a:t>
            </a:r>
            <a:br>
              <a:rPr lang="en-US" dirty="0"/>
            </a:br>
            <a:r>
              <a:rPr lang="en-US" dirty="0"/>
              <a:t>UPPER CASE.</a:t>
            </a:r>
          </a:p>
        </p:txBody>
      </p:sp>
    </p:spTree>
    <p:extLst>
      <p:ext uri="{BB962C8B-B14F-4D97-AF65-F5344CB8AC3E}">
        <p14:creationId xmlns:p14="http://schemas.microsoft.com/office/powerpoint/2010/main" val="1064065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Ba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BE6CE30-C533-F246-ABA7-725811840AB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39757" y="-45051"/>
            <a:ext cx="12460355" cy="6987114"/>
          </a:xfrm>
          <a:prstGeom prst="rect">
            <a:avLst/>
          </a:prstGeom>
        </p:spPr>
      </p:pic>
      <p:sp>
        <p:nvSpPr>
          <p:cNvPr id="9" name="Title 12">
            <a:extLst>
              <a:ext uri="{FF2B5EF4-FFF2-40B4-BE49-F238E27FC236}">
                <a16:creationId xmlns:a16="http://schemas.microsoft.com/office/drawing/2014/main" id="{1AF672B3-DB79-7245-A6C3-18799E0E07A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14916" y="118263"/>
            <a:ext cx="10089259" cy="584775"/>
          </a:xfrm>
        </p:spPr>
        <p:txBody>
          <a:bodyPr anchor="ctr">
            <a:noAutofit/>
          </a:bodyPr>
          <a:lstStyle>
            <a:lvl1pPr>
              <a:defRPr sz="3200" b="1" i="0">
                <a:solidFill>
                  <a:srgbClr val="0D2A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TITLE – ARIAL: BOLD. 32 Pt.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0465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Ba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5819FAC-7AB8-9345-81EB-581278F6848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79513" y="743"/>
            <a:ext cx="12284765" cy="6888653"/>
          </a:xfrm>
          <a:prstGeom prst="rect">
            <a:avLst/>
          </a:prstGeom>
        </p:spPr>
      </p:pic>
      <p:sp>
        <p:nvSpPr>
          <p:cNvPr id="9" name="Title 12">
            <a:extLst>
              <a:ext uri="{FF2B5EF4-FFF2-40B4-BE49-F238E27FC236}">
                <a16:creationId xmlns:a16="http://schemas.microsoft.com/office/drawing/2014/main" id="{26631E9E-E491-334B-BC32-323827EFA6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4209" y="118263"/>
            <a:ext cx="10090768" cy="584775"/>
          </a:xfrm>
        </p:spPr>
        <p:txBody>
          <a:bodyPr anchor="ctr">
            <a:noAutofit/>
          </a:bodyPr>
          <a:lstStyle>
            <a:lvl1pPr>
              <a:defRPr sz="3200" b="1" i="0">
                <a:solidFill>
                  <a:srgbClr val="0D2A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TITLE – ARIAL: BOLD. 32 Pt.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5842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AABD306-B4AF-CE41-972E-FE02417D74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55492" y="-20435"/>
            <a:ext cx="12302984" cy="6898869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B3289D93-76C5-7E4F-8C05-CEA3E906AD3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8043" y="2337059"/>
            <a:ext cx="7320370" cy="1986968"/>
          </a:xfrm>
        </p:spPr>
        <p:txBody>
          <a:bodyPr/>
          <a:lstStyle>
            <a:lvl1pPr>
              <a:defRPr sz="4800" b="1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EDIT.</a:t>
            </a:r>
            <a:br>
              <a:rPr lang="en-US" dirty="0"/>
            </a:br>
            <a:r>
              <a:rPr lang="en-US" dirty="0"/>
              <a:t>ARIAL: BOLD. 48 Pt.</a:t>
            </a:r>
            <a:br>
              <a:rPr lang="en-US" dirty="0"/>
            </a:br>
            <a:r>
              <a:rPr lang="en-US" dirty="0"/>
              <a:t>UPPER CASE.</a:t>
            </a:r>
          </a:p>
        </p:txBody>
      </p:sp>
    </p:spTree>
    <p:extLst>
      <p:ext uri="{BB962C8B-B14F-4D97-AF65-F5344CB8AC3E}">
        <p14:creationId xmlns:p14="http://schemas.microsoft.com/office/powerpoint/2010/main" val="3680632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Ba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BE6CE30-C533-F246-ABA7-725811840AB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39756" y="-45051"/>
            <a:ext cx="12460353" cy="6987114"/>
          </a:xfrm>
          <a:prstGeom prst="rect">
            <a:avLst/>
          </a:prstGeom>
        </p:spPr>
      </p:pic>
      <p:sp>
        <p:nvSpPr>
          <p:cNvPr id="9" name="Title 12">
            <a:extLst>
              <a:ext uri="{FF2B5EF4-FFF2-40B4-BE49-F238E27FC236}">
                <a16:creationId xmlns:a16="http://schemas.microsoft.com/office/drawing/2014/main" id="{1AF672B3-DB79-7245-A6C3-18799E0E07A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14916" y="118263"/>
            <a:ext cx="10089259" cy="584775"/>
          </a:xfrm>
        </p:spPr>
        <p:txBody>
          <a:bodyPr anchor="ctr">
            <a:noAutofit/>
          </a:bodyPr>
          <a:lstStyle>
            <a:lvl1pPr>
              <a:defRPr sz="3200" b="1" i="0">
                <a:solidFill>
                  <a:srgbClr val="0D2A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TITLE – ARIAL: BOLD. 32 Pt.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3709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Ba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5819FAC-7AB8-9345-81EB-581278F6848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79513" y="743"/>
            <a:ext cx="12284764" cy="6888653"/>
          </a:xfrm>
          <a:prstGeom prst="rect">
            <a:avLst/>
          </a:prstGeom>
        </p:spPr>
      </p:pic>
      <p:sp>
        <p:nvSpPr>
          <p:cNvPr id="9" name="Title 12">
            <a:extLst>
              <a:ext uri="{FF2B5EF4-FFF2-40B4-BE49-F238E27FC236}">
                <a16:creationId xmlns:a16="http://schemas.microsoft.com/office/drawing/2014/main" id="{26631E9E-E491-334B-BC32-323827EFA6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4209" y="118263"/>
            <a:ext cx="10090768" cy="584775"/>
          </a:xfrm>
        </p:spPr>
        <p:txBody>
          <a:bodyPr anchor="ctr">
            <a:noAutofit/>
          </a:bodyPr>
          <a:lstStyle>
            <a:lvl1pPr>
              <a:defRPr sz="3200" b="1" i="0">
                <a:solidFill>
                  <a:srgbClr val="0D2A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TITLE – ARIAL: BOLD. 32 Pt.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2572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53E076-0DCD-8F4A-9DB9-1EC421766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591A0C-4472-4242-AC46-07DB1D8390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30FAC8-C847-DD41-95B9-762BD6502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E31EDC-BBDB-6243-A621-46A8ECDD4442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6117C7-504B-3D4F-8946-80DC32F98F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56DE4-FEE3-5E4E-9B6D-99ACF689BD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DCB400-EA79-604B-8E8D-CB07B64DD2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587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53E076-0DCD-8F4A-9DB9-1EC421766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591A0C-4472-4242-AC46-07DB1D8390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30FAC8-C847-DD41-95B9-762BD6502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E31EDC-BBDB-6243-A621-46A8ECDD4442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6117C7-504B-3D4F-8946-80DC32F98F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56DE4-FEE3-5E4E-9B6D-99ACF689BD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DCB400-EA79-604B-8E8D-CB07B64DD2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981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54" r:id="rId2"/>
    <p:sldLayoutId id="214748365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9CBB3-D741-E544-A2EA-BB75F58A0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168" y="2108459"/>
            <a:ext cx="7320370" cy="1986968"/>
          </a:xfrm>
        </p:spPr>
        <p:txBody>
          <a:bodyPr>
            <a:normAutofit fontScale="90000"/>
          </a:bodyPr>
          <a:lstStyle/>
          <a:p>
            <a:br>
              <a:rPr kumimoji="0" lang="en-US" sz="43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US" sz="43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CSO Refresher Training.</a:t>
            </a:r>
            <a:br>
              <a:rPr kumimoji="0" lang="en-US" sz="43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US" sz="43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Reporting Procedure </a:t>
            </a:r>
            <a:br>
              <a:rPr kumimoji="0" lang="en-US" sz="4300" b="1" i="0" u="none" strike="noStrike" kern="1200" cap="none" spc="0" normalizeH="0" baseline="0" noProof="0" dirty="0">
                <a:ln>
                  <a:noFill/>
                </a:ln>
                <a:solidFill>
                  <a:srgbClr val="0D2B67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b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b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CSO – January 2024</a:t>
            </a:r>
            <a:b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Curriculum updated</a:t>
            </a:r>
            <a:b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0D2B67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48137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07F04-66D1-A044-814B-EBCF188E5F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2800" dirty="0"/>
              <a:t>AIMS &amp; OBJECTIVES: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AAC32B-7381-7148-A12C-683517301A11}"/>
              </a:ext>
            </a:extLst>
          </p:cNvPr>
          <p:cNvSpPr txBox="1"/>
          <p:nvPr/>
        </p:nvSpPr>
        <p:spPr>
          <a:xfrm>
            <a:off x="2014916" y="914400"/>
            <a:ext cx="10089259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AIMS: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aim of this session is for Community Support Officers to </a:t>
            </a:r>
            <a:r>
              <a:rPr lang="en-US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 the reporting process and apply the process during their daily duties. 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OBJECTIVES: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lang="en-US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 when to report someone and for what type of offence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Explain the POCLAROC process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Understand the purpose of a summons and how it is issued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Know what a PCR is and how it is used</a:t>
            </a:r>
          </a:p>
        </p:txBody>
      </p:sp>
    </p:spTree>
    <p:extLst>
      <p:ext uri="{BB962C8B-B14F-4D97-AF65-F5344CB8AC3E}">
        <p14:creationId xmlns:p14="http://schemas.microsoft.com/office/powerpoint/2010/main" val="2105242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hought Bubble: Cloud 2">
            <a:extLst>
              <a:ext uri="{FF2B5EF4-FFF2-40B4-BE49-F238E27FC236}">
                <a16:creationId xmlns:a16="http://schemas.microsoft.com/office/drawing/2014/main" id="{4C2CC777-210F-1BB6-8259-C0BF58E6BDED}"/>
              </a:ext>
            </a:extLst>
          </p:cNvPr>
          <p:cNvSpPr/>
          <p:nvPr/>
        </p:nvSpPr>
        <p:spPr>
          <a:xfrm>
            <a:off x="4328220" y="1567543"/>
            <a:ext cx="5462650" cy="3550722"/>
          </a:xfrm>
          <a:prstGeom prst="cloudCallou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707F04-66D1-A044-814B-EBCF188E5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4916" y="34181"/>
            <a:ext cx="10089259" cy="584775"/>
          </a:xfrm>
        </p:spPr>
        <p:txBody>
          <a:bodyPr/>
          <a:lstStyle/>
          <a:p>
            <a:pPr algn="ctr"/>
            <a:r>
              <a:rPr lang="en-US" dirty="0"/>
              <a:t>WHEN WOULD YOU REPORT?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AA5677-B84D-4461-9B09-92A81A1FFFCB}"/>
              </a:ext>
            </a:extLst>
          </p:cNvPr>
          <p:cNvSpPr/>
          <p:nvPr/>
        </p:nvSpPr>
        <p:spPr>
          <a:xfrm>
            <a:off x="5173483" y="2676773"/>
            <a:ext cx="3843745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/>
              <a:t>When do you think you </a:t>
            </a:r>
          </a:p>
          <a:p>
            <a:r>
              <a:rPr lang="en-GB" sz="2800" b="1" dirty="0"/>
              <a:t>would report someone? </a:t>
            </a:r>
          </a:p>
        </p:txBody>
      </p:sp>
    </p:spTree>
    <p:extLst>
      <p:ext uri="{BB962C8B-B14F-4D97-AF65-F5344CB8AC3E}">
        <p14:creationId xmlns:p14="http://schemas.microsoft.com/office/powerpoint/2010/main" val="1804016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ar: 5 Points 4">
            <a:extLst>
              <a:ext uri="{FF2B5EF4-FFF2-40B4-BE49-F238E27FC236}">
                <a16:creationId xmlns:a16="http://schemas.microsoft.com/office/drawing/2014/main" id="{DD0411F6-A3BE-4E75-9CD3-111BA4157683}"/>
              </a:ext>
            </a:extLst>
          </p:cNvPr>
          <p:cNvSpPr/>
          <p:nvPr/>
        </p:nvSpPr>
        <p:spPr>
          <a:xfrm>
            <a:off x="3289738" y="703038"/>
            <a:ext cx="7199586" cy="5583599"/>
          </a:xfrm>
          <a:prstGeom prst="star5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81809E-755A-4A8D-84F6-38936AA808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TO REPORT SOMEONE: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D744683-C1CB-4ACB-A300-B0F7C62768C2}"/>
              </a:ext>
            </a:extLst>
          </p:cNvPr>
          <p:cNvSpPr/>
          <p:nvPr/>
        </p:nvSpPr>
        <p:spPr>
          <a:xfrm>
            <a:off x="5069961" y="2921168"/>
            <a:ext cx="363913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4800" kern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POCLAROC</a:t>
            </a:r>
          </a:p>
        </p:txBody>
      </p:sp>
    </p:spTree>
    <p:extLst>
      <p:ext uri="{BB962C8B-B14F-4D97-AF65-F5344CB8AC3E}">
        <p14:creationId xmlns:p14="http://schemas.microsoft.com/office/powerpoint/2010/main" val="33146422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6A0725B4-FEC1-4CEE-B90E-5831F6D3E17E}"/>
              </a:ext>
            </a:extLst>
          </p:cNvPr>
          <p:cNvSpPr/>
          <p:nvPr/>
        </p:nvSpPr>
        <p:spPr>
          <a:xfrm>
            <a:off x="6933420" y="5246619"/>
            <a:ext cx="4775103" cy="1481959"/>
          </a:xfrm>
          <a:prstGeom prst="roundRect">
            <a:avLst/>
          </a:prstGeom>
          <a:solidFill>
            <a:srgbClr val="E6C0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C9ADF0-8875-4DB0-A4CB-7B7B2E5D8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POCLAROC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FB4A855-7A4B-4EA7-815A-C1F54B853042}"/>
              </a:ext>
            </a:extLst>
          </p:cNvPr>
          <p:cNvSpPr/>
          <p:nvPr/>
        </p:nvSpPr>
        <p:spPr>
          <a:xfrm>
            <a:off x="2014916" y="806117"/>
            <a:ext cx="9945857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P</a:t>
            </a:r>
            <a:r>
              <a:rPr lang="en-GB" sz="2400" b="1" dirty="0"/>
              <a:t>oint out </a:t>
            </a:r>
            <a:r>
              <a:rPr lang="en-GB" sz="3200" b="1" dirty="0">
                <a:solidFill>
                  <a:srgbClr val="FF0000"/>
                </a:solidFill>
              </a:rPr>
              <a:t>O</a:t>
            </a:r>
            <a:r>
              <a:rPr lang="en-GB" sz="2400" b="1" dirty="0"/>
              <a:t>ffence </a:t>
            </a:r>
            <a:r>
              <a:rPr lang="en-GB" sz="2400" dirty="0"/>
              <a:t>- Use simple language </a:t>
            </a:r>
            <a:r>
              <a:rPr lang="en-GB" sz="2400" u="sng" dirty="0"/>
              <a:t>(do not use act and section)</a:t>
            </a:r>
          </a:p>
          <a:p>
            <a:endParaRPr lang="en-GB" sz="2400" dirty="0"/>
          </a:p>
          <a:p>
            <a:r>
              <a:rPr lang="en-GB" sz="3200" b="1" dirty="0">
                <a:solidFill>
                  <a:srgbClr val="FF0000"/>
                </a:solidFill>
              </a:rPr>
              <a:t>C</a:t>
            </a:r>
            <a:r>
              <a:rPr lang="en-GB" sz="2400" b="1" dirty="0"/>
              <a:t>aution</a:t>
            </a:r>
            <a:r>
              <a:rPr lang="en-GB" sz="2400" dirty="0"/>
              <a:t> - Use </a:t>
            </a:r>
            <a:r>
              <a:rPr lang="en-GB" sz="2400" b="1" dirty="0"/>
              <a:t>‘When’ </a:t>
            </a:r>
            <a:r>
              <a:rPr lang="en-GB" sz="2400" dirty="0"/>
              <a:t>Caution and note the reply</a:t>
            </a:r>
          </a:p>
          <a:p>
            <a:endParaRPr lang="en-GB" sz="2400" dirty="0"/>
          </a:p>
          <a:p>
            <a:r>
              <a:rPr lang="en-GB" sz="3200" b="1" dirty="0">
                <a:solidFill>
                  <a:srgbClr val="FF0000"/>
                </a:solidFill>
              </a:rPr>
              <a:t>L</a:t>
            </a:r>
            <a:r>
              <a:rPr lang="en-GB" sz="2400" b="1" dirty="0"/>
              <a:t>egal</a:t>
            </a:r>
            <a:r>
              <a:rPr lang="en-GB" sz="2400" dirty="0"/>
              <a:t> - Tell them “You’re not under arrest &amp; not obliged to stay with you”</a:t>
            </a:r>
          </a:p>
          <a:p>
            <a:r>
              <a:rPr lang="en-GB" sz="2400" dirty="0"/>
              <a:t>                                  but it is an offence if you leave!</a:t>
            </a:r>
          </a:p>
          <a:p>
            <a:r>
              <a:rPr lang="en-GB" sz="3200" b="1" dirty="0">
                <a:solidFill>
                  <a:srgbClr val="FF0000"/>
                </a:solidFill>
              </a:rPr>
              <a:t>A</a:t>
            </a:r>
            <a:r>
              <a:rPr lang="en-GB" sz="2400" b="1" dirty="0"/>
              <a:t>dmin</a:t>
            </a:r>
            <a:r>
              <a:rPr lang="en-GB" sz="2400" dirty="0"/>
              <a:t>  - Obtain details , name address etc.. Do checks, Complete         		paperwork.</a:t>
            </a:r>
          </a:p>
          <a:p>
            <a:endParaRPr lang="en-GB" sz="2400" dirty="0"/>
          </a:p>
          <a:p>
            <a:r>
              <a:rPr lang="en-GB" sz="3200" b="1" dirty="0">
                <a:solidFill>
                  <a:srgbClr val="FF0000"/>
                </a:solidFill>
              </a:rPr>
              <a:t>R</a:t>
            </a:r>
            <a:r>
              <a:rPr lang="en-GB" sz="2400" b="1" dirty="0"/>
              <a:t>eport for </a:t>
            </a:r>
            <a:r>
              <a:rPr lang="en-GB" sz="3200" b="1" dirty="0">
                <a:solidFill>
                  <a:srgbClr val="FF0000"/>
                </a:solidFill>
              </a:rPr>
              <a:t>O</a:t>
            </a:r>
            <a:r>
              <a:rPr lang="en-GB" sz="2400" b="1" dirty="0"/>
              <a:t>ffence</a:t>
            </a:r>
            <a:r>
              <a:rPr lang="en-GB" sz="2400" dirty="0"/>
              <a:t>- “I am now reporting you for the offence of!</a:t>
            </a:r>
          </a:p>
          <a:p>
            <a:endParaRPr lang="en-GB" sz="2400" dirty="0"/>
          </a:p>
          <a:p>
            <a:r>
              <a:rPr lang="en-GB" sz="3200" b="1" dirty="0">
                <a:solidFill>
                  <a:srgbClr val="FF0000"/>
                </a:solidFill>
              </a:rPr>
              <a:t>C</a:t>
            </a:r>
            <a:r>
              <a:rPr lang="en-GB" sz="2400" b="1" dirty="0"/>
              <a:t>aution</a:t>
            </a:r>
            <a:r>
              <a:rPr lang="en-GB" sz="2400" dirty="0"/>
              <a:t> - Use </a:t>
            </a:r>
            <a:r>
              <a:rPr lang="en-GB" sz="2400" b="1" dirty="0"/>
              <a:t>‘Now’ </a:t>
            </a:r>
            <a:r>
              <a:rPr lang="en-GB" sz="2400" dirty="0"/>
              <a:t>Caution</a:t>
            </a:r>
          </a:p>
          <a:p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ea typeface="+mn-ea"/>
                <a:cs typeface="+mn-cs"/>
              </a:rPr>
              <a:t>No more QUESTIONS!!</a:t>
            </a:r>
            <a:r>
              <a:rPr lang="en-GB" sz="2400" b="1" dirty="0">
                <a:solidFill>
                  <a:srgbClr val="C00000"/>
                </a:solidFill>
              </a:rPr>
              <a:t> </a:t>
            </a:r>
          </a:p>
          <a:p>
            <a:r>
              <a:rPr lang="en-GB" sz="2400" dirty="0">
                <a:solidFill>
                  <a:srgbClr val="C00000"/>
                </a:solidFill>
              </a:rPr>
              <a:t>(</a:t>
            </a:r>
            <a:r>
              <a:rPr kumimoji="0" lang="en-GB" alt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ea typeface="+mn-ea"/>
                <a:cs typeface="+mn-cs"/>
              </a:rPr>
              <a:t>NOT EVEN 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ea typeface="+mn-ea"/>
                <a:cs typeface="+mn-cs"/>
              </a:rPr>
              <a:t>“Do you </a:t>
            </a:r>
            <a:r>
              <a:rPr kumimoji="0" lang="en-GB" altLang="en-US" sz="240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ea typeface="+mn-ea"/>
                <a:cs typeface="+mn-cs"/>
              </a:rPr>
              <a:t>understand</a:t>
            </a:r>
            <a:r>
              <a:rPr lang="en-GB" altLang="en-US" sz="2400" dirty="0">
                <a:solidFill>
                  <a:srgbClr val="C00000"/>
                </a:solidFill>
              </a:rPr>
              <a:t>?!”)</a:t>
            </a: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A58679B-1274-4A65-BEAC-F9902585814D}"/>
              </a:ext>
            </a:extLst>
          </p:cNvPr>
          <p:cNvSpPr txBox="1"/>
          <p:nvPr/>
        </p:nvSpPr>
        <p:spPr>
          <a:xfrm>
            <a:off x="6933419" y="5387433"/>
            <a:ext cx="47751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IF YOU CONDUCT AN INTERVIEW, RECORD QUESTIONS AND ANSWERS </a:t>
            </a:r>
            <a:r>
              <a:rPr lang="en-GB" sz="2400" b="1" dirty="0"/>
              <a:t>VERBATIM</a:t>
            </a:r>
            <a:r>
              <a:rPr lang="en-GB" sz="2400" dirty="0"/>
              <a:t> WHEN DOING </a:t>
            </a:r>
            <a:r>
              <a:rPr lang="en-GB" sz="2400" b="1" dirty="0"/>
              <a:t>ADMIN</a:t>
            </a:r>
            <a:r>
              <a:rPr lang="en-GB" sz="2400" dirty="0"/>
              <a:t>!</a:t>
            </a:r>
          </a:p>
        </p:txBody>
      </p:sp>
      <p:sp>
        <p:nvSpPr>
          <p:cNvPr id="3" name="Arrow: Bent 2">
            <a:extLst>
              <a:ext uri="{FF2B5EF4-FFF2-40B4-BE49-F238E27FC236}">
                <a16:creationId xmlns:a16="http://schemas.microsoft.com/office/drawing/2014/main" id="{9BFB574B-A77E-1EB7-88FC-DBF42D8F4113}"/>
              </a:ext>
            </a:extLst>
          </p:cNvPr>
          <p:cNvSpPr/>
          <p:nvPr/>
        </p:nvSpPr>
        <p:spPr>
          <a:xfrm flipH="1">
            <a:off x="10302240" y="3429000"/>
            <a:ext cx="1066800" cy="1817617"/>
          </a:xfrm>
          <a:prstGeom prst="bentArrow">
            <a:avLst/>
          </a:prstGeom>
          <a:solidFill>
            <a:srgbClr val="E6C0C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68112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AC3C4-4FDC-4577-8024-A61780338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A SUMMONS?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59500AE-2DC0-436F-B2BA-DD6D28189343}"/>
              </a:ext>
            </a:extLst>
          </p:cNvPr>
          <p:cNvSpPr/>
          <p:nvPr/>
        </p:nvSpPr>
        <p:spPr>
          <a:xfrm>
            <a:off x="3048000" y="1228398"/>
            <a:ext cx="8523890" cy="53491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 algn="ctr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800" kern="0" dirty="0">
                <a:solidFill>
                  <a:srgbClr val="000000"/>
                </a:solidFill>
                <a:latin typeface="Arial"/>
                <a:ea typeface="ＭＳ Ｐゴシック" charset="0"/>
              </a:rPr>
              <a:t>It is a written order signed by a Magistrate (Justice of the Peace) or Magistrates Clerk</a:t>
            </a:r>
          </a:p>
          <a:p>
            <a:pPr lvl="0" algn="ctr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endParaRPr lang="en-GB" sz="2800" kern="0" dirty="0">
              <a:solidFill>
                <a:srgbClr val="000000"/>
              </a:solidFill>
              <a:latin typeface="Arial"/>
              <a:ea typeface="ＭＳ Ｐゴシック" charset="0"/>
            </a:endParaRPr>
          </a:p>
          <a:p>
            <a:pPr marL="457200" lvl="0" indent="-457200" algn="ctr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800" kern="0" dirty="0">
                <a:solidFill>
                  <a:srgbClr val="000000"/>
                </a:solidFill>
                <a:latin typeface="Arial"/>
                <a:ea typeface="ＭＳ Ｐゴシック" charset="0"/>
              </a:rPr>
              <a:t>Addressed to the accused person</a:t>
            </a:r>
          </a:p>
          <a:p>
            <a:pPr lvl="0" algn="ctr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endParaRPr lang="en-GB" sz="2800" kern="0" dirty="0">
              <a:solidFill>
                <a:srgbClr val="000000"/>
              </a:solidFill>
              <a:latin typeface="Arial"/>
              <a:ea typeface="ＭＳ Ｐゴシック" charset="0"/>
            </a:endParaRPr>
          </a:p>
          <a:p>
            <a:pPr marL="457200" lvl="0" indent="-457200" algn="ctr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800" kern="0" dirty="0">
                <a:solidFill>
                  <a:srgbClr val="000000"/>
                </a:solidFill>
                <a:latin typeface="Arial"/>
                <a:ea typeface="ＭＳ Ｐゴシック" charset="0"/>
              </a:rPr>
              <a:t>Directing them to appear at a specified time and date to answer the offence(s) or in relation to PCR paperwork to plead by post and consequences of failing to do so</a:t>
            </a:r>
          </a:p>
          <a:p>
            <a:pPr lvl="0" algn="ctr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endParaRPr lang="en-GB" sz="2800" kern="0" dirty="0">
              <a:solidFill>
                <a:srgbClr val="000000"/>
              </a:solidFill>
              <a:latin typeface="Arial"/>
              <a:ea typeface="ＭＳ Ｐゴシック" charset="0"/>
            </a:endParaRPr>
          </a:p>
          <a:p>
            <a:pPr marL="457200" lvl="0" indent="-457200" algn="ctr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800" kern="0" dirty="0">
                <a:solidFill>
                  <a:srgbClr val="000000"/>
                </a:solidFill>
                <a:latin typeface="Arial"/>
                <a:ea typeface="ＭＳ Ｐゴシック" charset="0"/>
              </a:rPr>
              <a:t>A Summons orders a person to attend Court </a:t>
            </a:r>
          </a:p>
        </p:txBody>
      </p:sp>
    </p:spTree>
    <p:extLst>
      <p:ext uri="{BB962C8B-B14F-4D97-AF65-F5344CB8AC3E}">
        <p14:creationId xmlns:p14="http://schemas.microsoft.com/office/powerpoint/2010/main" val="32071463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528E6-49B1-44C6-8491-AF52CF4C0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SERVICE OF SUMMONS: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E9AEC6F-0D75-4A84-AF92-C476B6850F9F}"/>
              </a:ext>
            </a:extLst>
          </p:cNvPr>
          <p:cNvSpPr/>
          <p:nvPr/>
        </p:nvSpPr>
        <p:spPr>
          <a:xfrm>
            <a:off x="3248222" y="1413063"/>
            <a:ext cx="7937938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3200" dirty="0"/>
              <a:t>Posting it to last known or usual place of abode or any other address given by the person for this purpose </a:t>
            </a:r>
          </a:p>
          <a:p>
            <a:pPr algn="ctr"/>
            <a:endParaRPr lang="en-GB" sz="32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3200" dirty="0"/>
              <a:t>Personal service</a:t>
            </a:r>
          </a:p>
          <a:p>
            <a:pPr algn="ctr"/>
            <a:endParaRPr lang="en-GB" sz="32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3200" dirty="0"/>
              <a:t>Leaving it with another person at his/her last known or usual place of abode</a:t>
            </a:r>
          </a:p>
        </p:txBody>
      </p:sp>
    </p:spTree>
    <p:extLst>
      <p:ext uri="{BB962C8B-B14F-4D97-AF65-F5344CB8AC3E}">
        <p14:creationId xmlns:p14="http://schemas.microsoft.com/office/powerpoint/2010/main" val="29986982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2182B-6B6E-423F-AE77-61F71FF74E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A PCR?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FC91E35-D4C6-49D1-B70D-B7FE14851AE8}"/>
              </a:ext>
            </a:extLst>
          </p:cNvPr>
          <p:cNvSpPr/>
          <p:nvPr/>
        </p:nvSpPr>
        <p:spPr>
          <a:xfrm>
            <a:off x="2881683" y="1616416"/>
            <a:ext cx="835572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800" dirty="0"/>
              <a:t>A PCR is a Postal Charge &amp; Requisition and is a type of summons</a:t>
            </a:r>
          </a:p>
          <a:p>
            <a:pPr algn="ctr"/>
            <a:endParaRPr lang="en-GB" sz="2800" dirty="0"/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800" dirty="0"/>
              <a:t>PCR is used for minor crime and most traffic offences</a:t>
            </a:r>
          </a:p>
          <a:p>
            <a:pPr algn="ctr"/>
            <a:endParaRPr lang="en-GB" sz="2800" dirty="0"/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800" dirty="0"/>
              <a:t>No requirement for offender to attend court and can plead guilty by post or can prosecute in absence known as ‘proof in absence’</a:t>
            </a:r>
          </a:p>
        </p:txBody>
      </p:sp>
    </p:spTree>
    <p:extLst>
      <p:ext uri="{BB962C8B-B14F-4D97-AF65-F5344CB8AC3E}">
        <p14:creationId xmlns:p14="http://schemas.microsoft.com/office/powerpoint/2010/main" val="21035069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F3CF0-540D-7083-4A4E-3AB2F962C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EXERCISE: In Pairs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D14AF7-C6E1-9706-052D-6CB6755D0DB5}"/>
              </a:ext>
            </a:extLst>
          </p:cNvPr>
          <p:cNvSpPr txBox="1"/>
          <p:nvPr/>
        </p:nvSpPr>
        <p:spPr>
          <a:xfrm>
            <a:off x="2185988" y="780695"/>
            <a:ext cx="9625012" cy="60773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 are on patrol along HIGH STREET, CWMBRAN when you witness a person in front of you throw an empty packet of crisps on the floor.</a:t>
            </a: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is today's date and time, and you approach the person who says</a:t>
            </a: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‘</a:t>
            </a:r>
            <a:r>
              <a:rPr lang="en-GB" sz="2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THERE </a:t>
            </a:r>
            <a:r>
              <a:rPr lang="en-GB" sz="2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ARE</a:t>
            </a:r>
            <a:r>
              <a:rPr lang="en-GB" sz="2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 BINS AROUND HERE</a:t>
            </a:r>
            <a:r>
              <a:rPr lang="en-GB" sz="2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2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WHY SHOULD I CARRY RUBBISH AROUND WITH ME?’</a:t>
            </a: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 make the decision to report the person.</a:t>
            </a: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Please use POCLAROC to guide you and take the persons details for the Local Authority FPN including name, address and dob.</a:t>
            </a:r>
          </a:p>
        </p:txBody>
      </p:sp>
    </p:spTree>
    <p:extLst>
      <p:ext uri="{BB962C8B-B14F-4D97-AF65-F5344CB8AC3E}">
        <p14:creationId xmlns:p14="http://schemas.microsoft.com/office/powerpoint/2010/main" val="33270710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2899F-BB51-5F40-72CF-890BDFCA1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FD40A2-755F-1260-C835-55F2183523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0812" y="1370012"/>
            <a:ext cx="5967466" cy="439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10308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540715FE5E6D4097B0C62DA54A53BD" ma:contentTypeVersion="9" ma:contentTypeDescription="Create a new document." ma:contentTypeScope="" ma:versionID="98ab42ca4fb358610068c3cc57c1c157">
  <xsd:schema xmlns:xsd="http://www.w3.org/2001/XMLSchema" xmlns:xs="http://www.w3.org/2001/XMLSchema" xmlns:p="http://schemas.microsoft.com/office/2006/metadata/properties" xmlns:ns3="e5094575-b72b-4f1a-a5c5-2d2d710c2d86" targetNamespace="http://schemas.microsoft.com/office/2006/metadata/properties" ma:root="true" ma:fieldsID="b868ecf4786f424d0d8c04c5e2f32fa2" ns3:_="">
    <xsd:import namespace="e5094575-b72b-4f1a-a5c5-2d2d710c2d8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5094575-b72b-4f1a-a5c5-2d2d710c2d8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1259CFD-3922-47EA-965D-06B19799053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808681F-E96A-4EFF-9D2F-2344DCEE3A0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5094575-b72b-4f1a-a5c5-2d2d710c2d8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073E3F9-C2A7-448B-9C5C-93C07EF52D7A}">
  <ds:schemaRefs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elements/1.1/"/>
    <ds:schemaRef ds:uri="e5094575-b72b-4f1a-a5c5-2d2d710c2d86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933</TotalTime>
  <Words>745</Words>
  <Application>Microsoft Office PowerPoint</Application>
  <PresentationFormat>Widescreen</PresentationFormat>
  <Paragraphs>90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Wingdings</vt:lpstr>
      <vt:lpstr>Office Theme</vt:lpstr>
      <vt:lpstr>1_Office Theme</vt:lpstr>
      <vt:lpstr> CSO Refresher Training. Reporting Procedure    CSO – January 2024 Curriculum updated </vt:lpstr>
      <vt:lpstr>AIMS &amp; OBJECTIVES:</vt:lpstr>
      <vt:lpstr>WHEN WOULD YOU REPORT?</vt:lpstr>
      <vt:lpstr>HOW TO REPORT SOMEONE:</vt:lpstr>
      <vt:lpstr>POCLAROC</vt:lpstr>
      <vt:lpstr>WHAT IS A SUMMONS?</vt:lpstr>
      <vt:lpstr>SERVICE OF SUMMONS:</vt:lpstr>
      <vt:lpstr>WHAT IS A PCR?</vt:lpstr>
      <vt:lpstr>EXERCISE: In Pairs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Design Department</dc:creator>
  <cp:lastModifiedBy>Churchward, Eve</cp:lastModifiedBy>
  <cp:revision>66</cp:revision>
  <cp:lastPrinted>2024-02-09T12:49:24Z</cp:lastPrinted>
  <dcterms:created xsi:type="dcterms:W3CDTF">2020-09-14T11:38:00Z</dcterms:created>
  <dcterms:modified xsi:type="dcterms:W3CDTF">2024-02-15T13:26:32Z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f2acd28b-79a3-4a0f-b0ff-4b75658b1549_Enabled">
    <vt:lpwstr>true</vt:lpwstr>
  </property>
  <property fmtid="{D5CDD505-2E9C-101B-9397-08002B2CF9AE}" pid="3" name="MSIP_Label_f2acd28b-79a3-4a0f-b0ff-4b75658b1549_SetDate">
    <vt:lpwstr>2021-11-03T10:56:17Z</vt:lpwstr>
  </property>
  <property fmtid="{D5CDD505-2E9C-101B-9397-08002B2CF9AE}" pid="4" name="MSIP_Label_f2acd28b-79a3-4a0f-b0ff-4b75658b1549_Method">
    <vt:lpwstr>Standard</vt:lpwstr>
  </property>
  <property fmtid="{D5CDD505-2E9C-101B-9397-08002B2CF9AE}" pid="5" name="MSIP_Label_f2acd28b-79a3-4a0f-b0ff-4b75658b1549_Name">
    <vt:lpwstr>OFFICIAL</vt:lpwstr>
  </property>
  <property fmtid="{D5CDD505-2E9C-101B-9397-08002B2CF9AE}" pid="6" name="MSIP_Label_f2acd28b-79a3-4a0f-b0ff-4b75658b1549_SiteId">
    <vt:lpwstr>e46c8472-ef5d-4b63-bc74-4a60db42c371</vt:lpwstr>
  </property>
  <property fmtid="{D5CDD505-2E9C-101B-9397-08002B2CF9AE}" pid="7" name="MSIP_Label_f2acd28b-79a3-4a0f-b0ff-4b75658b1549_ActionId">
    <vt:lpwstr>c097b41f-9100-4e65-965c-102771a1791b</vt:lpwstr>
  </property>
  <property fmtid="{D5CDD505-2E9C-101B-9397-08002B2CF9AE}" pid="8" name="MSIP_Label_f2acd28b-79a3-4a0f-b0ff-4b75658b1549_ContentBits">
    <vt:lpwstr>0</vt:lpwstr>
  </property>
  <property fmtid="{D5CDD505-2E9C-101B-9397-08002B2CF9AE}" pid="9" name="ContentTypeId">
    <vt:lpwstr>0x010100AC540715FE5E6D4097B0C62DA54A53BD</vt:lpwstr>
  </property>
</Properties>
</file>