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8"/>
  </p:notesMasterIdLst>
  <p:sldIdLst>
    <p:sldId id="256" r:id="rId2"/>
    <p:sldId id="257" r:id="rId3"/>
    <p:sldId id="259" r:id="rId4"/>
    <p:sldId id="269" r:id="rId5"/>
    <p:sldId id="258" r:id="rId6"/>
    <p:sldId id="268" r:id="rId7"/>
    <p:sldId id="261" r:id="rId8"/>
    <p:sldId id="270" r:id="rId9"/>
    <p:sldId id="260" r:id="rId10"/>
    <p:sldId id="262" r:id="rId11"/>
    <p:sldId id="263" r:id="rId12"/>
    <p:sldId id="264" r:id="rId13"/>
    <p:sldId id="267" r:id="rId14"/>
    <p:sldId id="265" r:id="rId15"/>
    <p:sldId id="271"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7" d="100"/>
          <a:sy n="67" d="100"/>
        </p:scale>
        <p:origin x="7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DB16AB-C9CA-44AC-AAE6-393A8BDA6ACA}" type="datetimeFigureOut">
              <a:rPr lang="en-GB" smtClean="0"/>
              <a:t>02/10/2017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03A5D-2106-4A3C-A824-F33A6717ECEC}" type="slidenum">
              <a:rPr lang="en-GB" smtClean="0"/>
              <a:t>‹#›</a:t>
            </a:fld>
            <a:endParaRPr lang="en-GB"/>
          </a:p>
        </p:txBody>
      </p:sp>
    </p:spTree>
    <p:extLst>
      <p:ext uri="{BB962C8B-B14F-4D97-AF65-F5344CB8AC3E}">
        <p14:creationId xmlns:p14="http://schemas.microsoft.com/office/powerpoint/2010/main" val="2300863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803A5D-2106-4A3C-A824-F33A6717ECEC}" type="slidenum">
              <a:rPr lang="en-GB" smtClean="0"/>
              <a:t>2</a:t>
            </a:fld>
            <a:endParaRPr lang="en-GB"/>
          </a:p>
        </p:txBody>
      </p:sp>
    </p:spTree>
    <p:extLst>
      <p:ext uri="{BB962C8B-B14F-4D97-AF65-F5344CB8AC3E}">
        <p14:creationId xmlns:p14="http://schemas.microsoft.com/office/powerpoint/2010/main" val="3999446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803A5D-2106-4A3C-A824-F33A6717ECEC}" type="slidenum">
              <a:rPr lang="en-GB" smtClean="0"/>
              <a:t>14</a:t>
            </a:fld>
            <a:endParaRPr lang="en-GB"/>
          </a:p>
        </p:txBody>
      </p:sp>
    </p:spTree>
    <p:extLst>
      <p:ext uri="{BB962C8B-B14F-4D97-AF65-F5344CB8AC3E}">
        <p14:creationId xmlns:p14="http://schemas.microsoft.com/office/powerpoint/2010/main" val="968154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803A5D-2106-4A3C-A824-F33A6717ECEC}" type="slidenum">
              <a:rPr lang="en-GB" smtClean="0"/>
              <a:t>16</a:t>
            </a:fld>
            <a:endParaRPr lang="en-GB"/>
          </a:p>
        </p:txBody>
      </p:sp>
    </p:spTree>
    <p:extLst>
      <p:ext uri="{BB962C8B-B14F-4D97-AF65-F5344CB8AC3E}">
        <p14:creationId xmlns:p14="http://schemas.microsoft.com/office/powerpoint/2010/main" val="3471721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C4666FC-7798-4C93-AEFC-1E916157FFA0}"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2208043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C4666FC-7798-4C93-AEFC-1E916157FFA0}"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3964986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C4666FC-7798-4C93-AEFC-1E916157FFA0}"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3871888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C4666FC-7798-4C93-AEFC-1E916157FFA0}"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939854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C4666FC-7798-4C93-AEFC-1E916157FFA0}" type="datetimeFigureOut">
              <a:rPr lang="en-GB" smtClean="0"/>
              <a:t>02/10/2017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2935581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C4666FC-7798-4C93-AEFC-1E916157FFA0}" type="datetimeFigureOut">
              <a:rPr lang="en-GB" smtClean="0"/>
              <a:t>02/10/2017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509550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C4666FC-7798-4C93-AEFC-1E916157FFA0}" type="datetimeFigureOut">
              <a:rPr lang="en-GB" smtClean="0"/>
              <a:t>02/10/2017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3963545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C4666FC-7798-4C93-AEFC-1E916157FFA0}" type="datetimeFigureOut">
              <a:rPr lang="en-GB" smtClean="0"/>
              <a:t>02/10/2017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1932226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C4666FC-7798-4C93-AEFC-1E916157FFA0}"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3321985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C4666FC-7798-4C93-AEFC-1E916157FFA0}"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477019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C4666FC-7798-4C93-AEFC-1E916157FFA0}"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29582120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C4666FC-7798-4C93-AEFC-1E916157FFA0}"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79952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C4666FC-7798-4C93-AEFC-1E916157FFA0}"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12840897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C4666FC-7798-4C93-AEFC-1E916157FFA0}" type="datetimeFigureOut">
              <a:rPr lang="en-GB" smtClean="0"/>
              <a:t>02/10/2017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40798995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C4666FC-7798-4C93-AEFC-1E916157FFA0}" type="datetimeFigureOut">
              <a:rPr lang="en-GB" smtClean="0"/>
              <a:t>02/10/2017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3127100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4666FC-7798-4C93-AEFC-1E916157FFA0}"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19563294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4666FC-7798-4C93-AEFC-1E916157FFA0}"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3832665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C4666FC-7798-4C93-AEFC-1E916157FFA0}" type="datetimeFigureOut">
              <a:rPr lang="en-GB" smtClean="0"/>
              <a:t>02/10/2017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91148D0-B814-44A1-88FA-72D16AD3398F}" type="slidenum">
              <a:rPr lang="en-GB" smtClean="0"/>
              <a:t>‹#›</a:t>
            </a:fld>
            <a:endParaRPr lang="en-GB"/>
          </a:p>
        </p:txBody>
      </p:sp>
    </p:spTree>
    <p:extLst>
      <p:ext uri="{BB962C8B-B14F-4D97-AF65-F5344CB8AC3E}">
        <p14:creationId xmlns:p14="http://schemas.microsoft.com/office/powerpoint/2010/main" val="2529101130"/>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Convention_on_the_Elimination_of_All_Forms_of_Discrimination_Against_Women#cite_note-1"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independent.co.uk/news/world/europe/ireland-abortion-referendum-2018-next-year-republic-pro-life-choice-legalise-latest-a7968256.html"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6111" y="452718"/>
            <a:ext cx="9612314" cy="1400530"/>
          </a:xfrm>
        </p:spPr>
        <p:txBody>
          <a:bodyPr/>
          <a:lstStyle/>
          <a:p>
            <a:r>
              <a:rPr lang="en-GB" b="1" dirty="0" smtClean="0"/>
              <a:t>2) Natural Law and the Justification of Human Rights. </a:t>
            </a:r>
            <a:endParaRPr lang="en-GB" b="1" dirty="0"/>
          </a:p>
        </p:txBody>
      </p:sp>
      <p:sp>
        <p:nvSpPr>
          <p:cNvPr id="5" name="Content Placeholder 4"/>
          <p:cNvSpPr>
            <a:spLocks noGrp="1"/>
          </p:cNvSpPr>
          <p:nvPr>
            <p:ph idx="1"/>
          </p:nvPr>
        </p:nvSpPr>
        <p:spPr>
          <a:xfrm>
            <a:off x="660398" y="2124355"/>
            <a:ext cx="7497765" cy="4195481"/>
          </a:xfrm>
        </p:spPr>
        <p:txBody>
          <a:bodyPr/>
          <a:lstStyle/>
          <a:p>
            <a:pPr marL="0" indent="0">
              <a:buNone/>
            </a:pPr>
            <a:endParaRPr lang="en-GB" dirty="0" smtClean="0"/>
          </a:p>
          <a:p>
            <a:pPr marL="0" indent="0">
              <a:buNone/>
            </a:pPr>
            <a:endParaRPr lang="en-GB" dirty="0"/>
          </a:p>
          <a:p>
            <a:r>
              <a:rPr lang="en-GB" sz="3600" dirty="0" smtClean="0"/>
              <a:t>Do human rights have to be justified?</a:t>
            </a:r>
          </a:p>
          <a:p>
            <a:endParaRPr lang="en-GB" sz="3600" dirty="0"/>
          </a:p>
          <a:p>
            <a:r>
              <a:rPr lang="en-GB" sz="3600" dirty="0" smtClean="0"/>
              <a:t>Can human rights be described as “natural”?</a:t>
            </a:r>
          </a:p>
          <a:p>
            <a:pPr marL="0" indent="0">
              <a:buNone/>
            </a:pPr>
            <a:endParaRPr lang="en-GB" dirty="0"/>
          </a:p>
          <a:p>
            <a:pPr marL="0" indent="0">
              <a:buNone/>
            </a:pPr>
            <a:endParaRPr lang="en-GB" dirty="0"/>
          </a:p>
        </p:txBody>
      </p:sp>
      <p:pic>
        <p:nvPicPr>
          <p:cNvPr id="2" name="Picture 1"/>
          <p:cNvPicPr>
            <a:picLocks noChangeAspect="1"/>
          </p:cNvPicPr>
          <p:nvPr/>
        </p:nvPicPr>
        <p:blipFill>
          <a:blip r:embed="rId2"/>
          <a:stretch>
            <a:fillRect/>
          </a:stretch>
        </p:blipFill>
        <p:spPr>
          <a:xfrm>
            <a:off x="7715250" y="3059340"/>
            <a:ext cx="4362450" cy="2325509"/>
          </a:xfrm>
          <a:prstGeom prst="rect">
            <a:avLst/>
          </a:prstGeom>
        </p:spPr>
      </p:pic>
    </p:spTree>
    <p:extLst>
      <p:ext uri="{BB962C8B-B14F-4D97-AF65-F5344CB8AC3E}">
        <p14:creationId xmlns:p14="http://schemas.microsoft.com/office/powerpoint/2010/main" val="2806087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4" end="4"/>
                                            </p:txEl>
                                          </p:spTgt>
                                        </p:tgtEl>
                                        <p:attrNameLst>
                                          <p:attrName>style.visibility</p:attrName>
                                        </p:attrNameLst>
                                      </p:cBhvr>
                                      <p:to>
                                        <p:strVal val="visible"/>
                                      </p:to>
                                    </p:set>
                                    <p:animEffect transition="in" filter="fade">
                                      <p:cBhvr>
                                        <p:cTn id="14" dur="1000"/>
                                        <p:tgtEl>
                                          <p:spTgt spid="5">
                                            <p:txEl>
                                              <p:pRg st="4" end="4"/>
                                            </p:txEl>
                                          </p:spTgt>
                                        </p:tgtEl>
                                      </p:cBhvr>
                                    </p:animEffect>
                                    <p:anim calcmode="lin" valueType="num">
                                      <p:cBhvr>
                                        <p:cTn id="15"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Reproductive </a:t>
            </a:r>
            <a:r>
              <a:rPr lang="en-GB" dirty="0"/>
              <a:t>R</a:t>
            </a:r>
            <a:r>
              <a:rPr lang="en-GB" dirty="0" smtClean="0"/>
              <a:t>ights and the question of Abortion.</a:t>
            </a:r>
            <a:endParaRPr lang="en-GB" dirty="0"/>
          </a:p>
        </p:txBody>
      </p:sp>
      <p:sp>
        <p:nvSpPr>
          <p:cNvPr id="3" name="Content Placeholder 2"/>
          <p:cNvSpPr>
            <a:spLocks noGrp="1"/>
          </p:cNvSpPr>
          <p:nvPr>
            <p:ph idx="1"/>
          </p:nvPr>
        </p:nvSpPr>
        <p:spPr>
          <a:xfrm>
            <a:off x="692148" y="2185988"/>
            <a:ext cx="10352090" cy="4019548"/>
          </a:xfrm>
        </p:spPr>
        <p:txBody>
          <a:bodyPr>
            <a:normAutofit/>
          </a:bodyPr>
          <a:lstStyle/>
          <a:p>
            <a:pPr marL="0" indent="0">
              <a:buNone/>
            </a:pPr>
            <a:r>
              <a:rPr lang="en-GB" dirty="0"/>
              <a:t>The </a:t>
            </a:r>
            <a:r>
              <a:rPr lang="en-GB" b="1" dirty="0"/>
              <a:t>Convention on the Elimination of all Forms of Discrimination Against Women</a:t>
            </a:r>
            <a:r>
              <a:rPr lang="en-GB" dirty="0"/>
              <a:t> (</a:t>
            </a:r>
            <a:r>
              <a:rPr lang="en-GB" b="1" dirty="0"/>
              <a:t>CEDAW</a:t>
            </a:r>
            <a:r>
              <a:rPr lang="en-GB" dirty="0"/>
              <a:t>) is an international treaty adopted in 1979 by the United Nations General Assembly. Described as an international bill of rights for women, it was instituted on 3 September 1981 and has been ratified by 189 states.</a:t>
            </a:r>
            <a:r>
              <a:rPr lang="en-GB" baseline="30000" dirty="0">
                <a:hlinkClick r:id="rId3"/>
              </a:rPr>
              <a:t>[</a:t>
            </a:r>
            <a:endParaRPr lang="en-GB" dirty="0" smtClean="0"/>
          </a:p>
          <a:p>
            <a:pPr marL="0" indent="0">
              <a:buNone/>
            </a:pPr>
            <a:r>
              <a:rPr lang="en-GB" b="1" dirty="0"/>
              <a:t>Article 12</a:t>
            </a:r>
            <a:r>
              <a:rPr lang="en-GB" dirty="0"/>
              <a:t> creates the obligation of states parties to "take all appropriate measures to eliminate discrimination against women in the field of health care in order to ensure...access to health care services, including those related to family </a:t>
            </a:r>
            <a:r>
              <a:rPr lang="en-GB" dirty="0" smtClean="0"/>
              <a:t>planning.“</a:t>
            </a:r>
          </a:p>
          <a:p>
            <a:pPr marL="0" indent="0">
              <a:buNone/>
            </a:pPr>
            <a:endParaRPr lang="en-GB" dirty="0"/>
          </a:p>
          <a:p>
            <a:pPr marL="0" indent="0">
              <a:buNone/>
            </a:pPr>
            <a:r>
              <a:rPr lang="en-GB" dirty="0">
                <a:hlinkClick r:id="rId4"/>
              </a:rPr>
              <a:t>http://</a:t>
            </a:r>
            <a:r>
              <a:rPr lang="en-GB" dirty="0" smtClean="0">
                <a:hlinkClick r:id="rId4"/>
              </a:rPr>
              <a:t>www.independent.co.uk/news/world/europe/ireland-abortion-referendum-2018-next-year-republic-pro-life-choice-legalise-latest-a7968256.html</a:t>
            </a:r>
            <a:endParaRPr lang="en-GB" dirty="0" smtClean="0"/>
          </a:p>
          <a:p>
            <a:pPr marL="0" indent="0">
              <a:buNone/>
            </a:pPr>
            <a:endParaRPr lang="en-GB" dirty="0"/>
          </a:p>
        </p:txBody>
      </p:sp>
    </p:spTree>
    <p:extLst>
      <p:ext uri="{BB962C8B-B14F-4D97-AF65-F5344CB8AC3E}">
        <p14:creationId xmlns:p14="http://schemas.microsoft.com/office/powerpoint/2010/main" val="13024612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Justification: rights are things that “we just have”?</a:t>
            </a:r>
            <a:endParaRPr lang="en-GB" b="1" dirty="0"/>
          </a:p>
        </p:txBody>
      </p:sp>
      <p:sp>
        <p:nvSpPr>
          <p:cNvPr id="3" name="Content Placeholder 2"/>
          <p:cNvSpPr>
            <a:spLocks noGrp="1"/>
          </p:cNvSpPr>
          <p:nvPr>
            <p:ph idx="1"/>
          </p:nvPr>
        </p:nvSpPr>
        <p:spPr>
          <a:xfrm>
            <a:off x="1103312" y="2343150"/>
            <a:ext cx="8946541" cy="3905249"/>
          </a:xfrm>
        </p:spPr>
        <p:txBody>
          <a:bodyPr/>
          <a:lstStyle/>
          <a:p>
            <a:r>
              <a:rPr lang="en-GB" sz="2800" dirty="0" smtClean="0"/>
              <a:t>Q: can we secure the  status of human rights </a:t>
            </a:r>
            <a:r>
              <a:rPr lang="en-GB" sz="2800" dirty="0"/>
              <a:t>at the </a:t>
            </a:r>
            <a:r>
              <a:rPr lang="en-GB" sz="2800" i="1" dirty="0"/>
              <a:t>metaphysical</a:t>
            </a:r>
            <a:r>
              <a:rPr lang="en-GB" sz="2800" dirty="0"/>
              <a:t> </a:t>
            </a:r>
            <a:r>
              <a:rPr lang="en-GB" sz="2800" dirty="0" smtClean="0"/>
              <a:t>level?</a:t>
            </a:r>
          </a:p>
          <a:p>
            <a:pPr marL="0" indent="0">
              <a:buNone/>
            </a:pPr>
            <a:endParaRPr lang="en-GB" sz="2800" dirty="0"/>
          </a:p>
          <a:p>
            <a:r>
              <a:rPr lang="en-GB" sz="2800" dirty="0" smtClean="0"/>
              <a:t>Could human </a:t>
            </a:r>
            <a:r>
              <a:rPr lang="en-GB" sz="2800" dirty="0"/>
              <a:t>rights </a:t>
            </a:r>
            <a:r>
              <a:rPr lang="en-GB" sz="2800" dirty="0" smtClean="0"/>
              <a:t>by </a:t>
            </a:r>
            <a:r>
              <a:rPr lang="en-GB" sz="2800" dirty="0"/>
              <a:t>somehow innate or inherent in human </a:t>
            </a:r>
            <a:r>
              <a:rPr lang="en-GB" sz="2800" dirty="0" smtClean="0"/>
              <a:t>beings?</a:t>
            </a:r>
          </a:p>
          <a:p>
            <a:endParaRPr lang="en-GB" sz="2800" dirty="0"/>
          </a:p>
          <a:p>
            <a:r>
              <a:rPr lang="en-GB" sz="2800" dirty="0" smtClean="0"/>
              <a:t>How?</a:t>
            </a:r>
            <a:endParaRPr lang="en-GB" sz="2800" dirty="0"/>
          </a:p>
          <a:p>
            <a:pPr marL="0" indent="0">
              <a:buNone/>
            </a:pPr>
            <a:endParaRPr lang="en-GB" dirty="0"/>
          </a:p>
        </p:txBody>
      </p:sp>
    </p:spTree>
    <p:extLst>
      <p:ext uri="{BB962C8B-B14F-4D97-AF65-F5344CB8AC3E}">
        <p14:creationId xmlns:p14="http://schemas.microsoft.com/office/powerpoint/2010/main" val="1404605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 Divine Origin for Rights?</a:t>
            </a:r>
            <a:endParaRPr lang="en-GB" b="1" u="sng" dirty="0"/>
          </a:p>
        </p:txBody>
      </p:sp>
      <p:pic>
        <p:nvPicPr>
          <p:cNvPr id="4" name="Picture 3"/>
          <p:cNvPicPr>
            <a:picLocks noChangeAspect="1"/>
          </p:cNvPicPr>
          <p:nvPr/>
        </p:nvPicPr>
        <p:blipFill>
          <a:blip r:embed="rId2"/>
          <a:stretch>
            <a:fillRect/>
          </a:stretch>
        </p:blipFill>
        <p:spPr>
          <a:xfrm>
            <a:off x="917572" y="1510347"/>
            <a:ext cx="10270769" cy="4833303"/>
          </a:xfrm>
          <a:prstGeom prst="rect">
            <a:avLst/>
          </a:prstGeom>
        </p:spPr>
      </p:pic>
    </p:spTree>
    <p:extLst>
      <p:ext uri="{BB962C8B-B14F-4D97-AF65-F5344CB8AC3E}">
        <p14:creationId xmlns:p14="http://schemas.microsoft.com/office/powerpoint/2010/main" val="298452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 Divine Origin for Rights?</a:t>
            </a:r>
            <a:endParaRPr lang="en-GB" b="1" u="sng" dirty="0"/>
          </a:p>
        </p:txBody>
      </p:sp>
      <p:sp>
        <p:nvSpPr>
          <p:cNvPr id="3" name="Content Placeholder 2"/>
          <p:cNvSpPr>
            <a:spLocks noGrp="1"/>
          </p:cNvSpPr>
          <p:nvPr>
            <p:ph idx="1"/>
          </p:nvPr>
        </p:nvSpPr>
        <p:spPr>
          <a:xfrm>
            <a:off x="646112" y="1728788"/>
            <a:ext cx="7897813" cy="4857750"/>
          </a:xfrm>
        </p:spPr>
        <p:txBody>
          <a:bodyPr>
            <a:normAutofit/>
          </a:bodyPr>
          <a:lstStyle/>
          <a:p>
            <a:pPr marL="0" indent="0">
              <a:buNone/>
            </a:pPr>
            <a:r>
              <a:rPr lang="en-GB" sz="3600" dirty="0" smtClean="0"/>
              <a:t>The </a:t>
            </a:r>
            <a:r>
              <a:rPr lang="en-GB" sz="3600" dirty="0"/>
              <a:t>U.S. Declaration of Independence (1776) claims that people are “endowed by their Creator” with natural rights to life, liberty, and the pursuit of happiness. On this view, God, the supreme lawmaker, enacted some basic human rights. </a:t>
            </a:r>
            <a:endParaRPr lang="en-GB" sz="3600" dirty="0" smtClean="0"/>
          </a:p>
          <a:p>
            <a:pPr marL="0" indent="0">
              <a:buNone/>
            </a:pPr>
            <a:endParaRPr lang="en-GB" dirty="0"/>
          </a:p>
          <a:p>
            <a:pPr marL="0" indent="0">
              <a:buNone/>
            </a:pPr>
            <a:endParaRPr lang="en-GB" dirty="0"/>
          </a:p>
        </p:txBody>
      </p:sp>
      <p:pic>
        <p:nvPicPr>
          <p:cNvPr id="5" name="Picture 4"/>
          <p:cNvPicPr>
            <a:picLocks noChangeAspect="1"/>
          </p:cNvPicPr>
          <p:nvPr/>
        </p:nvPicPr>
        <p:blipFill>
          <a:blip r:embed="rId2"/>
          <a:stretch>
            <a:fillRect/>
          </a:stretch>
        </p:blipFill>
        <p:spPr>
          <a:xfrm>
            <a:off x="8692542" y="2732706"/>
            <a:ext cx="3208945" cy="2096469"/>
          </a:xfrm>
          <a:prstGeom prst="rect">
            <a:avLst/>
          </a:prstGeom>
        </p:spPr>
      </p:pic>
    </p:spTree>
    <p:extLst>
      <p:ext uri="{BB962C8B-B14F-4D97-AF65-F5344CB8AC3E}">
        <p14:creationId xmlns:p14="http://schemas.microsoft.com/office/powerpoint/2010/main" val="2666659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 Divine Origin for Rights?</a:t>
            </a:r>
            <a:endParaRPr lang="en-GB" b="1" u="sng" dirty="0"/>
          </a:p>
        </p:txBody>
      </p:sp>
      <p:sp>
        <p:nvSpPr>
          <p:cNvPr id="3" name="Content Placeholder 2"/>
          <p:cNvSpPr>
            <a:spLocks noGrp="1"/>
          </p:cNvSpPr>
          <p:nvPr>
            <p:ph idx="1"/>
          </p:nvPr>
        </p:nvSpPr>
        <p:spPr>
          <a:xfrm>
            <a:off x="646112" y="1728788"/>
            <a:ext cx="10226676" cy="4519611"/>
          </a:xfrm>
        </p:spPr>
        <p:txBody>
          <a:bodyPr>
            <a:normAutofit fontScale="92500" lnSpcReduction="10000"/>
          </a:bodyPr>
          <a:lstStyle/>
          <a:p>
            <a:pPr marL="0" indent="0">
              <a:buNone/>
            </a:pPr>
            <a:r>
              <a:rPr lang="en-GB" sz="3200" dirty="0" smtClean="0"/>
              <a:t>‘Human </a:t>
            </a:r>
            <a:r>
              <a:rPr lang="en-GB" sz="3200" dirty="0"/>
              <a:t>rights need God because three ingredients are critical to their validity: universal moral norms, human dignity, and their “trump card” status.  These ingredients are found most vividly in religions grounded in the revelations of God.  They are also rooted in reason, but reason itself points to God</a:t>
            </a:r>
            <a:r>
              <a:rPr lang="en-GB" sz="3200" dirty="0" smtClean="0"/>
              <a:t>.’</a:t>
            </a:r>
          </a:p>
          <a:p>
            <a:pPr marL="0" indent="0">
              <a:buNone/>
            </a:pPr>
            <a:r>
              <a:rPr lang="en-GB" sz="1700" dirty="0"/>
              <a:t>https://www.opendemocracy.net/openglobalrights/daniel-philpott/no-human-rights-without-god </a:t>
            </a:r>
            <a:endParaRPr lang="en-GB" sz="1200" dirty="0"/>
          </a:p>
          <a:p>
            <a:pPr marL="0" indent="0">
              <a:buNone/>
            </a:pPr>
            <a:endParaRPr lang="en-GB" dirty="0" smtClean="0"/>
          </a:p>
          <a:p>
            <a:pPr marL="0" indent="0">
              <a:buNone/>
            </a:pPr>
            <a:r>
              <a:rPr lang="en-GB" sz="3000" dirty="0" smtClean="0"/>
              <a:t>Q: what problems are there with the notion of a divine origin to rights?</a:t>
            </a:r>
            <a:endParaRPr lang="en-GB" sz="3000" dirty="0"/>
          </a:p>
          <a:p>
            <a:pPr marL="0" indent="0">
              <a:buNone/>
            </a:pPr>
            <a:endParaRPr lang="en-GB" dirty="0"/>
          </a:p>
        </p:txBody>
      </p:sp>
      <p:pic>
        <p:nvPicPr>
          <p:cNvPr id="4" name="Picture 3"/>
          <p:cNvPicPr>
            <a:picLocks noChangeAspect="1"/>
          </p:cNvPicPr>
          <p:nvPr/>
        </p:nvPicPr>
        <p:blipFill>
          <a:blip r:embed="rId2"/>
          <a:stretch>
            <a:fillRect/>
          </a:stretch>
        </p:blipFill>
        <p:spPr>
          <a:xfrm>
            <a:off x="9520237" y="107728"/>
            <a:ext cx="2481263" cy="1621060"/>
          </a:xfrm>
          <a:prstGeom prst="rect">
            <a:avLst/>
          </a:prstGeom>
        </p:spPr>
      </p:pic>
    </p:spTree>
    <p:extLst>
      <p:ext uri="{BB962C8B-B14F-4D97-AF65-F5344CB8AC3E}">
        <p14:creationId xmlns:p14="http://schemas.microsoft.com/office/powerpoint/2010/main" val="3779660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040802"/>
          </a:xfrm>
        </p:spPr>
        <p:txBody>
          <a:bodyPr/>
          <a:lstStyle/>
          <a:p>
            <a:r>
              <a:rPr lang="en-GB" b="1" u="sng" dirty="0" smtClean="0"/>
              <a:t>John Locke (1632-1704)</a:t>
            </a:r>
            <a:endParaRPr lang="en-GB" b="1" u="sng" dirty="0"/>
          </a:p>
        </p:txBody>
      </p:sp>
      <p:sp>
        <p:nvSpPr>
          <p:cNvPr id="3" name="Content Placeholder 2"/>
          <p:cNvSpPr>
            <a:spLocks noGrp="1"/>
          </p:cNvSpPr>
          <p:nvPr>
            <p:ph idx="1"/>
          </p:nvPr>
        </p:nvSpPr>
        <p:spPr>
          <a:xfrm>
            <a:off x="646111" y="1493520"/>
            <a:ext cx="8946541" cy="4850130"/>
          </a:xfrm>
        </p:spPr>
        <p:txBody>
          <a:bodyPr>
            <a:normAutofit fontScale="92500" lnSpcReduction="20000"/>
          </a:bodyPr>
          <a:lstStyle/>
          <a:p>
            <a:pPr marL="0" indent="0">
              <a:buNone/>
            </a:pPr>
            <a:r>
              <a:rPr lang="en-GB" sz="3200" b="1" u="sng" dirty="0"/>
              <a:t>Key Text:</a:t>
            </a:r>
            <a:r>
              <a:rPr lang="en-GB" sz="3200" b="1" dirty="0"/>
              <a:t> </a:t>
            </a:r>
            <a:r>
              <a:rPr lang="en-GB" sz="3200" b="1" i="1" dirty="0"/>
              <a:t>The Second Treatise of Government</a:t>
            </a:r>
            <a:r>
              <a:rPr lang="en-GB" sz="3200" b="1" dirty="0"/>
              <a:t>. [1689]</a:t>
            </a:r>
          </a:p>
          <a:p>
            <a:pPr marL="0" indent="0">
              <a:buNone/>
            </a:pPr>
            <a:endParaRPr lang="en-GB" sz="3200" dirty="0" smtClean="0"/>
          </a:p>
          <a:p>
            <a:pPr marL="0" indent="0">
              <a:buNone/>
            </a:pPr>
            <a:endParaRPr lang="en-GB" sz="3200" dirty="0"/>
          </a:p>
          <a:p>
            <a:pPr marL="0" indent="0">
              <a:buNone/>
            </a:pPr>
            <a:r>
              <a:rPr lang="en-GB" sz="3200" dirty="0" smtClean="0"/>
              <a:t>‘John </a:t>
            </a:r>
            <a:r>
              <a:rPr lang="en-GB" sz="3200" dirty="0"/>
              <a:t>Locke was among the most famous philosophers and political theorists of the 17</a:t>
            </a:r>
            <a:r>
              <a:rPr lang="en-GB" sz="3200" baseline="30000" dirty="0"/>
              <a:t>th</a:t>
            </a:r>
            <a:r>
              <a:rPr lang="en-GB" sz="3200" dirty="0"/>
              <a:t> century.  He is often regarded as the founder of a school of thought known as British Empiricism, and he made foundational contributions to modern theories of limited, liberal government</a:t>
            </a:r>
            <a:r>
              <a:rPr lang="en-GB" sz="3200" dirty="0" smtClean="0"/>
              <a:t>.’</a:t>
            </a:r>
          </a:p>
          <a:p>
            <a:pPr marL="0" indent="0">
              <a:buNone/>
            </a:pPr>
            <a:endParaRPr lang="en-GB" dirty="0"/>
          </a:p>
          <a:p>
            <a:pPr marL="0" indent="0">
              <a:buNone/>
            </a:pPr>
            <a:r>
              <a:rPr lang="en-GB" dirty="0"/>
              <a:t>http://www.iep.utm.edu/locke/</a:t>
            </a:r>
          </a:p>
        </p:txBody>
      </p:sp>
      <p:pic>
        <p:nvPicPr>
          <p:cNvPr id="4" name="Picture 3"/>
          <p:cNvPicPr>
            <a:picLocks noChangeAspect="1"/>
          </p:cNvPicPr>
          <p:nvPr/>
        </p:nvPicPr>
        <p:blipFill>
          <a:blip r:embed="rId2"/>
          <a:stretch>
            <a:fillRect/>
          </a:stretch>
        </p:blipFill>
        <p:spPr>
          <a:xfrm>
            <a:off x="10050834" y="452718"/>
            <a:ext cx="2048434" cy="2682472"/>
          </a:xfrm>
          <a:prstGeom prst="rect">
            <a:avLst/>
          </a:prstGeom>
        </p:spPr>
      </p:pic>
    </p:spTree>
    <p:extLst>
      <p:ext uri="{BB962C8B-B14F-4D97-AF65-F5344CB8AC3E}">
        <p14:creationId xmlns:p14="http://schemas.microsoft.com/office/powerpoint/2010/main" val="3166011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040802"/>
          </a:xfrm>
        </p:spPr>
        <p:txBody>
          <a:bodyPr/>
          <a:lstStyle/>
          <a:p>
            <a:r>
              <a:rPr lang="en-GB" b="1" u="sng" dirty="0" smtClean="0"/>
              <a:t>John Locke (1632-1704)</a:t>
            </a:r>
            <a:endParaRPr lang="en-GB" b="1" u="sng" dirty="0"/>
          </a:p>
        </p:txBody>
      </p:sp>
      <p:pic>
        <p:nvPicPr>
          <p:cNvPr id="5" name="Content Placeholder 4"/>
          <p:cNvPicPr>
            <a:picLocks noGrp="1" noChangeAspect="1"/>
          </p:cNvPicPr>
          <p:nvPr>
            <p:ph idx="1"/>
          </p:nvPr>
        </p:nvPicPr>
        <p:blipFill>
          <a:blip r:embed="rId2"/>
          <a:stretch>
            <a:fillRect/>
          </a:stretch>
        </p:blipFill>
        <p:spPr>
          <a:xfrm>
            <a:off x="1987922" y="1493520"/>
            <a:ext cx="8062912" cy="4536968"/>
          </a:xfrm>
          <a:prstGeom prst="rect">
            <a:avLst/>
          </a:prstGeom>
        </p:spPr>
      </p:pic>
    </p:spTree>
    <p:extLst>
      <p:ext uri="{BB962C8B-B14F-4D97-AF65-F5344CB8AC3E}">
        <p14:creationId xmlns:p14="http://schemas.microsoft.com/office/powerpoint/2010/main" val="27650187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785" y="0"/>
            <a:ext cx="11355389" cy="1004607"/>
          </a:xfrm>
        </p:spPr>
        <p:txBody>
          <a:bodyPr/>
          <a:lstStyle/>
          <a:p>
            <a:r>
              <a:rPr lang="en-GB" sz="4000" b="1" dirty="0" smtClean="0"/>
              <a:t>Locke – Argument from the </a:t>
            </a:r>
            <a:r>
              <a:rPr lang="en-GB" sz="4000" b="1" i="1" dirty="0" smtClean="0"/>
              <a:t>Second Treatise</a:t>
            </a:r>
            <a:endParaRPr lang="en-GB" sz="4000" b="1" dirty="0"/>
          </a:p>
        </p:txBody>
      </p:sp>
      <p:sp>
        <p:nvSpPr>
          <p:cNvPr id="3" name="Content Placeholder 2"/>
          <p:cNvSpPr>
            <a:spLocks noGrp="1"/>
          </p:cNvSpPr>
          <p:nvPr>
            <p:ph idx="1"/>
          </p:nvPr>
        </p:nvSpPr>
        <p:spPr>
          <a:xfrm>
            <a:off x="517525" y="1004607"/>
            <a:ext cx="9226552" cy="5539067"/>
          </a:xfrm>
        </p:spPr>
        <p:txBody>
          <a:bodyPr>
            <a:normAutofit fontScale="25000" lnSpcReduction="20000"/>
          </a:bodyPr>
          <a:lstStyle/>
          <a:p>
            <a:pPr marL="457200" indent="-457200">
              <a:buFont typeface="Wingdings 3" charset="2"/>
              <a:buAutoNum type="arabicParenR"/>
            </a:pPr>
            <a:r>
              <a:rPr lang="en-GB" sz="7200" dirty="0" smtClean="0"/>
              <a:t>Humans are the property </a:t>
            </a:r>
            <a:r>
              <a:rPr lang="en-GB" sz="7200" dirty="0"/>
              <a:t>of </a:t>
            </a:r>
            <a:r>
              <a:rPr lang="en-GB" sz="7200" dirty="0" smtClean="0"/>
              <a:t>God and no-one else. 'with </a:t>
            </a:r>
            <a:r>
              <a:rPr lang="en-GB" sz="7200" dirty="0"/>
              <a:t>like faculties, sharing all in one community of nature</a:t>
            </a:r>
            <a:r>
              <a:rPr lang="en-GB" sz="7200" dirty="0" smtClean="0"/>
              <a:t>'.</a:t>
            </a:r>
            <a:r>
              <a:rPr lang="en-GB" sz="7200" dirty="0"/>
              <a:t> Made by God and are servants to </a:t>
            </a:r>
            <a:r>
              <a:rPr lang="en-GB" sz="7200" dirty="0" smtClean="0"/>
              <a:t>Him.</a:t>
            </a:r>
          </a:p>
          <a:p>
            <a:pPr marL="457200" indent="-457200">
              <a:buFont typeface="Wingdings 3" charset="2"/>
              <a:buAutoNum type="arabicParenR"/>
            </a:pPr>
            <a:endParaRPr lang="en-GB" sz="7200" dirty="0"/>
          </a:p>
          <a:p>
            <a:pPr marL="457200" indent="-457200">
              <a:buFont typeface="Wingdings 3" charset="2"/>
              <a:buAutoNum type="arabicParenR"/>
            </a:pPr>
            <a:r>
              <a:rPr lang="en-GB" sz="7200" dirty="0" smtClean="0"/>
              <a:t>Humans </a:t>
            </a:r>
            <a:r>
              <a:rPr lang="en-GB" sz="7200" dirty="0" err="1" smtClean="0"/>
              <a:t>ar</a:t>
            </a:r>
            <a:r>
              <a:rPr lang="en-GB" sz="7200" dirty="0" smtClean="0"/>
              <a:t> subject to the Law </a:t>
            </a:r>
            <a:r>
              <a:rPr lang="en-GB" sz="7200" dirty="0"/>
              <a:t>of nature - 'reason, which is that </a:t>
            </a:r>
            <a:r>
              <a:rPr lang="en-GB" sz="7200" dirty="0" smtClean="0"/>
              <a:t>law‘ - on </a:t>
            </a:r>
            <a:r>
              <a:rPr lang="en-GB" sz="7200" dirty="0"/>
              <a:t>the basis of equality and independence</a:t>
            </a:r>
            <a:r>
              <a:rPr lang="en-GB" sz="7200" dirty="0" smtClean="0"/>
              <a:t>. </a:t>
            </a:r>
            <a:endParaRPr lang="en-GB" sz="7200" dirty="0"/>
          </a:p>
          <a:p>
            <a:pPr marL="457200" indent="-457200">
              <a:buFont typeface="Wingdings 3" charset="2"/>
              <a:buAutoNum type="arabicParenR"/>
            </a:pPr>
            <a:endParaRPr lang="en-GB" sz="7200" dirty="0" smtClean="0"/>
          </a:p>
          <a:p>
            <a:pPr marL="457200" indent="-457200">
              <a:buFont typeface="Wingdings 3" charset="2"/>
              <a:buAutoNum type="arabicParenR"/>
            </a:pPr>
            <a:r>
              <a:rPr lang="en-GB" sz="7200" dirty="0" smtClean="0"/>
              <a:t>The </a:t>
            </a:r>
            <a:r>
              <a:rPr lang="en-GB" sz="7200" dirty="0"/>
              <a:t>law of nature gives the right of </a:t>
            </a:r>
            <a:r>
              <a:rPr lang="en-GB" sz="7200" dirty="0" smtClean="0"/>
              <a:t>self-preservation.</a:t>
            </a:r>
          </a:p>
          <a:p>
            <a:pPr marL="457200" indent="-457200">
              <a:buFont typeface="Wingdings 3" charset="2"/>
              <a:buAutoNum type="arabicParenR"/>
            </a:pPr>
            <a:endParaRPr lang="en-GB" sz="7200" dirty="0"/>
          </a:p>
          <a:p>
            <a:pPr marL="457200" indent="-457200">
              <a:buFont typeface="Wingdings 3" charset="2"/>
              <a:buAutoNum type="arabicParenR"/>
            </a:pPr>
            <a:r>
              <a:rPr lang="en-GB" sz="7200" dirty="0" smtClean="0"/>
              <a:t>There can be no natural </a:t>
            </a:r>
            <a:r>
              <a:rPr lang="en-GB" sz="7200" dirty="0"/>
              <a:t>subordination. No authority to destroy one </a:t>
            </a:r>
            <a:r>
              <a:rPr lang="en-GB" sz="7200" dirty="0" smtClean="0"/>
              <a:t>another. No </a:t>
            </a:r>
            <a:r>
              <a:rPr lang="en-GB" sz="7200" dirty="0"/>
              <a:t>use-value of the other (unlike the animals</a:t>
            </a:r>
            <a:r>
              <a:rPr lang="en-GB" sz="7200" dirty="0" smtClean="0"/>
              <a:t>).</a:t>
            </a:r>
          </a:p>
          <a:p>
            <a:pPr marL="457200" indent="-457200">
              <a:buFont typeface="Wingdings 3" charset="2"/>
              <a:buAutoNum type="arabicParenR"/>
            </a:pPr>
            <a:endParaRPr lang="en-GB" sz="7200" dirty="0"/>
          </a:p>
          <a:p>
            <a:pPr marL="457200" indent="-457200">
              <a:buFont typeface="Wingdings 3" charset="2"/>
              <a:buAutoNum type="arabicParenR"/>
            </a:pPr>
            <a:r>
              <a:rPr lang="en-GB" sz="7200" dirty="0" smtClean="0"/>
              <a:t>Which gives the primary law of nature: </a:t>
            </a:r>
            <a:r>
              <a:rPr lang="en-GB" sz="7200" b="1" dirty="0" smtClean="0"/>
              <a:t>'no </a:t>
            </a:r>
            <a:r>
              <a:rPr lang="en-GB" sz="7200" b="1" dirty="0"/>
              <a:t>one ought to harm another in his life, health, liberty, or possessions</a:t>
            </a:r>
            <a:r>
              <a:rPr lang="en-GB" sz="7200" b="1" dirty="0" smtClean="0"/>
              <a:t>'. </a:t>
            </a:r>
            <a:r>
              <a:rPr lang="en-GB" sz="7200" dirty="0" smtClean="0"/>
              <a:t>Which in turn gives the duty </a:t>
            </a:r>
            <a:r>
              <a:rPr lang="en-GB" sz="7200" dirty="0"/>
              <a:t>to  'preserve the rest of mankind'. 'unless it be to do justice to an offender</a:t>
            </a:r>
            <a:r>
              <a:rPr lang="en-GB" sz="7200" dirty="0" smtClean="0"/>
              <a:t>'.</a:t>
            </a:r>
          </a:p>
          <a:p>
            <a:pPr marL="457200" indent="-457200">
              <a:buAutoNum type="arabicParenR"/>
            </a:pPr>
            <a:endParaRPr lang="en-GB" sz="7200" dirty="0"/>
          </a:p>
          <a:p>
            <a:pPr marL="457200" indent="-457200">
              <a:buAutoNum type="arabicParenR"/>
            </a:pPr>
            <a:r>
              <a:rPr lang="en-GB" sz="7200" dirty="0" smtClean="0"/>
              <a:t> </a:t>
            </a:r>
            <a:r>
              <a:rPr lang="en-GB" sz="7200" dirty="0"/>
              <a:t>The question of justice: 'all men may be restrained from invading others' rights and from doing hurt to one another'.</a:t>
            </a:r>
          </a:p>
          <a:p>
            <a:pPr marL="0" indent="0">
              <a:buNone/>
            </a:pPr>
            <a:endParaRPr lang="en-GB" dirty="0"/>
          </a:p>
        </p:txBody>
      </p:sp>
      <p:pic>
        <p:nvPicPr>
          <p:cNvPr id="4" name="Picture 3"/>
          <p:cNvPicPr>
            <a:picLocks noChangeAspect="1"/>
          </p:cNvPicPr>
          <p:nvPr/>
        </p:nvPicPr>
        <p:blipFill>
          <a:blip r:embed="rId2"/>
          <a:stretch>
            <a:fillRect/>
          </a:stretch>
        </p:blipFill>
        <p:spPr>
          <a:xfrm>
            <a:off x="9981642" y="1400175"/>
            <a:ext cx="2048434" cy="2682472"/>
          </a:xfrm>
          <a:prstGeom prst="rect">
            <a:avLst/>
          </a:prstGeom>
        </p:spPr>
      </p:pic>
    </p:spTree>
    <p:extLst>
      <p:ext uri="{BB962C8B-B14F-4D97-AF65-F5344CB8AC3E}">
        <p14:creationId xmlns:p14="http://schemas.microsoft.com/office/powerpoint/2010/main" val="1736109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11" y="152680"/>
            <a:ext cx="10983914" cy="1004607"/>
          </a:xfrm>
        </p:spPr>
        <p:txBody>
          <a:bodyPr/>
          <a:lstStyle/>
          <a:p>
            <a:r>
              <a:rPr lang="en-GB" b="1" dirty="0" smtClean="0"/>
              <a:t>Are Human </a:t>
            </a:r>
            <a:r>
              <a:rPr lang="en-GB" b="1" dirty="0"/>
              <a:t>R</a:t>
            </a:r>
            <a:r>
              <a:rPr lang="en-GB" b="1" dirty="0" smtClean="0"/>
              <a:t>ights </a:t>
            </a:r>
            <a:r>
              <a:rPr lang="en-GB" b="1" dirty="0"/>
              <a:t>N</a:t>
            </a:r>
            <a:r>
              <a:rPr lang="en-GB" b="1" dirty="0" smtClean="0"/>
              <a:t>atural, or Positive?</a:t>
            </a:r>
            <a:endParaRPr lang="en-GB" b="1" dirty="0"/>
          </a:p>
        </p:txBody>
      </p:sp>
      <p:sp>
        <p:nvSpPr>
          <p:cNvPr id="3" name="Content Placeholder 2"/>
          <p:cNvSpPr>
            <a:spLocks noGrp="1"/>
          </p:cNvSpPr>
          <p:nvPr>
            <p:ph idx="1"/>
          </p:nvPr>
        </p:nvSpPr>
        <p:spPr>
          <a:xfrm>
            <a:off x="646112" y="1400175"/>
            <a:ext cx="8540752" cy="5143499"/>
          </a:xfrm>
        </p:spPr>
        <p:txBody>
          <a:bodyPr>
            <a:normAutofit fontScale="77500" lnSpcReduction="20000"/>
          </a:bodyPr>
          <a:lstStyle/>
          <a:p>
            <a:pPr marL="0" indent="0">
              <a:buNone/>
            </a:pPr>
            <a:r>
              <a:rPr lang="en-GB" sz="3500" dirty="0" smtClean="0"/>
              <a:t>Q: Do </a:t>
            </a:r>
            <a:r>
              <a:rPr lang="en-GB" sz="3500" dirty="0"/>
              <a:t>rights depend on Law?</a:t>
            </a:r>
          </a:p>
          <a:p>
            <a:pPr marL="0" indent="0">
              <a:buNone/>
            </a:pPr>
            <a:endParaRPr lang="en-GB" b="1" u="sng" dirty="0" smtClean="0"/>
          </a:p>
          <a:p>
            <a:pPr marL="0" indent="0">
              <a:buNone/>
            </a:pPr>
            <a:r>
              <a:rPr lang="en-GB" b="1" u="sng" dirty="0" smtClean="0"/>
              <a:t>Legal Rights</a:t>
            </a:r>
            <a:r>
              <a:rPr lang="en-GB" dirty="0"/>
              <a:t> </a:t>
            </a:r>
            <a:r>
              <a:rPr lang="en-GB" dirty="0" smtClean="0"/>
              <a:t>- </a:t>
            </a:r>
            <a:r>
              <a:rPr lang="en-GB" b="1" dirty="0" smtClean="0"/>
              <a:t>Positive </a:t>
            </a:r>
            <a:r>
              <a:rPr lang="en-GB" b="1" dirty="0"/>
              <a:t>laws</a:t>
            </a:r>
            <a:r>
              <a:rPr lang="en-GB" dirty="0"/>
              <a:t> (Latin: </a:t>
            </a:r>
            <a:r>
              <a:rPr lang="en-GB" i="1" dirty="0" err="1"/>
              <a:t>ius</a:t>
            </a:r>
            <a:r>
              <a:rPr lang="en-GB" i="1" dirty="0"/>
              <a:t> </a:t>
            </a:r>
            <a:r>
              <a:rPr lang="en-GB" i="1" dirty="0" err="1"/>
              <a:t>positum</a:t>
            </a:r>
            <a:r>
              <a:rPr lang="en-GB" dirty="0"/>
              <a:t>) are human-made laws that oblige or specify an action</a:t>
            </a:r>
            <a:r>
              <a:rPr lang="en-GB" dirty="0" smtClean="0"/>
              <a:t>.</a:t>
            </a:r>
          </a:p>
          <a:p>
            <a:pPr marL="0" indent="0">
              <a:buNone/>
            </a:pPr>
            <a:endParaRPr lang="en-GB" dirty="0"/>
          </a:p>
          <a:p>
            <a:r>
              <a:rPr lang="en-GB" dirty="0" smtClean="0"/>
              <a:t>Rights </a:t>
            </a:r>
            <a:r>
              <a:rPr lang="en-GB" dirty="0"/>
              <a:t>depend on law setting out various duties and obligations. Law might frustrate your rights in the sense of your liberties but it might set out a duty to permit a claim-right</a:t>
            </a:r>
            <a:r>
              <a:rPr lang="en-GB" dirty="0" smtClean="0"/>
              <a:t>.</a:t>
            </a:r>
          </a:p>
          <a:p>
            <a:pPr marL="0" indent="0">
              <a:buNone/>
            </a:pPr>
            <a:endParaRPr lang="en-GB" dirty="0"/>
          </a:p>
          <a:p>
            <a:r>
              <a:rPr lang="en-GB" dirty="0"/>
              <a:t>Rights are supported by human-made law found in the civil laws of states. Here the state must have the backing of coercive power to remedy violations of rights. Those whose rights are infringed have some means available to them to have their case heard.  </a:t>
            </a:r>
            <a:endParaRPr lang="en-GB" dirty="0" smtClean="0"/>
          </a:p>
          <a:p>
            <a:pPr marL="0" indent="0">
              <a:buNone/>
            </a:pPr>
            <a:endParaRPr lang="en-GB" dirty="0"/>
          </a:p>
          <a:p>
            <a:r>
              <a:rPr lang="en-GB" dirty="0"/>
              <a:t>Many thinkers maintain that the talk of rights is only meaningful where they are actionable, i.e. where people have recourse to have the wrong redressed</a:t>
            </a:r>
            <a:r>
              <a:rPr lang="en-GB" dirty="0" smtClean="0"/>
              <a:t>.</a:t>
            </a:r>
          </a:p>
          <a:p>
            <a:endParaRPr lang="en-GB" dirty="0"/>
          </a:p>
          <a:p>
            <a:r>
              <a:rPr lang="en-GB" dirty="0" smtClean="0"/>
              <a:t>No law, no rights!</a:t>
            </a: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320212" y="1400175"/>
            <a:ext cx="2466975" cy="1847850"/>
          </a:xfrm>
          <a:prstGeom prst="rect">
            <a:avLst/>
          </a:prstGeom>
        </p:spPr>
      </p:pic>
    </p:spTree>
    <p:extLst>
      <p:ext uri="{BB962C8B-B14F-4D97-AF65-F5344CB8AC3E}">
        <p14:creationId xmlns:p14="http://schemas.microsoft.com/office/powerpoint/2010/main" val="2128560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6" end="6"/>
                                            </p:txEl>
                                          </p:spTgt>
                                        </p:tgtEl>
                                        <p:attrNameLst>
                                          <p:attrName>style.visibility</p:attrName>
                                        </p:attrNameLst>
                                      </p:cBhvr>
                                      <p:to>
                                        <p:strVal val="visible"/>
                                      </p:to>
                                    </p:set>
                                    <p:animEffect transition="in" filter="fade">
                                      <p:cBhvr>
                                        <p:cTn id="14" dur="1000"/>
                                        <p:tgtEl>
                                          <p:spTgt spid="3">
                                            <p:txEl>
                                              <p:pRg st="6" end="6"/>
                                            </p:txEl>
                                          </p:spTgt>
                                        </p:tgtEl>
                                      </p:cBhvr>
                                    </p:animEffect>
                                    <p:anim calcmode="lin" valueType="num">
                                      <p:cBhvr>
                                        <p:cTn id="1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animEffect transition="in" filter="fade">
                                      <p:cBhvr>
                                        <p:cTn id="21" dur="1000"/>
                                        <p:tgtEl>
                                          <p:spTgt spid="3">
                                            <p:txEl>
                                              <p:pRg st="8" end="8"/>
                                            </p:txEl>
                                          </p:spTgt>
                                        </p:tgtEl>
                                      </p:cBhvr>
                                    </p:animEffect>
                                    <p:anim calcmode="lin" valueType="num">
                                      <p:cBhvr>
                                        <p:cTn id="2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fade">
                                      <p:cBhvr>
                                        <p:cTn id="28" dur="1000"/>
                                        <p:tgtEl>
                                          <p:spTgt spid="3">
                                            <p:txEl>
                                              <p:pRg st="10" end="10"/>
                                            </p:txEl>
                                          </p:spTgt>
                                        </p:tgtEl>
                                      </p:cBhvr>
                                    </p:animEffect>
                                    <p:anim calcmode="lin" valueType="num">
                                      <p:cBhvr>
                                        <p:cTn id="29"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174" y="138393"/>
            <a:ext cx="10983914" cy="1004607"/>
          </a:xfrm>
        </p:spPr>
        <p:txBody>
          <a:bodyPr/>
          <a:lstStyle/>
          <a:p>
            <a:r>
              <a:rPr lang="en-GB" b="1" dirty="0" smtClean="0"/>
              <a:t>Are Human </a:t>
            </a:r>
            <a:r>
              <a:rPr lang="en-GB" b="1" dirty="0"/>
              <a:t>R</a:t>
            </a:r>
            <a:r>
              <a:rPr lang="en-GB" b="1" dirty="0" smtClean="0"/>
              <a:t>ights </a:t>
            </a:r>
            <a:r>
              <a:rPr lang="en-GB" b="1" dirty="0"/>
              <a:t>N</a:t>
            </a:r>
            <a:r>
              <a:rPr lang="en-GB" b="1" dirty="0" smtClean="0"/>
              <a:t>atural, or Positive?</a:t>
            </a:r>
            <a:endParaRPr lang="en-GB" b="1" dirty="0"/>
          </a:p>
        </p:txBody>
      </p:sp>
      <p:sp>
        <p:nvSpPr>
          <p:cNvPr id="3" name="Content Placeholder 2"/>
          <p:cNvSpPr>
            <a:spLocks noGrp="1"/>
          </p:cNvSpPr>
          <p:nvPr>
            <p:ph idx="1"/>
          </p:nvPr>
        </p:nvSpPr>
        <p:spPr>
          <a:xfrm>
            <a:off x="646112" y="1243013"/>
            <a:ext cx="9840914" cy="5300661"/>
          </a:xfrm>
        </p:spPr>
        <p:txBody>
          <a:bodyPr>
            <a:normAutofit lnSpcReduction="10000"/>
          </a:bodyPr>
          <a:lstStyle/>
          <a:p>
            <a:pPr marL="0" indent="0">
              <a:buNone/>
            </a:pPr>
            <a:r>
              <a:rPr lang="en-GB" dirty="0" smtClean="0"/>
              <a:t>In </a:t>
            </a:r>
            <a:r>
              <a:rPr lang="en-GB" dirty="0"/>
              <a:t>his book </a:t>
            </a:r>
            <a:r>
              <a:rPr lang="en-GB" i="1" dirty="0"/>
              <a:t>Rights of Man</a:t>
            </a:r>
            <a:r>
              <a:rPr lang="en-GB" dirty="0"/>
              <a:t> [1791</a:t>
            </a:r>
            <a:r>
              <a:rPr lang="en-GB" dirty="0" smtClean="0"/>
              <a:t>] Tom </a:t>
            </a:r>
            <a:r>
              <a:rPr lang="en-GB" dirty="0"/>
              <a:t>Paine </a:t>
            </a:r>
            <a:r>
              <a:rPr lang="en-GB" dirty="0" smtClean="0"/>
              <a:t>argues:</a:t>
            </a:r>
            <a:endParaRPr lang="en-GB" baseline="30000" dirty="0"/>
          </a:p>
          <a:p>
            <a:pPr marL="0" indent="0">
              <a:buNone/>
            </a:pPr>
            <a:endParaRPr lang="en-GB" baseline="30000" dirty="0" smtClean="0"/>
          </a:p>
          <a:p>
            <a:pPr marL="457200" lvl="0" indent="-457200">
              <a:buFont typeface="+mj-lt"/>
              <a:buAutoNum type="arabicPeriod"/>
            </a:pPr>
            <a:r>
              <a:rPr lang="en-GB" dirty="0"/>
              <a:t>Civil rights (legal rights) come from natural rights. A civil right is ‘a natural right exchanged.’</a:t>
            </a:r>
          </a:p>
          <a:p>
            <a:pPr marL="457200" lvl="0" indent="-457200">
              <a:buFont typeface="+mj-lt"/>
              <a:buAutoNum type="arabicPeriod"/>
            </a:pPr>
            <a:r>
              <a:rPr lang="en-GB" dirty="0"/>
              <a:t>Man has civil rights because he has the ‘right of …being a member of society’</a:t>
            </a:r>
          </a:p>
          <a:p>
            <a:pPr marL="457200" lvl="0" indent="-457200">
              <a:buFont typeface="+mj-lt"/>
              <a:buAutoNum type="arabicPeriod"/>
            </a:pPr>
            <a:r>
              <a:rPr lang="en-GB" dirty="0"/>
              <a:t>Society exists in order to have man’s natural rights better secured.</a:t>
            </a:r>
          </a:p>
          <a:p>
            <a:pPr marL="457200" lvl="0" indent="-457200">
              <a:buFont typeface="+mj-lt"/>
              <a:buAutoNum type="arabicPeriod"/>
            </a:pPr>
            <a:r>
              <a:rPr lang="en-GB" dirty="0"/>
              <a:t>Natural rights are derived from a man’s ‘right of existence’.</a:t>
            </a:r>
          </a:p>
          <a:p>
            <a:pPr marL="457200" lvl="0" indent="-457200">
              <a:buFont typeface="+mj-lt"/>
              <a:buAutoNum type="arabicPeriod"/>
            </a:pPr>
            <a:r>
              <a:rPr lang="en-GB" dirty="0"/>
              <a:t>The ‘right of existence’ includes:</a:t>
            </a:r>
          </a:p>
          <a:p>
            <a:r>
              <a:rPr lang="en-GB" dirty="0"/>
              <a:t>‘intellectual rights’ – ‘rights of the mind’ (freedom of thought);</a:t>
            </a:r>
          </a:p>
          <a:p>
            <a:r>
              <a:rPr lang="en-GB" dirty="0"/>
              <a:t>‘rights of acting as an individual for his own comfort and happiness’ (as long as they do not injure the rights of another).</a:t>
            </a:r>
          </a:p>
          <a:p>
            <a:pPr marL="0" indent="0">
              <a:buNone/>
            </a:pPr>
            <a:r>
              <a:rPr lang="en-GB" dirty="0" smtClean="0"/>
              <a:t>6. General </a:t>
            </a:r>
            <a:r>
              <a:rPr lang="en-GB" dirty="0"/>
              <a:t>utility (gained by ‘the power produced from the aggregate of natural rights’) </a:t>
            </a:r>
            <a:r>
              <a:rPr lang="en-GB" b="1" dirty="0"/>
              <a:t>cannot</a:t>
            </a:r>
            <a:r>
              <a:rPr lang="en-GB" dirty="0"/>
              <a:t> infringe the natural rights of the </a:t>
            </a:r>
            <a:r>
              <a:rPr lang="en-GB" dirty="0" smtClean="0"/>
              <a:t>individual.</a:t>
            </a:r>
            <a:endParaRPr lang="en-GB" dirty="0"/>
          </a:p>
        </p:txBody>
      </p:sp>
      <p:pic>
        <p:nvPicPr>
          <p:cNvPr id="4" name="Picture 3"/>
          <p:cNvPicPr>
            <a:picLocks noChangeAspect="1"/>
          </p:cNvPicPr>
          <p:nvPr/>
        </p:nvPicPr>
        <p:blipFill>
          <a:blip r:embed="rId2"/>
          <a:stretch>
            <a:fillRect/>
          </a:stretch>
        </p:blipFill>
        <p:spPr>
          <a:xfrm>
            <a:off x="10274952" y="898571"/>
            <a:ext cx="1812271" cy="1812271"/>
          </a:xfrm>
          <a:prstGeom prst="rect">
            <a:avLst/>
          </a:prstGeom>
        </p:spPr>
      </p:pic>
    </p:spTree>
    <p:extLst>
      <p:ext uri="{BB962C8B-B14F-4D97-AF65-F5344CB8AC3E}">
        <p14:creationId xmlns:p14="http://schemas.microsoft.com/office/powerpoint/2010/main" val="254940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anim calcmode="lin" valueType="num">
                                      <p:cBhvr>
                                        <p:cTn id="2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Effect transition="in" filter="fade">
                                      <p:cBhvr>
                                        <p:cTn id="55" dur="1000"/>
                                        <p:tgtEl>
                                          <p:spTgt spid="3">
                                            <p:txEl>
                                              <p:pRg st="7" end="7"/>
                                            </p:txEl>
                                          </p:spTgt>
                                        </p:tgtEl>
                                      </p:cBhvr>
                                    </p:animEffect>
                                    <p:anim calcmode="lin" valueType="num">
                                      <p:cBhvr>
                                        <p:cTn id="5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Effect transition="in" filter="fade">
                                      <p:cBhvr>
                                        <p:cTn id="62" dur="1000"/>
                                        <p:tgtEl>
                                          <p:spTgt spid="3">
                                            <p:txEl>
                                              <p:pRg st="8" end="8"/>
                                            </p:txEl>
                                          </p:spTgt>
                                        </p:tgtEl>
                                      </p:cBhvr>
                                    </p:animEffect>
                                    <p:anim calcmode="lin" valueType="num">
                                      <p:cBhvr>
                                        <p:cTn id="6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nodeType="clickEffect">
                                  <p:stCondLst>
                                    <p:cond delay="0"/>
                                  </p:stCondLst>
                                  <p:childTnLst>
                                    <p:set>
                                      <p:cBhvr>
                                        <p:cTn id="68" dur="1" fill="hold">
                                          <p:stCondLst>
                                            <p:cond delay="0"/>
                                          </p:stCondLst>
                                        </p:cTn>
                                        <p:tgtEl>
                                          <p:spTgt spid="3">
                                            <p:txEl>
                                              <p:pRg st="9" end="9"/>
                                            </p:txEl>
                                          </p:spTgt>
                                        </p:tgtEl>
                                        <p:attrNameLst>
                                          <p:attrName>style.visibility</p:attrName>
                                        </p:attrNameLst>
                                      </p:cBhvr>
                                      <p:to>
                                        <p:strVal val="visible"/>
                                      </p:to>
                                    </p:set>
                                    <p:animEffect transition="in" filter="fade">
                                      <p:cBhvr>
                                        <p:cTn id="69" dur="1000"/>
                                        <p:tgtEl>
                                          <p:spTgt spid="3">
                                            <p:txEl>
                                              <p:pRg st="9" end="9"/>
                                            </p:txEl>
                                          </p:spTgt>
                                        </p:tgtEl>
                                      </p:cBhvr>
                                    </p:animEffect>
                                    <p:anim calcmode="lin" valueType="num">
                                      <p:cBhvr>
                                        <p:cTn id="7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436" y="266980"/>
            <a:ext cx="10983914" cy="1004607"/>
          </a:xfrm>
        </p:spPr>
        <p:txBody>
          <a:bodyPr/>
          <a:lstStyle/>
          <a:p>
            <a:r>
              <a:rPr lang="en-GB" b="1" dirty="0" smtClean="0"/>
              <a:t>Are Human </a:t>
            </a:r>
            <a:r>
              <a:rPr lang="en-GB" b="1" dirty="0"/>
              <a:t>R</a:t>
            </a:r>
            <a:r>
              <a:rPr lang="en-GB" b="1" dirty="0" smtClean="0"/>
              <a:t>ights </a:t>
            </a:r>
            <a:r>
              <a:rPr lang="en-GB" b="1" dirty="0"/>
              <a:t>N</a:t>
            </a:r>
            <a:r>
              <a:rPr lang="en-GB" b="1" dirty="0" smtClean="0"/>
              <a:t>atural, or Positive?</a:t>
            </a:r>
            <a:endParaRPr lang="en-GB" b="1" dirty="0"/>
          </a:p>
        </p:txBody>
      </p:sp>
      <p:sp>
        <p:nvSpPr>
          <p:cNvPr id="3" name="Content Placeholder 2"/>
          <p:cNvSpPr>
            <a:spLocks noGrp="1"/>
          </p:cNvSpPr>
          <p:nvPr>
            <p:ph idx="1"/>
          </p:nvPr>
        </p:nvSpPr>
        <p:spPr>
          <a:xfrm>
            <a:off x="646111" y="1457325"/>
            <a:ext cx="9498013" cy="5086349"/>
          </a:xfrm>
        </p:spPr>
        <p:txBody>
          <a:bodyPr>
            <a:normAutofit/>
          </a:bodyPr>
          <a:lstStyle/>
          <a:p>
            <a:pPr marL="0" indent="0">
              <a:buNone/>
            </a:pPr>
            <a:r>
              <a:rPr lang="en-GB" b="1" u="sng" dirty="0" smtClean="0"/>
              <a:t>Bentham </a:t>
            </a:r>
            <a:r>
              <a:rPr lang="en-GB" b="1" u="sng" dirty="0"/>
              <a:t>– Against Natural Rights – Rights as Legal and based on General Utility.</a:t>
            </a:r>
            <a:endParaRPr lang="en-GB" dirty="0"/>
          </a:p>
          <a:p>
            <a:pPr marL="457200" lvl="0" indent="-457200">
              <a:buFont typeface="+mj-lt"/>
              <a:buAutoNum type="arabicPeriod"/>
            </a:pPr>
            <a:endParaRPr lang="en-GB" dirty="0"/>
          </a:p>
          <a:p>
            <a:pPr marL="457200" lvl="0" indent="-457200">
              <a:buFont typeface="+mj-lt"/>
              <a:buAutoNum type="arabicPeriod"/>
            </a:pPr>
            <a:r>
              <a:rPr lang="en-GB" dirty="0" smtClean="0"/>
              <a:t>It </a:t>
            </a:r>
            <a:r>
              <a:rPr lang="en-GB" dirty="0"/>
              <a:t>is meaningful to talk about legal rights – can trace their origin.</a:t>
            </a:r>
          </a:p>
          <a:p>
            <a:pPr marL="457200" lvl="0" indent="-457200">
              <a:buFont typeface="+mj-lt"/>
              <a:buAutoNum type="arabicPeriod"/>
            </a:pPr>
            <a:r>
              <a:rPr lang="en-GB" dirty="0"/>
              <a:t>Rights and law are intimately related: ‘Right and law are correlative terms: as much so as son and father. Right is with me the child of law…’.</a:t>
            </a:r>
          </a:p>
          <a:p>
            <a:pPr marL="457200" lvl="0" indent="-457200">
              <a:buFont typeface="+mj-lt"/>
              <a:buAutoNum type="arabicPeriod"/>
            </a:pPr>
            <a:r>
              <a:rPr lang="en-GB" dirty="0"/>
              <a:t>Without government there are no rights. Without rights there is no property, no ‘legal security’, no ‘legal liberty’. The only security people would have would be a ‘bestial security.’</a:t>
            </a:r>
          </a:p>
          <a:p>
            <a:pPr marL="457200" lvl="0" indent="-457200">
              <a:buFont typeface="+mj-lt"/>
              <a:buAutoNum type="arabicPeriod"/>
            </a:pPr>
            <a:r>
              <a:rPr lang="en-GB" dirty="0"/>
              <a:t>There are no ‘rights’ in nature: ‘Natural rights is simple nonsense… rhetorical nonsense, - </a:t>
            </a:r>
            <a:r>
              <a:rPr lang="en-GB" b="1" dirty="0"/>
              <a:t>nonsense on stilts</a:t>
            </a:r>
            <a:r>
              <a:rPr lang="en-GB" dirty="0"/>
              <a:t>…. a natural right is a round square’.</a:t>
            </a:r>
          </a:p>
          <a:p>
            <a:pPr marL="457200" lvl="0" indent="-457200">
              <a:buFont typeface="+mj-lt"/>
              <a:buAutoNum type="arabicPeriod"/>
            </a:pPr>
            <a:r>
              <a:rPr lang="en-GB" dirty="0"/>
              <a:t>‘I know of no natural rights except what are created by general utility’.</a:t>
            </a:r>
          </a:p>
        </p:txBody>
      </p:sp>
      <p:pic>
        <p:nvPicPr>
          <p:cNvPr id="4" name="Picture 3"/>
          <p:cNvPicPr>
            <a:picLocks noChangeAspect="1"/>
          </p:cNvPicPr>
          <p:nvPr/>
        </p:nvPicPr>
        <p:blipFill>
          <a:blip r:embed="rId2"/>
          <a:stretch>
            <a:fillRect/>
          </a:stretch>
        </p:blipFill>
        <p:spPr>
          <a:xfrm>
            <a:off x="10363200" y="971550"/>
            <a:ext cx="1638300" cy="2381250"/>
          </a:xfrm>
          <a:prstGeom prst="rect">
            <a:avLst/>
          </a:prstGeom>
        </p:spPr>
      </p:pic>
    </p:spTree>
    <p:extLst>
      <p:ext uri="{BB962C8B-B14F-4D97-AF65-F5344CB8AC3E}">
        <p14:creationId xmlns:p14="http://schemas.microsoft.com/office/powerpoint/2010/main" val="43664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anim calcmode="lin" valueType="num">
                                      <p:cBhvr>
                                        <p:cTn id="2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961745"/>
          </a:xfrm>
        </p:spPr>
        <p:txBody>
          <a:bodyPr/>
          <a:lstStyle/>
          <a:p>
            <a:r>
              <a:rPr lang="en-GB" b="1" u="sng" dirty="0" smtClean="0"/>
              <a:t>Natural Law Theory and Rights</a:t>
            </a:r>
            <a:endParaRPr lang="en-GB" b="1" u="sng" dirty="0"/>
          </a:p>
        </p:txBody>
      </p:sp>
      <p:sp>
        <p:nvSpPr>
          <p:cNvPr id="3" name="Content Placeholder 2"/>
          <p:cNvSpPr>
            <a:spLocks noGrp="1"/>
          </p:cNvSpPr>
          <p:nvPr>
            <p:ph idx="1"/>
          </p:nvPr>
        </p:nvSpPr>
        <p:spPr>
          <a:xfrm>
            <a:off x="646111" y="1643064"/>
            <a:ext cx="10083801" cy="4605336"/>
          </a:xfrm>
        </p:spPr>
        <p:txBody>
          <a:bodyPr>
            <a:normAutofit lnSpcReduction="10000"/>
          </a:bodyPr>
          <a:lstStyle/>
          <a:p>
            <a:r>
              <a:rPr lang="en-GB" dirty="0"/>
              <a:t>According to natural law moral theory, the moral standards that govern human </a:t>
            </a:r>
            <a:r>
              <a:rPr lang="en-GB" dirty="0" smtClean="0"/>
              <a:t>behaviour </a:t>
            </a:r>
            <a:r>
              <a:rPr lang="en-GB" dirty="0"/>
              <a:t>are, in some sense, objectively derived from the nature of human beings and the nature of the world</a:t>
            </a:r>
            <a:r>
              <a:rPr lang="en-GB" dirty="0" smtClean="0"/>
              <a:t>.</a:t>
            </a:r>
          </a:p>
          <a:p>
            <a:pPr marL="0" indent="0">
              <a:buNone/>
            </a:pPr>
            <a:endParaRPr lang="en-GB" dirty="0"/>
          </a:p>
          <a:p>
            <a:r>
              <a:rPr lang="en-GB" dirty="0"/>
              <a:t>Socrates and his philosophic heirs, Plato and Aristotle, posited the existence of natural justice or natural right. </a:t>
            </a:r>
            <a:endParaRPr lang="en-GB" dirty="0" smtClean="0"/>
          </a:p>
          <a:p>
            <a:pPr marL="0" indent="0">
              <a:buNone/>
            </a:pPr>
            <a:endParaRPr lang="en-GB" dirty="0"/>
          </a:p>
          <a:p>
            <a:r>
              <a:rPr lang="en-GB" dirty="0" smtClean="0"/>
              <a:t>Natural </a:t>
            </a:r>
            <a:r>
              <a:rPr lang="en-GB" dirty="0"/>
              <a:t>law theories base human rights on a "natural" moral, religious or even biological order that is independent of transitory human laws or traditions</a:t>
            </a:r>
            <a:r>
              <a:rPr lang="en-GB" dirty="0" smtClean="0"/>
              <a:t>.</a:t>
            </a:r>
          </a:p>
          <a:p>
            <a:pPr marL="0" indent="0">
              <a:buNone/>
            </a:pPr>
            <a:endParaRPr lang="en-GB" dirty="0"/>
          </a:p>
          <a:p>
            <a:r>
              <a:rPr lang="en-GB" dirty="0" smtClean="0"/>
              <a:t>According </a:t>
            </a:r>
            <a:r>
              <a:rPr lang="en-GB" dirty="0"/>
              <a:t>to natural law legal theory, the authority of legal standards necessarily derives, at least in part, from considerations having to do with the moral merit of those </a:t>
            </a:r>
            <a:r>
              <a:rPr lang="en-GB" dirty="0" smtClean="0"/>
              <a:t>standards.</a:t>
            </a:r>
          </a:p>
          <a:p>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316356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499" y="181256"/>
            <a:ext cx="9404723" cy="1400530"/>
          </a:xfrm>
        </p:spPr>
        <p:txBody>
          <a:bodyPr/>
          <a:lstStyle/>
          <a:p>
            <a:r>
              <a:rPr lang="en-GB" b="1" dirty="0" smtClean="0"/>
              <a:t>Example: Reproductive </a:t>
            </a:r>
            <a:r>
              <a:rPr lang="en-GB" b="1" dirty="0"/>
              <a:t>R</a:t>
            </a:r>
            <a:r>
              <a:rPr lang="en-GB" b="1" dirty="0" smtClean="0"/>
              <a:t>ights and the question of Abortion.</a:t>
            </a:r>
            <a:endParaRPr lang="en-GB" b="1" dirty="0"/>
          </a:p>
        </p:txBody>
      </p:sp>
      <p:sp>
        <p:nvSpPr>
          <p:cNvPr id="3" name="Content Placeholder 2"/>
          <p:cNvSpPr>
            <a:spLocks noGrp="1"/>
          </p:cNvSpPr>
          <p:nvPr>
            <p:ph idx="1"/>
          </p:nvPr>
        </p:nvSpPr>
        <p:spPr>
          <a:xfrm>
            <a:off x="646111" y="2043112"/>
            <a:ext cx="10352090" cy="4700587"/>
          </a:xfrm>
        </p:spPr>
        <p:txBody>
          <a:bodyPr>
            <a:normAutofit fontScale="92500" lnSpcReduction="10000"/>
          </a:bodyPr>
          <a:lstStyle/>
          <a:p>
            <a:pPr marL="0" indent="0">
              <a:buNone/>
            </a:pPr>
            <a:r>
              <a:rPr lang="en-GB" b="1" dirty="0" smtClean="0"/>
              <a:t>Article </a:t>
            </a:r>
            <a:r>
              <a:rPr lang="en-GB" b="1" dirty="0"/>
              <a:t>12</a:t>
            </a:r>
            <a:r>
              <a:rPr lang="en-GB" dirty="0"/>
              <a:t> creates the obligation of states parties to "take all appropriate measures to eliminate discrimination against women in the field of health care in order to ensure...access to health care services, including those related to family </a:t>
            </a:r>
            <a:r>
              <a:rPr lang="en-GB" dirty="0" smtClean="0"/>
              <a:t>planning.“</a:t>
            </a:r>
          </a:p>
          <a:p>
            <a:pPr marL="0" indent="0">
              <a:buNone/>
            </a:pPr>
            <a:endParaRPr lang="en-GB" dirty="0" smtClean="0"/>
          </a:p>
          <a:p>
            <a:pPr marL="0" indent="0">
              <a:buNone/>
            </a:pPr>
            <a:r>
              <a:rPr lang="en-GB" u="sng" dirty="0"/>
              <a:t>Roman Catholics - Natural Law</a:t>
            </a:r>
            <a:endParaRPr lang="en-GB" dirty="0"/>
          </a:p>
          <a:p>
            <a:r>
              <a:rPr lang="en-GB" dirty="0"/>
              <a:t>The Roman Catholic Church takes a deontological approach based upon Thomas Aquinas' interpretation of Natural Law.  They think that abortion is wrong because life is a valuable gift from God and therefore only he can take it away.  The Roman Catholics think that the unborn foetus deserves the same status as a born human being because life begins at the moment of conception so therefore at any stage abortion is murder.  This point ties in with the right to life and other religious approaches. Under Natural Law, abortion is the taking of innocent life - going against one of the Primary precepts.  Abortion undermines the Primary precept which encourages society to reproduce and </a:t>
            </a:r>
            <a:r>
              <a:rPr lang="en-GB" dirty="0" smtClean="0"/>
              <a:t>grow. </a:t>
            </a:r>
            <a:r>
              <a:rPr lang="en-GB" dirty="0"/>
              <a:t> All these objections come down to one point.  Man's ultimate purpose is to live in a way which glorifies God.  Abortion cannot further this primary aim.</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1617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730980" y="271247"/>
            <a:ext cx="8430628" cy="6329578"/>
          </a:xfrm>
          <a:prstGeom prst="rect">
            <a:avLst/>
          </a:prstGeom>
        </p:spPr>
      </p:pic>
    </p:spTree>
    <p:extLst>
      <p:ext uri="{BB962C8B-B14F-4D97-AF65-F5344CB8AC3E}">
        <p14:creationId xmlns:p14="http://schemas.microsoft.com/office/powerpoint/2010/main" val="30879147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224" y="181256"/>
            <a:ext cx="9404723" cy="1400530"/>
          </a:xfrm>
        </p:spPr>
        <p:txBody>
          <a:bodyPr/>
          <a:lstStyle/>
          <a:p>
            <a:r>
              <a:rPr lang="en-GB" b="1" dirty="0" smtClean="0"/>
              <a:t>Example: Reproductive </a:t>
            </a:r>
            <a:r>
              <a:rPr lang="en-GB" b="1" dirty="0"/>
              <a:t>R</a:t>
            </a:r>
            <a:r>
              <a:rPr lang="en-GB" b="1" dirty="0" smtClean="0"/>
              <a:t>ights and the Question of Abortion.</a:t>
            </a:r>
            <a:endParaRPr lang="en-GB" b="1" dirty="0"/>
          </a:p>
        </p:txBody>
      </p:sp>
      <p:sp>
        <p:nvSpPr>
          <p:cNvPr id="3" name="Content Placeholder 2"/>
          <p:cNvSpPr>
            <a:spLocks noGrp="1"/>
          </p:cNvSpPr>
          <p:nvPr>
            <p:ph idx="1"/>
          </p:nvPr>
        </p:nvSpPr>
        <p:spPr>
          <a:xfrm>
            <a:off x="646111" y="2043112"/>
            <a:ext cx="7954964" cy="4700587"/>
          </a:xfrm>
        </p:spPr>
        <p:txBody>
          <a:bodyPr>
            <a:normAutofit lnSpcReduction="10000"/>
          </a:bodyPr>
          <a:lstStyle/>
          <a:p>
            <a:pPr marL="0" indent="0">
              <a:buNone/>
            </a:pPr>
            <a:r>
              <a:rPr lang="en-GB" b="1" dirty="0" smtClean="0"/>
              <a:t>Can “natural law” serve as the basis for adjudicating between two rights claims, such as:</a:t>
            </a:r>
          </a:p>
          <a:p>
            <a:pPr marL="0" indent="0">
              <a:buNone/>
            </a:pPr>
            <a:endParaRPr lang="en-GB" b="1" dirty="0"/>
          </a:p>
          <a:p>
            <a:r>
              <a:rPr lang="en-GB" b="1" dirty="0" smtClean="0"/>
              <a:t>The right to life.</a:t>
            </a:r>
          </a:p>
          <a:p>
            <a:pPr marL="0" indent="0">
              <a:buNone/>
            </a:pPr>
            <a:r>
              <a:rPr lang="en-GB" b="1" dirty="0" smtClean="0"/>
              <a:t>From the perspective of natural law – reason clearly demonstrates that self-preservation is a basic right and the foundation of all other rights.</a:t>
            </a:r>
          </a:p>
          <a:p>
            <a:endParaRPr lang="en-GB" b="1" dirty="0"/>
          </a:p>
          <a:p>
            <a:r>
              <a:rPr lang="en-GB" b="1" dirty="0" smtClean="0"/>
              <a:t>The right to choose.</a:t>
            </a:r>
          </a:p>
          <a:p>
            <a:pPr marL="0" indent="0">
              <a:buNone/>
            </a:pPr>
            <a:r>
              <a:rPr lang="en-GB" b="1" dirty="0" smtClean="0"/>
              <a:t>Human nature is essentially one of freedom and choice – without freedom and choice there is no value to a life as a distinctly </a:t>
            </a:r>
            <a:r>
              <a:rPr lang="en-GB" b="1" i="1" dirty="0" smtClean="0"/>
              <a:t>human</a:t>
            </a:r>
            <a:r>
              <a:rPr lang="en-GB" b="1" dirty="0" smtClean="0"/>
              <a:t> life. Choice becomes the basis of all other </a:t>
            </a:r>
            <a:r>
              <a:rPr lang="en-GB" b="1" i="1" dirty="0" smtClean="0"/>
              <a:t>human</a:t>
            </a:r>
            <a:r>
              <a:rPr lang="en-GB" b="1" dirty="0" smtClean="0"/>
              <a:t> rights. </a:t>
            </a:r>
            <a:endParaRPr lang="en-GB" b="1"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8897751" y="4892612"/>
            <a:ext cx="2545133" cy="1688271"/>
          </a:xfrm>
          <a:prstGeom prst="rect">
            <a:avLst/>
          </a:prstGeom>
        </p:spPr>
      </p:pic>
      <p:pic>
        <p:nvPicPr>
          <p:cNvPr id="5" name="Picture 4"/>
          <p:cNvPicPr>
            <a:picLocks noChangeAspect="1"/>
          </p:cNvPicPr>
          <p:nvPr/>
        </p:nvPicPr>
        <p:blipFill>
          <a:blip r:embed="rId4"/>
          <a:stretch>
            <a:fillRect/>
          </a:stretch>
        </p:blipFill>
        <p:spPr>
          <a:xfrm>
            <a:off x="9282112" y="2913347"/>
            <a:ext cx="1776413" cy="1776413"/>
          </a:xfrm>
          <a:prstGeom prst="rect">
            <a:avLst/>
          </a:prstGeom>
        </p:spPr>
      </p:pic>
    </p:spTree>
    <p:extLst>
      <p:ext uri="{BB962C8B-B14F-4D97-AF65-F5344CB8AC3E}">
        <p14:creationId xmlns:p14="http://schemas.microsoft.com/office/powerpoint/2010/main" val="3178000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1000"/>
                                        <p:tgtEl>
                                          <p:spTgt spid="3">
                                            <p:txEl>
                                              <p:pRg st="5" end="5"/>
                                            </p:txEl>
                                          </p:spTgt>
                                        </p:tgtEl>
                                      </p:cBhvr>
                                    </p:animEffect>
                                    <p:anim calcmode="lin" valueType="num">
                                      <p:cBhvr>
                                        <p:cTn id="3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1000"/>
                                        <p:tgtEl>
                                          <p:spTgt spid="3">
                                            <p:txEl>
                                              <p:pRg st="6" end="6"/>
                                            </p:txEl>
                                          </p:spTgt>
                                        </p:tgtEl>
                                      </p:cBhvr>
                                    </p:animEffect>
                                    <p:anim calcmode="lin" valueType="num">
                                      <p:cBhvr>
                                        <p:cTn id="3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347</TotalTime>
  <Words>1228</Words>
  <Application>Microsoft Office PowerPoint</Application>
  <PresentationFormat>Widescreen</PresentationFormat>
  <Paragraphs>101</Paragraphs>
  <Slides>16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 3</vt:lpstr>
      <vt:lpstr>Ion</vt:lpstr>
      <vt:lpstr>2) Natural Law and the Justification of Human Rights. </vt:lpstr>
      <vt:lpstr>Example: Reproductive Rights and the question of Abortion.</vt:lpstr>
      <vt:lpstr>Justification: rights are things that “we just have”?</vt:lpstr>
      <vt:lpstr>A Divine Origin for Rights?</vt:lpstr>
      <vt:lpstr>A Divine Origin for Rights?</vt:lpstr>
      <vt:lpstr>A Divine Origin for Rights?</vt:lpstr>
      <vt:lpstr>John Locke (1632-1704)</vt:lpstr>
      <vt:lpstr>John Locke (1632-1704)</vt:lpstr>
      <vt:lpstr>Locke – Argument from the Second Treatise</vt:lpstr>
      <vt:lpstr>Are Human Rights Natural, or Positive?</vt:lpstr>
      <vt:lpstr>Are Human Rights Natural, or Positive?</vt:lpstr>
      <vt:lpstr>Are Human Rights Natural, or Positive?</vt:lpstr>
      <vt:lpstr>Natural Law Theory and Rights</vt:lpstr>
      <vt:lpstr>Example: Reproductive Rights and the question of Abortion.</vt:lpstr>
      <vt:lpstr>PowerPoint Presentation</vt:lpstr>
      <vt:lpstr>Example: Reproductive Rights and the Question of Abortion.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 The Justification of Human Rights Claims. </dc:title>
  <dc:creator>kirsty palmer</dc:creator>
  <cp:lastModifiedBy>kirsty palmer</cp:lastModifiedBy>
  <cp:revision>28</cp:revision>
  <dcterms:created xsi:type="dcterms:W3CDTF">2017-09-30T10:44:22Z</dcterms:created>
  <dcterms:modified xsi:type="dcterms:W3CDTF">2017-10-02T09:27:46Z</dcterms:modified>
</cp:coreProperties>
</file>