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0" r:id="rId1"/>
  </p:sldMasterIdLst>
  <p:sldIdLst>
    <p:sldId id="256" r:id="rId2"/>
    <p:sldId id="257" r:id="rId3"/>
    <p:sldId id="258" r:id="rId4"/>
    <p:sldId id="262" r:id="rId5"/>
    <p:sldId id="259"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heme" Target="theme/theme1.xml" /><Relationship Id="rId5" Type="http://schemas.openxmlformats.org/officeDocument/2006/relationships/slide" Target="slides/slide4.xml" /><Relationship Id="rId10"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presProps" Target="presProps.xml" /></Relationships>
</file>

<file path=ppt/diagrams/_rels/data2.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8.svg" /><Relationship Id="rId1" Type="http://schemas.openxmlformats.org/officeDocument/2006/relationships/image" Target="../media/image7.png" /><Relationship Id="rId6" Type="http://schemas.openxmlformats.org/officeDocument/2006/relationships/image" Target="../media/image12.svg" /><Relationship Id="rId5" Type="http://schemas.openxmlformats.org/officeDocument/2006/relationships/image" Target="../media/image11.png" /><Relationship Id="rId4" Type="http://schemas.openxmlformats.org/officeDocument/2006/relationships/image" Target="../media/image10.svg" /></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8.svg" /><Relationship Id="rId1" Type="http://schemas.openxmlformats.org/officeDocument/2006/relationships/image" Target="../media/image7.png" /><Relationship Id="rId6" Type="http://schemas.openxmlformats.org/officeDocument/2006/relationships/image" Target="../media/image12.svg" /><Relationship Id="rId5" Type="http://schemas.openxmlformats.org/officeDocument/2006/relationships/image" Target="../media/image11.png" /><Relationship Id="rId4" Type="http://schemas.openxmlformats.org/officeDocument/2006/relationships/image" Target="../media/image10.svg"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99227AC-2F84-419A-BA5C-227F5D09DCF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6375C85-B79E-479E-A4F5-810A75C33BF5}">
      <dgm:prSet/>
      <dgm:spPr/>
      <dgm:t>
        <a:bodyPr/>
        <a:lstStyle/>
        <a:p>
          <a:r>
            <a:rPr lang="en-US"/>
            <a:t>Eliminates or significantly reduces medical mistakes.</a:t>
          </a:r>
        </a:p>
      </dgm:t>
    </dgm:pt>
    <dgm:pt modelId="{FB40F65C-2207-4444-B5FA-64A83A9E8F4E}" type="parTrans" cxnId="{775094FC-7841-4E81-A781-F506AFB424A3}">
      <dgm:prSet/>
      <dgm:spPr/>
      <dgm:t>
        <a:bodyPr/>
        <a:lstStyle/>
        <a:p>
          <a:endParaRPr lang="en-US"/>
        </a:p>
      </dgm:t>
    </dgm:pt>
    <dgm:pt modelId="{B6FE6749-93FD-440E-A78C-C397DBCC38D8}" type="sibTrans" cxnId="{775094FC-7841-4E81-A781-F506AFB424A3}">
      <dgm:prSet/>
      <dgm:spPr/>
      <dgm:t>
        <a:bodyPr/>
        <a:lstStyle/>
        <a:p>
          <a:endParaRPr lang="en-US"/>
        </a:p>
      </dgm:t>
    </dgm:pt>
    <dgm:pt modelId="{97A89DEF-C50E-41E5-A64D-87925922507F}">
      <dgm:prSet/>
      <dgm:spPr/>
      <dgm:t>
        <a:bodyPr/>
        <a:lstStyle/>
        <a:p>
          <a:r>
            <a:rPr lang="en-US"/>
            <a:t>Enhances the health of the patient.</a:t>
          </a:r>
        </a:p>
      </dgm:t>
    </dgm:pt>
    <dgm:pt modelId="{63A052A4-DA1F-45E4-BA36-95E4BB09BB54}" type="parTrans" cxnId="{C77D01E9-16E8-45D3-BD7D-1E3BC59AD3E0}">
      <dgm:prSet/>
      <dgm:spPr/>
      <dgm:t>
        <a:bodyPr/>
        <a:lstStyle/>
        <a:p>
          <a:endParaRPr lang="en-US"/>
        </a:p>
      </dgm:t>
    </dgm:pt>
    <dgm:pt modelId="{5347A70E-F298-4C4A-AE45-DB94E5FEA13F}" type="sibTrans" cxnId="{C77D01E9-16E8-45D3-BD7D-1E3BC59AD3E0}">
      <dgm:prSet/>
      <dgm:spPr/>
      <dgm:t>
        <a:bodyPr/>
        <a:lstStyle/>
        <a:p>
          <a:endParaRPr lang="en-US"/>
        </a:p>
      </dgm:t>
    </dgm:pt>
    <dgm:pt modelId="{AFC10C33-CD3C-4963-BB11-1206C3050F66}">
      <dgm:prSet/>
      <dgm:spPr/>
      <dgm:t>
        <a:bodyPr/>
        <a:lstStyle/>
        <a:p>
          <a:r>
            <a:rPr lang="en-US"/>
            <a:t>Enhancement of process results.</a:t>
          </a:r>
        </a:p>
      </dgm:t>
    </dgm:pt>
    <dgm:pt modelId="{075A1E1B-0F6A-4969-9F7A-BD837A7EB368}" type="parTrans" cxnId="{11D2794A-F75B-486B-8D01-9EEDD859173A}">
      <dgm:prSet/>
      <dgm:spPr/>
      <dgm:t>
        <a:bodyPr/>
        <a:lstStyle/>
        <a:p>
          <a:endParaRPr lang="en-US"/>
        </a:p>
      </dgm:t>
    </dgm:pt>
    <dgm:pt modelId="{3E3CDF3C-D05C-4975-A42B-04C5AB9F8950}" type="sibTrans" cxnId="{11D2794A-F75B-486B-8D01-9EEDD859173A}">
      <dgm:prSet/>
      <dgm:spPr/>
      <dgm:t>
        <a:bodyPr/>
        <a:lstStyle/>
        <a:p>
          <a:endParaRPr lang="en-US"/>
        </a:p>
      </dgm:t>
    </dgm:pt>
    <dgm:pt modelId="{081CAAD5-00BB-4183-9EDB-F64A416E8863}">
      <dgm:prSet/>
      <dgm:spPr/>
      <dgm:t>
        <a:bodyPr/>
        <a:lstStyle/>
        <a:p>
          <a:r>
            <a:rPr lang="en-US"/>
            <a:t>Improves the experience for the patient.</a:t>
          </a:r>
        </a:p>
      </dgm:t>
    </dgm:pt>
    <dgm:pt modelId="{B196B629-D6CB-4BFD-8AE8-FB43906C6FEB}" type="parTrans" cxnId="{50B3DED6-C1DA-44A1-A2BF-15DE64B7A4E2}">
      <dgm:prSet/>
      <dgm:spPr/>
      <dgm:t>
        <a:bodyPr/>
        <a:lstStyle/>
        <a:p>
          <a:endParaRPr lang="en-US"/>
        </a:p>
      </dgm:t>
    </dgm:pt>
    <dgm:pt modelId="{07CBA64C-8F5A-4B0E-844D-96ED89CB397E}" type="sibTrans" cxnId="{50B3DED6-C1DA-44A1-A2BF-15DE64B7A4E2}">
      <dgm:prSet/>
      <dgm:spPr/>
      <dgm:t>
        <a:bodyPr/>
        <a:lstStyle/>
        <a:p>
          <a:endParaRPr lang="en-US"/>
        </a:p>
      </dgm:t>
    </dgm:pt>
    <dgm:pt modelId="{B490E1AF-B676-41C6-9FD8-28390A9859A1}">
      <dgm:prSet/>
      <dgm:spPr/>
      <dgm:t>
        <a:bodyPr/>
        <a:lstStyle/>
        <a:p>
          <a:r>
            <a:rPr lang="en-US"/>
            <a:t>The moral of the workers improves as a result.</a:t>
          </a:r>
        </a:p>
      </dgm:t>
    </dgm:pt>
    <dgm:pt modelId="{71006222-7DC6-4E6D-9088-DCC6E3D795B3}" type="parTrans" cxnId="{DC4500E8-0013-4E1B-8DAC-B3830C3AF23A}">
      <dgm:prSet/>
      <dgm:spPr/>
      <dgm:t>
        <a:bodyPr/>
        <a:lstStyle/>
        <a:p>
          <a:endParaRPr lang="en-US"/>
        </a:p>
      </dgm:t>
    </dgm:pt>
    <dgm:pt modelId="{F4B0177F-EC59-4573-BAC3-F65C24A0D78B}" type="sibTrans" cxnId="{DC4500E8-0013-4E1B-8DAC-B3830C3AF23A}">
      <dgm:prSet/>
      <dgm:spPr/>
      <dgm:t>
        <a:bodyPr/>
        <a:lstStyle/>
        <a:p>
          <a:endParaRPr lang="en-US"/>
        </a:p>
      </dgm:t>
    </dgm:pt>
    <dgm:pt modelId="{C55B5956-3826-4A23-BB38-C0BBCCF3FB6D}">
      <dgm:prSet/>
      <dgm:spPr/>
      <dgm:t>
        <a:bodyPr/>
        <a:lstStyle/>
        <a:p>
          <a:r>
            <a:rPr lang="en-US"/>
            <a:t>Facilitates fewer negative comments from patients(Lai et al., 2020).</a:t>
          </a:r>
        </a:p>
      </dgm:t>
    </dgm:pt>
    <dgm:pt modelId="{D0B05C40-BBB2-438A-ACAC-97A524C83CB5}" type="parTrans" cxnId="{A519A677-D83F-42CC-93E7-83F2263EE09D}">
      <dgm:prSet/>
      <dgm:spPr/>
      <dgm:t>
        <a:bodyPr/>
        <a:lstStyle/>
        <a:p>
          <a:endParaRPr lang="en-US"/>
        </a:p>
      </dgm:t>
    </dgm:pt>
    <dgm:pt modelId="{5C16E466-67E7-46DC-9834-E4F825ED97D4}" type="sibTrans" cxnId="{A519A677-D83F-42CC-93E7-83F2263EE09D}">
      <dgm:prSet/>
      <dgm:spPr/>
      <dgm:t>
        <a:bodyPr/>
        <a:lstStyle/>
        <a:p>
          <a:endParaRPr lang="en-US"/>
        </a:p>
      </dgm:t>
    </dgm:pt>
    <dgm:pt modelId="{4220A613-ABC7-4402-A711-708B153F062E}" type="pres">
      <dgm:prSet presAssocID="{D99227AC-2F84-419A-BA5C-227F5D09DCF5}" presName="diagram" presStyleCnt="0">
        <dgm:presLayoutVars>
          <dgm:dir/>
          <dgm:resizeHandles val="exact"/>
        </dgm:presLayoutVars>
      </dgm:prSet>
      <dgm:spPr/>
    </dgm:pt>
    <dgm:pt modelId="{B137271B-F957-4C1B-96A7-1F8CD6A81B76}" type="pres">
      <dgm:prSet presAssocID="{96375C85-B79E-479E-A4F5-810A75C33BF5}" presName="node" presStyleLbl="node1" presStyleIdx="0" presStyleCnt="6">
        <dgm:presLayoutVars>
          <dgm:bulletEnabled val="1"/>
        </dgm:presLayoutVars>
      </dgm:prSet>
      <dgm:spPr/>
    </dgm:pt>
    <dgm:pt modelId="{9EAC6E91-88E2-4666-8634-7DE5196534B9}" type="pres">
      <dgm:prSet presAssocID="{B6FE6749-93FD-440E-A78C-C397DBCC38D8}" presName="sibTrans" presStyleCnt="0"/>
      <dgm:spPr/>
    </dgm:pt>
    <dgm:pt modelId="{1D6228E2-D7E4-4EC0-8639-CF61A8FBA220}" type="pres">
      <dgm:prSet presAssocID="{97A89DEF-C50E-41E5-A64D-87925922507F}" presName="node" presStyleLbl="node1" presStyleIdx="1" presStyleCnt="6">
        <dgm:presLayoutVars>
          <dgm:bulletEnabled val="1"/>
        </dgm:presLayoutVars>
      </dgm:prSet>
      <dgm:spPr/>
    </dgm:pt>
    <dgm:pt modelId="{1AAD1F63-BF9B-4C8E-B4EC-92F0DE3DBB7C}" type="pres">
      <dgm:prSet presAssocID="{5347A70E-F298-4C4A-AE45-DB94E5FEA13F}" presName="sibTrans" presStyleCnt="0"/>
      <dgm:spPr/>
    </dgm:pt>
    <dgm:pt modelId="{B001DE46-2C25-4F6C-BF5D-F416E859697D}" type="pres">
      <dgm:prSet presAssocID="{AFC10C33-CD3C-4963-BB11-1206C3050F66}" presName="node" presStyleLbl="node1" presStyleIdx="2" presStyleCnt="6">
        <dgm:presLayoutVars>
          <dgm:bulletEnabled val="1"/>
        </dgm:presLayoutVars>
      </dgm:prSet>
      <dgm:spPr/>
    </dgm:pt>
    <dgm:pt modelId="{20B5D57C-5C67-456D-A38D-B08BA1FA5D83}" type="pres">
      <dgm:prSet presAssocID="{3E3CDF3C-D05C-4975-A42B-04C5AB9F8950}" presName="sibTrans" presStyleCnt="0"/>
      <dgm:spPr/>
    </dgm:pt>
    <dgm:pt modelId="{65C84898-1AE1-4D1D-AEB4-1B963A5D2962}" type="pres">
      <dgm:prSet presAssocID="{081CAAD5-00BB-4183-9EDB-F64A416E8863}" presName="node" presStyleLbl="node1" presStyleIdx="3" presStyleCnt="6">
        <dgm:presLayoutVars>
          <dgm:bulletEnabled val="1"/>
        </dgm:presLayoutVars>
      </dgm:prSet>
      <dgm:spPr/>
    </dgm:pt>
    <dgm:pt modelId="{3F1D919A-798D-4B31-B3DE-876DAF1BEB18}" type="pres">
      <dgm:prSet presAssocID="{07CBA64C-8F5A-4B0E-844D-96ED89CB397E}" presName="sibTrans" presStyleCnt="0"/>
      <dgm:spPr/>
    </dgm:pt>
    <dgm:pt modelId="{BC6C3A8A-CDF5-4977-96F0-96E09BAF7756}" type="pres">
      <dgm:prSet presAssocID="{B490E1AF-B676-41C6-9FD8-28390A9859A1}" presName="node" presStyleLbl="node1" presStyleIdx="4" presStyleCnt="6">
        <dgm:presLayoutVars>
          <dgm:bulletEnabled val="1"/>
        </dgm:presLayoutVars>
      </dgm:prSet>
      <dgm:spPr/>
    </dgm:pt>
    <dgm:pt modelId="{2B3ED38D-BB00-4072-AA1B-570DF6CD68FA}" type="pres">
      <dgm:prSet presAssocID="{F4B0177F-EC59-4573-BAC3-F65C24A0D78B}" presName="sibTrans" presStyleCnt="0"/>
      <dgm:spPr/>
    </dgm:pt>
    <dgm:pt modelId="{C8411931-F797-486F-BBC4-CBCCBF346414}" type="pres">
      <dgm:prSet presAssocID="{C55B5956-3826-4A23-BB38-C0BBCCF3FB6D}" presName="node" presStyleLbl="node1" presStyleIdx="5" presStyleCnt="6">
        <dgm:presLayoutVars>
          <dgm:bulletEnabled val="1"/>
        </dgm:presLayoutVars>
      </dgm:prSet>
      <dgm:spPr/>
    </dgm:pt>
  </dgm:ptLst>
  <dgm:cxnLst>
    <dgm:cxn modelId="{BE5AA714-B7BC-4C9C-A6B7-63204229E023}" type="presOf" srcId="{C55B5956-3826-4A23-BB38-C0BBCCF3FB6D}" destId="{C8411931-F797-486F-BBC4-CBCCBF346414}" srcOrd="0" destOrd="0" presId="urn:microsoft.com/office/officeart/2005/8/layout/default"/>
    <dgm:cxn modelId="{11D2794A-F75B-486B-8D01-9EEDD859173A}" srcId="{D99227AC-2F84-419A-BA5C-227F5D09DCF5}" destId="{AFC10C33-CD3C-4963-BB11-1206C3050F66}" srcOrd="2" destOrd="0" parTransId="{075A1E1B-0F6A-4969-9F7A-BD837A7EB368}" sibTransId="{3E3CDF3C-D05C-4975-A42B-04C5AB9F8950}"/>
    <dgm:cxn modelId="{A519A677-D83F-42CC-93E7-83F2263EE09D}" srcId="{D99227AC-2F84-419A-BA5C-227F5D09DCF5}" destId="{C55B5956-3826-4A23-BB38-C0BBCCF3FB6D}" srcOrd="5" destOrd="0" parTransId="{D0B05C40-BBB2-438A-ACAC-97A524C83CB5}" sibTransId="{5C16E466-67E7-46DC-9834-E4F825ED97D4}"/>
    <dgm:cxn modelId="{66E42C59-8916-453E-81A1-B605C74C0F68}" type="presOf" srcId="{97A89DEF-C50E-41E5-A64D-87925922507F}" destId="{1D6228E2-D7E4-4EC0-8639-CF61A8FBA220}" srcOrd="0" destOrd="0" presId="urn:microsoft.com/office/officeart/2005/8/layout/default"/>
    <dgm:cxn modelId="{CDA93F9F-FA51-4968-A22B-C38FAC303975}" type="presOf" srcId="{AFC10C33-CD3C-4963-BB11-1206C3050F66}" destId="{B001DE46-2C25-4F6C-BF5D-F416E859697D}" srcOrd="0" destOrd="0" presId="urn:microsoft.com/office/officeart/2005/8/layout/default"/>
    <dgm:cxn modelId="{B3C42CC4-D27E-48EB-8309-26EB41EF5E61}" type="presOf" srcId="{081CAAD5-00BB-4183-9EDB-F64A416E8863}" destId="{65C84898-1AE1-4D1D-AEB4-1B963A5D2962}" srcOrd="0" destOrd="0" presId="urn:microsoft.com/office/officeart/2005/8/layout/default"/>
    <dgm:cxn modelId="{833ED7CC-C6C0-4704-82B7-016847CB3B61}" type="presOf" srcId="{D99227AC-2F84-419A-BA5C-227F5D09DCF5}" destId="{4220A613-ABC7-4402-A711-708B153F062E}" srcOrd="0" destOrd="0" presId="urn:microsoft.com/office/officeart/2005/8/layout/default"/>
    <dgm:cxn modelId="{E0CAAED0-F711-4122-B3F9-CC1EB52B493A}" type="presOf" srcId="{B490E1AF-B676-41C6-9FD8-28390A9859A1}" destId="{BC6C3A8A-CDF5-4977-96F0-96E09BAF7756}" srcOrd="0" destOrd="0" presId="urn:microsoft.com/office/officeart/2005/8/layout/default"/>
    <dgm:cxn modelId="{50B3DED6-C1DA-44A1-A2BF-15DE64B7A4E2}" srcId="{D99227AC-2F84-419A-BA5C-227F5D09DCF5}" destId="{081CAAD5-00BB-4183-9EDB-F64A416E8863}" srcOrd="3" destOrd="0" parTransId="{B196B629-D6CB-4BFD-8AE8-FB43906C6FEB}" sibTransId="{07CBA64C-8F5A-4B0E-844D-96ED89CB397E}"/>
    <dgm:cxn modelId="{DC4500E8-0013-4E1B-8DAC-B3830C3AF23A}" srcId="{D99227AC-2F84-419A-BA5C-227F5D09DCF5}" destId="{B490E1AF-B676-41C6-9FD8-28390A9859A1}" srcOrd="4" destOrd="0" parTransId="{71006222-7DC6-4E6D-9088-DCC6E3D795B3}" sibTransId="{F4B0177F-EC59-4573-BAC3-F65C24A0D78B}"/>
    <dgm:cxn modelId="{C77D01E9-16E8-45D3-BD7D-1E3BC59AD3E0}" srcId="{D99227AC-2F84-419A-BA5C-227F5D09DCF5}" destId="{97A89DEF-C50E-41E5-A64D-87925922507F}" srcOrd="1" destOrd="0" parTransId="{63A052A4-DA1F-45E4-BA36-95E4BB09BB54}" sibTransId="{5347A70E-F298-4C4A-AE45-DB94E5FEA13F}"/>
    <dgm:cxn modelId="{FFF010EF-9891-4C67-B24E-F4756BF158E1}" type="presOf" srcId="{96375C85-B79E-479E-A4F5-810A75C33BF5}" destId="{B137271B-F957-4C1B-96A7-1F8CD6A81B76}" srcOrd="0" destOrd="0" presId="urn:microsoft.com/office/officeart/2005/8/layout/default"/>
    <dgm:cxn modelId="{775094FC-7841-4E81-A781-F506AFB424A3}" srcId="{D99227AC-2F84-419A-BA5C-227F5D09DCF5}" destId="{96375C85-B79E-479E-A4F5-810A75C33BF5}" srcOrd="0" destOrd="0" parTransId="{FB40F65C-2207-4444-B5FA-64A83A9E8F4E}" sibTransId="{B6FE6749-93FD-440E-A78C-C397DBCC38D8}"/>
    <dgm:cxn modelId="{F2E863F4-D31E-4F25-9B6A-06958483797C}" type="presParOf" srcId="{4220A613-ABC7-4402-A711-708B153F062E}" destId="{B137271B-F957-4C1B-96A7-1F8CD6A81B76}" srcOrd="0" destOrd="0" presId="urn:microsoft.com/office/officeart/2005/8/layout/default"/>
    <dgm:cxn modelId="{B25E731D-5438-4D8F-823E-693262264E58}" type="presParOf" srcId="{4220A613-ABC7-4402-A711-708B153F062E}" destId="{9EAC6E91-88E2-4666-8634-7DE5196534B9}" srcOrd="1" destOrd="0" presId="urn:microsoft.com/office/officeart/2005/8/layout/default"/>
    <dgm:cxn modelId="{C48820DA-81AD-435C-9D44-78E9773B9242}" type="presParOf" srcId="{4220A613-ABC7-4402-A711-708B153F062E}" destId="{1D6228E2-D7E4-4EC0-8639-CF61A8FBA220}" srcOrd="2" destOrd="0" presId="urn:microsoft.com/office/officeart/2005/8/layout/default"/>
    <dgm:cxn modelId="{89137379-E3BA-4BFC-8017-AB6D200881FF}" type="presParOf" srcId="{4220A613-ABC7-4402-A711-708B153F062E}" destId="{1AAD1F63-BF9B-4C8E-B4EC-92F0DE3DBB7C}" srcOrd="3" destOrd="0" presId="urn:microsoft.com/office/officeart/2005/8/layout/default"/>
    <dgm:cxn modelId="{C7914BC3-1B7E-47ED-960C-FA85B000A86E}" type="presParOf" srcId="{4220A613-ABC7-4402-A711-708B153F062E}" destId="{B001DE46-2C25-4F6C-BF5D-F416E859697D}" srcOrd="4" destOrd="0" presId="urn:microsoft.com/office/officeart/2005/8/layout/default"/>
    <dgm:cxn modelId="{DCD8A2C9-23D1-4B49-BAD6-1BCC18379ADA}" type="presParOf" srcId="{4220A613-ABC7-4402-A711-708B153F062E}" destId="{20B5D57C-5C67-456D-A38D-B08BA1FA5D83}" srcOrd="5" destOrd="0" presId="urn:microsoft.com/office/officeart/2005/8/layout/default"/>
    <dgm:cxn modelId="{28E5F175-5F8F-46A9-B9D2-214966C3D7FD}" type="presParOf" srcId="{4220A613-ABC7-4402-A711-708B153F062E}" destId="{65C84898-1AE1-4D1D-AEB4-1B963A5D2962}" srcOrd="6" destOrd="0" presId="urn:microsoft.com/office/officeart/2005/8/layout/default"/>
    <dgm:cxn modelId="{809C3515-0330-478C-A234-B4DB81226D8D}" type="presParOf" srcId="{4220A613-ABC7-4402-A711-708B153F062E}" destId="{3F1D919A-798D-4B31-B3DE-876DAF1BEB18}" srcOrd="7" destOrd="0" presId="urn:microsoft.com/office/officeart/2005/8/layout/default"/>
    <dgm:cxn modelId="{9097476D-840B-47D7-B2DB-DD7962DF40EA}" type="presParOf" srcId="{4220A613-ABC7-4402-A711-708B153F062E}" destId="{BC6C3A8A-CDF5-4977-96F0-96E09BAF7756}" srcOrd="8" destOrd="0" presId="urn:microsoft.com/office/officeart/2005/8/layout/default"/>
    <dgm:cxn modelId="{9611B253-1D8B-44DD-AEF7-AF584A74FED3}" type="presParOf" srcId="{4220A613-ABC7-4402-A711-708B153F062E}" destId="{2B3ED38D-BB00-4072-AA1B-570DF6CD68FA}" srcOrd="9" destOrd="0" presId="urn:microsoft.com/office/officeart/2005/8/layout/default"/>
    <dgm:cxn modelId="{42DA548B-8A5F-4999-B7B9-4AA9FBF20679}" type="presParOf" srcId="{4220A613-ABC7-4402-A711-708B153F062E}" destId="{C8411931-F797-486F-BBC4-CBCCBF346414}"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F3B546-770D-443B-B3F7-BDEA3ECC823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DBACDC2-BEEE-4D9F-B300-ECBEE8709B94}">
      <dgm:prSet/>
      <dgm:spPr/>
      <dgm:t>
        <a:bodyPr/>
        <a:lstStyle/>
        <a:p>
          <a:r>
            <a:rPr lang="en-US"/>
            <a:t>The necessity of collaboration and training in working together as a unit has recently been recognized as a priority in today's preservice training programs. </a:t>
          </a:r>
        </a:p>
      </dgm:t>
    </dgm:pt>
    <dgm:pt modelId="{0B76F418-E231-436F-AE97-205419EA6A3D}" type="parTrans" cxnId="{720D20FF-7FB0-4CCE-B470-ABAD23A4C004}">
      <dgm:prSet/>
      <dgm:spPr/>
      <dgm:t>
        <a:bodyPr/>
        <a:lstStyle/>
        <a:p>
          <a:endParaRPr lang="en-US"/>
        </a:p>
      </dgm:t>
    </dgm:pt>
    <dgm:pt modelId="{9CC025BF-DB0B-41EF-8534-288384984484}" type="sibTrans" cxnId="{720D20FF-7FB0-4CCE-B470-ABAD23A4C004}">
      <dgm:prSet/>
      <dgm:spPr/>
      <dgm:t>
        <a:bodyPr/>
        <a:lstStyle/>
        <a:p>
          <a:endParaRPr lang="en-US"/>
        </a:p>
      </dgm:t>
    </dgm:pt>
    <dgm:pt modelId="{B7264688-0F64-4933-9B2F-51A616F3A96D}">
      <dgm:prSet/>
      <dgm:spPr/>
      <dgm:t>
        <a:bodyPr/>
        <a:lstStyle/>
        <a:p>
          <a:r>
            <a:rPr lang="en-US"/>
            <a:t>Since it takes much time to learn how to communicate successfully and collaborate with others, it would be beneficial for students to learn how to work together within the context of the medical education they get.</a:t>
          </a:r>
        </a:p>
      </dgm:t>
    </dgm:pt>
    <dgm:pt modelId="{C203D079-D686-45CC-9D30-7D134B346773}" type="parTrans" cxnId="{C3E1716E-81CE-4CBC-94D7-779C3E3AFC17}">
      <dgm:prSet/>
      <dgm:spPr/>
      <dgm:t>
        <a:bodyPr/>
        <a:lstStyle/>
        <a:p>
          <a:endParaRPr lang="en-US"/>
        </a:p>
      </dgm:t>
    </dgm:pt>
    <dgm:pt modelId="{EAD3D0B1-409D-4794-95C4-3BC0957F2C78}" type="sibTrans" cxnId="{C3E1716E-81CE-4CBC-94D7-779C3E3AFC17}">
      <dgm:prSet/>
      <dgm:spPr/>
      <dgm:t>
        <a:bodyPr/>
        <a:lstStyle/>
        <a:p>
          <a:endParaRPr lang="en-US"/>
        </a:p>
      </dgm:t>
    </dgm:pt>
    <dgm:pt modelId="{B83B0F30-7652-49EF-9331-F0D1D03D585C}">
      <dgm:prSet/>
      <dgm:spPr/>
      <dgm:t>
        <a:bodyPr/>
        <a:lstStyle/>
        <a:p>
          <a:r>
            <a:rPr lang="en-US"/>
            <a:t>Teamwork and collaborative care assist students in comprehending patient requirements, particularly in socioeconomic and health-challenged settings.</a:t>
          </a:r>
        </a:p>
      </dgm:t>
    </dgm:pt>
    <dgm:pt modelId="{5959BB49-97B0-4733-B23A-C2C7BAFAD533}" type="parTrans" cxnId="{EC226C81-2DF9-4329-8255-3290255C4F58}">
      <dgm:prSet/>
      <dgm:spPr/>
      <dgm:t>
        <a:bodyPr/>
        <a:lstStyle/>
        <a:p>
          <a:endParaRPr lang="en-US"/>
        </a:p>
      </dgm:t>
    </dgm:pt>
    <dgm:pt modelId="{B0DB3272-17D0-40B3-A4C8-2CA918835B94}" type="sibTrans" cxnId="{EC226C81-2DF9-4329-8255-3290255C4F58}">
      <dgm:prSet/>
      <dgm:spPr/>
      <dgm:t>
        <a:bodyPr/>
        <a:lstStyle/>
        <a:p>
          <a:endParaRPr lang="en-US"/>
        </a:p>
      </dgm:t>
    </dgm:pt>
    <dgm:pt modelId="{E30F531E-AEB4-4548-801F-24848A6C5767}" type="pres">
      <dgm:prSet presAssocID="{2FF3B546-770D-443B-B3F7-BDEA3ECC8234}" presName="root" presStyleCnt="0">
        <dgm:presLayoutVars>
          <dgm:dir/>
          <dgm:resizeHandles val="exact"/>
        </dgm:presLayoutVars>
      </dgm:prSet>
      <dgm:spPr/>
    </dgm:pt>
    <dgm:pt modelId="{930F009B-0755-47D7-B28E-6609A14CE459}" type="pres">
      <dgm:prSet presAssocID="{3DBACDC2-BEEE-4D9F-B300-ECBEE8709B94}" presName="compNode" presStyleCnt="0"/>
      <dgm:spPr/>
    </dgm:pt>
    <dgm:pt modelId="{911107A9-DD35-4B28-B4EE-DB01DAE34FA9}" type="pres">
      <dgm:prSet presAssocID="{3DBACDC2-BEEE-4D9F-B300-ECBEE8709B94}" presName="bgRect" presStyleLbl="bgShp" presStyleIdx="0" presStyleCnt="3"/>
      <dgm:spPr/>
    </dgm:pt>
    <dgm:pt modelId="{D486A401-498B-4F14-B7D8-6B63621017BD}" type="pres">
      <dgm:prSet presAssocID="{3DBACDC2-BEEE-4D9F-B300-ECBEE8709B9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7E4D53DC-829B-4166-AD54-773ADFF79B11}" type="pres">
      <dgm:prSet presAssocID="{3DBACDC2-BEEE-4D9F-B300-ECBEE8709B94}" presName="spaceRect" presStyleCnt="0"/>
      <dgm:spPr/>
    </dgm:pt>
    <dgm:pt modelId="{67C81F98-6922-4D8A-81C2-41731EF290CC}" type="pres">
      <dgm:prSet presAssocID="{3DBACDC2-BEEE-4D9F-B300-ECBEE8709B94}" presName="parTx" presStyleLbl="revTx" presStyleIdx="0" presStyleCnt="3">
        <dgm:presLayoutVars>
          <dgm:chMax val="0"/>
          <dgm:chPref val="0"/>
        </dgm:presLayoutVars>
      </dgm:prSet>
      <dgm:spPr/>
    </dgm:pt>
    <dgm:pt modelId="{48D3E8B3-BBDD-4138-BA1B-693280353758}" type="pres">
      <dgm:prSet presAssocID="{9CC025BF-DB0B-41EF-8534-288384984484}" presName="sibTrans" presStyleCnt="0"/>
      <dgm:spPr/>
    </dgm:pt>
    <dgm:pt modelId="{35FBF8D7-0D27-4A1C-BE15-F53484B769FC}" type="pres">
      <dgm:prSet presAssocID="{B7264688-0F64-4933-9B2F-51A616F3A96D}" presName="compNode" presStyleCnt="0"/>
      <dgm:spPr/>
    </dgm:pt>
    <dgm:pt modelId="{A296E0CF-6C1A-4720-B647-523D5D944A6F}" type="pres">
      <dgm:prSet presAssocID="{B7264688-0F64-4933-9B2F-51A616F3A96D}" presName="bgRect" presStyleLbl="bgShp" presStyleIdx="1" presStyleCnt="3"/>
      <dgm:spPr/>
    </dgm:pt>
    <dgm:pt modelId="{7B7AAB25-FFCA-4D82-BCFD-267358E3BFCE}" type="pres">
      <dgm:prSet presAssocID="{B7264688-0F64-4933-9B2F-51A616F3A96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1D3BF2D8-CA86-410E-AD37-5F34596D42F1}" type="pres">
      <dgm:prSet presAssocID="{B7264688-0F64-4933-9B2F-51A616F3A96D}" presName="spaceRect" presStyleCnt="0"/>
      <dgm:spPr/>
    </dgm:pt>
    <dgm:pt modelId="{DA0FD394-C11E-401C-822F-F6361F957AA4}" type="pres">
      <dgm:prSet presAssocID="{B7264688-0F64-4933-9B2F-51A616F3A96D}" presName="parTx" presStyleLbl="revTx" presStyleIdx="1" presStyleCnt="3">
        <dgm:presLayoutVars>
          <dgm:chMax val="0"/>
          <dgm:chPref val="0"/>
        </dgm:presLayoutVars>
      </dgm:prSet>
      <dgm:spPr/>
    </dgm:pt>
    <dgm:pt modelId="{71312893-9F2D-487C-8D14-D9D1FD2ABBE0}" type="pres">
      <dgm:prSet presAssocID="{EAD3D0B1-409D-4794-95C4-3BC0957F2C78}" presName="sibTrans" presStyleCnt="0"/>
      <dgm:spPr/>
    </dgm:pt>
    <dgm:pt modelId="{7638C376-2E0E-4D86-B1CA-1C1BF31DDB45}" type="pres">
      <dgm:prSet presAssocID="{B83B0F30-7652-49EF-9331-F0D1D03D585C}" presName="compNode" presStyleCnt="0"/>
      <dgm:spPr/>
    </dgm:pt>
    <dgm:pt modelId="{95791036-3722-4294-BE39-9D79736B4264}" type="pres">
      <dgm:prSet presAssocID="{B83B0F30-7652-49EF-9331-F0D1D03D585C}" presName="bgRect" presStyleLbl="bgShp" presStyleIdx="2" presStyleCnt="3"/>
      <dgm:spPr/>
    </dgm:pt>
    <dgm:pt modelId="{F45FB55F-9927-47C9-BE83-783BE392E1BB}" type="pres">
      <dgm:prSet presAssocID="{B83B0F30-7652-49EF-9331-F0D1D03D58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53B67E3B-F550-4334-BCF2-5B5B89D7015A}" type="pres">
      <dgm:prSet presAssocID="{B83B0F30-7652-49EF-9331-F0D1D03D585C}" presName="spaceRect" presStyleCnt="0"/>
      <dgm:spPr/>
    </dgm:pt>
    <dgm:pt modelId="{78A437DA-77B6-4258-9FA4-78A3E26A8B2E}" type="pres">
      <dgm:prSet presAssocID="{B83B0F30-7652-49EF-9331-F0D1D03D585C}" presName="parTx" presStyleLbl="revTx" presStyleIdx="2" presStyleCnt="3">
        <dgm:presLayoutVars>
          <dgm:chMax val="0"/>
          <dgm:chPref val="0"/>
        </dgm:presLayoutVars>
      </dgm:prSet>
      <dgm:spPr/>
    </dgm:pt>
  </dgm:ptLst>
  <dgm:cxnLst>
    <dgm:cxn modelId="{C97A093D-56D2-46E3-B25C-8A00D4272887}" type="presOf" srcId="{2FF3B546-770D-443B-B3F7-BDEA3ECC8234}" destId="{E30F531E-AEB4-4548-801F-24848A6C5767}" srcOrd="0" destOrd="0" presId="urn:microsoft.com/office/officeart/2018/2/layout/IconVerticalSolidList"/>
    <dgm:cxn modelId="{C3E1716E-81CE-4CBC-94D7-779C3E3AFC17}" srcId="{2FF3B546-770D-443B-B3F7-BDEA3ECC8234}" destId="{B7264688-0F64-4933-9B2F-51A616F3A96D}" srcOrd="1" destOrd="0" parTransId="{C203D079-D686-45CC-9D30-7D134B346773}" sibTransId="{EAD3D0B1-409D-4794-95C4-3BC0957F2C78}"/>
    <dgm:cxn modelId="{EC226C81-2DF9-4329-8255-3290255C4F58}" srcId="{2FF3B546-770D-443B-B3F7-BDEA3ECC8234}" destId="{B83B0F30-7652-49EF-9331-F0D1D03D585C}" srcOrd="2" destOrd="0" parTransId="{5959BB49-97B0-4733-B23A-C2C7BAFAD533}" sibTransId="{B0DB3272-17D0-40B3-A4C8-2CA918835B94}"/>
    <dgm:cxn modelId="{605C5C9A-5BE6-488D-B1E7-6BF9F113DC8E}" type="presOf" srcId="{B83B0F30-7652-49EF-9331-F0D1D03D585C}" destId="{78A437DA-77B6-4258-9FA4-78A3E26A8B2E}" srcOrd="0" destOrd="0" presId="urn:microsoft.com/office/officeart/2018/2/layout/IconVerticalSolidList"/>
    <dgm:cxn modelId="{DBB54CBF-BA6D-4C3A-8E80-0D5E12B0E2F0}" type="presOf" srcId="{B7264688-0F64-4933-9B2F-51A616F3A96D}" destId="{DA0FD394-C11E-401C-822F-F6361F957AA4}" srcOrd="0" destOrd="0" presId="urn:microsoft.com/office/officeart/2018/2/layout/IconVerticalSolidList"/>
    <dgm:cxn modelId="{E30939CC-2CEB-443F-9288-7BCE267CA8F9}" type="presOf" srcId="{3DBACDC2-BEEE-4D9F-B300-ECBEE8709B94}" destId="{67C81F98-6922-4D8A-81C2-41731EF290CC}" srcOrd="0" destOrd="0" presId="urn:microsoft.com/office/officeart/2018/2/layout/IconVerticalSolidList"/>
    <dgm:cxn modelId="{720D20FF-7FB0-4CCE-B470-ABAD23A4C004}" srcId="{2FF3B546-770D-443B-B3F7-BDEA3ECC8234}" destId="{3DBACDC2-BEEE-4D9F-B300-ECBEE8709B94}" srcOrd="0" destOrd="0" parTransId="{0B76F418-E231-436F-AE97-205419EA6A3D}" sibTransId="{9CC025BF-DB0B-41EF-8534-288384984484}"/>
    <dgm:cxn modelId="{61F521F6-336E-4898-8A61-245B58DFD2C2}" type="presParOf" srcId="{E30F531E-AEB4-4548-801F-24848A6C5767}" destId="{930F009B-0755-47D7-B28E-6609A14CE459}" srcOrd="0" destOrd="0" presId="urn:microsoft.com/office/officeart/2018/2/layout/IconVerticalSolidList"/>
    <dgm:cxn modelId="{829BFBE7-5855-4DA9-A7A3-6F7A2AE15A2E}" type="presParOf" srcId="{930F009B-0755-47D7-B28E-6609A14CE459}" destId="{911107A9-DD35-4B28-B4EE-DB01DAE34FA9}" srcOrd="0" destOrd="0" presId="urn:microsoft.com/office/officeart/2018/2/layout/IconVerticalSolidList"/>
    <dgm:cxn modelId="{C65D8710-FF77-41F2-BF16-6B4275E75914}" type="presParOf" srcId="{930F009B-0755-47D7-B28E-6609A14CE459}" destId="{D486A401-498B-4F14-B7D8-6B63621017BD}" srcOrd="1" destOrd="0" presId="urn:microsoft.com/office/officeart/2018/2/layout/IconVerticalSolidList"/>
    <dgm:cxn modelId="{FEE1075C-B6A9-46EF-B31B-934DAB8DD578}" type="presParOf" srcId="{930F009B-0755-47D7-B28E-6609A14CE459}" destId="{7E4D53DC-829B-4166-AD54-773ADFF79B11}" srcOrd="2" destOrd="0" presId="urn:microsoft.com/office/officeart/2018/2/layout/IconVerticalSolidList"/>
    <dgm:cxn modelId="{B857E65A-DC5C-4E83-8C0B-5A7C6E77D6E1}" type="presParOf" srcId="{930F009B-0755-47D7-B28E-6609A14CE459}" destId="{67C81F98-6922-4D8A-81C2-41731EF290CC}" srcOrd="3" destOrd="0" presId="urn:microsoft.com/office/officeart/2018/2/layout/IconVerticalSolidList"/>
    <dgm:cxn modelId="{6D6E2978-C0C7-435A-A392-AD50356060B5}" type="presParOf" srcId="{E30F531E-AEB4-4548-801F-24848A6C5767}" destId="{48D3E8B3-BBDD-4138-BA1B-693280353758}" srcOrd="1" destOrd="0" presId="urn:microsoft.com/office/officeart/2018/2/layout/IconVerticalSolidList"/>
    <dgm:cxn modelId="{204B037A-DD09-4437-B45F-084A98CD24BE}" type="presParOf" srcId="{E30F531E-AEB4-4548-801F-24848A6C5767}" destId="{35FBF8D7-0D27-4A1C-BE15-F53484B769FC}" srcOrd="2" destOrd="0" presId="urn:microsoft.com/office/officeart/2018/2/layout/IconVerticalSolidList"/>
    <dgm:cxn modelId="{074E4925-FEE5-4C2E-B665-42844D317970}" type="presParOf" srcId="{35FBF8D7-0D27-4A1C-BE15-F53484B769FC}" destId="{A296E0CF-6C1A-4720-B647-523D5D944A6F}" srcOrd="0" destOrd="0" presId="urn:microsoft.com/office/officeart/2018/2/layout/IconVerticalSolidList"/>
    <dgm:cxn modelId="{B98E14E6-AFBE-417A-9ED9-8761F3DC6E3F}" type="presParOf" srcId="{35FBF8D7-0D27-4A1C-BE15-F53484B769FC}" destId="{7B7AAB25-FFCA-4D82-BCFD-267358E3BFCE}" srcOrd="1" destOrd="0" presId="urn:microsoft.com/office/officeart/2018/2/layout/IconVerticalSolidList"/>
    <dgm:cxn modelId="{FDDEA93F-B159-4350-948F-A888704C8AFA}" type="presParOf" srcId="{35FBF8D7-0D27-4A1C-BE15-F53484B769FC}" destId="{1D3BF2D8-CA86-410E-AD37-5F34596D42F1}" srcOrd="2" destOrd="0" presId="urn:microsoft.com/office/officeart/2018/2/layout/IconVerticalSolidList"/>
    <dgm:cxn modelId="{43BFFDED-96A2-475B-9C33-6E0092336FBD}" type="presParOf" srcId="{35FBF8D7-0D27-4A1C-BE15-F53484B769FC}" destId="{DA0FD394-C11E-401C-822F-F6361F957AA4}" srcOrd="3" destOrd="0" presId="urn:microsoft.com/office/officeart/2018/2/layout/IconVerticalSolidList"/>
    <dgm:cxn modelId="{0878F015-A464-46A5-955A-13A350F85F13}" type="presParOf" srcId="{E30F531E-AEB4-4548-801F-24848A6C5767}" destId="{71312893-9F2D-487C-8D14-D9D1FD2ABBE0}" srcOrd="3" destOrd="0" presId="urn:microsoft.com/office/officeart/2018/2/layout/IconVerticalSolidList"/>
    <dgm:cxn modelId="{45F5CB6F-462A-4253-B5C0-AE8FA406252C}" type="presParOf" srcId="{E30F531E-AEB4-4548-801F-24848A6C5767}" destId="{7638C376-2E0E-4D86-B1CA-1C1BF31DDB45}" srcOrd="4" destOrd="0" presId="urn:microsoft.com/office/officeart/2018/2/layout/IconVerticalSolidList"/>
    <dgm:cxn modelId="{D4F7F4A9-E045-47B2-960E-3952FB2B3CC1}" type="presParOf" srcId="{7638C376-2E0E-4D86-B1CA-1C1BF31DDB45}" destId="{95791036-3722-4294-BE39-9D79736B4264}" srcOrd="0" destOrd="0" presId="urn:microsoft.com/office/officeart/2018/2/layout/IconVerticalSolidList"/>
    <dgm:cxn modelId="{907D43AE-918D-4A1D-BFCB-1BDC1094023D}" type="presParOf" srcId="{7638C376-2E0E-4D86-B1CA-1C1BF31DDB45}" destId="{F45FB55F-9927-47C9-BE83-783BE392E1BB}" srcOrd="1" destOrd="0" presId="urn:microsoft.com/office/officeart/2018/2/layout/IconVerticalSolidList"/>
    <dgm:cxn modelId="{6DD7B9EA-8BD5-4186-8589-1AF78F5AE18B}" type="presParOf" srcId="{7638C376-2E0E-4D86-B1CA-1C1BF31DDB45}" destId="{53B67E3B-F550-4334-BCF2-5B5B89D7015A}" srcOrd="2" destOrd="0" presId="urn:microsoft.com/office/officeart/2018/2/layout/IconVerticalSolidList"/>
    <dgm:cxn modelId="{ED22ECD2-CE8B-4F8E-A6F6-FC74A5A2C6F8}" type="presParOf" srcId="{7638C376-2E0E-4D86-B1CA-1C1BF31DDB45}" destId="{78A437DA-77B6-4258-9FA4-78A3E26A8B2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37271B-F957-4C1B-96A7-1F8CD6A81B76}">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Eliminates or significantly reduces medical mistakes.</a:t>
          </a:r>
        </a:p>
      </dsp:txBody>
      <dsp:txXfrm>
        <a:off x="402550" y="1992"/>
        <a:ext cx="3034531" cy="1820718"/>
      </dsp:txXfrm>
    </dsp:sp>
    <dsp:sp modelId="{1D6228E2-D7E4-4EC0-8639-CF61A8FBA220}">
      <dsp:nvSpPr>
        <dsp:cNvPr id="0" name=""/>
        <dsp:cNvSpPr/>
      </dsp:nvSpPr>
      <dsp:spPr>
        <a:xfrm>
          <a:off x="3740534" y="1992"/>
          <a:ext cx="3034531" cy="182071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Enhances the health of the patient.</a:t>
          </a:r>
        </a:p>
      </dsp:txBody>
      <dsp:txXfrm>
        <a:off x="3740534" y="1992"/>
        <a:ext cx="3034531" cy="1820718"/>
      </dsp:txXfrm>
    </dsp:sp>
    <dsp:sp modelId="{B001DE46-2C25-4F6C-BF5D-F416E859697D}">
      <dsp:nvSpPr>
        <dsp:cNvPr id="0" name=""/>
        <dsp:cNvSpPr/>
      </dsp:nvSpPr>
      <dsp:spPr>
        <a:xfrm>
          <a:off x="7078518" y="1992"/>
          <a:ext cx="3034531" cy="182071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Enhancement of process results.</a:t>
          </a:r>
        </a:p>
      </dsp:txBody>
      <dsp:txXfrm>
        <a:off x="7078518" y="1992"/>
        <a:ext cx="3034531" cy="1820718"/>
      </dsp:txXfrm>
    </dsp:sp>
    <dsp:sp modelId="{65C84898-1AE1-4D1D-AEB4-1B963A5D2962}">
      <dsp:nvSpPr>
        <dsp:cNvPr id="0" name=""/>
        <dsp:cNvSpPr/>
      </dsp:nvSpPr>
      <dsp:spPr>
        <a:xfrm>
          <a:off x="402550" y="2126164"/>
          <a:ext cx="3034531" cy="18207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Improves the experience for the patient.</a:t>
          </a:r>
        </a:p>
      </dsp:txBody>
      <dsp:txXfrm>
        <a:off x="402550" y="2126164"/>
        <a:ext cx="3034531" cy="1820718"/>
      </dsp:txXfrm>
    </dsp:sp>
    <dsp:sp modelId="{BC6C3A8A-CDF5-4977-96F0-96E09BAF7756}">
      <dsp:nvSpPr>
        <dsp:cNvPr id="0" name=""/>
        <dsp:cNvSpPr/>
      </dsp:nvSpPr>
      <dsp:spPr>
        <a:xfrm>
          <a:off x="3740534" y="2126164"/>
          <a:ext cx="3034531" cy="182071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The moral of the workers improves as a result.</a:t>
          </a:r>
        </a:p>
      </dsp:txBody>
      <dsp:txXfrm>
        <a:off x="3740534" y="2126164"/>
        <a:ext cx="3034531" cy="1820718"/>
      </dsp:txXfrm>
    </dsp:sp>
    <dsp:sp modelId="{C8411931-F797-486F-BBC4-CBCCBF346414}">
      <dsp:nvSpPr>
        <dsp:cNvPr id="0" name=""/>
        <dsp:cNvSpPr/>
      </dsp:nvSpPr>
      <dsp:spPr>
        <a:xfrm>
          <a:off x="7078518" y="2126164"/>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Facilitates fewer negative comments from patients(Lai et al., 2020).</a:t>
          </a:r>
        </a:p>
      </dsp:txBody>
      <dsp:txXfrm>
        <a:off x="7078518" y="2126164"/>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1107A9-DD35-4B28-B4EE-DB01DAE34FA9}">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86A401-498B-4F14-B7D8-6B63621017BD}">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C81F98-6922-4D8A-81C2-41731EF290CC}">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The necessity of collaboration and training in working together as a unit has recently been recognized as a priority in today's preservice training programs. </a:t>
          </a:r>
        </a:p>
      </dsp:txBody>
      <dsp:txXfrm>
        <a:off x="1437631" y="531"/>
        <a:ext cx="9077968" cy="1244702"/>
      </dsp:txXfrm>
    </dsp:sp>
    <dsp:sp modelId="{A296E0CF-6C1A-4720-B647-523D5D944A6F}">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7AAB25-FFCA-4D82-BCFD-267358E3BFCE}">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0FD394-C11E-401C-822F-F6361F957AA4}">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Since it takes much time to learn how to communicate successfully and collaborate with others, it would be beneficial for students to learn how to work together within the context of the medical education they get.</a:t>
          </a:r>
        </a:p>
      </dsp:txBody>
      <dsp:txXfrm>
        <a:off x="1437631" y="1556410"/>
        <a:ext cx="9077968" cy="1244702"/>
      </dsp:txXfrm>
    </dsp:sp>
    <dsp:sp modelId="{95791036-3722-4294-BE39-9D79736B4264}">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5FB55F-9927-47C9-BE83-783BE392E1BB}">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A437DA-77B6-4258-9FA4-78A3E26A8B2E}">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Teamwork and collaborative care assist students in comprehending patient requirements, particularly in socioeconomic and health-challenged settings.</a:t>
          </a:r>
        </a:p>
      </dsp:txBody>
      <dsp:txXfrm>
        <a:off x="1437631" y="3112289"/>
        <a:ext cx="9077968" cy="124470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F400C-3238-073D-AD65-3C3AECA3FE3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95CC24-639E-A5F0-576C-0C71D713D9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BE63556-BA62-BC0E-0825-7296BD498171}"/>
              </a:ext>
            </a:extLst>
          </p:cNvPr>
          <p:cNvSpPr>
            <a:spLocks noGrp="1"/>
          </p:cNvSpPr>
          <p:nvPr>
            <p:ph type="dt" sz="half" idx="10"/>
          </p:nvPr>
        </p:nvSpPr>
        <p:spPr/>
        <p:txBody>
          <a:bodyPr/>
          <a:lstStyle/>
          <a:p>
            <a:fld id="{40B051CB-D3A8-47B3-9D9C-2CD1E3EDCD5C}" type="datetimeFigureOut">
              <a:rPr lang="en-GB" smtClean="0"/>
              <a:t>11/03/2023</a:t>
            </a:fld>
            <a:endParaRPr lang="en-GB"/>
          </a:p>
        </p:txBody>
      </p:sp>
      <p:sp>
        <p:nvSpPr>
          <p:cNvPr id="5" name="Footer Placeholder 4">
            <a:extLst>
              <a:ext uri="{FF2B5EF4-FFF2-40B4-BE49-F238E27FC236}">
                <a16:creationId xmlns:a16="http://schemas.microsoft.com/office/drawing/2014/main" id="{613DDEC6-C9E9-C3A5-402B-685552F024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EFCE04-FE2C-6115-5C45-279AD181C385}"/>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1244916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F0940-9AA9-F952-59E0-9F9F527C78E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0C2A54D-60C7-A29F-BF74-3D7B3B0A0E0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DFBA89F-9FF3-7DC9-CBC3-88073E5DA56E}"/>
              </a:ext>
            </a:extLst>
          </p:cNvPr>
          <p:cNvSpPr>
            <a:spLocks noGrp="1"/>
          </p:cNvSpPr>
          <p:nvPr>
            <p:ph type="dt" sz="half" idx="10"/>
          </p:nvPr>
        </p:nvSpPr>
        <p:spPr/>
        <p:txBody>
          <a:bodyPr/>
          <a:lstStyle/>
          <a:p>
            <a:fld id="{40B051CB-D3A8-47B3-9D9C-2CD1E3EDCD5C}" type="datetimeFigureOut">
              <a:rPr lang="en-GB" smtClean="0"/>
              <a:t>11/03/2023</a:t>
            </a:fld>
            <a:endParaRPr lang="en-GB"/>
          </a:p>
        </p:txBody>
      </p:sp>
      <p:sp>
        <p:nvSpPr>
          <p:cNvPr id="5" name="Footer Placeholder 4">
            <a:extLst>
              <a:ext uri="{FF2B5EF4-FFF2-40B4-BE49-F238E27FC236}">
                <a16:creationId xmlns:a16="http://schemas.microsoft.com/office/drawing/2014/main" id="{95E69EB8-810C-3C1A-7F56-2D237D1C88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7B3C26-D5AC-62D0-B32E-E88EBB4F1E40}"/>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3500581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12F91-114F-F029-54E3-D3E415BF734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251855C-3D67-46DD-A4DC-706E6D97A5E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78805E9-3D87-97A5-A895-3C32AEA70CF3}"/>
              </a:ext>
            </a:extLst>
          </p:cNvPr>
          <p:cNvSpPr>
            <a:spLocks noGrp="1"/>
          </p:cNvSpPr>
          <p:nvPr>
            <p:ph type="dt" sz="half" idx="10"/>
          </p:nvPr>
        </p:nvSpPr>
        <p:spPr/>
        <p:txBody>
          <a:bodyPr/>
          <a:lstStyle/>
          <a:p>
            <a:fld id="{40B051CB-D3A8-47B3-9D9C-2CD1E3EDCD5C}" type="datetimeFigureOut">
              <a:rPr lang="en-GB" smtClean="0"/>
              <a:t>11/03/2023</a:t>
            </a:fld>
            <a:endParaRPr lang="en-GB"/>
          </a:p>
        </p:txBody>
      </p:sp>
      <p:sp>
        <p:nvSpPr>
          <p:cNvPr id="5" name="Footer Placeholder 4">
            <a:extLst>
              <a:ext uri="{FF2B5EF4-FFF2-40B4-BE49-F238E27FC236}">
                <a16:creationId xmlns:a16="http://schemas.microsoft.com/office/drawing/2014/main" id="{F4DFD8B1-D8B2-25B1-2740-B4A51DCD42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8328C4-0EDA-FBD7-85C3-F62FE0F44FF9}"/>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1079994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BA364-71DB-506D-ED13-DD8B8D798B8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796B05E-3EED-8671-BF0F-B182E7F04E5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A12C5B1-BBF8-2C15-B2FC-CC703FA068B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F818B1C-D128-83E5-04CC-95276DB3E4A5}"/>
              </a:ext>
            </a:extLst>
          </p:cNvPr>
          <p:cNvSpPr>
            <a:spLocks noGrp="1"/>
          </p:cNvSpPr>
          <p:nvPr>
            <p:ph type="dt" sz="half" idx="10"/>
          </p:nvPr>
        </p:nvSpPr>
        <p:spPr/>
        <p:txBody>
          <a:bodyPr/>
          <a:lstStyle/>
          <a:p>
            <a:fld id="{40B051CB-D3A8-47B3-9D9C-2CD1E3EDCD5C}" type="datetimeFigureOut">
              <a:rPr lang="en-GB" smtClean="0"/>
              <a:t>11/03/2023</a:t>
            </a:fld>
            <a:endParaRPr lang="en-GB"/>
          </a:p>
        </p:txBody>
      </p:sp>
      <p:sp>
        <p:nvSpPr>
          <p:cNvPr id="6" name="Footer Placeholder 5">
            <a:extLst>
              <a:ext uri="{FF2B5EF4-FFF2-40B4-BE49-F238E27FC236}">
                <a16:creationId xmlns:a16="http://schemas.microsoft.com/office/drawing/2014/main" id="{463A409B-DE71-0155-433D-3255F4F436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4A1985-1DAA-4920-5313-EA37958F041B}"/>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4407636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A171E-ECAB-693A-734B-4B500E4E620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B9D3273-0B96-D233-88FC-7C48FC29B3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B22F4CB-7D11-AECD-CC75-4C971454AF9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DBDF928-DECF-3FFC-0B76-E4A867705A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59910DF-5ADF-B56F-6AB2-A72772B4AA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4342C4D-95E6-53DB-F718-2AC8BC7BF267}"/>
              </a:ext>
            </a:extLst>
          </p:cNvPr>
          <p:cNvSpPr>
            <a:spLocks noGrp="1"/>
          </p:cNvSpPr>
          <p:nvPr>
            <p:ph type="dt" sz="half" idx="10"/>
          </p:nvPr>
        </p:nvSpPr>
        <p:spPr/>
        <p:txBody>
          <a:bodyPr/>
          <a:lstStyle/>
          <a:p>
            <a:fld id="{40B051CB-D3A8-47B3-9D9C-2CD1E3EDCD5C}" type="datetimeFigureOut">
              <a:rPr lang="en-GB" smtClean="0"/>
              <a:t>11/03/2023</a:t>
            </a:fld>
            <a:endParaRPr lang="en-GB"/>
          </a:p>
        </p:txBody>
      </p:sp>
      <p:sp>
        <p:nvSpPr>
          <p:cNvPr id="8" name="Footer Placeholder 7">
            <a:extLst>
              <a:ext uri="{FF2B5EF4-FFF2-40B4-BE49-F238E27FC236}">
                <a16:creationId xmlns:a16="http://schemas.microsoft.com/office/drawing/2014/main" id="{73591A9A-C8CF-1F75-2966-6CD2E5CF6F8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AE873FA-2A0E-E6B1-EDB9-DF9135763A75}"/>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1559235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EEA74-7BB4-89DF-F241-02F71569B5C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CB27045-37CA-6B12-F305-264A742805B0}"/>
              </a:ext>
            </a:extLst>
          </p:cNvPr>
          <p:cNvSpPr>
            <a:spLocks noGrp="1"/>
          </p:cNvSpPr>
          <p:nvPr>
            <p:ph type="dt" sz="half" idx="10"/>
          </p:nvPr>
        </p:nvSpPr>
        <p:spPr/>
        <p:txBody>
          <a:bodyPr/>
          <a:lstStyle/>
          <a:p>
            <a:fld id="{40B051CB-D3A8-47B3-9D9C-2CD1E3EDCD5C}" type="datetimeFigureOut">
              <a:rPr lang="en-GB" smtClean="0"/>
              <a:t>11/03/2023</a:t>
            </a:fld>
            <a:endParaRPr lang="en-GB"/>
          </a:p>
        </p:txBody>
      </p:sp>
      <p:sp>
        <p:nvSpPr>
          <p:cNvPr id="4" name="Footer Placeholder 3">
            <a:extLst>
              <a:ext uri="{FF2B5EF4-FFF2-40B4-BE49-F238E27FC236}">
                <a16:creationId xmlns:a16="http://schemas.microsoft.com/office/drawing/2014/main" id="{C2D146CE-1D5F-F6BB-6802-292A6D21356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004F2A0-DF9F-BD80-6A22-CEDAAACB7814}"/>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4053591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804AC-C4FA-78FA-9C35-C7F736E18807}"/>
              </a:ext>
            </a:extLst>
          </p:cNvPr>
          <p:cNvSpPr>
            <a:spLocks noGrp="1"/>
          </p:cNvSpPr>
          <p:nvPr>
            <p:ph type="dt" sz="half" idx="10"/>
          </p:nvPr>
        </p:nvSpPr>
        <p:spPr/>
        <p:txBody>
          <a:bodyPr/>
          <a:lstStyle/>
          <a:p>
            <a:fld id="{40B051CB-D3A8-47B3-9D9C-2CD1E3EDCD5C}" type="datetimeFigureOut">
              <a:rPr lang="en-GB" smtClean="0"/>
              <a:t>11/03/2023</a:t>
            </a:fld>
            <a:endParaRPr lang="en-GB"/>
          </a:p>
        </p:txBody>
      </p:sp>
      <p:sp>
        <p:nvSpPr>
          <p:cNvPr id="3" name="Footer Placeholder 2">
            <a:extLst>
              <a:ext uri="{FF2B5EF4-FFF2-40B4-BE49-F238E27FC236}">
                <a16:creationId xmlns:a16="http://schemas.microsoft.com/office/drawing/2014/main" id="{28BF1E2C-2CED-386A-C1EB-F0BAEBC381B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A3242-8111-2E61-CC15-6DECBB4334AC}"/>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1225006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FEE5B-54A1-0AA6-A034-39DC6CB0E31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67FD45C-E639-BFC6-C46F-7BBF06810F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4B261FB-5EED-FCB8-7EB1-94BF8F9A8D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E1FE7B-3575-2053-FA66-589606B2A62D}"/>
              </a:ext>
            </a:extLst>
          </p:cNvPr>
          <p:cNvSpPr>
            <a:spLocks noGrp="1"/>
          </p:cNvSpPr>
          <p:nvPr>
            <p:ph type="dt" sz="half" idx="10"/>
          </p:nvPr>
        </p:nvSpPr>
        <p:spPr/>
        <p:txBody>
          <a:bodyPr/>
          <a:lstStyle/>
          <a:p>
            <a:fld id="{40B051CB-D3A8-47B3-9D9C-2CD1E3EDCD5C}" type="datetimeFigureOut">
              <a:rPr lang="en-GB" smtClean="0"/>
              <a:t>11/03/2023</a:t>
            </a:fld>
            <a:endParaRPr lang="en-GB"/>
          </a:p>
        </p:txBody>
      </p:sp>
      <p:sp>
        <p:nvSpPr>
          <p:cNvPr id="6" name="Footer Placeholder 5">
            <a:extLst>
              <a:ext uri="{FF2B5EF4-FFF2-40B4-BE49-F238E27FC236}">
                <a16:creationId xmlns:a16="http://schemas.microsoft.com/office/drawing/2014/main" id="{8D324D67-DCCB-AD53-9CD9-0B43E70E33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163B2D-C62C-BD9F-EF6C-91C84F56E9E6}"/>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1358134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7E2AC-E43D-2057-763E-51549EEA66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26FDF70-265B-A3A2-F65E-BD1D2639F8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0E43BD-6B88-3975-D706-4D3DC7BF26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6C325E1-9E93-FD1A-0C53-7E91424A60C3}"/>
              </a:ext>
            </a:extLst>
          </p:cNvPr>
          <p:cNvSpPr>
            <a:spLocks noGrp="1"/>
          </p:cNvSpPr>
          <p:nvPr>
            <p:ph type="dt" sz="half" idx="10"/>
          </p:nvPr>
        </p:nvSpPr>
        <p:spPr/>
        <p:txBody>
          <a:bodyPr/>
          <a:lstStyle/>
          <a:p>
            <a:fld id="{40B051CB-D3A8-47B3-9D9C-2CD1E3EDCD5C}" type="datetimeFigureOut">
              <a:rPr lang="en-GB" smtClean="0"/>
              <a:t>11/03/2023</a:t>
            </a:fld>
            <a:endParaRPr lang="en-GB"/>
          </a:p>
        </p:txBody>
      </p:sp>
      <p:sp>
        <p:nvSpPr>
          <p:cNvPr id="6" name="Footer Placeholder 5">
            <a:extLst>
              <a:ext uri="{FF2B5EF4-FFF2-40B4-BE49-F238E27FC236}">
                <a16:creationId xmlns:a16="http://schemas.microsoft.com/office/drawing/2014/main" id="{947699C0-699B-9BFC-5730-119B85E39D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7BC6D5-1C52-030E-EC4F-9E7A41976144}"/>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2935988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EBF8A-1B1F-9E3C-26F0-C53FEDBF644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D4FC810-D111-9BBA-9E96-3C5F1CB58FB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937D29C-45EE-64B6-A858-783333FF421C}"/>
              </a:ext>
            </a:extLst>
          </p:cNvPr>
          <p:cNvSpPr>
            <a:spLocks noGrp="1"/>
          </p:cNvSpPr>
          <p:nvPr>
            <p:ph type="dt" sz="half" idx="10"/>
          </p:nvPr>
        </p:nvSpPr>
        <p:spPr/>
        <p:txBody>
          <a:bodyPr/>
          <a:lstStyle/>
          <a:p>
            <a:fld id="{40B051CB-D3A8-47B3-9D9C-2CD1E3EDCD5C}" type="datetimeFigureOut">
              <a:rPr lang="en-GB" smtClean="0"/>
              <a:t>11/03/2023</a:t>
            </a:fld>
            <a:endParaRPr lang="en-GB"/>
          </a:p>
        </p:txBody>
      </p:sp>
      <p:sp>
        <p:nvSpPr>
          <p:cNvPr id="5" name="Footer Placeholder 4">
            <a:extLst>
              <a:ext uri="{FF2B5EF4-FFF2-40B4-BE49-F238E27FC236}">
                <a16:creationId xmlns:a16="http://schemas.microsoft.com/office/drawing/2014/main" id="{B31D77D4-238E-FAEB-9A5B-8331CACDC7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A3D7B-C0F9-857C-EACE-DA0ECC508E9F}"/>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416568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0D6C62-3D28-B9F0-8214-1DF4EA37BFE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ACA05F6-3E70-2970-078C-BF0FBEC7961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8A4B20F-460A-AD0E-767B-7295DB69E59B}"/>
              </a:ext>
            </a:extLst>
          </p:cNvPr>
          <p:cNvSpPr>
            <a:spLocks noGrp="1"/>
          </p:cNvSpPr>
          <p:nvPr>
            <p:ph type="dt" sz="half" idx="10"/>
          </p:nvPr>
        </p:nvSpPr>
        <p:spPr/>
        <p:txBody>
          <a:bodyPr/>
          <a:lstStyle/>
          <a:p>
            <a:fld id="{40B051CB-D3A8-47B3-9D9C-2CD1E3EDCD5C}" type="datetimeFigureOut">
              <a:rPr lang="en-GB" smtClean="0"/>
              <a:t>11/03/2023</a:t>
            </a:fld>
            <a:endParaRPr lang="en-GB"/>
          </a:p>
        </p:txBody>
      </p:sp>
      <p:sp>
        <p:nvSpPr>
          <p:cNvPr id="5" name="Footer Placeholder 4">
            <a:extLst>
              <a:ext uri="{FF2B5EF4-FFF2-40B4-BE49-F238E27FC236}">
                <a16:creationId xmlns:a16="http://schemas.microsoft.com/office/drawing/2014/main" id="{D803F313-458E-F8B4-D212-212912C65D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621C12-0210-EC11-49C5-5782E7A37597}"/>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1909283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CC7574-0019-EB8C-DA4F-F56C2E0A44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37548F9-7D53-9656-121D-BED690A9AB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0C8FF4-81CE-89F7-DC13-CA98E9812F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B051CB-D3A8-47B3-9D9C-2CD1E3EDCD5C}" type="datetimeFigureOut">
              <a:rPr lang="en-GB" smtClean="0"/>
              <a:t>11/03/2023</a:t>
            </a:fld>
            <a:endParaRPr lang="en-GB"/>
          </a:p>
        </p:txBody>
      </p:sp>
      <p:sp>
        <p:nvSpPr>
          <p:cNvPr id="5" name="Footer Placeholder 4">
            <a:extLst>
              <a:ext uri="{FF2B5EF4-FFF2-40B4-BE49-F238E27FC236}">
                <a16:creationId xmlns:a16="http://schemas.microsoft.com/office/drawing/2014/main" id="{D89A2888-59F8-ABF7-69AC-440624D00E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109188-5814-881A-E98E-4960FF06EA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FCA9BA-F0A1-4C84-BAFD-B475FB7E4898}" type="slidenum">
              <a:rPr lang="en-GB" smtClean="0"/>
              <a:t>‹#›</a:t>
            </a:fld>
            <a:endParaRPr lang="en-GB"/>
          </a:p>
        </p:txBody>
      </p:sp>
    </p:spTree>
    <p:extLst>
      <p:ext uri="{BB962C8B-B14F-4D97-AF65-F5344CB8AC3E}">
        <p14:creationId xmlns:p14="http://schemas.microsoft.com/office/powerpoint/2010/main" val="358738192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4.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09601" y="4385066"/>
            <a:ext cx="10923638" cy="1317643"/>
          </a:xfrm>
        </p:spPr>
        <p:txBody>
          <a:bodyPr>
            <a:normAutofit/>
          </a:bodyPr>
          <a:lstStyle/>
          <a:p>
            <a:pPr algn="l"/>
            <a:r>
              <a:rPr lang="en-GB"/>
              <a:t>Working in Team</a:t>
            </a:r>
          </a:p>
        </p:txBody>
      </p:sp>
      <p:sp>
        <p:nvSpPr>
          <p:cNvPr id="3" name="Subtitle 2"/>
          <p:cNvSpPr>
            <a:spLocks noGrp="1"/>
          </p:cNvSpPr>
          <p:nvPr>
            <p:ph type="subTitle" idx="1"/>
          </p:nvPr>
        </p:nvSpPr>
        <p:spPr>
          <a:xfrm>
            <a:off x="609600" y="5702709"/>
            <a:ext cx="10923638" cy="521109"/>
          </a:xfrm>
        </p:spPr>
        <p:txBody>
          <a:bodyPr>
            <a:normAutofit/>
          </a:bodyPr>
          <a:lstStyle/>
          <a:p>
            <a:pPr algn="l"/>
            <a:r>
              <a:rPr lang="en-GB"/>
              <a:t>Name </a:t>
            </a:r>
          </a:p>
        </p:txBody>
      </p:sp>
      <p:pic>
        <p:nvPicPr>
          <p:cNvPr id="1028" name="Picture 4" descr="A shared vision for integrated health and social care">
            <a:extLst>
              <a:ext uri="{FF2B5EF4-FFF2-40B4-BE49-F238E27FC236}">
                <a16:creationId xmlns:a16="http://schemas.microsoft.com/office/drawing/2014/main" id="{46A3D101-F93B-2F88-2BD3-B1D639CA86CD}"/>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20" y="10"/>
            <a:ext cx="6095974" cy="425252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eamwork as a Core Value in Health Care | HMS Postgraduate Education">
            <a:extLst>
              <a:ext uri="{FF2B5EF4-FFF2-40B4-BE49-F238E27FC236}">
                <a16:creationId xmlns:a16="http://schemas.microsoft.com/office/drawing/2014/main" id="{23D3536C-C323-08D5-7E69-4258BDE29D6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6095999" y="-681"/>
            <a:ext cx="6096001" cy="4253215"/>
          </a:xfrm>
          <a:prstGeom prst="rect">
            <a:avLst/>
          </a:prstGeom>
          <a:noFill/>
          <a:extLst>
            <a:ext uri="{909E8E84-426E-40DD-AFC4-6F175D3DCCD1}">
              <a14:hiddenFill xmlns:a14="http://schemas.microsoft.com/office/drawing/2010/main">
                <a:solidFill>
                  <a:srgbClr val="FFFFFF"/>
                </a:solidFill>
              </a14:hiddenFill>
            </a:ext>
          </a:extLst>
        </p:spPr>
      </p:pic>
      <p:cxnSp>
        <p:nvCxnSpPr>
          <p:cNvPr id="1037" name="Straight Connector 1032">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8" name="Straight Connector 1034">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888523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Picture 2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7" name="Rectangle 2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p:cNvSpPr>
            <a:spLocks noGrp="1"/>
          </p:cNvSpPr>
          <p:nvPr>
            <p:ph type="title"/>
          </p:nvPr>
        </p:nvSpPr>
        <p:spPr>
          <a:xfrm>
            <a:off x="6597016" y="905011"/>
            <a:ext cx="4589328" cy="1889135"/>
          </a:xfrm>
        </p:spPr>
        <p:txBody>
          <a:bodyPr vert="horz" lIns="91440" tIns="45720" rIns="91440" bIns="45720" rtlCol="0" anchor="b">
            <a:normAutofit/>
          </a:bodyPr>
          <a:lstStyle/>
          <a:p>
            <a:r>
              <a:rPr lang="en-US" sz="4800" b="1" kern="1200">
                <a:latin typeface="+mj-lt"/>
                <a:ea typeface="+mj-ea"/>
                <a:cs typeface="+mj-cs"/>
              </a:rPr>
              <a:t>Health Care Team</a:t>
            </a:r>
          </a:p>
        </p:txBody>
      </p:sp>
      <p:pic>
        <p:nvPicPr>
          <p:cNvPr id="6" name="Picture 5" descr="Diagram&#10;&#10;Description automatically generated">
            <a:extLst>
              <a:ext uri="{FF2B5EF4-FFF2-40B4-BE49-F238E27FC236}">
                <a16:creationId xmlns:a16="http://schemas.microsoft.com/office/drawing/2014/main" id="{57B5B29E-9272-C112-1CF7-5CF7CB737259}"/>
              </a:ext>
            </a:extLst>
          </p:cNvPr>
          <p:cNvPicPr>
            <a:picLocks noChangeAspect="1"/>
          </p:cNvPicPr>
          <p:nvPr/>
        </p:nvPicPr>
        <p:blipFill>
          <a:blip r:embed="rId3"/>
          <a:stretch>
            <a:fillRect/>
          </a:stretch>
        </p:blipFill>
        <p:spPr>
          <a:xfrm>
            <a:off x="720807" y="1770445"/>
            <a:ext cx="5468347" cy="3308350"/>
          </a:xfrm>
          <a:prstGeom prst="rect">
            <a:avLst/>
          </a:prstGeom>
        </p:spPr>
      </p:pic>
      <p:sp>
        <p:nvSpPr>
          <p:cNvPr id="3" name="Content Placeholder 2"/>
          <p:cNvSpPr>
            <a:spLocks noGrp="1"/>
          </p:cNvSpPr>
          <p:nvPr>
            <p:ph idx="1"/>
          </p:nvPr>
        </p:nvSpPr>
        <p:spPr>
          <a:xfrm>
            <a:off x="6597016" y="2965592"/>
            <a:ext cx="4589328" cy="2987397"/>
          </a:xfrm>
        </p:spPr>
        <p:txBody>
          <a:bodyPr vert="horz" lIns="91440" tIns="45720" rIns="91440" bIns="45720" rtlCol="0">
            <a:normAutofit/>
          </a:bodyPr>
          <a:lstStyle/>
          <a:p>
            <a:r>
              <a:rPr lang="en-US" sz="1500" dirty="0"/>
              <a:t>A group of complementary people who actively interact, are committed to a common goal, recognize cultural differences, are adaptive, open to feedback, have a positive attitude, are reliable, trustworthy, and value individual contributions.</a:t>
            </a:r>
          </a:p>
          <a:p>
            <a:r>
              <a:rPr lang="en-US" sz="1500" dirty="0"/>
              <a:t>Two or more healthcare experts collaborate to provide outstanding, cost-effective, evidence-based therapy, Physicians, physician assistants, advanced practice nurses, nurses, physical therapists, occupational therapists, </a:t>
            </a:r>
            <a:r>
              <a:rPr lang="en-US" sz="1500" dirty="0" err="1"/>
              <a:t>etc</a:t>
            </a:r>
            <a:r>
              <a:rPr lang="en-US" sz="1500" dirty="0"/>
              <a:t>(Stevens et al., 2021)</a:t>
            </a:r>
          </a:p>
          <a:p>
            <a:r>
              <a:rPr lang="en-US" sz="1500" dirty="0"/>
              <a:t>In this presentation, I am going discuss about case of working in team in the health and social care.</a:t>
            </a:r>
          </a:p>
          <a:p>
            <a:endParaRPr lang="en-US" sz="1500" dirty="0"/>
          </a:p>
        </p:txBody>
      </p:sp>
      <p:sp>
        <p:nvSpPr>
          <p:cNvPr id="4" name="TextBox 3"/>
          <p:cNvSpPr txBox="1"/>
          <p:nvPr/>
        </p:nvSpPr>
        <p:spPr>
          <a:xfrm>
            <a:off x="8451604" y="1412489"/>
            <a:ext cx="3197701"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1966243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latin typeface="Arial Rounded MT Bold" panose="020F0704030504030204" pitchFamily="34" charset="0"/>
              </a:rPr>
              <a:t>Why Team work in health care </a:t>
            </a:r>
          </a:p>
        </p:txBody>
      </p:sp>
      <p:sp>
        <p:nvSpPr>
          <p:cNvPr id="2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640728D7-ECBC-DDFE-D9C1-11569DBC9C70}"/>
              </a:ext>
            </a:extLst>
          </p:cNvPr>
          <p:cNvGraphicFramePr>
            <a:graphicFrameLocks noGrp="1"/>
          </p:cNvGraphicFramePr>
          <p:nvPr>
            <p:ph idx="1"/>
            <p:extLst>
              <p:ext uri="{D42A27DB-BD31-4B8C-83A1-F6EECF244321}">
                <p14:modId xmlns:p14="http://schemas.microsoft.com/office/powerpoint/2010/main" val="2189345185"/>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2433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1B94E8-CBE7-8054-3865-7E58B67362AC}"/>
              </a:ext>
            </a:extLst>
          </p:cNvPr>
          <p:cNvSpPr>
            <a:spLocks noGrp="1"/>
          </p:cNvSpPr>
          <p:nvPr>
            <p:ph type="title"/>
          </p:nvPr>
        </p:nvSpPr>
        <p:spPr>
          <a:xfrm>
            <a:off x="630936" y="639520"/>
            <a:ext cx="3429000" cy="1719072"/>
          </a:xfrm>
        </p:spPr>
        <p:txBody>
          <a:bodyPr anchor="b">
            <a:normAutofit/>
          </a:bodyPr>
          <a:lstStyle/>
          <a:p>
            <a:r>
              <a:rPr lang="en-GB" sz="5400"/>
              <a:t>Tuckman’s Model</a:t>
            </a:r>
          </a:p>
        </p:txBody>
      </p:sp>
      <p:sp>
        <p:nvSpPr>
          <p:cNvPr id="103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9356A5-5036-0157-9508-F108DB7688F0}"/>
              </a:ext>
            </a:extLst>
          </p:cNvPr>
          <p:cNvSpPr>
            <a:spLocks noGrp="1"/>
          </p:cNvSpPr>
          <p:nvPr>
            <p:ph idx="1"/>
          </p:nvPr>
        </p:nvSpPr>
        <p:spPr>
          <a:xfrm>
            <a:off x="630936" y="2807208"/>
            <a:ext cx="3429000" cy="3410712"/>
          </a:xfrm>
        </p:spPr>
        <p:txBody>
          <a:bodyPr anchor="t">
            <a:normAutofit/>
          </a:bodyPr>
          <a:lstStyle/>
          <a:p>
            <a:r>
              <a:rPr lang="en-GB" sz="1500" dirty="0"/>
              <a:t>Tuckman's theory is an easy and helpful framework for considering the dynamics of human cooperation (Patterson, 2022). </a:t>
            </a:r>
          </a:p>
          <a:p>
            <a:r>
              <a:rPr lang="en-GB" sz="1500" dirty="0"/>
              <a:t>To begin, by showing how progression through stages is a natural part of any team's growth. </a:t>
            </a:r>
          </a:p>
          <a:p>
            <a:r>
              <a:rPr lang="en-GB" sz="1500" dirty="0"/>
              <a:t>Second, we call attention to the fact that various facets of team </a:t>
            </a:r>
            <a:r>
              <a:rPr lang="en-GB" sz="1500" dirty="0" err="1"/>
              <a:t>behavior</a:t>
            </a:r>
            <a:r>
              <a:rPr lang="en-GB" sz="1500" dirty="0"/>
              <a:t> must be managed at various points in the evolution of the team.</a:t>
            </a:r>
          </a:p>
          <a:p>
            <a:r>
              <a:rPr lang="en-GB" sz="1500" dirty="0"/>
              <a:t>This model is helpful to enhance team’s productivity and coordination in health and social care.</a:t>
            </a:r>
          </a:p>
        </p:txBody>
      </p:sp>
      <p:pic>
        <p:nvPicPr>
          <p:cNvPr id="1026" name="Picture 2" descr="Stages of team development_Elisabeth Goodman | Elisabeth Goodman's Blog">
            <a:extLst>
              <a:ext uri="{FF2B5EF4-FFF2-40B4-BE49-F238E27FC236}">
                <a16:creationId xmlns:a16="http://schemas.microsoft.com/office/drawing/2014/main" id="{7B480665-0319-930C-8B14-2E6F7F47CB0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840105"/>
            <a:ext cx="6903720" cy="51777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6E9713B-64F7-CAAF-16D7-8D3F5D03D4B3}"/>
              </a:ext>
            </a:extLst>
          </p:cNvPr>
          <p:cNvSpPr txBox="1"/>
          <p:nvPr/>
        </p:nvSpPr>
        <p:spPr>
          <a:xfrm>
            <a:off x="7010400" y="6217920"/>
            <a:ext cx="2712720" cy="369332"/>
          </a:xfrm>
          <a:prstGeom prst="rect">
            <a:avLst/>
          </a:prstGeom>
          <a:noFill/>
        </p:spPr>
        <p:txBody>
          <a:bodyPr wrap="square" rtlCol="0">
            <a:spAutoFit/>
          </a:bodyPr>
          <a:lstStyle/>
          <a:p>
            <a:r>
              <a:rPr lang="en-GB" dirty="0"/>
              <a:t>(Patterson, 2022)</a:t>
            </a:r>
          </a:p>
        </p:txBody>
      </p:sp>
    </p:spTree>
    <p:extLst>
      <p:ext uri="{BB962C8B-B14F-4D97-AF65-F5344CB8AC3E}">
        <p14:creationId xmlns:p14="http://schemas.microsoft.com/office/powerpoint/2010/main" val="2826711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0" name="Rectangle 2056">
            <a:extLst>
              <a:ext uri="{FF2B5EF4-FFF2-40B4-BE49-F238E27FC236}">
                <a16:creationId xmlns:a16="http://schemas.microsoft.com/office/drawing/2014/main" id="{35D813D1-BA6B-40B4-A101-04BB89445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9" name="Picture 2058">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061" name="Rectangle 2060">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3" name="Rectangle 2062">
            <a:extLst>
              <a:ext uri="{FF2B5EF4-FFF2-40B4-BE49-F238E27FC236}">
                <a16:creationId xmlns:a16="http://schemas.microsoft.com/office/drawing/2014/main" id="{AEA3DFA5-2D7B-4989-8ED7-8321EC114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678" y="0"/>
            <a:ext cx="11145980" cy="6870723"/>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p:cNvSpPr>
            <a:spLocks noGrp="1"/>
          </p:cNvSpPr>
          <p:nvPr>
            <p:ph type="title"/>
          </p:nvPr>
        </p:nvSpPr>
        <p:spPr>
          <a:xfrm>
            <a:off x="1191966" y="900622"/>
            <a:ext cx="3629555" cy="1893524"/>
          </a:xfrm>
        </p:spPr>
        <p:txBody>
          <a:bodyPr anchor="b">
            <a:normAutofit/>
          </a:bodyPr>
          <a:lstStyle/>
          <a:p>
            <a:r>
              <a:rPr lang="en-GB" sz="4800">
                <a:latin typeface="Arial Rounded MT Bold" panose="020F0704030504030204" pitchFamily="34" charset="0"/>
              </a:rPr>
              <a:t>Personal Experience </a:t>
            </a:r>
          </a:p>
        </p:txBody>
      </p:sp>
      <p:sp>
        <p:nvSpPr>
          <p:cNvPr id="3" name="Content Placeholder 2"/>
          <p:cNvSpPr>
            <a:spLocks noGrp="1"/>
          </p:cNvSpPr>
          <p:nvPr>
            <p:ph idx="1"/>
          </p:nvPr>
        </p:nvSpPr>
        <p:spPr>
          <a:xfrm>
            <a:off x="1191966" y="2965593"/>
            <a:ext cx="3629555" cy="2941544"/>
          </a:xfrm>
        </p:spPr>
        <p:txBody>
          <a:bodyPr>
            <a:normAutofit fontScale="85000" lnSpcReduction="10000"/>
          </a:bodyPr>
          <a:lstStyle/>
          <a:p>
            <a:r>
              <a:rPr lang="en-US" sz="1800" dirty="0"/>
              <a:t>I hurried my uncle to the hospital just as he was going into cardiac arrest, and as we got there, I observed that everyone was working confidently and professionally. </a:t>
            </a:r>
          </a:p>
          <a:p>
            <a:r>
              <a:rPr lang="en-US" sz="1800" dirty="0"/>
              <a:t>A nurse provided first care before an expert in this field arrived. </a:t>
            </a:r>
          </a:p>
          <a:p>
            <a:r>
              <a:rPr lang="en-US" sz="1800" dirty="0"/>
              <a:t>My uncle received outstanding care from the attending physician and the rest of the staff.</a:t>
            </a:r>
          </a:p>
          <a:p>
            <a:r>
              <a:rPr lang="en-GB" sz="1800" dirty="0"/>
              <a:t>I feel that this is the perfect case of team working in health and social care.</a:t>
            </a:r>
          </a:p>
        </p:txBody>
      </p:sp>
      <p:pic>
        <p:nvPicPr>
          <p:cNvPr id="2050" name="Picture 2" descr="Health and social care teams | Action for Carers">
            <a:extLst>
              <a:ext uri="{FF2B5EF4-FFF2-40B4-BE49-F238E27FC236}">
                <a16:creationId xmlns:a16="http://schemas.microsoft.com/office/drawing/2014/main" id="{FE071AF4-C15B-3D58-2FA9-D08E6BE9B847}"/>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5186548" y="171715"/>
            <a:ext cx="6320441" cy="65062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6073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r>
              <a:rPr lang="en-GB" dirty="0">
                <a:latin typeface="Arial Rounded MT Bold" panose="020F0704030504030204" pitchFamily="34" charset="0"/>
              </a:rPr>
              <a:t>Conclusion</a:t>
            </a:r>
            <a:endParaRPr lang="en-GB">
              <a:latin typeface="Arial Rounded MT Bold" panose="020F0704030504030204" pitchFamily="34" charset="0"/>
            </a:endParaRP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A3CCD56-0F3F-BE2E-CF79-C9FA570310C0}"/>
              </a:ext>
            </a:extLst>
          </p:cNvPr>
          <p:cNvGraphicFramePr>
            <a:graphicFrameLocks noGrp="1"/>
          </p:cNvGraphicFramePr>
          <p:nvPr>
            <p:ph idx="1"/>
            <p:extLst>
              <p:ext uri="{D42A27DB-BD31-4B8C-83A1-F6EECF244321}">
                <p14:modId xmlns:p14="http://schemas.microsoft.com/office/powerpoint/2010/main" val="282304341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2219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latin typeface="Arial Rounded MT Bold" panose="020F0704030504030204" pitchFamily="34" charset="0"/>
              </a:rPr>
              <a:t>References</a:t>
            </a:r>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US" sz="2000" dirty="0" err="1"/>
              <a:t>Burgdorf</a:t>
            </a:r>
            <a:r>
              <a:rPr lang="en-US" sz="2000" dirty="0"/>
              <a:t>, J.G., </a:t>
            </a:r>
            <a:r>
              <a:rPr lang="en-US" sz="2000" dirty="0" err="1"/>
              <a:t>Reckrey</a:t>
            </a:r>
            <a:r>
              <a:rPr lang="en-US" sz="2000" dirty="0"/>
              <a:t>, J. and Russell, D., (2022). “Care for Me, Too”: A Novel Framework for Improved Communication and Support Between Dementia Caregivers and the Home Health Care Team. The Gerontologist.</a:t>
            </a:r>
            <a:endParaRPr lang="en-GB" sz="2000" dirty="0"/>
          </a:p>
          <a:p>
            <a:r>
              <a:rPr lang="en-GB" sz="2000" dirty="0"/>
              <a:t>Lai, A.Y., Yuan, C.T., </a:t>
            </a:r>
            <a:r>
              <a:rPr lang="en-GB" sz="2000" dirty="0" err="1"/>
              <a:t>Marsteller</a:t>
            </a:r>
            <a:r>
              <a:rPr lang="en-GB" sz="2000" dirty="0"/>
              <a:t>, J.A., Hannum, S.M., </a:t>
            </a:r>
            <a:r>
              <a:rPr lang="en-GB" sz="2000" dirty="0" err="1"/>
              <a:t>Lasser</a:t>
            </a:r>
            <a:r>
              <a:rPr lang="en-GB" sz="2000" dirty="0"/>
              <a:t>, E.C., Heughan, J.A., Oberlander, T., Berger, Z.D., </a:t>
            </a:r>
            <a:r>
              <a:rPr lang="en-GB" sz="2000" dirty="0" err="1"/>
              <a:t>Gurses</a:t>
            </a:r>
            <a:r>
              <a:rPr lang="en-GB" sz="2000" dirty="0"/>
              <a:t>, A.P., Kharrazi, H. and Pitts, S.I., (2020). Patient safety in primary care: conceptual meanings to the health care team and patients. The Journal of the American Board of Family Medicine, 33(5), pp.754-764.</a:t>
            </a:r>
            <a:endParaRPr lang="en-GB" sz="2000" b="0" i="0" dirty="0">
              <a:effectLst/>
              <a:latin typeface="Arial" panose="020B0604020202020204" pitchFamily="34" charset="0"/>
            </a:endParaRPr>
          </a:p>
          <a:p>
            <a:r>
              <a:rPr lang="en-GB" sz="2000" b="0" i="0" dirty="0">
                <a:effectLst/>
                <a:latin typeface="Arial" panose="020B0604020202020204" pitchFamily="34" charset="0"/>
              </a:rPr>
              <a:t>Patterson, D. </a:t>
            </a:r>
            <a:r>
              <a:rPr lang="en-GB" sz="2000" b="0" i="0">
                <a:effectLst/>
                <a:latin typeface="Arial" panose="020B0604020202020204" pitchFamily="34" charset="0"/>
              </a:rPr>
              <a:t>(2022). </a:t>
            </a:r>
            <a:r>
              <a:rPr lang="en-GB" sz="2000" b="0" i="0" dirty="0">
                <a:effectLst/>
                <a:latin typeface="Arial" panose="020B0604020202020204" pitchFamily="34" charset="0"/>
              </a:rPr>
              <a:t>4.6. In-depth Look: Tuckman’s Model–Five Stages of Team Development. </a:t>
            </a:r>
            <a:r>
              <a:rPr lang="en-GB" sz="2000" b="0" i="1" dirty="0">
                <a:effectLst/>
                <a:latin typeface="Arial" panose="020B0604020202020204" pitchFamily="34" charset="0"/>
              </a:rPr>
              <a:t>Strategic Project Management: Theory and Practice for Human Resource Professionals</a:t>
            </a:r>
            <a:r>
              <a:rPr lang="en-GB" sz="2000" b="0" i="0" dirty="0">
                <a:effectLst/>
                <a:latin typeface="Arial" panose="020B0604020202020204" pitchFamily="34" charset="0"/>
              </a:rPr>
              <a:t>.</a:t>
            </a:r>
            <a:endParaRPr lang="en-US" sz="2000" dirty="0"/>
          </a:p>
          <a:p>
            <a:r>
              <a:rPr lang="en-US" sz="2000" dirty="0"/>
              <a:t>Stevens, E.L., Hulme, A. and Salmon, P.M., (2021). The impact of power on health care team performance and patient safety: a review of the literature. Ergonomics, 64(8), pp.1072-1090.</a:t>
            </a:r>
          </a:p>
        </p:txBody>
      </p:sp>
    </p:spTree>
    <p:extLst>
      <p:ext uri="{BB962C8B-B14F-4D97-AF65-F5344CB8AC3E}">
        <p14:creationId xmlns:p14="http://schemas.microsoft.com/office/powerpoint/2010/main" val="24674114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640</Words>
  <Application>Microsoft Office PowerPoint</Application>
  <PresentationFormat>Widescreen</PresentationFormat>
  <Paragraphs>33</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Working in Team</vt:lpstr>
      <vt:lpstr>Health Care Team</vt:lpstr>
      <vt:lpstr>Why Team work in health care </vt:lpstr>
      <vt:lpstr>Tuckman’s Model</vt:lpstr>
      <vt:lpstr>Personal Experience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Team</dc:title>
  <dc:creator/>
  <cp:lastModifiedBy>Parveen Iqbal</cp:lastModifiedBy>
  <cp:revision>2</cp:revision>
  <dcterms:created xsi:type="dcterms:W3CDTF">2023-03-07T15:34:42Z</dcterms:created>
  <dcterms:modified xsi:type="dcterms:W3CDTF">2023-03-11T11:06:14Z</dcterms:modified>
</cp:coreProperties>
</file>