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1"/>
  </p:notesMasterIdLst>
  <p:sldIdLst>
    <p:sldId id="719" r:id="rId7"/>
    <p:sldId id="301" r:id="rId8"/>
    <p:sldId id="257" r:id="rId9"/>
    <p:sldId id="259" r:id="rId10"/>
    <p:sldId id="263" r:id="rId11"/>
    <p:sldId id="264" r:id="rId12"/>
    <p:sldId id="267" r:id="rId13"/>
    <p:sldId id="268" r:id="rId14"/>
    <p:sldId id="269" r:id="rId15"/>
    <p:sldId id="722" r:id="rId16"/>
    <p:sldId id="723" r:id="rId17"/>
    <p:sldId id="724" r:id="rId18"/>
    <p:sldId id="725" r:id="rId19"/>
    <p:sldId id="72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02D3FC-D182-4B32-B3A9-C28C2BFE8F18}" v="13" dt="2024-10-28T14:39:12.8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87" d="100"/>
          <a:sy n="87" d="100"/>
        </p:scale>
        <p:origin x="417" y="4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9002D3FC-D182-4B32-B3A9-C28C2BFE8F18}"/>
    <pc:docChg chg="custSel delSld modSld">
      <pc:chgData name="Stalin Jacob Wilson Packia Dhas" userId="050d7d71-3621-4503-95e8-1c9a9d962492" providerId="ADAL" clId="{9002D3FC-D182-4B32-B3A9-C28C2BFE8F18}" dt="2024-11-10T23:22:50.240" v="61" actId="20577"/>
      <pc:docMkLst>
        <pc:docMk/>
      </pc:docMkLst>
      <pc:sldChg chg="modSp mod">
        <pc:chgData name="Stalin Jacob Wilson Packia Dhas" userId="050d7d71-3621-4503-95e8-1c9a9d962492" providerId="ADAL" clId="{9002D3FC-D182-4B32-B3A9-C28C2BFE8F18}" dt="2024-11-10T23:22:50.240" v="61" actId="20577"/>
        <pc:sldMkLst>
          <pc:docMk/>
          <pc:sldMk cId="1031341899" sldId="264"/>
        </pc:sldMkLst>
        <pc:spChg chg="mod">
          <ac:chgData name="Stalin Jacob Wilson Packia Dhas" userId="050d7d71-3621-4503-95e8-1c9a9d962492" providerId="ADAL" clId="{9002D3FC-D182-4B32-B3A9-C28C2BFE8F18}" dt="2024-11-10T23:22:50.240" v="61" actId="20577"/>
          <ac:spMkLst>
            <pc:docMk/>
            <pc:sldMk cId="1031341899" sldId="264"/>
            <ac:spMk id="3" creationId="{00000000-0000-0000-0000-000000000000}"/>
          </ac:spMkLst>
        </pc:spChg>
      </pc:sldChg>
      <pc:sldChg chg="addSp delSp modSp mod">
        <pc:chgData name="Stalin Jacob Wilson Packia Dhas" userId="050d7d71-3621-4503-95e8-1c9a9d962492" providerId="ADAL" clId="{9002D3FC-D182-4B32-B3A9-C28C2BFE8F18}" dt="2024-10-28T14:39:12.867" v="59" actId="20577"/>
        <pc:sldMkLst>
          <pc:docMk/>
          <pc:sldMk cId="1059013233" sldId="269"/>
        </pc:sldMkLst>
        <pc:spChg chg="mod">
          <ac:chgData name="Stalin Jacob Wilson Packia Dhas" userId="050d7d71-3621-4503-95e8-1c9a9d962492" providerId="ADAL" clId="{9002D3FC-D182-4B32-B3A9-C28C2BFE8F18}" dt="2024-10-28T14:39:09.494" v="57" actId="20577"/>
          <ac:spMkLst>
            <pc:docMk/>
            <pc:sldMk cId="1059013233" sldId="269"/>
            <ac:spMk id="3" creationId="{00000000-0000-0000-0000-000000000000}"/>
          </ac:spMkLst>
        </pc:spChg>
        <pc:spChg chg="add mod">
          <ac:chgData name="Stalin Jacob Wilson Packia Dhas" userId="050d7d71-3621-4503-95e8-1c9a9d962492" providerId="ADAL" clId="{9002D3FC-D182-4B32-B3A9-C28C2BFE8F18}" dt="2024-10-28T14:39:12.867" v="59" actId="20577"/>
          <ac:spMkLst>
            <pc:docMk/>
            <pc:sldMk cId="1059013233" sldId="269"/>
            <ac:spMk id="6" creationId="{3C94255A-AAA3-A4B0-B6A7-67ADF9571395}"/>
          </ac:spMkLst>
        </pc:spChg>
        <pc:graphicFrameChg chg="del">
          <ac:chgData name="Stalin Jacob Wilson Packia Dhas" userId="050d7d71-3621-4503-95e8-1c9a9d962492" providerId="ADAL" clId="{9002D3FC-D182-4B32-B3A9-C28C2BFE8F18}" dt="2024-10-28T14:27:28.316" v="15" actId="478"/>
          <ac:graphicFrameMkLst>
            <pc:docMk/>
            <pc:sldMk cId="1059013233" sldId="269"/>
            <ac:graphicFrameMk id="2053" creationId="{00000000-0000-0000-0000-000000000000}"/>
          </ac:graphicFrameMkLst>
        </pc:graphicFrameChg>
      </pc:sldChg>
      <pc:sldChg chg="modSp del mod">
        <pc:chgData name="Stalin Jacob Wilson Packia Dhas" userId="050d7d71-3621-4503-95e8-1c9a9d962492" providerId="ADAL" clId="{9002D3FC-D182-4B32-B3A9-C28C2BFE8F18}" dt="2024-10-28T14:25:17.787" v="2" actId="47"/>
        <pc:sldMkLst>
          <pc:docMk/>
          <pc:sldMk cId="3928362578" sldId="272"/>
        </pc:sldMkLst>
        <pc:spChg chg="mod">
          <ac:chgData name="Stalin Jacob Wilson Packia Dhas" userId="050d7d71-3621-4503-95e8-1c9a9d962492" providerId="ADAL" clId="{9002D3FC-D182-4B32-B3A9-C28C2BFE8F18}" dt="2024-10-28T14:25:09.856" v="1" actId="20577"/>
          <ac:spMkLst>
            <pc:docMk/>
            <pc:sldMk cId="3928362578" sldId="272"/>
            <ac:spMk id="3" creationId="{46F799B4-D30A-E8D1-BF97-6DADB4F8C2A5}"/>
          </ac:spMkLst>
        </pc:spChg>
      </pc:sldChg>
      <pc:sldChg chg="modSp mod">
        <pc:chgData name="Stalin Jacob Wilson Packia Dhas" userId="050d7d71-3621-4503-95e8-1c9a9d962492" providerId="ADAL" clId="{9002D3FC-D182-4B32-B3A9-C28C2BFE8F18}" dt="2024-10-28T14:25:23.949" v="4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9002D3FC-D182-4B32-B3A9-C28C2BFE8F18}" dt="2024-10-28T14:25:23.949" v="4" actId="20577"/>
          <ac:spMkLst>
            <pc:docMk/>
            <pc:sldMk cId="3119007398" sldId="719"/>
            <ac:spMk id="2" creationId="{5AF40EAB-6954-8B5E-C784-2A455332F66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5F7CBF-07F1-4506-8478-8EBA13101245}" type="slidenum">
              <a:rPr lang="en-US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209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01327-4D0B-4CF0-9C49-4C693B87A801}" type="datetime1">
              <a:rPr lang="en-GB" smtClean="0"/>
              <a:t>10/11/2024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and Electronic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0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0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10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68" y="1699126"/>
            <a:ext cx="5315818" cy="3331157"/>
          </a:xfrm>
        </p:spPr>
        <p:txBody>
          <a:bodyPr/>
          <a:lstStyle/>
          <a:p>
            <a:r>
              <a:rPr lang="en-GB" sz="4800" dirty="0"/>
              <a:t>Electrical and Electronic </a:t>
            </a:r>
          </a:p>
          <a:p>
            <a:r>
              <a:rPr lang="en-GB" sz="4800" dirty="0"/>
              <a:t>Principles</a:t>
            </a:r>
          </a:p>
          <a:p>
            <a:r>
              <a:rPr lang="en-GB" sz="4800" dirty="0"/>
              <a:t>(ACDA4006)</a:t>
            </a:r>
          </a:p>
          <a:p>
            <a:endParaRPr lang="en-GB" sz="4800" dirty="0"/>
          </a:p>
          <a:p>
            <a:r>
              <a:rPr lang="en-GB" sz="3600" i="1" dirty="0">
                <a:solidFill>
                  <a:srgbClr val="FFC000"/>
                </a:solidFill>
              </a:rPr>
              <a:t>Lecture - 10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4300" b="1" dirty="0"/>
              <a:t>Reactance </a:t>
            </a:r>
          </a:p>
          <a:p>
            <a:pPr marL="536575" indent="-536575" algn="just"/>
            <a:r>
              <a:rPr lang="en-IN" sz="4300" b="1" dirty="0"/>
              <a:t>Impedance</a:t>
            </a:r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103542" cy="365125"/>
          </a:xfrm>
        </p:spPr>
        <p:txBody>
          <a:bodyPr/>
          <a:lstStyle/>
          <a:p>
            <a:r>
              <a:rPr lang="en-GB"/>
              <a:t>Lecture – 10 / Electrical and Electronic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456031" y="-58070"/>
            <a:ext cx="6841709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Resistance &amp; Reactance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Resistance is the </a:t>
            </a:r>
            <a:r>
              <a:rPr lang="en-GB" sz="3200" b="1" dirty="0"/>
              <a:t>opposition of flow of current</a:t>
            </a:r>
            <a:r>
              <a:rPr lang="en-GB" sz="3200" dirty="0"/>
              <a:t> within a circuit</a:t>
            </a:r>
          </a:p>
          <a:p>
            <a:pPr lvl="1"/>
            <a:r>
              <a:rPr lang="en-GB" sz="2800" dirty="0"/>
              <a:t>DC Circuit property</a:t>
            </a:r>
          </a:p>
          <a:p>
            <a:r>
              <a:rPr lang="en-GB" sz="3200" dirty="0"/>
              <a:t>Reactance is the opposition of </a:t>
            </a:r>
            <a:r>
              <a:rPr lang="en-GB" sz="3200" b="1" dirty="0"/>
              <a:t>change of flow of current </a:t>
            </a:r>
            <a:r>
              <a:rPr lang="en-GB" sz="3200" dirty="0"/>
              <a:t>within a circuit</a:t>
            </a:r>
          </a:p>
          <a:p>
            <a:pPr lvl="1"/>
            <a:r>
              <a:rPr lang="en-GB" sz="2800" dirty="0"/>
              <a:t>AC Circuit property</a:t>
            </a:r>
          </a:p>
          <a:p>
            <a:r>
              <a:rPr lang="en-GB" sz="3200" dirty="0"/>
              <a:t>Both measured in ohms </a:t>
            </a:r>
            <a:r>
              <a:rPr lang="el-GR" sz="3200" b="1" dirty="0"/>
              <a:t>Ω</a:t>
            </a:r>
            <a:endParaRPr lang="en-GB" sz="3200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0BE0C1F-7D8C-485E-B90E-B87B2F5A5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Electrical and Electronic Principles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41BA99B-78FA-9EE4-E632-32CC56B4C2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4413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4931" y="61484"/>
            <a:ext cx="5853666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/>
              <p:cNvSpPr>
                <a:spLocks noGrp="1"/>
              </p:cNvSpPr>
              <p:nvPr>
                <p:ph idx="1"/>
              </p:nvPr>
            </p:nvSpPr>
            <p:spPr>
              <a:xfrm>
                <a:off x="693472" y="1470484"/>
                <a:ext cx="10978937" cy="3917032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Reactance is the opposition of change of flow of current within a circuit</a:t>
                </a:r>
              </a:p>
              <a:p>
                <a:r>
                  <a:rPr lang="en-GB" dirty="0"/>
                  <a:t>It would be due to </a:t>
                </a:r>
                <a:r>
                  <a:rPr lang="en-GB" b="1" dirty="0"/>
                  <a:t>inductance or capacitance </a:t>
                </a:r>
                <a:r>
                  <a:rPr lang="en-GB" dirty="0"/>
                  <a:t>within the circuit</a:t>
                </a:r>
              </a:p>
              <a:p>
                <a:r>
                  <a:rPr lang="en-GB" dirty="0"/>
                  <a:t>Reactance (</a:t>
                </a:r>
                <a:r>
                  <a:rPr lang="en-GB" i="1" dirty="0"/>
                  <a:t>X</a:t>
                </a:r>
                <a:r>
                  <a:rPr lang="en-GB" dirty="0"/>
                  <a:t>) can be </a:t>
                </a:r>
                <a:r>
                  <a:rPr lang="en-GB" b="1" dirty="0"/>
                  <a:t>capacitive or inductive</a:t>
                </a:r>
                <a:r>
                  <a:rPr lang="en-GB" dirty="0"/>
                  <a:t>.</a:t>
                </a:r>
              </a:p>
              <a:p>
                <a:r>
                  <a:rPr lang="en-GB" dirty="0"/>
                  <a:t>Inductive Reactance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𝑋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i="1">
                        <a:latin typeface="Cambria Math"/>
                      </a:rPr>
                      <m:t>=2</m:t>
                    </m:r>
                    <m:r>
                      <a:rPr lang="en-GB" i="1">
                        <a:latin typeface="Cambria Math"/>
                        <a:ea typeface="Cambria Math"/>
                      </a:rPr>
                      <m:t>𝜋</m:t>
                    </m:r>
                    <m:r>
                      <a:rPr lang="en-GB" i="1">
                        <a:latin typeface="Cambria Math"/>
                        <a:ea typeface="Cambria Math"/>
                      </a:rPr>
                      <m:t>𝑓𝐿</m:t>
                    </m:r>
                  </m:oMath>
                </a14:m>
                <a:r>
                  <a:rPr lang="en-GB" dirty="0"/>
                  <a:t> </a:t>
                </a:r>
              </a:p>
              <a:p>
                <a:r>
                  <a:rPr lang="en-GB" dirty="0"/>
                  <a:t>Capacitive Reactance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𝑋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𝐶</m:t>
                        </m:r>
                      </m:sub>
                    </m:sSub>
                    <m:r>
                      <a:rPr lang="en-GB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/>
                          </a:rPr>
                          <m:t>2</m:t>
                        </m:r>
                        <m:r>
                          <a:rPr lang="en-GB" i="1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en-GB" i="1">
                            <a:latin typeface="Cambria Math"/>
                            <a:ea typeface="Cambria Math"/>
                          </a:rPr>
                          <m:t>𝑓𝐶</m:t>
                        </m:r>
                      </m:den>
                    </m:f>
                    <m:r>
                      <a:rPr lang="en-GB" b="0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en-GB" b="0" i="1" dirty="0">
                    <a:ea typeface="Cambria Math"/>
                  </a:rPr>
                  <a:t> </a:t>
                </a:r>
              </a:p>
              <a:p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5" name="Content Placeholder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93472" y="1470484"/>
                <a:ext cx="10978937" cy="3917032"/>
              </a:xfrm>
              <a:blipFill>
                <a:blip r:embed="rId2"/>
                <a:stretch>
                  <a:fillRect l="-999" t="-24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9AB254-E132-6023-4702-5586371C8A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Electrical and Electronic Principles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956066-5936-F734-9AD3-8DFD3D562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1650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08745" y="0"/>
            <a:ext cx="6952174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Capacitive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i="1" dirty="0"/>
                  <a:t>Example</a:t>
                </a:r>
              </a:p>
              <a:p>
                <a:pPr marL="0" indent="0">
                  <a:buNone/>
                </a:pPr>
                <a:r>
                  <a:rPr lang="en-GB" dirty="0"/>
                  <a:t>A 10µF capacitor is connected to a 100Hz supply. Calculate its reactance.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𝐶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×100×10×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−6</m:t>
                              </m:r>
                            </m:sup>
                          </m:sSup>
                        </m:den>
                      </m:f>
                      <m:r>
                        <a:rPr lang="en-GB" b="0" i="1" smtClean="0">
                          <a:latin typeface="Cambria Math"/>
                        </a:rPr>
                        <m:t>=159.155 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i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 cstate="print"/>
                <a:stretch>
                  <a:fillRect l="-1852" t="-20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38C3F2-1973-F58D-8642-2AC044624C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Electrical and Electronic Principles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1FB51B-8134-46BC-2B51-102B433A8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27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1" y="107626"/>
            <a:ext cx="644281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Inductive Reactance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Inductors store electrical energy in a magnetic field around a coil of wire.</a:t>
            </a:r>
          </a:p>
          <a:p>
            <a:r>
              <a:rPr lang="en-GB" dirty="0"/>
              <a:t>A change in current through an inductor will change the strength of the magnetic field surrounding it</a:t>
            </a:r>
          </a:p>
          <a:p>
            <a:r>
              <a:rPr lang="en-GB" dirty="0"/>
              <a:t>A change in magnetic field induces a voltage into the coil in opposition to the original applied voltage. The induced voltage is called back EMF.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253617-8F39-5393-82D8-BA1FC85188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Electrical and Electronic Principles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33E834-4EAD-C9BF-7762-04D4C4AB48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341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7701" y="36821"/>
            <a:ext cx="8136597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Inductive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i="1" dirty="0"/>
                  <a:t>Example</a:t>
                </a:r>
              </a:p>
              <a:p>
                <a:pPr marL="0" indent="0">
                  <a:buNone/>
                </a:pPr>
                <a:r>
                  <a:rPr lang="en-GB" dirty="0"/>
                  <a:t>A 1mH inductor is connected to a 50Hz supply. Calculate its reactance.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=2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×50×1×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=0.314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 cstate="print"/>
                <a:stretch>
                  <a:fillRect l="-1852" t="-20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9D617C-AEF2-4A94-B630-AE822011C2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Electrical and Electronic Principles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463768-E2B2-CE10-2389-EEABD73B8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115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3320" y="274638"/>
            <a:ext cx="10689554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Combining Capacitive and Inductive Reactance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dirty="0"/>
              <a:t>What if there are capacitors and inductors in a circuit?</a:t>
            </a:r>
          </a:p>
          <a:p>
            <a:r>
              <a:rPr lang="en-US" dirty="0">
                <a:solidFill>
                  <a:srgbClr val="000000"/>
                </a:solidFill>
                <a:latin typeface="Myriad Pro"/>
              </a:rPr>
              <a:t>We need to combine the capacitive and inductive reactance into one quantity</a:t>
            </a:r>
          </a:p>
          <a:p>
            <a:r>
              <a:rPr lang="en-US" dirty="0">
                <a:solidFill>
                  <a:srgbClr val="000000"/>
                </a:solidFill>
                <a:latin typeface="Myriad Pro"/>
              </a:rPr>
              <a:t>We need to take into account </a:t>
            </a:r>
            <a:r>
              <a:rPr lang="en-US" i="1" dirty="0">
                <a:solidFill>
                  <a:srgbClr val="000000"/>
                </a:solidFill>
                <a:latin typeface="Myriad Pro"/>
              </a:rPr>
              <a:t>phase</a:t>
            </a:r>
          </a:p>
          <a:p>
            <a:endParaRPr lang="en-US" i="1" dirty="0">
              <a:solidFill>
                <a:srgbClr val="000000"/>
              </a:solidFill>
              <a:latin typeface="Myriad Pro"/>
            </a:endParaRPr>
          </a:p>
          <a:p>
            <a:endParaRPr lang="en-US" i="1" dirty="0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D6225E-F517-0694-09DB-6C6271835A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Electrical and Electronic Principles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65CC8F-13B0-8E4B-CD2A-ACD738D8E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9325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5128" y="274638"/>
            <a:ext cx="11594969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Combining Capacitive and Inductive Reactance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pure inductors and pure capacitors cause a 90° phase shifts in opposite directions total reactance is the difference between inductive reactance and capacitive reactance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A91776-3736-BA0C-1C95-B7A76C81C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465303" cy="365125"/>
          </a:xfrm>
        </p:spPr>
        <p:txBody>
          <a:bodyPr/>
          <a:lstStyle/>
          <a:p>
            <a:r>
              <a:rPr lang="en-GB"/>
              <a:t>Lecture – 10 / Electrical and Electronic Principles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331686-DD25-AC21-EBDC-54F55035C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C94255A-AAA3-A4B0-B6A7-67ADF9571395}"/>
                  </a:ext>
                </a:extLst>
              </p:cNvPr>
              <p:cNvSpPr txBox="1"/>
              <p:nvPr/>
            </p:nvSpPr>
            <p:spPr>
              <a:xfrm>
                <a:off x="4465872" y="3290500"/>
                <a:ext cx="1241045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𝑋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∼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C94255A-AAA3-A4B0-B6A7-67ADF957139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5872" y="3290500"/>
                <a:ext cx="1241045" cy="276999"/>
              </a:xfrm>
              <a:prstGeom prst="rect">
                <a:avLst/>
              </a:prstGeom>
              <a:blipFill>
                <a:blip r:embed="rId2"/>
                <a:stretch>
                  <a:fillRect l="-6897" r="-2956" b="-155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590132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0871" y="15204"/>
            <a:ext cx="6148238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Impedance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dirty="0"/>
                  <a:t>Impedance is a combination of both resistance and reactance..</a:t>
                </a:r>
              </a:p>
              <a:p>
                <a:r>
                  <a:rPr lang="en-GB" dirty="0"/>
                  <a:t>Resistance and reactance are 90° apart</a:t>
                </a:r>
              </a:p>
              <a:p>
                <a:endParaRPr lang="en-GB" dirty="0"/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𝑍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𝑅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𝑋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latin typeface="Cambria Math"/>
                                  <a:ea typeface="Cambria Math"/>
                                </a:rPr>
                                <m:t>tan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𝑋</m:t>
                                  </m:r>
                                </m:num>
                                <m:den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𝑅</m:t>
                                  </m:r>
                                </m:den>
                              </m:f>
                            </m:e>
                          </m:d>
                        </m:e>
                      </m:fun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000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4A5B01-E5D6-8060-BD36-B1F369285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Electrical and Electronic Principles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4DA7F3-6BB5-AE49-9795-93526DE15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9107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88525" y="0"/>
            <a:ext cx="6148238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Impedance-RC Circuit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9873F92-FE62-CE15-7100-7D5BB4B265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12100" y="1676916"/>
            <a:ext cx="3319487" cy="199550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88C02D9C-9B8B-9E0D-9182-1A3CA1EC083A}"/>
                  </a:ext>
                </a:extLst>
              </p:cNvPr>
              <p:cNvSpPr txBox="1"/>
              <p:nvPr/>
            </p:nvSpPr>
            <p:spPr>
              <a:xfrm>
                <a:off x="2908897" y="4436988"/>
                <a:ext cx="6235614" cy="65601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1" i="1" smtClean="0">
                          <a:latin typeface="Cambria Math" panose="02040503050406030204" pitchFamily="18" charset="0"/>
                        </a:rPr>
                        <m:t>𝒁</m:t>
                      </m:r>
                      <m:r>
                        <a:rPr lang="en-GB" sz="1800" b="1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1800" b="1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  <m:t>𝑹</m:t>
                              </m:r>
                            </m:e>
                            <m:sup>
                              <m: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sz="1800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Sup>
                            <m:sSubSupPr>
                              <m:ctrlP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  <m:t>𝑪</m:t>
                              </m:r>
                            </m:sub>
                            <m:sup>
                              <m: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bSup>
                        </m:e>
                      </m:rad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88C02D9C-9B8B-9E0D-9182-1A3CA1EC083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8897" y="4436988"/>
                <a:ext cx="6235614" cy="656013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171709-FFFA-3EEF-42D9-D52A4BC71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Electrical and Electronic Principles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0ECB9F-CDB4-F108-6129-B97C5A0AD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4935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3316" y="82710"/>
            <a:ext cx="6148238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Impedance – RL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FFF6387C-354A-6B95-ABFA-1FD148AEA6B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1" i="1" smtClean="0">
                          <a:latin typeface="Cambria Math" panose="02040503050406030204" pitchFamily="18" charset="0"/>
                        </a:rPr>
                        <m:t>𝒁</m:t>
                      </m:r>
                      <m:r>
                        <a:rPr lang="en-GB" sz="2800" b="1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2800" b="1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  <m:t>𝑹</m:t>
                              </m:r>
                            </m:e>
                            <m:sup>
                              <m: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sz="2800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Sup>
                            <m:sSubSupPr>
                              <m:ctrlP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  <m:t>𝑳</m:t>
                              </m:r>
                            </m:sub>
                            <m:sup>
                              <m: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bSup>
                        </m:e>
                      </m:rad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FFF6387C-354A-6B95-ABFA-1FD148AEA6B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5AF59478-30FF-1363-2F3F-14AA071116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0871" y="1666875"/>
            <a:ext cx="2943225" cy="1762125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25171DC-61A2-AF25-AB8F-0196E4BD2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Electrical and Electronic Principles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6734EF-D2E2-361C-59EC-06146971D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7918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0871" y="15204"/>
            <a:ext cx="6148238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Impedance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FFF6387C-354A-6B95-ABFA-1FD148AEA6B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pPr marL="0" indent="0">
                  <a:buNone/>
                </a:pPr>
                <a:endParaRPr lang="en-GB" b="0" i="0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GB" b="0" i="0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Z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  <m:sub>
                                  <m: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sub>
                              </m:sSub>
                              <m:r>
                                <a:rPr lang="en-GB" b="0" i="1" dirty="0" smtClean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FFF6387C-354A-6B95-ABFA-1FD148AEA6B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FA3032AD-C429-D2F3-8092-9D2BFC294E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948" y="1512165"/>
            <a:ext cx="4904740" cy="2697607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A8AAC0-A28D-7B35-96F8-3E094953B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Electrical and Electronic Principles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226260-62D3-1237-47C6-6D5BB6E37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7932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10 / Electrical and Electronic Principles</a:t>
            </a:r>
            <a:endParaRPr lang="en-US" sz="1200" kern="12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447</Words>
  <Application>Microsoft Office PowerPoint</Application>
  <PresentationFormat>Widescreen</PresentationFormat>
  <Paragraphs>97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Myriad Pro</vt:lpstr>
      <vt:lpstr>Arial</vt:lpstr>
      <vt:lpstr>Calibri</vt:lpstr>
      <vt:lpstr>Calibri Light</vt:lpstr>
      <vt:lpstr>Cambria Math</vt:lpstr>
      <vt:lpstr>UWTSD 200_Title Page</vt:lpstr>
      <vt:lpstr>UWTSD 200_Title Page 2</vt:lpstr>
      <vt:lpstr>UWTSD 200_Text 4</vt:lpstr>
      <vt:lpstr>PowerPoint Presentation</vt:lpstr>
      <vt:lpstr>Content</vt:lpstr>
      <vt:lpstr>Resistance &amp; Reactance</vt:lpstr>
      <vt:lpstr>Reactance</vt:lpstr>
      <vt:lpstr>Capacitive Reactance</vt:lpstr>
      <vt:lpstr>Inductive Reactance</vt:lpstr>
      <vt:lpstr>Inductive Reactance</vt:lpstr>
      <vt:lpstr>Combining Capacitive and Inductive Reactance</vt:lpstr>
      <vt:lpstr>Combining Capacitive and Inductive Reactance</vt:lpstr>
      <vt:lpstr>Impedance</vt:lpstr>
      <vt:lpstr>Impedance-RC Circuit</vt:lpstr>
      <vt:lpstr>Impedance – RL Circuit</vt:lpstr>
      <vt:lpstr>Impedance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151</cp:revision>
  <dcterms:created xsi:type="dcterms:W3CDTF">2021-03-09T15:35:42Z</dcterms:created>
  <dcterms:modified xsi:type="dcterms:W3CDTF">2024-11-10T23:23:01Z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