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407" r:id="rId2"/>
    <p:sldId id="437" r:id="rId3"/>
    <p:sldId id="408" r:id="rId4"/>
    <p:sldId id="409" r:id="rId5"/>
    <p:sldId id="410" r:id="rId6"/>
    <p:sldId id="438" r:id="rId7"/>
    <p:sldId id="440" r:id="rId8"/>
    <p:sldId id="441" r:id="rId9"/>
    <p:sldId id="442" r:id="rId10"/>
    <p:sldId id="411" r:id="rId11"/>
    <p:sldId id="413" r:id="rId12"/>
    <p:sldId id="414" r:id="rId13"/>
    <p:sldId id="415" r:id="rId14"/>
    <p:sldId id="416" r:id="rId15"/>
    <p:sldId id="417" r:id="rId16"/>
    <p:sldId id="418" r:id="rId17"/>
    <p:sldId id="419" r:id="rId18"/>
    <p:sldId id="420" r:id="rId19"/>
    <p:sldId id="421" r:id="rId20"/>
    <p:sldId id="422" r:id="rId21"/>
    <p:sldId id="423" r:id="rId22"/>
    <p:sldId id="424" r:id="rId23"/>
    <p:sldId id="425" r:id="rId24"/>
    <p:sldId id="426" r:id="rId25"/>
    <p:sldId id="427" r:id="rId26"/>
    <p:sldId id="428" r:id="rId27"/>
    <p:sldId id="429" r:id="rId28"/>
    <p:sldId id="430" r:id="rId29"/>
    <p:sldId id="431" r:id="rId3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99" d="100"/>
          <a:sy n="99" d="100"/>
        </p:scale>
        <p:origin x="912" y="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356729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77892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從「龍王當知」到「瞋恚、邪見」，這一段經文一定要背誦，起心動念都要想到佛陀慈悲的教誨。果然能做到，心地善良，念頭善良，行為善良，將來決定能生至善的世界。西方極樂世界和華藏世界都是至善的世界，人人無量壽，人人具足無量智慧、無量德能、無量相好、無量壽命。而往生的條件決定在善心、善念、善行；如果心行不善，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雖然有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信願，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但是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行不具足，念佛也不能往生。行不但是要念佛，還要修善，這一點非常重要。</a:t>
            </a:r>
            <a:r>
              <a:rPr lang="zh-TW" altLang="en-US" dirty="0"/>
              <a:t> </a:t>
            </a:r>
            <a:br>
              <a:rPr lang="zh-TW" altLang="en-US" dirty="0"/>
            </a:b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2665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68784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525DCCB-FEB6-46E9-8178-32166351033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D283DCD-B9D5-48D8-B052-2B6F0A953D8B}"/>
              </a:ext>
            </a:extLst>
          </p:cNvPr>
          <p:cNvSpPr txBox="1"/>
          <p:nvPr/>
        </p:nvSpPr>
        <p:spPr>
          <a:xfrm>
            <a:off x="10653776" y="909514"/>
            <a:ext cx="55399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五停心觀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F061F56-56C4-4E32-A9BD-5FA64416B97C}"/>
              </a:ext>
            </a:extLst>
          </p:cNvPr>
          <p:cNvSpPr txBox="1"/>
          <p:nvPr/>
        </p:nvSpPr>
        <p:spPr>
          <a:xfrm>
            <a:off x="8744401" y="596679"/>
            <a:ext cx="2031325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多貪眾生不淨觀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多瞋眾生慈悲觀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多癡眾生因緣觀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多障眾生念佛觀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多散眾生數息觀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CEF60DC-ACF9-4913-8F1A-31BDB3D22330}"/>
              </a:ext>
            </a:extLst>
          </p:cNvPr>
          <p:cNvSpPr txBox="1"/>
          <p:nvPr/>
        </p:nvSpPr>
        <p:spPr>
          <a:xfrm>
            <a:off x="7463358" y="423392"/>
            <a:ext cx="1292662" cy="5928387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晝夜常念思惟觀察善法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令諸善法念念增長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不容毫分不善間雜。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</a:rPr>
              <a:t>是即能令諸惡永斷善法圓滿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</a:rPr>
              <a:t>常得親近諸佛菩薩及餘聖眾。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6FD7EC8-DD85-4599-BA2F-AB2D47F941C1}"/>
              </a:ext>
            </a:extLst>
          </p:cNvPr>
          <p:cNvSpPr txBox="1"/>
          <p:nvPr/>
        </p:nvSpPr>
        <p:spPr>
          <a:xfrm>
            <a:off x="6562093" y="588278"/>
            <a:ext cx="923330" cy="59283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善護口業，不譏他過；善護身業，不失律儀；善護意業，清淨無染。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2CAEFC2-8D47-48DC-A927-2046F99E9D72}"/>
              </a:ext>
            </a:extLst>
          </p:cNvPr>
          <p:cNvSpPr txBox="1"/>
          <p:nvPr/>
        </p:nvSpPr>
        <p:spPr>
          <a:xfrm>
            <a:off x="5933728" y="446929"/>
            <a:ext cx="553998" cy="16870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止於至善。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6207153-3306-4324-8C13-FAA24AF3C41C}"/>
              </a:ext>
            </a:extLst>
          </p:cNvPr>
          <p:cNvSpPr txBox="1"/>
          <p:nvPr/>
        </p:nvSpPr>
        <p:spPr>
          <a:xfrm>
            <a:off x="4295006" y="423392"/>
            <a:ext cx="1292662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例：黃齊秀居士（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1934-2010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），四川省什邡市雲西鎮九裏埂村農家人。家貧，吃苦耐勞，老實忠厚，吃虧讓人。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536AB3EF-F450-40EF-ABB1-8A82DD4AD08C}"/>
              </a:ext>
            </a:extLst>
          </p:cNvPr>
          <p:cNvSpPr txBox="1"/>
          <p:nvPr/>
        </p:nvSpPr>
        <p:spPr>
          <a:xfrm>
            <a:off x="3286894" y="405458"/>
            <a:ext cx="923330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十八歲結婚，育五子女。三十四歲丈夫病逝。黃守寡，奉養公婆至送終，撫育五子女成人。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BB3973DB-3290-4D7D-A416-B63BFAC3F079}"/>
              </a:ext>
            </a:extLst>
          </p:cNvPr>
          <p:cNvSpPr txBox="1"/>
          <p:nvPr/>
        </p:nvSpPr>
        <p:spPr>
          <a:xfrm>
            <a:off x="766614" y="405458"/>
            <a:ext cx="2400657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年四十餘，聞鄰居老嫗李氏念佛，半信半疑。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1984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年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月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11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日，李氏預言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月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15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日往生，至期，眾人皆至。見李氏坐椅上，大聲念佛。少頃，天上陣陣金光，並傳樂聲，李氏言：「吾往極樂。」念佛三聲而逝。異香滿室。家人皈依，茹素念佛。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1DD7838D-F514-47A4-9A83-F19F83D65DE9}"/>
              </a:ext>
            </a:extLst>
          </p:cNvPr>
          <p:cNvSpPr txBox="1"/>
          <p:nvPr/>
        </p:nvSpPr>
        <p:spPr>
          <a:xfrm>
            <a:off x="190550" y="446929"/>
            <a:ext cx="553998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黃親睹李氏往生，生堅信心，茹素念佛。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7538B26B-6DC1-44E8-89E6-17A810DA33D7}"/>
              </a:ext>
            </a:extLst>
          </p:cNvPr>
          <p:cNvSpPr txBox="1"/>
          <p:nvPr/>
        </p:nvSpPr>
        <p:spPr>
          <a:xfrm>
            <a:off x="5960482" y="2349674"/>
            <a:ext cx="553998" cy="38194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生華藏世界、極樂世界。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075584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FDBF273-467C-4CEF-8DEF-D63390741BB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1D4798A-C748-49F0-92ED-B32AE88CEC0F}"/>
              </a:ext>
            </a:extLst>
          </p:cNvPr>
          <p:cNvSpPr txBox="1"/>
          <p:nvPr/>
        </p:nvSpPr>
        <p:spPr>
          <a:xfrm>
            <a:off x="10002062" y="361357"/>
            <a:ext cx="923330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1994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年，始聽淨空法師講經，依教奉行，一門深入，老實念佛。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1B8184F-0EE0-4FA4-9D90-EF05652B2BF2}"/>
              </a:ext>
            </a:extLst>
          </p:cNvPr>
          <p:cNvSpPr txBox="1"/>
          <p:nvPr/>
        </p:nvSpPr>
        <p:spPr>
          <a:xfrm>
            <a:off x="8866233" y="360853"/>
            <a:ext cx="923330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日常行六度：常自儉省，布施濟人。持戒精嚴，每月十齋日持八戒，止語念佛。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71FB2A0-60EE-49A1-A951-4BF943C9BECD}"/>
              </a:ext>
            </a:extLst>
          </p:cNvPr>
          <p:cNvSpPr txBox="1"/>
          <p:nvPr/>
        </p:nvSpPr>
        <p:spPr>
          <a:xfrm>
            <a:off x="7341404" y="326278"/>
            <a:ext cx="1292662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與人和睦，不言人非。安忍功深，受謗不辯。少欲知足，為眾服務。與人無爭，於世無求。綿密念佛，不聞是非。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8B61D490-0D57-4073-9B8F-63D5D98150DD}"/>
              </a:ext>
            </a:extLst>
          </p:cNvPr>
          <p:cNvSpPr txBox="1"/>
          <p:nvPr/>
        </p:nvSpPr>
        <p:spPr>
          <a:xfrm>
            <a:off x="6301938" y="303292"/>
            <a:ext cx="923330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2009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年，言將往生，人皆不信。繼續精進念佛。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8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月，夢阿彌陀佛告知翌年往生，只對大女言。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3882AEB3-DDB6-4A0E-867F-49DC534C9E6C}"/>
              </a:ext>
            </a:extLst>
          </p:cNvPr>
          <p:cNvSpPr txBox="1"/>
          <p:nvPr/>
        </p:nvSpPr>
        <p:spPr>
          <a:xfrm>
            <a:off x="4749120" y="333450"/>
            <a:ext cx="1292662" cy="62232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2010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年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4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月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9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日，端坐往生。助念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26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小時後，同修為盤腿，全身柔軟，面目如生。小村居民或聞異香，或聞空中音樂，或見銀白光束。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70081781-CB06-4982-87D7-EBE0FFB65A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116" y="-14889"/>
            <a:ext cx="471542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578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E9A141A-643F-4AB4-BC01-C9F9E106A06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73DC171-002C-4288-94BD-4A3E5FD01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0" y="0"/>
            <a:ext cx="122878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3FD01328-FBF7-4710-84D6-AD3A962CB263}"/>
              </a:ext>
            </a:extLst>
          </p:cNvPr>
          <p:cNvSpPr/>
          <p:nvPr/>
        </p:nvSpPr>
        <p:spPr>
          <a:xfrm>
            <a:off x="9411903" y="3789833"/>
            <a:ext cx="1075792" cy="2924421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3857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0F983EF-56A9-4905-AE9D-3F32A45C2FDB}"/>
              </a:ext>
            </a:extLst>
          </p:cNvPr>
          <p:cNvSpPr txBox="1"/>
          <p:nvPr/>
        </p:nvSpPr>
        <p:spPr>
          <a:xfrm>
            <a:off x="5361930" y="1563"/>
            <a:ext cx="923330" cy="1383854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五乘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佛法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AB45329-9B58-4204-B1E8-FDBD5EAD2A1C}"/>
              </a:ext>
            </a:extLst>
          </p:cNvPr>
          <p:cNvSpPr txBox="1"/>
          <p:nvPr/>
        </p:nvSpPr>
        <p:spPr>
          <a:xfrm>
            <a:off x="9551591" y="561242"/>
            <a:ext cx="1292662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</a:rPr>
              <a:t>言善法者，謂人天身、聲聞菩提、獨覺菩提、無上菩提，皆依此法以為根本而得成就，故名善法。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D5062705-A515-406C-A9B6-06CEE911D1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6041" y="1037828"/>
            <a:ext cx="2611870" cy="5848350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EEEE183A-A707-4938-8C48-579B40EA9D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8822" y="1037828"/>
            <a:ext cx="3417219" cy="5848350"/>
          </a:xfrm>
          <a:prstGeom prst="rect">
            <a:avLst/>
          </a:prstGeom>
        </p:spPr>
      </p:pic>
      <p:sp>
        <p:nvSpPr>
          <p:cNvPr id="11" name="右大括弧 10">
            <a:extLst>
              <a:ext uri="{FF2B5EF4-FFF2-40B4-BE49-F238E27FC236}">
                <a16:creationId xmlns:a16="http://schemas.microsoft.com/office/drawing/2014/main" id="{1E578A78-A7BA-4919-B77A-E2F0AB7369C0}"/>
              </a:ext>
            </a:extLst>
          </p:cNvPr>
          <p:cNvSpPr/>
          <p:nvPr/>
        </p:nvSpPr>
        <p:spPr>
          <a:xfrm rot="16200000">
            <a:off x="5715583" y="-746670"/>
            <a:ext cx="216024" cy="3096344"/>
          </a:xfrm>
          <a:prstGeom prst="rightBrace">
            <a:avLst>
              <a:gd name="adj1" fmla="val 8333"/>
              <a:gd name="adj2" fmla="val 50740"/>
            </a:avLst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B25EF5DF-01FD-46D8-8AAD-A41D86EBB59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111855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E327A43-30F5-440E-BCED-D454BD4A00A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98F564F-247F-4692-AB84-3217B1D7AE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7480" y="0"/>
            <a:ext cx="122878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1A5CE7D1-0B48-411E-8DA3-DC99EC03A4B4}"/>
              </a:ext>
            </a:extLst>
          </p:cNvPr>
          <p:cNvSpPr/>
          <p:nvPr/>
        </p:nvSpPr>
        <p:spPr>
          <a:xfrm>
            <a:off x="8471470" y="3141762"/>
            <a:ext cx="1008112" cy="3456384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31518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C763077-7F1B-4234-919D-2719588CC74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A94F088-3D43-49EF-9605-7C56CA3286DE}"/>
              </a:ext>
            </a:extLst>
          </p:cNvPr>
          <p:cNvSpPr txBox="1"/>
          <p:nvPr/>
        </p:nvSpPr>
        <p:spPr>
          <a:xfrm>
            <a:off x="8443596" y="561242"/>
            <a:ext cx="2400657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永離殺生」：不但不可以殺生，連殺生的念頭都有永離。即使對極惡的人、傷害自己的人，沒有絲毫瞋恚，也沒有「我對、你不對」的念頭。生起護生的心，念念幫助眾生、利益眾生、愛護眾生。布施無畏，不令眾生害怕不安，甚至不滿意、不高興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A8BEFA5-C3B7-4D75-8D7B-DB3E82A02211}"/>
              </a:ext>
            </a:extLst>
          </p:cNvPr>
          <p:cNvSpPr txBox="1"/>
          <p:nvPr/>
        </p:nvSpPr>
        <p:spPr>
          <a:xfrm>
            <a:off x="5716582" y="569339"/>
            <a:ext cx="2400657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「永離偷盜」：別人沒贈與我們的東西，不能佔為己有；連偷盜的念頭，也不應生起；也不應佔人便宜，更不應佔公家的便宜。廉潔自守。生起布施的心，念念想著幫助別人，隨緣接濟他人，行內財與外財布施。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7CC3943-3AEF-41B5-849D-AA6D1452FCAD}"/>
              </a:ext>
            </a:extLst>
          </p:cNvPr>
          <p:cNvSpPr txBox="1"/>
          <p:nvPr/>
        </p:nvSpPr>
        <p:spPr>
          <a:xfrm>
            <a:off x="2660055" y="561241"/>
            <a:ext cx="2769989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永離邪行」：邪淫的心要從念頭上拔除，才是永離。現代社會，男女情欲氾濫，已經普遍，造成夫妻不和，家庭破裂，是社會動亂的根源。萬惡淫為首。起心動念要想到自己的行為會對社會造成什麼影響。生清淨心，革除淫欲，真誠不欺，仰不愧於天，俯不怍於人，正大光明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D6B0534-53DD-4027-AD1B-20559EDFA3A4}"/>
              </a:ext>
            </a:extLst>
          </p:cNvPr>
          <p:cNvSpPr txBox="1"/>
          <p:nvPr/>
        </p:nvSpPr>
        <p:spPr>
          <a:xfrm>
            <a:off x="650474" y="573011"/>
            <a:ext cx="1661993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「永離妄語」：誠實不欺；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見未真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，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勿輕言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；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知未的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，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勿輕傳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；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事非宜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，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勿輕諾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。不文過飾非，坦誠面對。不道人短，不炫己長。生真誠心，實事求是，直心是道場。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</p:spTree>
    <p:extLst>
      <p:ext uri="{BB962C8B-B14F-4D97-AF65-F5344CB8AC3E}">
        <p14:creationId xmlns:p14="http://schemas.microsoft.com/office/powerpoint/2010/main" val="3040770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8BE84B6-9972-4EFE-9B1C-AAB380653FA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BED8A97-C36D-40A5-A942-562A4C6EC1EA}"/>
              </a:ext>
            </a:extLst>
          </p:cNvPr>
          <p:cNvSpPr txBox="1"/>
          <p:nvPr/>
        </p:nvSpPr>
        <p:spPr>
          <a:xfrm>
            <a:off x="9047534" y="561242"/>
            <a:ext cx="1661993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「永離兩舌」：不挑撥是非，誤導眾生，鬥亂兩頭。不論人是非長短。講和合語，促進和諧。生隨喜心，隨喜他人功德，讚歎他人成就。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29A8597-43F2-42BB-8514-1A10E242DAFC}"/>
              </a:ext>
            </a:extLst>
          </p:cNvPr>
          <p:cNvSpPr txBox="1"/>
          <p:nvPr/>
        </p:nvSpPr>
        <p:spPr>
          <a:xfrm>
            <a:off x="6661978" y="549474"/>
            <a:ext cx="2031325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「永離惡口」：不說粗魯、無禮、傷人、輕蔑、嘲諷的言語。言語如</a:t>
            </a:r>
            <a:r>
              <a:rPr lang="zh-TW" altLang="en-US" dirty="0">
                <a:solidFill>
                  <a:schemeClr val="bg1"/>
                </a:solidFill>
                <a:latin typeface="SimSun (本文)"/>
              </a:rPr>
              <a:t>無形刀，殺人不見血</a:t>
            </a:r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。言語傷人至深，影響時間至久，不可不慎！生恭敬尊重心，說柔和悅豫語，出言順人心，守口德，結善緣。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1C35D7D-0BC2-4815-9EF1-6058FBD43044}"/>
              </a:ext>
            </a:extLst>
          </p:cNvPr>
          <p:cNvSpPr txBox="1"/>
          <p:nvPr/>
        </p:nvSpPr>
        <p:spPr>
          <a:xfrm>
            <a:off x="4295006" y="549474"/>
            <a:ext cx="2031325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「永離綺語」：不說花言巧語、閒言閒語、傷風敗俗的言語。使用言語、文字，都謹守「思無邪」的原則，不嘩眾取寵、虛飾浮誇。生質直心，說有意義、有益世道人心的言語。「樂在正語，不欣世論。」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D7CDE55-034C-4A0E-9252-744D7C13B370}"/>
              </a:ext>
            </a:extLst>
          </p:cNvPr>
          <p:cNvSpPr txBox="1"/>
          <p:nvPr/>
        </p:nvSpPr>
        <p:spPr>
          <a:xfrm>
            <a:off x="1477402" y="549474"/>
            <a:ext cx="2400657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貪欲」：格物，節制欲望，不放縱、不執著。避免接觸引生貪欲的緣，止息已生起的貪欲。覺悟世間是苦，少欲知足，恬淡自持。淡泊明志，寧靜致遠。生喜捨心，看破放下，堅持道心，離欲寂靜，是最為勝。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</p:spTree>
    <p:extLst>
      <p:ext uri="{BB962C8B-B14F-4D97-AF65-F5344CB8AC3E}">
        <p14:creationId xmlns:p14="http://schemas.microsoft.com/office/powerpoint/2010/main" val="612776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A4AA472-DF88-4949-BBEE-C994C38B7D6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2EDD811-BFBC-4013-8813-2F4B98630E47}"/>
              </a:ext>
            </a:extLst>
          </p:cNvPr>
          <p:cNvSpPr txBox="1"/>
          <p:nvPr/>
        </p:nvSpPr>
        <p:spPr>
          <a:xfrm>
            <a:off x="5980866" y="441989"/>
            <a:ext cx="1661993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「永離邪見」：學習聖賢教誨，明辨是非邪正；毋意、毋必、毋固、毋我。客觀理智，虛心求真。靜心禪定，降伏煩惱，如實知見，開顯智慧。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37D29CF-1916-42AC-A09C-4D7B3D54AE7C}"/>
              </a:ext>
            </a:extLst>
          </p:cNvPr>
          <p:cNvSpPr txBox="1"/>
          <p:nvPr/>
        </p:nvSpPr>
        <p:spPr>
          <a:xfrm>
            <a:off x="8039422" y="477466"/>
            <a:ext cx="2400657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SimSun (本文)"/>
              </a:rPr>
              <a:t>「永離瞋恚」：克制脾氣，拓開心量，涵養包容；設身處地，為人著想，原諒他人的無禮、無知；觀因緣業果，忍耐惡劣環境侵害。生慈悲心，念眾生恩；沒有自己不能原諒的人，沒有自己不愛的人。愛心遍法界，善意滿人間。</a:t>
            </a:r>
            <a:endParaRPr lang="en-US" altLang="zh-CN" dirty="0">
              <a:solidFill>
                <a:schemeClr val="bg1"/>
              </a:solidFill>
              <a:latin typeface="SimSun (本文)"/>
            </a:endParaRPr>
          </a:p>
        </p:txBody>
      </p:sp>
    </p:spTree>
    <p:extLst>
      <p:ext uri="{BB962C8B-B14F-4D97-AF65-F5344CB8AC3E}">
        <p14:creationId xmlns:p14="http://schemas.microsoft.com/office/powerpoint/2010/main" val="2898684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DFFC4E4-A1B2-48F9-9307-FA4905E8C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627C5D84-6B08-4112-9EDE-8FEBBAF80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E23EA3F-2934-4AB2-8AA3-4EF610526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053"/>
            <a:ext cx="122878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30D54BE5-FE8D-47C2-B02B-D981B0B4477B}"/>
              </a:ext>
            </a:extLst>
          </p:cNvPr>
          <p:cNvSpPr/>
          <p:nvPr/>
        </p:nvSpPr>
        <p:spPr>
          <a:xfrm>
            <a:off x="8479832" y="2997746"/>
            <a:ext cx="3719334" cy="3744416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8BBB8F3-8A12-4AF6-973F-DC6F8FE92A8D}"/>
              </a:ext>
            </a:extLst>
          </p:cNvPr>
          <p:cNvSpPr txBox="1"/>
          <p:nvPr/>
        </p:nvSpPr>
        <p:spPr>
          <a:xfrm>
            <a:off x="5866184" y="590591"/>
            <a:ext cx="55399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止於至善。生華藏世界、極樂世界。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5537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8D2F758-B9DC-43EF-B872-D35C3CCFB55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A2C9364F-B358-42D8-BE76-1608487118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3819" y="10650"/>
            <a:ext cx="122878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3DD9E699-092D-4F6E-91A8-888424A3AC2D}"/>
              </a:ext>
            </a:extLst>
          </p:cNvPr>
          <p:cNvSpPr/>
          <p:nvPr/>
        </p:nvSpPr>
        <p:spPr>
          <a:xfrm>
            <a:off x="6239222" y="2493690"/>
            <a:ext cx="1679845" cy="4355248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41288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D107CA6-50D1-408A-9052-0841B20FBA00}"/>
              </a:ext>
            </a:extLst>
          </p:cNvPr>
          <p:cNvSpPr txBox="1"/>
          <p:nvPr/>
        </p:nvSpPr>
        <p:spPr>
          <a:xfrm>
            <a:off x="5488941" y="561242"/>
            <a:ext cx="5355312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龍王！若離殺生，即得成就十離惱法。何等為十？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一、於諸眾生普施無畏；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二、常於眾生起大慈心；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三、永斷一切瞋恚習氣；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四、身常無病；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五、壽命長遠；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六、恒為非人之所守護；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七、常無惡夢，寢覺快樂；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八、滅除怨結，眾怨自解；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九、無惡道怖；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十、命終生天；是為十。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若能迴向阿耨多羅三藐三菩提者，後成佛時，得佛隨心自在壽命。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FA99C2E-0BEC-4E16-95C9-3732FFBA8A15}"/>
              </a:ext>
            </a:extLst>
          </p:cNvPr>
          <p:cNvSpPr txBox="1"/>
          <p:nvPr/>
        </p:nvSpPr>
        <p:spPr>
          <a:xfrm>
            <a:off x="1222004" y="531398"/>
            <a:ext cx="3877985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長阿含 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 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經，遊行經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「佛告阿難：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『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諸有修四神足，多修習行，常念不忘，在意所欲，可得不死一劫有餘。阿難，佛四神足已，多修行，專念不忘，在意所欲。如來可止一劫有餘，為世除冥，多所饒益，天人獲安。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』</a:t>
            </a:r>
          </a:p>
          <a:p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爾時，阿難默然不對，如是再三，又亦默然。是時阿難為魔所蔽，曚曚不悟，佛三現相而不知請。」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C1ECAC00-B86A-409B-90DD-E971422C422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88858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309AA9EA-0C4C-4968-BA01-D13854BBC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3819" y="10650"/>
            <a:ext cx="1228789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83C0E260-2B9A-47EE-99F3-7E3614925C3B}"/>
              </a:ext>
            </a:extLst>
          </p:cNvPr>
          <p:cNvSpPr/>
          <p:nvPr/>
        </p:nvSpPr>
        <p:spPr>
          <a:xfrm>
            <a:off x="4727055" y="2493690"/>
            <a:ext cx="1440160" cy="4355248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434918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7B945AC-A956-42EF-806A-3D196FBB4EB2}"/>
              </a:ext>
            </a:extLst>
          </p:cNvPr>
          <p:cNvSpPr txBox="1"/>
          <p:nvPr/>
        </p:nvSpPr>
        <p:spPr>
          <a:xfrm>
            <a:off x="5119609" y="561242"/>
            <a:ext cx="5724644" cy="59648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復次，龍王！若離偷盜，即得十種可保信法。何等為十？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一者、資財盈積，王、賊、水、火，及非愛子，不能散滅；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二、多人愛念；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三、人不欺負；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四、十方讚美；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五、不憂損害；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六、善名流布；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七、處眾無畏；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八、財、命、色、力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、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安樂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、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辯才具足無缺；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九、常懷施意；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十、命終生天；是為十。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若能迴向阿耨多羅三藐三菩提者，後成佛時，得證清淨大菩提智。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68B7092-82A9-4BB7-A76C-E1ECECCF07DA}"/>
              </a:ext>
            </a:extLst>
          </p:cNvPr>
          <p:cNvSpPr txBox="1"/>
          <p:nvPr/>
        </p:nvSpPr>
        <p:spPr>
          <a:xfrm>
            <a:off x="334566" y="528484"/>
            <a:ext cx="4247317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五家所共：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世之財物，為王與賊、火、水、惡子等五家之共有物，不能獨用之也。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智度論十一曰：「富貴雖樂，一切無常，五家所共，令人心散輕躁不定。」同十三曰：「勤苦求財，五家所共，若王若賊若火若水若不愛子用，乃至藏埋亦失。」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大疏八曰：「我今捨世間所愛之財，五家所共，多諸過患，用貿無上法寶正法之財。」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35DCB223-FE18-474B-BB29-94DE335D934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545097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91C1E39-348F-4CF5-B50B-59B4EFEF6A7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87036894-A728-44A8-BDDD-206141FFD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0" y="16671"/>
            <a:ext cx="1228789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80A0AE9C-2FC3-4E31-A103-D29B734E91C2}"/>
              </a:ext>
            </a:extLst>
          </p:cNvPr>
          <p:cNvSpPr/>
          <p:nvPr/>
        </p:nvSpPr>
        <p:spPr>
          <a:xfrm>
            <a:off x="3286894" y="2493689"/>
            <a:ext cx="1296144" cy="4220565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35244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98F69867-C275-401F-ACD9-890000177CFE}"/>
              </a:ext>
            </a:extLst>
          </p:cNvPr>
          <p:cNvSpPr txBox="1"/>
          <p:nvPr/>
        </p:nvSpPr>
        <p:spPr>
          <a:xfrm>
            <a:off x="7704932" y="561242"/>
            <a:ext cx="3139321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復次，龍王！若離邪行，即得四種智所讚法。何等為四？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一、諸根調順；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二、永離諠掉；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三、世所稱歎；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四、妻莫能侵；是為四。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若能迴向阿耨多羅三藐三菩提者，後成佛時，得佛丈夫隱密藏相。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8DCC8B79-1A65-440C-9FB8-9528DD5974F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B170520-EF0F-4F3E-85F9-51B9CD94D3FB}"/>
              </a:ext>
            </a:extLst>
          </p:cNvPr>
          <p:cNvSpPr txBox="1"/>
          <p:nvPr/>
        </p:nvSpPr>
        <p:spPr>
          <a:xfrm>
            <a:off x="6679459" y="621482"/>
            <a:ext cx="55399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過度淫欲損壞健康。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2CD776E-2DA4-40BB-B024-189B69BFDB3F}"/>
              </a:ext>
            </a:extLst>
          </p:cNvPr>
          <p:cNvSpPr txBox="1"/>
          <p:nvPr/>
        </p:nvSpPr>
        <p:spPr>
          <a:xfrm>
            <a:off x="5284534" y="621482"/>
            <a:ext cx="1292662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「諠」：吵鬧，家庭夫妻不和。「掉」：身心不安。外遇造成夫妻不和、家庭問題，影響子女一生。邪行有無邊罪業。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63814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3675376D-97E5-47F1-844D-49CA7BC7CF1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1FC24F6-D743-41A4-B999-1DE3FF7A2F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7224" y="29053"/>
            <a:ext cx="122878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44262FE-9220-4313-814D-9716FDEC6EBF}"/>
              </a:ext>
            </a:extLst>
          </p:cNvPr>
          <p:cNvSpPr/>
          <p:nvPr/>
        </p:nvSpPr>
        <p:spPr>
          <a:xfrm>
            <a:off x="1630710" y="2609970"/>
            <a:ext cx="1656184" cy="4220565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58425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2FA21994-AA8E-4D22-A063-B5037480B93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067EBE9-45AB-4588-AED8-089F8FCD11A9}"/>
              </a:ext>
            </a:extLst>
          </p:cNvPr>
          <p:cNvSpPr txBox="1"/>
          <p:nvPr/>
        </p:nvSpPr>
        <p:spPr>
          <a:xfrm>
            <a:off x="6227605" y="561242"/>
            <a:ext cx="461664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「復次，龍王！若離妄語，即得八種天所讚法。何等為八？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一、口常清淨、優鉢華香；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二、為諸世間之所信伏；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三、發言成證，人天敬愛；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四、常以愛語安慰眾生；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五、得勝意樂，三業清淨；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六、言無誤失，心常歡喜；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七、發言尊重，人天奉行；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八、智慧殊勝，無能制伏；是為八。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若能迴向阿耨多羅三藐三菩提者，後成佛時，即得如來真實語。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6025D25-E178-4C66-98DE-2401E52F1CD3}"/>
              </a:ext>
            </a:extLst>
          </p:cNvPr>
          <p:cNvSpPr txBox="1"/>
          <p:nvPr/>
        </p:nvSpPr>
        <p:spPr>
          <a:xfrm>
            <a:off x="5273295" y="693490"/>
            <a:ext cx="55399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勝意樂：法喜充滿。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411007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9457783B-FE07-42DE-A7EE-B4323C0979C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CE393BE-88C7-4DA5-9089-B6A0D46329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7224" y="29053"/>
            <a:ext cx="122878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C59C3691-1BA3-41D6-B81A-0B59F440881A}"/>
              </a:ext>
            </a:extLst>
          </p:cNvPr>
          <p:cNvSpPr/>
          <p:nvPr/>
        </p:nvSpPr>
        <p:spPr>
          <a:xfrm>
            <a:off x="9744" y="2565699"/>
            <a:ext cx="1548958" cy="4293890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55252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8EF390B-4259-42AE-A6E3-535C688DA153}"/>
              </a:ext>
            </a:extLst>
          </p:cNvPr>
          <p:cNvSpPr txBox="1"/>
          <p:nvPr/>
        </p:nvSpPr>
        <p:spPr>
          <a:xfrm>
            <a:off x="7335600" y="561242"/>
            <a:ext cx="3508653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復次，龍王！若離兩舌，即得五種不可壞法。何等為五？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一、得不壞身，無能害故；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二、得不壞眷屬，無能破故；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三、得不壞信，順本業故；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四、得不壞法行，所修堅固故；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五、得不壞善知識，不誑惑故；是為五。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若能迴向阿耨多羅三藐三菩提者，後成佛時，得正眷屬，諸魔外道不能沮壞。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9D41369E-989B-4093-83E8-13B59B2BC58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7B22F1A-06F4-48E7-8521-62EB153694E5}"/>
              </a:ext>
            </a:extLst>
          </p:cNvPr>
          <p:cNvSpPr txBox="1"/>
          <p:nvPr/>
        </p:nvSpPr>
        <p:spPr>
          <a:xfrm>
            <a:off x="6261288" y="765498"/>
            <a:ext cx="553998" cy="55210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本業：世間行業。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B4EAD76-5EFF-4F6D-BF46-147A01BD57BB}"/>
              </a:ext>
            </a:extLst>
          </p:cNvPr>
          <p:cNvSpPr txBox="1"/>
          <p:nvPr/>
        </p:nvSpPr>
        <p:spPr>
          <a:xfrm>
            <a:off x="5591150" y="765498"/>
            <a:ext cx="553998" cy="55210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法行：修行。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07855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37496AC-4850-44A6-BC35-DADAAEBFF5E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CDE3862-18C3-47D5-8C54-BE722E40B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ABAB84A7-D766-4EDC-B8C6-3B91C6AE4EA4}"/>
              </a:ext>
            </a:extLst>
          </p:cNvPr>
          <p:cNvSpPr/>
          <p:nvPr/>
        </p:nvSpPr>
        <p:spPr>
          <a:xfrm>
            <a:off x="10199661" y="2061641"/>
            <a:ext cx="1825631" cy="4636419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296732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D2351FF-C740-4F48-A704-DF9CB768057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148038A-8A16-4A81-AACF-A734CDC51F3A}"/>
              </a:ext>
            </a:extLst>
          </p:cNvPr>
          <p:cNvSpPr txBox="1"/>
          <p:nvPr/>
        </p:nvSpPr>
        <p:spPr>
          <a:xfrm>
            <a:off x="6227605" y="561242"/>
            <a:ext cx="461664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復次，龍王！若離惡口，即得成就八種淨業。何等為八？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一、言不乖度；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二、言皆利益；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三、言必契理；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四、言詞美妙；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五、言可承領；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六、言則信用；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七、言無可譏；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八、言盡愛樂；是為八。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若能迴向阿耨多羅三藐三菩提者，後成佛時，具足如來梵音聲相。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D5CFD96-CF8F-4448-BFBD-D5A0CB1CD98B}"/>
              </a:ext>
            </a:extLst>
          </p:cNvPr>
          <p:cNvSpPr txBox="1"/>
          <p:nvPr/>
        </p:nvSpPr>
        <p:spPr>
          <a:xfrm>
            <a:off x="3240435" y="547616"/>
            <a:ext cx="2400657" cy="55210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梵音：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長阿含五闍尼沙經曰：「時梵童子告忉利天曰：其有音聲五種清淨，乃名梵聲。何等五？一者其音正直。二者其音和雅。三者其音清徹。四者其音深滿。五者其音遍周遠聞。具此五者，乃名梵音。」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518174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7F4EB20-BCA9-4D7A-941D-AE64CA2694C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A3B1C0D-EFB3-41B0-BD0C-05426E507A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C8D53C9D-D606-445F-ABC4-FAB31899AE8A}"/>
              </a:ext>
            </a:extLst>
          </p:cNvPr>
          <p:cNvSpPr/>
          <p:nvPr/>
        </p:nvSpPr>
        <p:spPr>
          <a:xfrm>
            <a:off x="8183438" y="2177751"/>
            <a:ext cx="1825631" cy="4636419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13478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E042408-DBC2-4D82-9B3C-7A034A5AB61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BC66A56-9A91-4CD8-8633-2B11DAB0E8C3}"/>
              </a:ext>
            </a:extLst>
          </p:cNvPr>
          <p:cNvSpPr txBox="1"/>
          <p:nvPr/>
        </p:nvSpPr>
        <p:spPr>
          <a:xfrm>
            <a:off x="7704932" y="561242"/>
            <a:ext cx="3139321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復次，龍王！若離綺語，即得成就三種決定。何等為三？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一、定為智人所愛；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二、定能以智，如實答問；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三、定於人天，威德最勝，無有虛妄；是為三。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若能迴向阿耨多羅三藐三菩提者，後成佛時，即得如來諸所授記，皆不唐捐。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7C4D5FB-F63D-4882-A6D9-DC8DBD876A74}"/>
              </a:ext>
            </a:extLst>
          </p:cNvPr>
          <p:cNvSpPr txBox="1"/>
          <p:nvPr/>
        </p:nvSpPr>
        <p:spPr>
          <a:xfrm>
            <a:off x="4717762" y="547616"/>
            <a:ext cx="923330" cy="55210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授記：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佛對發心之眾生授與當來必當作佛之記別也。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5068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E7D829F-F390-4DE6-A633-2AA8A6EF0FD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3B70829-C51F-45E0-BBAE-BA509435E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36A850C3-4F81-4190-AC94-DE6F63D02A05}"/>
              </a:ext>
            </a:extLst>
          </p:cNvPr>
          <p:cNvSpPr/>
          <p:nvPr/>
        </p:nvSpPr>
        <p:spPr>
          <a:xfrm>
            <a:off x="5735166" y="2046729"/>
            <a:ext cx="2160240" cy="4812859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184218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24B637D-6C1A-451F-9316-773374B08CB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A69C2F4-BDD2-4317-9563-4D774EBA80B9}"/>
              </a:ext>
            </a:extLst>
          </p:cNvPr>
          <p:cNvSpPr txBox="1"/>
          <p:nvPr/>
        </p:nvSpPr>
        <p:spPr>
          <a:xfrm>
            <a:off x="6966268" y="561242"/>
            <a:ext cx="3877985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復次，龍王！若離貪欲，即得成就五種自在。何等為五？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一、三業自在，諸根具足故；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二、財物自在，一切怨賊不能奪故；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三、福德自在，隨心所欲，物皆備故；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四、王位自在，珍奇妙物皆奉獻故；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五、所獲之物，過本所求百倍殊勝，由於昔時不慳嫉故；是為五。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若能迴向阿耨多羅三藐三菩提者，後成佛時，三界特尊，皆共敬養。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851652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6419D5D-AD96-4CCE-9864-114DA0905DC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18C2F30-BCFF-4566-935F-8CB7C8229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8DC6419B-7A1F-4A1E-A032-A890F4B18C5B}"/>
              </a:ext>
            </a:extLst>
          </p:cNvPr>
          <p:cNvSpPr/>
          <p:nvPr/>
        </p:nvSpPr>
        <p:spPr>
          <a:xfrm>
            <a:off x="3142878" y="2061642"/>
            <a:ext cx="2160240" cy="4652613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272083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D047A1A-8F34-47D6-82F9-0829A62437C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73B8A1C-8CBA-4991-BB14-C3093707FC9E}"/>
              </a:ext>
            </a:extLst>
          </p:cNvPr>
          <p:cNvSpPr txBox="1"/>
          <p:nvPr/>
        </p:nvSpPr>
        <p:spPr>
          <a:xfrm>
            <a:off x="6227605" y="561242"/>
            <a:ext cx="461664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復次，龍王！若離瞋恚，即得八種喜悅心法。何等為八？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一、無損惱心；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二、無瞋恚心；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三、無諍訟心；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四、柔和質直心；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五、得聖者慈心；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六、常作利益安眾生心；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七、身相端嚴，眾共尊敬；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八、以和忍故，速生梵世；是為八。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若能迴向阿耨多羅三藐三菩提者，後成佛時，得無礙心，觀者無厭。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360016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817DCE5-3D7C-43F0-A147-F6E0EA5A5C1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0093918-2443-4C47-BADF-E22E66510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1014B03E-B294-4900-9530-811C4903467C}"/>
              </a:ext>
            </a:extLst>
          </p:cNvPr>
          <p:cNvSpPr/>
          <p:nvPr/>
        </p:nvSpPr>
        <p:spPr>
          <a:xfrm>
            <a:off x="15214" y="2089239"/>
            <a:ext cx="2767624" cy="4770349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14548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007AE2E-1E48-4285-A681-8A6F47A46EB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5E26F52-D77D-45E0-9DC8-18374344DF91}"/>
              </a:ext>
            </a:extLst>
          </p:cNvPr>
          <p:cNvSpPr txBox="1"/>
          <p:nvPr/>
        </p:nvSpPr>
        <p:spPr>
          <a:xfrm>
            <a:off x="5488941" y="561242"/>
            <a:ext cx="5355312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復次，龍王！若離邪見，即得成就十功德法。何等為十？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一、得真善意樂、真善等侶；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二、深信因果，寧殞身命，終不作惡；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三、唯歸依佛，非餘天等；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四、直心正見，永離一切吉凶疑網；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五、常生人天，不更惡道；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六、無量福慧，轉轉增勝；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七、永離邪道，行於聖道；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八、不起身見，捨諸惡業；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九、住無礙見，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十、不墮諸難；是為十。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若能迴向阿耨多羅三藐三菩提者，後成佛時，速證一切佛法，成就自在神通。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368325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30978</TotalTime>
  <Words>3396</Words>
  <Application>Microsoft Office PowerPoint</Application>
  <PresentationFormat>自訂</PresentationFormat>
  <Paragraphs>275</Paragraphs>
  <Slides>29</Slides>
  <Notes>4</Notes>
  <HiddenSlides>0</HiddenSlides>
  <MMClips>0</MMClips>
  <ScaleCrop>false</ScaleCrop>
  <HeadingPairs>
    <vt:vector size="6" baseType="variant">
      <vt:variant>
        <vt:lpstr>使用字型</vt:lpstr>
      </vt:variant>
      <vt:variant>
        <vt:i4>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5" baseType="lpstr">
      <vt:lpstr>DFBiaoKai-W5-WIN-BF</vt:lpstr>
      <vt:lpstr>SimSun (本文)</vt:lpstr>
      <vt:lpstr>新細明體</vt:lpstr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750</cp:revision>
  <dcterms:created xsi:type="dcterms:W3CDTF">2019-12-17T19:51:00Z</dcterms:created>
  <dcterms:modified xsi:type="dcterms:W3CDTF">2021-11-30T13:27:23Z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